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Ex1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64ED"/>
    <a:srgbClr val="B84BD9"/>
    <a:srgbClr val="C74B9C"/>
    <a:srgbClr val="D9844B"/>
    <a:srgbClr val="6F3FA8"/>
    <a:srgbClr val="2C3E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1836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  <c:spPr>
        <a:solidFill>
          <a:schemeClr val="lt1">
            <a:alpha val="27000"/>
          </a:schemeClr>
        </a:solidFill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1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5E-4E46-A5AF-B763A84813EA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2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5E-4E46-A5AF-B763A84813EA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3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5E-4E46-A5AF-B763A84813EA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Ряд 4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4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5E-4E46-A5AF-B763A84813EA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Ряд 5</c:v>
                </c:pt>
              </c:strCache>
            </c:strRef>
          </c:tx>
          <c:spPr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5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AC5E-4E46-A5AF-B763A84813EA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Ряд 6</c:v>
                </c:pt>
              </c:strCache>
            </c:strRef>
          </c:tx>
          <c:spPr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translucentPowder">
              <a:contourClr>
                <a:schemeClr val="accent6">
                  <a:lumMod val="75000"/>
                </a:schemeClr>
              </a:contourClr>
            </a:sp3d>
          </c:spPr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5E-4E46-A5AF-B763A8481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200446224"/>
        <c:axId val="1200456304"/>
        <c:axId val="0"/>
      </c:bar3DChart>
      <c:catAx>
        <c:axId val="120044622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200456304"/>
        <c:crosses val="autoZero"/>
        <c:auto val="1"/>
        <c:lblAlgn val="ctr"/>
        <c:lblOffset val="100"/>
        <c:noMultiLvlLbl val="0"/>
      </c:catAx>
      <c:valAx>
        <c:axId val="120045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200446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0879141805553545E-2"/>
          <c:y val="5.4989821109885109E-2"/>
          <c:w val="0.86930649044493669"/>
          <c:h val="0.89165826544399707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1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1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1">
                    <a:shade val="95000"/>
                  </a:schemeClr>
                </a:solidFill>
                <a:round/>
              </a:ln>
              <a:effectLst/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2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2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>
                    <a:shade val="95000"/>
                  </a:schemeClr>
                </a:solidFill>
                <a:round/>
              </a:ln>
              <a:effectLst/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3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3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>
                    <a:shade val="95000"/>
                  </a:schemeClr>
                </a:solidFill>
                <a:round/>
              </a:ln>
              <a:effectLst/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4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4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4">
                    <a:shade val="95000"/>
                  </a:schemeClr>
                </a:solidFill>
                <a:round/>
              </a:ln>
              <a:effectLst/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5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5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>
                    <a:shade val="95000"/>
                  </a:schemeClr>
                </a:solidFill>
                <a:round/>
              </a:ln>
              <a:effectLst/>
            </c:spPr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lumMod val="110000"/>
                      <a:satMod val="105000"/>
                      <a:tint val="67000"/>
                    </a:schemeClr>
                  </a:gs>
                  <a:gs pos="50000">
                    <a:schemeClr val="accent6">
                      <a:lumMod val="105000"/>
                      <a:satMod val="103000"/>
                      <a:tint val="73000"/>
                    </a:schemeClr>
                  </a:gs>
                  <a:gs pos="100000">
                    <a:schemeClr val="accent6">
                      <a:lumMod val="105000"/>
                      <a:satMod val="109000"/>
                      <a:tint val="81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6">
                    <a:shade val="95000"/>
                  </a:schemeClr>
                </a:solidFill>
                <a:round/>
              </a:ln>
              <a:effectLst/>
            </c:spPr>
          </c:dPt>
          <c:cat>
            <c:numRef>
              <c:f>Лист1!$A$2:$A$7</c:f>
              <c:numCache>
                <c:formatCode>General</c:formatCode>
                <c:ptCount val="6"/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  <c:pt idx="4">
                  <c:v>3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30-445D-9C79-BD9193288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Лист1!$A$2:$A$9</cx:f>
        <cx:lvl ptCount="8">
          <cx:pt idx="0"/>
          <cx:pt idx="1"/>
          <cx:pt idx="2"/>
          <cx:pt idx="3"/>
          <cx:pt idx="4"/>
          <cx:pt idx="5"/>
          <cx:pt idx="6"/>
          <cx:pt idx="7"/>
        </cx:lvl>
      </cx:strDim>
      <cx:numDim type="val">
        <cx:f>Лист1!$B$2:$B$9</cx:f>
        <cx:lvl ptCount="8" formatCode="Основной">
          <cx:pt idx="0">100</cx:pt>
          <cx:pt idx="1">20</cx:pt>
          <cx:pt idx="2">50</cx:pt>
          <cx:pt idx="3">-40</cx:pt>
          <cx:pt idx="4">130</cx:pt>
          <cx:pt idx="5">-60</cx:pt>
          <cx:pt idx="6">70</cx:pt>
          <cx:pt idx="7">140</cx:pt>
        </cx:lvl>
      </cx:numDim>
    </cx:data>
  </cx:chartData>
  <cx:chart>
    <cx:plotArea>
      <cx:plotAreaRegion>
        <cx:series layoutId="waterfall" uniqueId="{4CBC2B0B-69E8-4349-AD88-38431CF4A3BE}">
          <cx:tx>
            <cx:txData>
              <cx:f>Лист1!$B$1</cx:f>
              <cx:v/>
            </cx:txData>
          </cx:tx>
          <cx:dataLabels pos="outEnd">
            <cx:visibility seriesName="0" categoryName="0" value="1"/>
          </cx:dataLabels>
          <cx:dataId val="0"/>
          <cx:layoutPr>
            <cx:subtotals>
              <cx:idx val="0"/>
              <cx:idx val="4"/>
              <cx:idx val="7"/>
            </cx:subtotals>
          </cx:layoutPr>
        </cx:series>
      </cx:plotAreaRegion>
      <cx:axis id="0">
        <cx:catScaling gapWidth="0.5"/>
        <cx:tickLabels/>
      </cx:axis>
      <cx:axis id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2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>
            <a:lumMod val="75000"/>
          </a:schemeClr>
        </a:solidFill>
      </a:ln>
      <a:scene3d>
        <a:camera prst="orthographicFront"/>
        <a:lightRig rig="threePt" dir="t"/>
      </a:scene3d>
      <a:sp3d prstMaterial="translucentPowder"/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  <a:ln>
        <a:solidFill>
          <a:schemeClr val="phClr">
            <a:lumMod val="75000"/>
          </a:schemeClr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solidFill>
        <a:schemeClr val="lt1">
          <a:alpha val="27000"/>
        </a:schemeClr>
      </a:solidFill>
      <a:sp3d/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0" kern="1200" cap="none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sp3d/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4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/>
    <cs:fillRef idx="2">
      <cs:styleClr val="auto"/>
    </cs:fillRef>
    <cs:effectRef idx="1"/>
    <cs:fontRef idx="minor">
      <a:schemeClr val="dk1"/>
    </cs:fontRef>
    <cs:spPr/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6FC9AB-7122-4196-9996-727392F7944C}" type="datetimeFigureOut">
              <a:rPr lang="ru-RU" smtClean="0"/>
              <a:t>14.10.2025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53305-F521-4A9E-B716-7D2DB2EA62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32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53305-F521-4A9E-B716-7D2DB2EA625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563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BA350-1E8D-9B95-904E-B142F08469F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BB9C0C9-8F36-1302-30BB-AE978C57C6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9D1FDC5-8444-19BC-D85B-013F3BF71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C843F-262F-4738-818C-B494542205BC}" type="datetime1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158750-B6B6-0C47-0FFC-C218A1C93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87DD610-2BEF-899A-EFD9-61688BCFAC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64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1DB2B7-EF86-782A-C518-F2EDF1A97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CFB99F0-C8F8-099C-9D04-AF4907B501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D00D9-2884-A40A-AE5F-84E0CB13C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F14F22-BAAB-4E3E-8710-2CA520A99D1A}" type="datetime1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C1A1CD9-FB04-5E9B-5D66-B4DE52613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7D3A91-2A4A-C202-0AE8-6765E2CB8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98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7FA3374-599D-2031-8A05-86487A4BCF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29A20B5-193E-C52D-4BE6-FCB2F166F9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1B454ED-C4AC-E51F-A62F-85649E5D3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8669E-685D-42F9-83EE-AE5608BBC173}" type="datetime1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DA17F63-42D6-8EE2-CA85-06A3B648F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AB69B9-0329-9AB1-AC37-53FD5C2884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3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71F9B2-A184-0808-2DA3-3DD522C54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E756F08-32C3-460E-4853-B48C5EB1E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78CA06-07FB-4D3D-3BB6-4E07538DE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AEB80-17BF-4C80-94DA-014A2DB18E77}" type="datetime1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185C6AA-595D-EF70-62C1-9E09216FE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2D883-3B88-8733-2739-69086718A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1105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28F845-45AD-56FF-17B1-2F6232A61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22B149E-151A-61E0-BCFC-C98009A38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14E59D-AB62-69A1-A973-F25A1FC33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E342B-5C1B-452D-807A-16FAC0006208}" type="datetime1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4BDAB8-59E0-DB69-6866-9D872D6BC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E36A0C-4528-0DC4-0D7D-932E5C530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577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406B8F-5FDD-6156-B6CC-6BDFB595D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A37AA5-47C1-2046-0314-D37D377B8F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63875F3-2C51-9BFC-E221-F92624EF1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42EE32A-B57D-3593-7F2E-05CC01A97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9B2F-4686-4099-B843-BFB1A1CA9C4E}" type="datetime1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D617356-1EC4-F92F-D2F7-EAB6177C7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52BCDB8-3BD1-F020-BDD9-973FEC3A9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3939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8F642E-B1C2-897C-CDC1-DB9538690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5752E0-D9BD-DB35-3E33-BAADDFB59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6DA757-9975-A1F6-38FE-B6A87D32D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DF06ED2-9BA4-1660-E2FA-E32979B092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5CAFD88-3CF6-C646-C1E4-C2BD9AEEDC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5421472-3DD6-892D-E1E4-68718559A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827EF-29BE-41CC-861E-6E1EC0A70BC1}" type="datetime1">
              <a:rPr lang="ru-RU" smtClean="0"/>
              <a:t>14.10.2025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6ACB2D8-A4C5-E824-8767-B66EC0373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19AEAB8-DBA2-EAFF-E173-DFBE10E14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611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BF3B68-EFD7-E029-67C0-E1E643376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1469A8D-01FB-1FFD-00AC-2E6DDE8238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9E9159-4239-4C47-B99C-53D193BEEBD6}" type="datetime1">
              <a:rPr lang="ru-RU" smtClean="0"/>
              <a:t>14.10.2025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BD6CE7C-B94D-614A-F119-F49B8FAAC0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2D44F31-FEEC-B870-1557-20113D4A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197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796AFC2-5831-51D9-488B-30671DB97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8C5368-FFB3-41E3-A8B3-988FCC62BBCC}" type="datetime1">
              <a:rPr lang="ru-RU" smtClean="0"/>
              <a:t>14.10.2025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BF8CBA2-4035-68CC-3E62-A56FC1646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71E22DC-5D0D-F3E9-7A76-BDA014D7F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17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491FED-8A9E-0939-D511-7676A43BA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965ACC-8F2F-5848-2496-A4D37F7797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073B44C-CE6F-E5D4-B09C-878827FF13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DCC3DB-9BF2-8D8E-65CC-9FC45BB7BF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C7165-AACA-434C-82E1-6AB4F91F8F14}" type="datetime1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0F917D-6453-D8EB-B0F7-8E8F5DEC1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6E6F004-0FC3-4520-5CD2-EC289FE49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6212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F1EAAE-7426-D312-4BF2-D570C9D8AC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2B8C18A-2FF5-959D-9079-A1372656E2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A4BA3BA-0AF5-A771-C3B2-CE24AE2235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6CD923-2C2B-772D-FD92-58908E717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0997B-D168-4E3A-9E2B-90B33C3A3A73}" type="datetime1">
              <a:rPr lang="ru-RU" smtClean="0"/>
              <a:t>14.10.2025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488D725-1483-E90C-B1CE-D6B91E6D5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C1F59AD-832F-CE2F-301F-77E4FF363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70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9B92FD-3DC1-173A-7659-58A5FAE16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AE5F58-9543-B92D-A643-C0FC54B93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85B719-B647-2F60-A82D-3AFFB7656BA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8C6D27-ADC8-4D75-9B89-2F9A795F5E9E}" type="datetime1">
              <a:rPr lang="ru-RU" smtClean="0"/>
              <a:t>14.10.2025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3787E32-4C6D-967D-E25A-50329648D0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355F4E-0EE6-D8B5-67AF-9B7AC4E558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1A0F1A-E455-4242-B79D-FE5F1748DC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1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Relationship Id="rId9" Type="http://schemas.openxmlformats.org/officeDocument/2006/relationships/image" Target="../media/image9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2F9D3-61DF-48B8-19F2-C797BBB26C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882147"/>
            <a:ext cx="9144000" cy="1093707"/>
          </a:xfrm>
        </p:spPr>
        <p:txBody>
          <a:bodyPr/>
          <a:lstStyle/>
          <a:p>
            <a:r>
              <a:rPr lang="en-US" sz="60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Presentation Title</a:t>
            </a:r>
            <a:endParaRPr lang="ru-RU" dirty="0"/>
          </a:p>
        </p:txBody>
      </p:sp>
      <p:sp>
        <p:nvSpPr>
          <p:cNvPr id="4" name="Shape 0">
            <a:extLst>
              <a:ext uri="{FF2B5EF4-FFF2-40B4-BE49-F238E27FC236}">
                <a16:creationId xmlns:a16="http://schemas.microsoft.com/office/drawing/2014/main" id="{17D00737-7510-6E0D-CB7A-E8F472D0CAEA}"/>
              </a:ext>
            </a:extLst>
          </p:cNvPr>
          <p:cNvSpPr/>
          <p:nvPr/>
        </p:nvSpPr>
        <p:spPr>
          <a:xfrm>
            <a:off x="-1" y="0"/>
            <a:ext cx="104776" cy="1143000"/>
          </a:xfrm>
          <a:prstGeom prst="rect">
            <a:avLst/>
          </a:prstGeom>
          <a:solidFill>
            <a:srgbClr val="D9844B"/>
          </a:solidFill>
          <a:ln/>
        </p:spPr>
      </p:sp>
      <p:sp>
        <p:nvSpPr>
          <p:cNvPr id="5" name="Shape 1">
            <a:extLst>
              <a:ext uri="{FF2B5EF4-FFF2-40B4-BE49-F238E27FC236}">
                <a16:creationId xmlns:a16="http://schemas.microsoft.com/office/drawing/2014/main" id="{ACC4B630-4EA9-6F2C-8268-36320B954980}"/>
              </a:ext>
            </a:extLst>
          </p:cNvPr>
          <p:cNvSpPr/>
          <p:nvPr/>
        </p:nvSpPr>
        <p:spPr>
          <a:xfrm>
            <a:off x="-1" y="1143000"/>
            <a:ext cx="104776" cy="1143000"/>
          </a:xfrm>
          <a:prstGeom prst="rect">
            <a:avLst/>
          </a:prstGeom>
          <a:solidFill>
            <a:srgbClr val="D97B8F"/>
          </a:solidFill>
          <a:ln/>
        </p:spPr>
      </p:sp>
      <p:sp>
        <p:nvSpPr>
          <p:cNvPr id="6" name="Shape 2">
            <a:extLst>
              <a:ext uri="{FF2B5EF4-FFF2-40B4-BE49-F238E27FC236}">
                <a16:creationId xmlns:a16="http://schemas.microsoft.com/office/drawing/2014/main" id="{232066DD-A163-E6FB-B2EA-885009A2A2F1}"/>
              </a:ext>
            </a:extLst>
          </p:cNvPr>
          <p:cNvSpPr/>
          <p:nvPr/>
        </p:nvSpPr>
        <p:spPr>
          <a:xfrm>
            <a:off x="-1" y="2286000"/>
            <a:ext cx="104776" cy="1143000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3D5948F0-19A5-FA70-DFAD-99C5CB991A7B}"/>
              </a:ext>
            </a:extLst>
          </p:cNvPr>
          <p:cNvSpPr/>
          <p:nvPr/>
        </p:nvSpPr>
        <p:spPr>
          <a:xfrm>
            <a:off x="-1" y="3429000"/>
            <a:ext cx="104776" cy="1143000"/>
          </a:xfrm>
          <a:prstGeom prst="rect">
            <a:avLst/>
          </a:prstGeom>
          <a:solidFill>
            <a:srgbClr val="B84BD9"/>
          </a:solidFill>
          <a:ln/>
        </p:spPr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A03DFFC3-E10F-441C-1382-5102B2884DC0}"/>
              </a:ext>
            </a:extLst>
          </p:cNvPr>
          <p:cNvSpPr/>
          <p:nvPr/>
        </p:nvSpPr>
        <p:spPr>
          <a:xfrm>
            <a:off x="-1" y="5715000"/>
            <a:ext cx="104776" cy="1143000"/>
          </a:xfrm>
          <a:prstGeom prst="rect">
            <a:avLst/>
          </a:prstGeom>
          <a:solidFill>
            <a:srgbClr val="6F3FA8"/>
          </a:solidFill>
          <a:ln/>
        </p:spPr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21265248-8692-A8F4-D630-B4BD5B0C5471}"/>
              </a:ext>
            </a:extLst>
          </p:cNvPr>
          <p:cNvSpPr/>
          <p:nvPr/>
        </p:nvSpPr>
        <p:spPr>
          <a:xfrm>
            <a:off x="-1" y="4572000"/>
            <a:ext cx="104776" cy="1143000"/>
          </a:xfrm>
          <a:prstGeom prst="rect">
            <a:avLst/>
          </a:prstGeom>
          <a:solidFill>
            <a:srgbClr val="8064ED"/>
          </a:solidFill>
          <a:ln/>
        </p:spPr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BEAA944D-5C07-B0C6-7619-26873FA6B3B2}"/>
              </a:ext>
            </a:extLst>
          </p:cNvPr>
          <p:cNvSpPr/>
          <p:nvPr/>
        </p:nvSpPr>
        <p:spPr>
          <a:xfrm rot="10800000" flipV="1">
            <a:off x="5449714" y="2395479"/>
            <a:ext cx="1323975" cy="45719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53F13F2E-4735-01D6-BA95-57569A76034B}"/>
              </a:ext>
            </a:extLst>
          </p:cNvPr>
          <p:cNvSpPr/>
          <p:nvPr/>
        </p:nvSpPr>
        <p:spPr>
          <a:xfrm>
            <a:off x="5058056" y="4537353"/>
            <a:ext cx="2075889" cy="369332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 Name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1C65953D-325B-6EDC-347D-70CDE2713747}"/>
              </a:ext>
            </a:extLst>
          </p:cNvPr>
          <p:cNvSpPr/>
          <p:nvPr/>
        </p:nvSpPr>
        <p:spPr>
          <a:xfrm>
            <a:off x="4355942" y="5343758"/>
            <a:ext cx="3480120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Institution / University Name</a:t>
            </a:r>
            <a:endParaRPr lang="en-US" sz="2000" dirty="0">
              <a:solidFill>
                <a:srgbClr val="6F3FA8"/>
              </a:solidFill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091A630B-98BD-66E5-9278-71BDA7767E0D}"/>
              </a:ext>
            </a:extLst>
          </p:cNvPr>
          <p:cNvSpPr/>
          <p:nvPr/>
        </p:nvSpPr>
        <p:spPr>
          <a:xfrm>
            <a:off x="4517042" y="5780831"/>
            <a:ext cx="3157916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000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Department, City, Country</a:t>
            </a:r>
            <a:endParaRPr lang="en-US" sz="2000" dirty="0">
              <a:solidFill>
                <a:srgbClr val="6F3FA8"/>
              </a:solidFill>
            </a:endParaRPr>
          </a:p>
        </p:txBody>
      </p:sp>
      <p:pic>
        <p:nvPicPr>
          <p:cNvPr id="15" name="Рисунок 14" descr="Изображение выглядит как графический дизайн, Графика, снимок экрана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CC84356-C2CC-BCC0-1FC1-C2C211B5B0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3201" y="112028"/>
            <a:ext cx="2045599" cy="207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8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4B5E7614-B342-A719-EC31-D8467E8C6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2</a:t>
            </a:fld>
            <a:endParaRPr lang="ru-RU" dirty="0"/>
          </a:p>
        </p:txBody>
      </p:sp>
      <p:sp>
        <p:nvSpPr>
          <p:cNvPr id="17" name="Text 0">
            <a:extLst>
              <a:ext uri="{FF2B5EF4-FFF2-40B4-BE49-F238E27FC236}">
                <a16:creationId xmlns:a16="http://schemas.microsoft.com/office/drawing/2014/main" id="{30AD7767-FAC8-4FC5-FF46-D6696233EF3E}"/>
              </a:ext>
            </a:extLst>
          </p:cNvPr>
          <p:cNvSpPr/>
          <p:nvPr/>
        </p:nvSpPr>
        <p:spPr>
          <a:xfrm>
            <a:off x="542924" y="452143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Introduction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10FAEB58-A6ED-B5A9-6641-E714EDA2CD07}"/>
              </a:ext>
            </a:extLst>
          </p:cNvPr>
          <p:cNvSpPr/>
          <p:nvPr/>
        </p:nvSpPr>
        <p:spPr>
          <a:xfrm>
            <a:off x="546311" y="2207955"/>
            <a:ext cx="108374" cy="108374"/>
          </a:xfrm>
          <a:prstGeom prst="rect">
            <a:avLst/>
          </a:prstGeom>
          <a:solidFill>
            <a:srgbClr val="D984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27EB7DE5-BD26-0654-5D9A-4DA923CCF8E1}"/>
              </a:ext>
            </a:extLst>
          </p:cNvPr>
          <p:cNvSpPr/>
          <p:nvPr/>
        </p:nvSpPr>
        <p:spPr>
          <a:xfrm>
            <a:off x="546311" y="2791379"/>
            <a:ext cx="108374" cy="108374"/>
          </a:xfrm>
          <a:prstGeom prst="rect">
            <a:avLst/>
          </a:prstGeom>
          <a:solidFill>
            <a:srgbClr val="D97B8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9426C2B-2C7A-FFB4-1CDA-29DEB6D50B70}"/>
              </a:ext>
            </a:extLst>
          </p:cNvPr>
          <p:cNvSpPr/>
          <p:nvPr/>
        </p:nvSpPr>
        <p:spPr>
          <a:xfrm>
            <a:off x="546311" y="3374803"/>
            <a:ext cx="108374" cy="108374"/>
          </a:xfrm>
          <a:prstGeom prst="rect">
            <a:avLst/>
          </a:prstGeom>
          <a:solidFill>
            <a:srgbClr val="C74B9C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F85D489C-D1E5-5C3E-F946-DF32C8438705}"/>
              </a:ext>
            </a:extLst>
          </p:cNvPr>
          <p:cNvSpPr/>
          <p:nvPr/>
        </p:nvSpPr>
        <p:spPr>
          <a:xfrm>
            <a:off x="546311" y="3958227"/>
            <a:ext cx="108374" cy="108374"/>
          </a:xfrm>
          <a:prstGeom prst="rect">
            <a:avLst/>
          </a:prstGeom>
          <a:solidFill>
            <a:srgbClr val="B84B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28AC5DF-E038-81B0-B3C3-818236836AE5}"/>
              </a:ext>
            </a:extLst>
          </p:cNvPr>
          <p:cNvSpPr/>
          <p:nvPr/>
        </p:nvSpPr>
        <p:spPr>
          <a:xfrm>
            <a:off x="542924" y="4541649"/>
            <a:ext cx="108374" cy="108374"/>
          </a:xfrm>
          <a:prstGeom prst="rect">
            <a:avLst/>
          </a:prstGeom>
          <a:solidFill>
            <a:srgbClr val="8064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hape 0">
            <a:extLst>
              <a:ext uri="{FF2B5EF4-FFF2-40B4-BE49-F238E27FC236}">
                <a16:creationId xmlns:a16="http://schemas.microsoft.com/office/drawing/2014/main" id="{50A7B60F-3F60-DDB7-319A-13B61C0AB3DC}"/>
              </a:ext>
            </a:extLst>
          </p:cNvPr>
          <p:cNvSpPr/>
          <p:nvPr/>
        </p:nvSpPr>
        <p:spPr>
          <a:xfrm>
            <a:off x="-1" y="0"/>
            <a:ext cx="104776" cy="1143000"/>
          </a:xfrm>
          <a:prstGeom prst="rect">
            <a:avLst/>
          </a:prstGeom>
          <a:solidFill>
            <a:srgbClr val="D9844B"/>
          </a:solidFill>
          <a:ln/>
        </p:spPr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5882DA-E80E-0AC8-E64C-49F8506B0CA1}"/>
              </a:ext>
            </a:extLst>
          </p:cNvPr>
          <p:cNvSpPr txBox="1"/>
          <p:nvPr/>
        </p:nvSpPr>
        <p:spPr>
          <a:xfrm>
            <a:off x="778087" y="207747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Research background and motivation for the study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D17B2C9-EE56-9EBD-F9C7-FF82228F785D}"/>
              </a:ext>
            </a:extLst>
          </p:cNvPr>
          <p:cNvSpPr txBox="1"/>
          <p:nvPr/>
        </p:nvSpPr>
        <p:spPr>
          <a:xfrm>
            <a:off x="778087" y="266401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challenges in the current field of investigation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71A5FFF-19B8-5FCB-868F-520E806FEDD0}"/>
              </a:ext>
            </a:extLst>
          </p:cNvPr>
          <p:cNvSpPr txBox="1"/>
          <p:nvPr/>
        </p:nvSpPr>
        <p:spPr>
          <a:xfrm>
            <a:off x="778087" y="325055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Objectives and scope of the presented work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AB12A13-A347-BF37-AF69-03B2E1D7A805}"/>
              </a:ext>
            </a:extLst>
          </p:cNvPr>
          <p:cNvSpPr txBox="1"/>
          <p:nvPr/>
        </p:nvSpPr>
        <p:spPr>
          <a:xfrm>
            <a:off x="778087" y="38370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contributions and expected outcomes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8158484-B144-8DBD-1EAF-7248F66C5A9B}"/>
              </a:ext>
            </a:extLst>
          </p:cNvPr>
          <p:cNvSpPr txBox="1"/>
          <p:nvPr/>
        </p:nvSpPr>
        <p:spPr>
          <a:xfrm>
            <a:off x="778087" y="442363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Structure and organization of this presentation</a:t>
            </a:r>
            <a:endParaRPr lang="en-US" sz="18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5" name="Рисунок 44" descr="Мишень со сплошной заливкой">
            <a:extLst>
              <a:ext uri="{FF2B5EF4-FFF2-40B4-BE49-F238E27FC236}">
                <a16:creationId xmlns:a16="http://schemas.microsoft.com/office/drawing/2014/main" id="{82EC4A70-F10D-27B1-3044-3AC1C5C9C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947151" y="3175105"/>
            <a:ext cx="1406649" cy="1406649"/>
          </a:xfrm>
          <a:prstGeom prst="rect">
            <a:avLst/>
          </a:prstGeom>
        </p:spPr>
      </p:pic>
      <p:pic>
        <p:nvPicPr>
          <p:cNvPr id="47" name="Рисунок 46" descr="Микроскоп со сплошной заливкой">
            <a:extLst>
              <a:ext uri="{FF2B5EF4-FFF2-40B4-BE49-F238E27FC236}">
                <a16:creationId xmlns:a16="http://schemas.microsoft.com/office/drawing/2014/main" id="{08C57E0B-99E9-A569-44C1-DFC56717E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4389" y="1641645"/>
            <a:ext cx="1406649" cy="1406649"/>
          </a:xfrm>
          <a:prstGeom prst="rect">
            <a:avLst/>
          </a:prstGeom>
        </p:spPr>
      </p:pic>
      <p:pic>
        <p:nvPicPr>
          <p:cNvPr id="49" name="Рисунок 48" descr="Пробирки со сплошной заливкой">
            <a:extLst>
              <a:ext uri="{FF2B5EF4-FFF2-40B4-BE49-F238E27FC236}">
                <a16:creationId xmlns:a16="http://schemas.microsoft.com/office/drawing/2014/main" id="{B15CF98C-11C4-50C7-27B3-ADBA18299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147049" y="3254902"/>
            <a:ext cx="1406649" cy="1406649"/>
          </a:xfrm>
          <a:prstGeom prst="rect">
            <a:avLst/>
          </a:prstGeom>
        </p:spPr>
      </p:pic>
      <p:pic>
        <p:nvPicPr>
          <p:cNvPr id="51" name="Рисунок 50" descr="Лупа со сплошной заливкой">
            <a:extLst>
              <a:ext uri="{FF2B5EF4-FFF2-40B4-BE49-F238E27FC236}">
                <a16:creationId xmlns:a16="http://schemas.microsoft.com/office/drawing/2014/main" id="{6D408310-3F54-08B0-13DE-5E054786BD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47049" y="1641645"/>
            <a:ext cx="1406649" cy="140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294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01293E8-7440-90B4-7051-E8A8F68CE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3</a:t>
            </a:fld>
            <a:endParaRPr lang="ru-RU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D265868E-66A6-3A57-DF69-555E52293114}"/>
              </a:ext>
            </a:extLst>
          </p:cNvPr>
          <p:cNvSpPr/>
          <p:nvPr/>
        </p:nvSpPr>
        <p:spPr>
          <a:xfrm>
            <a:off x="-1" y="1143000"/>
            <a:ext cx="104776" cy="1143000"/>
          </a:xfrm>
          <a:prstGeom prst="rect">
            <a:avLst/>
          </a:prstGeom>
          <a:solidFill>
            <a:srgbClr val="D97B8F"/>
          </a:solidFill>
          <a:ln/>
        </p:spPr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4F02B327-5402-4AEC-5942-AEF6E876DC4B}"/>
              </a:ext>
            </a:extLst>
          </p:cNvPr>
          <p:cNvSpPr/>
          <p:nvPr/>
        </p:nvSpPr>
        <p:spPr>
          <a:xfrm>
            <a:off x="542924" y="452143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Methodology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" name="Text 2">
            <a:extLst>
              <a:ext uri="{FF2B5EF4-FFF2-40B4-BE49-F238E27FC236}">
                <a16:creationId xmlns:a16="http://schemas.microsoft.com/office/drawing/2014/main" id="{027E3459-3323-3D87-0B69-468052B44BDE}"/>
              </a:ext>
            </a:extLst>
          </p:cNvPr>
          <p:cNvSpPr/>
          <p:nvPr/>
        </p:nvSpPr>
        <p:spPr>
          <a:xfrm>
            <a:off x="1391566" y="1948398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D9844B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1</a:t>
            </a:r>
            <a:endParaRPr lang="en-US" sz="2400" dirty="0"/>
          </a:p>
        </p:txBody>
      </p:sp>
      <p:sp>
        <p:nvSpPr>
          <p:cNvPr id="26" name="Text 3">
            <a:extLst>
              <a:ext uri="{FF2B5EF4-FFF2-40B4-BE49-F238E27FC236}">
                <a16:creationId xmlns:a16="http://schemas.microsoft.com/office/drawing/2014/main" id="{BB7C8C26-DD92-B3A2-47BA-913DDE7E8C10}"/>
              </a:ext>
            </a:extLst>
          </p:cNvPr>
          <p:cNvSpPr/>
          <p:nvPr/>
        </p:nvSpPr>
        <p:spPr>
          <a:xfrm>
            <a:off x="1010659" y="3163547"/>
            <a:ext cx="1752083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Collection</a:t>
            </a:r>
            <a:endParaRPr lang="en-US" dirty="0"/>
          </a:p>
        </p:txBody>
      </p:sp>
      <p:sp>
        <p:nvSpPr>
          <p:cNvPr id="27" name="Text 4">
            <a:extLst>
              <a:ext uri="{FF2B5EF4-FFF2-40B4-BE49-F238E27FC236}">
                <a16:creationId xmlns:a16="http://schemas.microsoft.com/office/drawing/2014/main" id="{5C52E369-9DA6-8701-B871-59C244FAD3D7}"/>
              </a:ext>
            </a:extLst>
          </p:cNvPr>
          <p:cNvSpPr/>
          <p:nvPr/>
        </p:nvSpPr>
        <p:spPr>
          <a:xfrm>
            <a:off x="875988" y="3737281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Gather and prepare experimental data from multiple sources</a:t>
            </a:r>
            <a:endParaRPr lang="en-US" sz="1600" dirty="0"/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3D4B13DA-4DCB-2A3C-1ED6-3E574C5C1388}"/>
              </a:ext>
            </a:extLst>
          </p:cNvPr>
          <p:cNvSpPr/>
          <p:nvPr/>
        </p:nvSpPr>
        <p:spPr>
          <a:xfrm>
            <a:off x="1401103" y="1647466"/>
            <a:ext cx="971195" cy="971195"/>
          </a:xfrm>
          <a:prstGeom prst="ellipse">
            <a:avLst/>
          </a:prstGeom>
          <a:noFill/>
          <a:ln w="19050">
            <a:solidFill>
              <a:srgbClr val="D9844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Shape 5">
            <a:extLst>
              <a:ext uri="{FF2B5EF4-FFF2-40B4-BE49-F238E27FC236}">
                <a16:creationId xmlns:a16="http://schemas.microsoft.com/office/drawing/2014/main" id="{D37E3CEB-0791-514C-F7EF-218B5395F3BD}"/>
              </a:ext>
            </a:extLst>
          </p:cNvPr>
          <p:cNvSpPr/>
          <p:nvPr/>
        </p:nvSpPr>
        <p:spPr>
          <a:xfrm>
            <a:off x="2997772" y="2172492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29" name="Text 6">
            <a:extLst>
              <a:ext uri="{FF2B5EF4-FFF2-40B4-BE49-F238E27FC236}">
                <a16:creationId xmlns:a16="http://schemas.microsoft.com/office/drawing/2014/main" id="{EA579922-631B-B1AA-C334-DFC0D3E09ADB}"/>
              </a:ext>
            </a:extLst>
          </p:cNvPr>
          <p:cNvSpPr/>
          <p:nvPr/>
        </p:nvSpPr>
        <p:spPr>
          <a:xfrm>
            <a:off x="4280213" y="1948397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C74B9C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2</a:t>
            </a:r>
            <a:endParaRPr lang="en-US" sz="2400" dirty="0"/>
          </a:p>
        </p:txBody>
      </p:sp>
      <p:sp>
        <p:nvSpPr>
          <p:cNvPr id="30" name="Text 7">
            <a:extLst>
              <a:ext uri="{FF2B5EF4-FFF2-40B4-BE49-F238E27FC236}">
                <a16:creationId xmlns:a16="http://schemas.microsoft.com/office/drawing/2014/main" id="{F3A8B3D0-D68C-7526-61E1-C57369ED554D}"/>
              </a:ext>
            </a:extLst>
          </p:cNvPr>
          <p:cNvSpPr/>
          <p:nvPr/>
        </p:nvSpPr>
        <p:spPr>
          <a:xfrm>
            <a:off x="4154184" y="3163546"/>
            <a:ext cx="124232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Processing</a:t>
            </a:r>
            <a:endParaRPr lang="en-US" dirty="0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C8E6092B-EF34-34B0-5319-C266B0D0C042}"/>
              </a:ext>
            </a:extLst>
          </p:cNvPr>
          <p:cNvSpPr/>
          <p:nvPr/>
        </p:nvSpPr>
        <p:spPr>
          <a:xfrm>
            <a:off x="3764633" y="3737281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Apply preprocessing and filtering techniques</a:t>
            </a:r>
            <a:endParaRPr lang="en-US" sz="1600" dirty="0"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68035AB4-A150-0DA0-801F-D8B9F305B93F}"/>
              </a:ext>
            </a:extLst>
          </p:cNvPr>
          <p:cNvSpPr/>
          <p:nvPr/>
        </p:nvSpPr>
        <p:spPr>
          <a:xfrm>
            <a:off x="4299287" y="1647465"/>
            <a:ext cx="971195" cy="971195"/>
          </a:xfrm>
          <a:prstGeom prst="ellipse">
            <a:avLst/>
          </a:prstGeom>
          <a:noFill/>
          <a:ln w="19050">
            <a:solidFill>
              <a:srgbClr val="C74B9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Shape 9">
            <a:extLst>
              <a:ext uri="{FF2B5EF4-FFF2-40B4-BE49-F238E27FC236}">
                <a16:creationId xmlns:a16="http://schemas.microsoft.com/office/drawing/2014/main" id="{8E024F8D-52EF-FF1D-75A0-B97F7A25D20D}"/>
              </a:ext>
            </a:extLst>
          </p:cNvPr>
          <p:cNvSpPr/>
          <p:nvPr/>
        </p:nvSpPr>
        <p:spPr>
          <a:xfrm>
            <a:off x="5886417" y="2172492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33" name="Text 10">
            <a:extLst>
              <a:ext uri="{FF2B5EF4-FFF2-40B4-BE49-F238E27FC236}">
                <a16:creationId xmlns:a16="http://schemas.microsoft.com/office/drawing/2014/main" id="{D2953B60-74B2-10FE-1ADC-93046346B9F3}"/>
              </a:ext>
            </a:extLst>
          </p:cNvPr>
          <p:cNvSpPr/>
          <p:nvPr/>
        </p:nvSpPr>
        <p:spPr>
          <a:xfrm>
            <a:off x="7168856" y="1948397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8064ED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3</a:t>
            </a:r>
            <a:endParaRPr lang="en-US" sz="2400" dirty="0">
              <a:solidFill>
                <a:srgbClr val="8064ED"/>
              </a:solidFill>
            </a:endParaRPr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0048FB1B-38FB-46BA-3087-6FEEA5568EF9}"/>
              </a:ext>
            </a:extLst>
          </p:cNvPr>
          <p:cNvSpPr/>
          <p:nvPr/>
        </p:nvSpPr>
        <p:spPr>
          <a:xfrm>
            <a:off x="7189479" y="3163546"/>
            <a:ext cx="94897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</a:t>
            </a:r>
            <a:endParaRPr lang="en-US" dirty="0"/>
          </a:p>
        </p:txBody>
      </p:sp>
      <p:sp>
        <p:nvSpPr>
          <p:cNvPr id="35" name="Text 12">
            <a:extLst>
              <a:ext uri="{FF2B5EF4-FFF2-40B4-BE49-F238E27FC236}">
                <a16:creationId xmlns:a16="http://schemas.microsoft.com/office/drawing/2014/main" id="{AA76EAA0-AED1-94E5-596E-6B84CA8A48BA}"/>
              </a:ext>
            </a:extLst>
          </p:cNvPr>
          <p:cNvSpPr/>
          <p:nvPr/>
        </p:nvSpPr>
        <p:spPr>
          <a:xfrm>
            <a:off x="6653278" y="3737281"/>
            <a:ext cx="2135726" cy="7386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 statistical and computational analysis</a:t>
            </a:r>
            <a:endParaRPr lang="en-US" sz="1600" dirty="0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5E9F10AD-AC02-E46E-C388-2316620BE232}"/>
              </a:ext>
            </a:extLst>
          </p:cNvPr>
          <p:cNvSpPr/>
          <p:nvPr/>
        </p:nvSpPr>
        <p:spPr>
          <a:xfrm>
            <a:off x="7168856" y="1647465"/>
            <a:ext cx="971195" cy="971195"/>
          </a:xfrm>
          <a:prstGeom prst="ellipse">
            <a:avLst/>
          </a:prstGeom>
          <a:noFill/>
          <a:ln w="19050">
            <a:solidFill>
              <a:srgbClr val="8064E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Shape 13">
            <a:extLst>
              <a:ext uri="{FF2B5EF4-FFF2-40B4-BE49-F238E27FC236}">
                <a16:creationId xmlns:a16="http://schemas.microsoft.com/office/drawing/2014/main" id="{F0D1BBF9-9429-86DC-80E7-669516152228}"/>
              </a:ext>
            </a:extLst>
          </p:cNvPr>
          <p:cNvSpPr/>
          <p:nvPr/>
        </p:nvSpPr>
        <p:spPr>
          <a:xfrm>
            <a:off x="8775063" y="2172492"/>
            <a:ext cx="742702" cy="24758"/>
          </a:xfrm>
          <a:prstGeom prst="rect">
            <a:avLst/>
          </a:prstGeom>
          <a:solidFill>
            <a:srgbClr val="E0E0E0"/>
          </a:solidFill>
          <a:ln/>
        </p:spPr>
      </p:sp>
      <p:sp>
        <p:nvSpPr>
          <p:cNvPr id="37" name="Text 14">
            <a:extLst>
              <a:ext uri="{FF2B5EF4-FFF2-40B4-BE49-F238E27FC236}">
                <a16:creationId xmlns:a16="http://schemas.microsoft.com/office/drawing/2014/main" id="{00067529-2771-53FE-4C71-E9BCCEF84BCC}"/>
              </a:ext>
            </a:extLst>
          </p:cNvPr>
          <p:cNvSpPr/>
          <p:nvPr/>
        </p:nvSpPr>
        <p:spPr>
          <a:xfrm>
            <a:off x="10057504" y="1948397"/>
            <a:ext cx="990269" cy="3693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4</a:t>
            </a:r>
            <a:endParaRPr lang="en-US" sz="2400" dirty="0">
              <a:solidFill>
                <a:srgbClr val="6F3FA8"/>
              </a:solidFill>
            </a:endParaRPr>
          </a:p>
        </p:txBody>
      </p:sp>
      <p:sp>
        <p:nvSpPr>
          <p:cNvPr id="38" name="Text 15">
            <a:extLst>
              <a:ext uri="{FF2B5EF4-FFF2-40B4-BE49-F238E27FC236}">
                <a16:creationId xmlns:a16="http://schemas.microsoft.com/office/drawing/2014/main" id="{6B1D5D35-B96B-57F5-AD48-5B48DF19446B}"/>
              </a:ext>
            </a:extLst>
          </p:cNvPr>
          <p:cNvSpPr/>
          <p:nvPr/>
        </p:nvSpPr>
        <p:spPr>
          <a:xfrm>
            <a:off x="9965938" y="3163546"/>
            <a:ext cx="1173399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Validation</a:t>
            </a:r>
            <a:endParaRPr lang="en-US" dirty="0"/>
          </a:p>
        </p:txBody>
      </p:sp>
      <p:sp>
        <p:nvSpPr>
          <p:cNvPr id="39" name="Text 16">
            <a:extLst>
              <a:ext uri="{FF2B5EF4-FFF2-40B4-BE49-F238E27FC236}">
                <a16:creationId xmlns:a16="http://schemas.microsoft.com/office/drawing/2014/main" id="{7DB582EF-6C78-CCAA-95B2-29EA6C643478}"/>
              </a:ext>
            </a:extLst>
          </p:cNvPr>
          <p:cNvSpPr/>
          <p:nvPr/>
        </p:nvSpPr>
        <p:spPr>
          <a:xfrm>
            <a:off x="9541924" y="3737281"/>
            <a:ext cx="2135726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Verify results and validate findings</a:t>
            </a:r>
            <a:endParaRPr lang="en-US" sz="1600" dirty="0"/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12E0BFFB-3319-B26B-6B89-B296585CE4D5}"/>
              </a:ext>
            </a:extLst>
          </p:cNvPr>
          <p:cNvSpPr/>
          <p:nvPr/>
        </p:nvSpPr>
        <p:spPr>
          <a:xfrm>
            <a:off x="10067041" y="1647465"/>
            <a:ext cx="971195" cy="971195"/>
          </a:xfrm>
          <a:prstGeom prst="ellipse">
            <a:avLst/>
          </a:prstGeom>
          <a:noFill/>
          <a:ln w="19050">
            <a:solidFill>
              <a:srgbClr val="6F3FA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472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F0228B48-C3E3-FE0B-88CE-D84AB52D9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4</a:t>
            </a:fld>
            <a:endParaRPr lang="ru-RU"/>
          </a:p>
        </p:txBody>
      </p:sp>
      <p:sp>
        <p:nvSpPr>
          <p:cNvPr id="3" name="Shape 2">
            <a:extLst>
              <a:ext uri="{FF2B5EF4-FFF2-40B4-BE49-F238E27FC236}">
                <a16:creationId xmlns:a16="http://schemas.microsoft.com/office/drawing/2014/main" id="{B8244246-1FB9-9082-FB00-5761AB40BE6E}"/>
              </a:ext>
            </a:extLst>
          </p:cNvPr>
          <p:cNvSpPr/>
          <p:nvPr/>
        </p:nvSpPr>
        <p:spPr>
          <a:xfrm>
            <a:off x="-1" y="2286000"/>
            <a:ext cx="104776" cy="1143000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154B1E36-50FD-11D2-5A49-F3EBD08AE032}"/>
              </a:ext>
            </a:extLst>
          </p:cNvPr>
          <p:cNvSpPr/>
          <p:nvPr/>
        </p:nvSpPr>
        <p:spPr>
          <a:xfrm>
            <a:off x="542924" y="452143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Results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5" name="Shape 2">
            <a:extLst>
              <a:ext uri="{FF2B5EF4-FFF2-40B4-BE49-F238E27FC236}">
                <a16:creationId xmlns:a16="http://schemas.microsoft.com/office/drawing/2014/main" id="{419B9BCB-CBE9-DBB4-E0D2-0895568445E0}"/>
              </a:ext>
            </a:extLst>
          </p:cNvPr>
          <p:cNvSpPr/>
          <p:nvPr/>
        </p:nvSpPr>
        <p:spPr>
          <a:xfrm>
            <a:off x="684290" y="1881187"/>
            <a:ext cx="45719" cy="809625"/>
          </a:xfrm>
          <a:prstGeom prst="rect">
            <a:avLst/>
          </a:prstGeom>
          <a:solidFill>
            <a:srgbClr val="D9844B"/>
          </a:solidFill>
          <a:ln/>
        </p:spPr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75406E89-AF6B-1D6D-1BD7-F8E75D0990E7}"/>
              </a:ext>
            </a:extLst>
          </p:cNvPr>
          <p:cNvSpPr/>
          <p:nvPr/>
        </p:nvSpPr>
        <p:spPr>
          <a:xfrm>
            <a:off x="820020" y="2154297"/>
            <a:ext cx="5542285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Significant improvement observed in experimental group</a:t>
            </a:r>
            <a:endParaRPr lang="en-US" sz="16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4E28B7CA-F57B-C5BC-F667-B359546579EC}"/>
              </a:ext>
            </a:extLst>
          </p:cNvPr>
          <p:cNvSpPr/>
          <p:nvPr/>
        </p:nvSpPr>
        <p:spPr>
          <a:xfrm>
            <a:off x="684290" y="2941378"/>
            <a:ext cx="45719" cy="809625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B2496F94-02D3-90BA-1559-4F4BC43E4CE4}"/>
              </a:ext>
            </a:extLst>
          </p:cNvPr>
          <p:cNvSpPr/>
          <p:nvPr/>
        </p:nvSpPr>
        <p:spPr>
          <a:xfrm>
            <a:off x="820020" y="3214488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Statistical significance achieved (p &lt; 0.05)</a:t>
            </a:r>
            <a:endParaRPr lang="en-US" sz="160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F7B7DE95-A436-BF26-3C1B-810CEF120DC8}"/>
              </a:ext>
            </a:extLst>
          </p:cNvPr>
          <p:cNvSpPr/>
          <p:nvPr/>
        </p:nvSpPr>
        <p:spPr>
          <a:xfrm>
            <a:off x="684290" y="4030269"/>
            <a:ext cx="45719" cy="809625"/>
          </a:xfrm>
          <a:prstGeom prst="rect">
            <a:avLst/>
          </a:prstGeom>
          <a:solidFill>
            <a:srgbClr val="8064ED"/>
          </a:solidFill>
          <a:ln/>
        </p:spPr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D5D54780-7A11-B73F-C62F-4FC4DA245E40}"/>
              </a:ext>
            </a:extLst>
          </p:cNvPr>
          <p:cNvSpPr/>
          <p:nvPr/>
        </p:nvSpPr>
        <p:spPr>
          <a:xfrm>
            <a:off x="820020" y="4303379"/>
            <a:ext cx="554228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Performance increased by 35% compared to baseline</a:t>
            </a:r>
            <a:endParaRPr lang="en-US" sz="1600" dirty="0"/>
          </a:p>
        </p:txBody>
      </p:sp>
      <p:graphicFrame>
        <p:nvGraphicFramePr>
          <p:cNvPr id="19" name="Диаграмма 18">
            <a:extLst>
              <a:ext uri="{FF2B5EF4-FFF2-40B4-BE49-F238E27FC236}">
                <a16:creationId xmlns:a16="http://schemas.microsoft.com/office/drawing/2014/main" id="{0F94B0AB-05AC-BFE9-3D78-2BA21BE8CA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32092339"/>
              </p:ext>
            </p:extLst>
          </p:nvPr>
        </p:nvGraphicFramePr>
        <p:xfrm>
          <a:off x="6941820" y="1049209"/>
          <a:ext cx="5132704" cy="3917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0" name="Text 7">
            <a:extLst>
              <a:ext uri="{FF2B5EF4-FFF2-40B4-BE49-F238E27FC236}">
                <a16:creationId xmlns:a16="http://schemas.microsoft.com/office/drawing/2014/main" id="{21FB4CB5-C875-A8C3-32B8-98F4658E16F7}"/>
              </a:ext>
            </a:extLst>
          </p:cNvPr>
          <p:cNvSpPr/>
          <p:nvPr/>
        </p:nvSpPr>
        <p:spPr>
          <a:xfrm>
            <a:off x="6941820" y="5071302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879498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7EEFBFC-426A-2928-75FB-2523ABE69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5</a:t>
            </a:fld>
            <a:endParaRPr lang="ru-RU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FA802B24-F7AC-AB5C-2690-A98CA27332DC}"/>
              </a:ext>
            </a:extLst>
          </p:cNvPr>
          <p:cNvSpPr/>
          <p:nvPr/>
        </p:nvSpPr>
        <p:spPr>
          <a:xfrm>
            <a:off x="-1" y="3429000"/>
            <a:ext cx="104776" cy="1143000"/>
          </a:xfrm>
          <a:prstGeom prst="rect">
            <a:avLst/>
          </a:prstGeom>
          <a:solidFill>
            <a:srgbClr val="B84BD9"/>
          </a:solidFill>
          <a:ln/>
        </p:spPr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5757395F-54ED-5918-8241-8DF641E7BACC}"/>
              </a:ext>
            </a:extLst>
          </p:cNvPr>
          <p:cNvSpPr/>
          <p:nvPr/>
        </p:nvSpPr>
        <p:spPr>
          <a:xfrm>
            <a:off x="542924" y="452143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Data Comparison</a:t>
            </a:r>
            <a:endParaRPr lang="en-US" sz="3200" dirty="0"/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:a16="http://schemas.microsoft.com/office/drawing/2014/main" id="{890FE0BD-210C-34A9-6915-57A07936E41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1639455"/>
              </p:ext>
            </p:extLst>
          </p:nvPr>
        </p:nvGraphicFramePr>
        <p:xfrm>
          <a:off x="393701" y="1514475"/>
          <a:ext cx="4264022" cy="41571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mc:AlternateContent xmlns:mc="http://schemas.openxmlformats.org/markup-compatibility/2006">
        <mc:Choice xmlns:cx1="http://schemas.microsoft.com/office/drawing/2015/9/8/chartex" Requires="cx1">
          <p:graphicFrame>
            <p:nvGraphicFramePr>
              <p:cNvPr id="14" name="Диаграмма 13">
                <a:extLst>
                  <a:ext uri="{FF2B5EF4-FFF2-40B4-BE49-F238E27FC236}">
                    <a16:creationId xmlns:a16="http://schemas.microsoft.com/office/drawing/2014/main" id="{ED95C445-BD48-E0A3-5C08-6E62C814B37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519782844"/>
                  </p:ext>
                </p:extLst>
              </p:nvPr>
            </p:nvGraphicFramePr>
            <p:xfrm>
              <a:off x="5507037" y="1676400"/>
              <a:ext cx="5846763" cy="3995208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14" name="Диаграмма 13">
                <a:extLst>
                  <a:ext uri="{FF2B5EF4-FFF2-40B4-BE49-F238E27FC236}">
                    <a16:creationId xmlns:a16="http://schemas.microsoft.com/office/drawing/2014/main" id="{ED95C445-BD48-E0A3-5C08-6E62C814B37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507037" y="1676400"/>
                <a:ext cx="5846763" cy="3995208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 7">
            <a:extLst>
              <a:ext uri="{FF2B5EF4-FFF2-40B4-BE49-F238E27FC236}">
                <a16:creationId xmlns:a16="http://schemas.microsoft.com/office/drawing/2014/main" id="{11C1CC2B-EAF2-D804-6D51-FEB0AC9E4BD9}"/>
              </a:ext>
            </a:extLst>
          </p:cNvPr>
          <p:cNvSpPr/>
          <p:nvPr/>
        </p:nvSpPr>
        <p:spPr>
          <a:xfrm>
            <a:off x="-1" y="5978092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circle diagram</a:t>
            </a:r>
            <a:endParaRPr lang="en-US" sz="1600" dirty="0"/>
          </a:p>
        </p:txBody>
      </p:sp>
      <p:sp>
        <p:nvSpPr>
          <p:cNvPr id="16" name="Text 7">
            <a:extLst>
              <a:ext uri="{FF2B5EF4-FFF2-40B4-BE49-F238E27FC236}">
                <a16:creationId xmlns:a16="http://schemas.microsoft.com/office/drawing/2014/main" id="{134308D3-5AD7-EEC1-CF7D-C1314EBED75C}"/>
              </a:ext>
            </a:extLst>
          </p:cNvPr>
          <p:cNvSpPr/>
          <p:nvPr/>
        </p:nvSpPr>
        <p:spPr>
          <a:xfrm>
            <a:off x="5864066" y="5978091"/>
            <a:ext cx="5132704" cy="263405"/>
          </a:xfrm>
          <a:prstGeom prst="rect">
            <a:avLst/>
          </a:prstGeom>
          <a:noFill/>
          <a:ln/>
        </p:spPr>
        <p:txBody>
          <a:bodyPr wrap="square" lIns="0" tIns="17018" rIns="0" bIns="0" rtlCol="0" anchor="ctr">
            <a:sp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histogram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59887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9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9">
                                            <p:graphicEl>
                                              <a:chart seriesIdx="0" categoryIdx="-4" bldStep="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Sub>
          <a:bldChart bld="series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0A4FB5AF-F634-6439-611F-EBDE14568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6</a:t>
            </a:fld>
            <a:endParaRPr lang="ru-RU"/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868B5C99-9273-CF22-7E65-CE58E5430812}"/>
              </a:ext>
            </a:extLst>
          </p:cNvPr>
          <p:cNvSpPr/>
          <p:nvPr/>
        </p:nvSpPr>
        <p:spPr>
          <a:xfrm>
            <a:off x="542924" y="452143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Discussion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Shape 5">
            <a:extLst>
              <a:ext uri="{FF2B5EF4-FFF2-40B4-BE49-F238E27FC236}">
                <a16:creationId xmlns:a16="http://schemas.microsoft.com/office/drawing/2014/main" id="{3C9C3752-FBD3-97C3-5CF8-B21F22D61697}"/>
              </a:ext>
            </a:extLst>
          </p:cNvPr>
          <p:cNvSpPr/>
          <p:nvPr/>
        </p:nvSpPr>
        <p:spPr>
          <a:xfrm>
            <a:off x="-1" y="4572000"/>
            <a:ext cx="104776" cy="1143000"/>
          </a:xfrm>
          <a:prstGeom prst="rect">
            <a:avLst/>
          </a:prstGeom>
          <a:solidFill>
            <a:srgbClr val="8064ED"/>
          </a:solidFill>
          <a:ln/>
        </p:spPr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58626DCE-A4B1-F988-380F-1A3699F70371}"/>
              </a:ext>
            </a:extLst>
          </p:cNvPr>
          <p:cNvSpPr/>
          <p:nvPr/>
        </p:nvSpPr>
        <p:spPr>
          <a:xfrm>
            <a:off x="593883" y="1757251"/>
            <a:ext cx="600075" cy="60007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5B778A-860C-C757-D58B-48E1C2A2ED2F}"/>
              </a:ext>
            </a:extLst>
          </p:cNvPr>
          <p:cNvSpPr/>
          <p:nvPr/>
        </p:nvSpPr>
        <p:spPr>
          <a:xfrm>
            <a:off x="647698" y="3347028"/>
            <a:ext cx="492443" cy="492443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>
            <a:extLst>
              <a:ext uri="{FF2B5EF4-FFF2-40B4-BE49-F238E27FC236}">
                <a16:creationId xmlns:a16="http://schemas.microsoft.com/office/drawing/2014/main" id="{02EDA33F-F199-0A36-7CF9-218D422ED558}"/>
              </a:ext>
            </a:extLst>
          </p:cNvPr>
          <p:cNvSpPr/>
          <p:nvPr/>
        </p:nvSpPr>
        <p:spPr>
          <a:xfrm>
            <a:off x="608304" y="4829174"/>
            <a:ext cx="571234" cy="492443"/>
          </a:xfrm>
          <a:prstGeom prst="triangle">
            <a:avLst/>
          </a:prstGeom>
          <a:ln>
            <a:noFill/>
          </a:ln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93FC6D3D-DAF0-3C1E-7B09-A64CE32A8DD5}"/>
              </a:ext>
            </a:extLst>
          </p:cNvPr>
          <p:cNvSpPr/>
          <p:nvPr/>
        </p:nvSpPr>
        <p:spPr>
          <a:xfrm>
            <a:off x="1512094" y="1643129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1</a:t>
            </a:r>
            <a:endParaRPr lang="en-US" dirty="0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DCE71ED4-13F4-0E82-1139-0133A34F3471}"/>
              </a:ext>
            </a:extLst>
          </p:cNvPr>
          <p:cNvSpPr/>
          <p:nvPr/>
        </p:nvSpPr>
        <p:spPr>
          <a:xfrm>
            <a:off x="1512094" y="2155392"/>
            <a:ext cx="9717881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The experimental results demonstrate a significant improvement in performance metrics compared to baseline methods, with statistical significance at p &lt; 0.05 level</a:t>
            </a:r>
            <a:endParaRPr lang="en-US" sz="160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B374A797-9243-7059-492D-019F2A9B8A70}"/>
              </a:ext>
            </a:extLst>
          </p:cNvPr>
          <p:cNvSpPr/>
          <p:nvPr/>
        </p:nvSpPr>
        <p:spPr>
          <a:xfrm>
            <a:off x="1512094" y="3160097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2</a:t>
            </a:r>
            <a:endParaRPr lang="en-US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C3912D40-FD32-A971-9DFB-8B83FF124568}"/>
              </a:ext>
            </a:extLst>
          </p:cNvPr>
          <p:cNvSpPr/>
          <p:nvPr/>
        </p:nvSpPr>
        <p:spPr>
          <a:xfrm>
            <a:off x="1512094" y="3662967"/>
            <a:ext cx="9717881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Novel approach shows robust performance across different experimental conditions, validating the theoretical framework proposed in the methodology section</a:t>
            </a:r>
            <a:endParaRPr lang="en-US" sz="1600" dirty="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0AB68F68-E0E0-00FE-2F9F-8FEB287DC614}"/>
              </a:ext>
            </a:extLst>
          </p:cNvPr>
          <p:cNvSpPr/>
          <p:nvPr/>
        </p:nvSpPr>
        <p:spPr>
          <a:xfrm>
            <a:off x="1512094" y="4690674"/>
            <a:ext cx="1530868" cy="276999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Key Finding 3</a:t>
            </a:r>
            <a:endParaRPr lang="en-US" dirty="0"/>
          </a:p>
        </p:txBody>
      </p:sp>
      <p:sp>
        <p:nvSpPr>
          <p:cNvPr id="15" name="Text 9">
            <a:extLst>
              <a:ext uri="{FF2B5EF4-FFF2-40B4-BE49-F238E27FC236}">
                <a16:creationId xmlns:a16="http://schemas.microsoft.com/office/drawing/2014/main" id="{00E15048-E2D3-19AA-542E-91BE2A84BB90}"/>
              </a:ext>
            </a:extLst>
          </p:cNvPr>
          <p:cNvSpPr/>
          <p:nvPr/>
        </p:nvSpPr>
        <p:spPr>
          <a:xfrm>
            <a:off x="1512094" y="5047430"/>
            <a:ext cx="9717881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600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Analysis reveals important implications for future research directions and potential applications in related domains of investigation</a:t>
            </a:r>
            <a:endParaRPr lang="en-US" sz="1600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83260E5A-DDEB-C41D-EE97-DB0562AF56A5}"/>
              </a:ext>
            </a:extLst>
          </p:cNvPr>
          <p:cNvGrpSpPr/>
          <p:nvPr/>
        </p:nvGrpSpPr>
        <p:grpSpPr>
          <a:xfrm>
            <a:off x="619124" y="5890300"/>
            <a:ext cx="9820275" cy="770074"/>
            <a:chOff x="1000124" y="5801134"/>
            <a:chExt cx="9820275" cy="770074"/>
          </a:xfrm>
        </p:grpSpPr>
        <p:sp>
          <p:nvSpPr>
            <p:cNvPr id="17" name="Shape 10">
              <a:extLst>
                <a:ext uri="{FF2B5EF4-FFF2-40B4-BE49-F238E27FC236}">
                  <a16:creationId xmlns:a16="http://schemas.microsoft.com/office/drawing/2014/main" id="{6FB0A83C-936D-AA74-B669-8F73BED0231F}"/>
                </a:ext>
              </a:extLst>
            </p:cNvPr>
            <p:cNvSpPr/>
            <p:nvPr/>
          </p:nvSpPr>
          <p:spPr>
            <a:xfrm>
              <a:off x="1000124" y="5801134"/>
              <a:ext cx="9820275" cy="770074"/>
            </a:xfrm>
            <a:prstGeom prst="rect">
              <a:avLst/>
            </a:prstGeom>
            <a:solidFill>
              <a:srgbClr val="F9F9FB"/>
            </a:solidFill>
            <a:ln/>
          </p:spPr>
        </p:sp>
        <p:sp>
          <p:nvSpPr>
            <p:cNvPr id="18" name="Shape 11">
              <a:extLst>
                <a:ext uri="{FF2B5EF4-FFF2-40B4-BE49-F238E27FC236}">
                  <a16:creationId xmlns:a16="http://schemas.microsoft.com/office/drawing/2014/main" id="{A3E0A33C-AAD3-9469-580E-42CBCF24A907}"/>
                </a:ext>
              </a:extLst>
            </p:cNvPr>
            <p:cNvSpPr/>
            <p:nvPr/>
          </p:nvSpPr>
          <p:spPr>
            <a:xfrm>
              <a:off x="1000125" y="5801134"/>
              <a:ext cx="21431" cy="770074"/>
            </a:xfrm>
            <a:prstGeom prst="rect">
              <a:avLst/>
            </a:prstGeom>
            <a:solidFill>
              <a:srgbClr val="8B9FD9"/>
            </a:solidFill>
            <a:ln/>
          </p:spPr>
        </p:sp>
        <p:sp>
          <p:nvSpPr>
            <p:cNvPr id="19" name="Text 12">
              <a:extLst>
                <a:ext uri="{FF2B5EF4-FFF2-40B4-BE49-F238E27FC236}">
                  <a16:creationId xmlns:a16="http://schemas.microsoft.com/office/drawing/2014/main" id="{44EBFE2A-8F47-0E1F-B5A8-0178CF9404E5}"/>
                </a:ext>
              </a:extLst>
            </p:cNvPr>
            <p:cNvSpPr/>
            <p:nvPr/>
          </p:nvSpPr>
          <p:spPr>
            <a:xfrm>
              <a:off x="1214438" y="6117755"/>
              <a:ext cx="9294189" cy="1368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889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These findings contribute to the advancement of the field and provide evidence supporting the proposed hypotheses, while also identifying areas for further investigation.</a:t>
              </a:r>
              <a:endParaRPr lang="en-US" sz="889" dirty="0"/>
            </a:p>
          </p:txBody>
        </p:sp>
      </p:grpSp>
    </p:spTree>
    <p:extLst>
      <p:ext uri="{BB962C8B-B14F-4D97-AF65-F5344CB8AC3E}">
        <p14:creationId xmlns:p14="http://schemas.microsoft.com/office/powerpoint/2010/main" val="2016548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548345A-1124-C656-34BF-28227B91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7</a:t>
            </a:fld>
            <a:endParaRPr lang="ru-RU"/>
          </a:p>
        </p:txBody>
      </p:sp>
      <p:sp>
        <p:nvSpPr>
          <p:cNvPr id="6" name="Text 0">
            <a:extLst>
              <a:ext uri="{FF2B5EF4-FFF2-40B4-BE49-F238E27FC236}">
                <a16:creationId xmlns:a16="http://schemas.microsoft.com/office/drawing/2014/main" id="{2CB4113C-1D17-1E63-DEF0-FE24A8CC3B24}"/>
              </a:ext>
            </a:extLst>
          </p:cNvPr>
          <p:cNvSpPr/>
          <p:nvPr/>
        </p:nvSpPr>
        <p:spPr>
          <a:xfrm>
            <a:off x="542924" y="452143"/>
            <a:ext cx="8001000" cy="49244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r>
              <a:rPr lang="en-US" sz="32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Conclusion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Shape 4">
            <a:extLst>
              <a:ext uri="{FF2B5EF4-FFF2-40B4-BE49-F238E27FC236}">
                <a16:creationId xmlns:a16="http://schemas.microsoft.com/office/drawing/2014/main" id="{F4B649C0-4177-2CFA-A445-CB9EA4F5E6B7}"/>
              </a:ext>
            </a:extLst>
          </p:cNvPr>
          <p:cNvSpPr/>
          <p:nvPr/>
        </p:nvSpPr>
        <p:spPr>
          <a:xfrm>
            <a:off x="-1" y="5715000"/>
            <a:ext cx="104776" cy="1143000"/>
          </a:xfrm>
          <a:prstGeom prst="rect">
            <a:avLst/>
          </a:prstGeom>
          <a:solidFill>
            <a:srgbClr val="6F3FA8"/>
          </a:solidFill>
          <a:ln/>
        </p:spPr>
      </p:sp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737CBAAE-E538-48AB-DBF8-C35FA28B3508}"/>
              </a:ext>
            </a:extLst>
          </p:cNvPr>
          <p:cNvGrpSpPr/>
          <p:nvPr/>
        </p:nvGrpSpPr>
        <p:grpSpPr>
          <a:xfrm>
            <a:off x="619124" y="5890300"/>
            <a:ext cx="9820275" cy="770074"/>
            <a:chOff x="1000124" y="5801134"/>
            <a:chExt cx="9820275" cy="770074"/>
          </a:xfrm>
        </p:grpSpPr>
        <p:sp>
          <p:nvSpPr>
            <p:cNvPr id="15" name="Shape 10">
              <a:extLst>
                <a:ext uri="{FF2B5EF4-FFF2-40B4-BE49-F238E27FC236}">
                  <a16:creationId xmlns:a16="http://schemas.microsoft.com/office/drawing/2014/main" id="{C44B5B7D-E2B4-8E38-CF29-1ECDD75CBAFF}"/>
                </a:ext>
              </a:extLst>
            </p:cNvPr>
            <p:cNvSpPr/>
            <p:nvPr/>
          </p:nvSpPr>
          <p:spPr>
            <a:xfrm>
              <a:off x="1000124" y="5801134"/>
              <a:ext cx="9820275" cy="770074"/>
            </a:xfrm>
            <a:prstGeom prst="rect">
              <a:avLst/>
            </a:prstGeom>
            <a:solidFill>
              <a:srgbClr val="F9F9FB"/>
            </a:solidFill>
            <a:ln/>
          </p:spPr>
        </p:sp>
        <p:sp>
          <p:nvSpPr>
            <p:cNvPr id="16" name="Shape 11">
              <a:extLst>
                <a:ext uri="{FF2B5EF4-FFF2-40B4-BE49-F238E27FC236}">
                  <a16:creationId xmlns:a16="http://schemas.microsoft.com/office/drawing/2014/main" id="{07903C88-69D7-22AD-28E5-D0BB284B9306}"/>
                </a:ext>
              </a:extLst>
            </p:cNvPr>
            <p:cNvSpPr/>
            <p:nvPr/>
          </p:nvSpPr>
          <p:spPr>
            <a:xfrm>
              <a:off x="1000125" y="5801134"/>
              <a:ext cx="21431" cy="770074"/>
            </a:xfrm>
            <a:prstGeom prst="rect">
              <a:avLst/>
            </a:prstGeom>
            <a:solidFill>
              <a:srgbClr val="8B9FD9"/>
            </a:solidFill>
            <a:ln/>
          </p:spPr>
        </p:sp>
        <p:sp>
          <p:nvSpPr>
            <p:cNvPr id="17" name="Text 12">
              <a:extLst>
                <a:ext uri="{FF2B5EF4-FFF2-40B4-BE49-F238E27FC236}">
                  <a16:creationId xmlns:a16="http://schemas.microsoft.com/office/drawing/2014/main" id="{86A21D07-AE92-40AF-0067-4B887312622C}"/>
                </a:ext>
              </a:extLst>
            </p:cNvPr>
            <p:cNvSpPr/>
            <p:nvPr/>
          </p:nvSpPr>
          <p:spPr>
            <a:xfrm>
              <a:off x="1214438" y="6117755"/>
              <a:ext cx="9294189" cy="1368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889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This work was supported by the Russian Science Foundation under research project No. </a:t>
              </a:r>
            </a:p>
          </p:txBody>
        </p:sp>
      </p:grpSp>
      <p:grpSp>
        <p:nvGrpSpPr>
          <p:cNvPr id="37" name="Группа 36">
            <a:extLst>
              <a:ext uri="{FF2B5EF4-FFF2-40B4-BE49-F238E27FC236}">
                <a16:creationId xmlns:a16="http://schemas.microsoft.com/office/drawing/2014/main" id="{CF9AC60E-B559-5101-FA6F-A6BC5C26D366}"/>
              </a:ext>
            </a:extLst>
          </p:cNvPr>
          <p:cNvGrpSpPr/>
          <p:nvPr/>
        </p:nvGrpSpPr>
        <p:grpSpPr>
          <a:xfrm>
            <a:off x="542924" y="1097603"/>
            <a:ext cx="9184652" cy="1293637"/>
            <a:chOff x="1323975" y="1125769"/>
            <a:chExt cx="9906000" cy="1464541"/>
          </a:xfrm>
        </p:grpSpPr>
        <p:grpSp>
          <p:nvGrpSpPr>
            <p:cNvPr id="36" name="Группа 35">
              <a:extLst>
                <a:ext uri="{FF2B5EF4-FFF2-40B4-BE49-F238E27FC236}">
                  <a16:creationId xmlns:a16="http://schemas.microsoft.com/office/drawing/2014/main" id="{924CDC06-99D6-4508-5681-D80050913E0B}"/>
                </a:ext>
              </a:extLst>
            </p:cNvPr>
            <p:cNvGrpSpPr/>
            <p:nvPr/>
          </p:nvGrpSpPr>
          <p:grpSpPr>
            <a:xfrm>
              <a:off x="1323975" y="1125769"/>
              <a:ext cx="9906000" cy="1464541"/>
              <a:chOff x="1323975" y="1400175"/>
              <a:chExt cx="9906000" cy="1464541"/>
            </a:xfrm>
          </p:grpSpPr>
          <p:sp>
            <p:nvSpPr>
              <p:cNvPr id="31" name="Прямоугольник: скругленные углы 30">
                <a:extLst>
                  <a:ext uri="{FF2B5EF4-FFF2-40B4-BE49-F238E27FC236}">
                    <a16:creationId xmlns:a16="http://schemas.microsoft.com/office/drawing/2014/main" id="{C659855E-DDA0-715B-BB39-5A537B3BF898}"/>
                  </a:ext>
                </a:extLst>
              </p:cNvPr>
              <p:cNvSpPr/>
              <p:nvPr/>
            </p:nvSpPr>
            <p:spPr>
              <a:xfrm>
                <a:off x="1323975" y="1920128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8" name="Прямоугольник: скругленные углы 27">
                <a:extLst>
                  <a:ext uri="{FF2B5EF4-FFF2-40B4-BE49-F238E27FC236}">
                    <a16:creationId xmlns:a16="http://schemas.microsoft.com/office/drawing/2014/main" id="{1637BAE8-1105-8648-D42D-563EF3A1B55D}"/>
                  </a:ext>
                </a:extLst>
              </p:cNvPr>
              <p:cNvSpPr/>
              <p:nvPr/>
            </p:nvSpPr>
            <p:spPr>
              <a:xfrm>
                <a:off x="1323975" y="1400175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1" name="Text 3">
              <a:extLst>
                <a:ext uri="{FF2B5EF4-FFF2-40B4-BE49-F238E27FC236}">
                  <a16:creationId xmlns:a16="http://schemas.microsoft.com/office/drawing/2014/main" id="{66A9E28E-40FC-807D-31D3-1C784A3F8AAD}"/>
                </a:ext>
              </a:extLst>
            </p:cNvPr>
            <p:cNvSpPr/>
            <p:nvPr/>
          </p:nvSpPr>
          <p:spPr>
            <a:xfrm>
              <a:off x="1892041" y="1303036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1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2" name="Text 4">
              <a:extLst>
                <a:ext uri="{FF2B5EF4-FFF2-40B4-BE49-F238E27FC236}">
                  <a16:creationId xmlns:a16="http://schemas.microsoft.com/office/drawing/2014/main" id="{7B083D92-2D9F-CA8A-557A-7987C88F16E6}"/>
                </a:ext>
              </a:extLst>
            </p:cNvPr>
            <p:cNvSpPr/>
            <p:nvPr/>
          </p:nvSpPr>
          <p:spPr>
            <a:xfrm>
              <a:off x="1512094" y="1848458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The experimental results demonstrate a significant improvement in performance metrics compared to baseline methods, with statistical significance at p &lt; 0.05 level</a:t>
              </a:r>
              <a:endParaRPr lang="en-US" sz="1600" dirty="0"/>
            </a:p>
          </p:txBody>
        </p:sp>
      </p:grpSp>
      <p:grpSp>
        <p:nvGrpSpPr>
          <p:cNvPr id="39" name="Группа 38">
            <a:extLst>
              <a:ext uri="{FF2B5EF4-FFF2-40B4-BE49-F238E27FC236}">
                <a16:creationId xmlns:a16="http://schemas.microsoft.com/office/drawing/2014/main" id="{12581A36-928D-9A7A-547E-AAA1E0B1208D}"/>
              </a:ext>
            </a:extLst>
          </p:cNvPr>
          <p:cNvGrpSpPr/>
          <p:nvPr/>
        </p:nvGrpSpPr>
        <p:grpSpPr>
          <a:xfrm>
            <a:off x="1503674" y="2673421"/>
            <a:ext cx="9184652" cy="1254561"/>
            <a:chOff x="1323975" y="2739251"/>
            <a:chExt cx="9906000" cy="1420302"/>
          </a:xfrm>
        </p:grpSpPr>
        <p:grpSp>
          <p:nvGrpSpPr>
            <p:cNvPr id="35" name="Группа 34">
              <a:extLst>
                <a:ext uri="{FF2B5EF4-FFF2-40B4-BE49-F238E27FC236}">
                  <a16:creationId xmlns:a16="http://schemas.microsoft.com/office/drawing/2014/main" id="{C1C09CD2-2449-24CA-20D1-91B74104CD41}"/>
                </a:ext>
              </a:extLst>
            </p:cNvPr>
            <p:cNvGrpSpPr/>
            <p:nvPr/>
          </p:nvGrpSpPr>
          <p:grpSpPr>
            <a:xfrm>
              <a:off x="1323975" y="2739251"/>
              <a:ext cx="9906000" cy="1420302"/>
              <a:chOff x="1323975" y="2932996"/>
              <a:chExt cx="9906000" cy="1420302"/>
            </a:xfrm>
          </p:grpSpPr>
          <p:sp>
            <p:nvSpPr>
              <p:cNvPr id="32" name="Прямоугольник: скругленные углы 31">
                <a:extLst>
                  <a:ext uri="{FF2B5EF4-FFF2-40B4-BE49-F238E27FC236}">
                    <a16:creationId xmlns:a16="http://schemas.microsoft.com/office/drawing/2014/main" id="{D569AD12-5AEB-EC13-1403-275FCD2A4D6C}"/>
                  </a:ext>
                </a:extLst>
              </p:cNvPr>
              <p:cNvSpPr/>
              <p:nvPr/>
            </p:nvSpPr>
            <p:spPr>
              <a:xfrm>
                <a:off x="1323975" y="3408710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9" name="Прямоугольник: скругленные углы 28">
                <a:extLst>
                  <a:ext uri="{FF2B5EF4-FFF2-40B4-BE49-F238E27FC236}">
                    <a16:creationId xmlns:a16="http://schemas.microsoft.com/office/drawing/2014/main" id="{150E0ECD-BC63-4FCC-01E1-2814A5A88A26}"/>
                  </a:ext>
                </a:extLst>
              </p:cNvPr>
              <p:cNvSpPr/>
              <p:nvPr/>
            </p:nvSpPr>
            <p:spPr>
              <a:xfrm>
                <a:off x="1323975" y="2932996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3">
                  <a:shade val="15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3" name="Text 6">
              <a:extLst>
                <a:ext uri="{FF2B5EF4-FFF2-40B4-BE49-F238E27FC236}">
                  <a16:creationId xmlns:a16="http://schemas.microsoft.com/office/drawing/2014/main" id="{2E48BFC1-648A-3EDA-D8A2-38C495898F20}"/>
                </a:ext>
              </a:extLst>
            </p:cNvPr>
            <p:cNvSpPr/>
            <p:nvPr/>
          </p:nvSpPr>
          <p:spPr>
            <a:xfrm>
              <a:off x="1892041" y="2918471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2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4" name="Text 7">
              <a:extLst>
                <a:ext uri="{FF2B5EF4-FFF2-40B4-BE49-F238E27FC236}">
                  <a16:creationId xmlns:a16="http://schemas.microsoft.com/office/drawing/2014/main" id="{9EC82B6B-7806-3948-C47C-B883527619B6}"/>
                </a:ext>
              </a:extLst>
            </p:cNvPr>
            <p:cNvSpPr/>
            <p:nvPr/>
          </p:nvSpPr>
          <p:spPr>
            <a:xfrm>
              <a:off x="1512094" y="3436695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Novel approach shows robust performance across different experimental conditions, validating the theoretical framework proposed in the methodology section</a:t>
              </a:r>
              <a:endParaRPr lang="en-US" sz="1600" dirty="0"/>
            </a:p>
          </p:txBody>
        </p:sp>
      </p:grp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BEC1A819-2475-AD26-6C49-A916E8E273E4}"/>
              </a:ext>
            </a:extLst>
          </p:cNvPr>
          <p:cNvGrpSpPr/>
          <p:nvPr/>
        </p:nvGrpSpPr>
        <p:grpSpPr>
          <a:xfrm>
            <a:off x="2695848" y="4225316"/>
            <a:ext cx="9184652" cy="1259197"/>
            <a:chOff x="1323975" y="4253721"/>
            <a:chExt cx="9906000" cy="1425551"/>
          </a:xfrm>
        </p:grpSpPr>
        <p:grpSp>
          <p:nvGrpSpPr>
            <p:cNvPr id="34" name="Группа 33">
              <a:extLst>
                <a:ext uri="{FF2B5EF4-FFF2-40B4-BE49-F238E27FC236}">
                  <a16:creationId xmlns:a16="http://schemas.microsoft.com/office/drawing/2014/main" id="{5DAEBBF5-DDA7-D73E-06A9-4CE65235FADA}"/>
                </a:ext>
              </a:extLst>
            </p:cNvPr>
            <p:cNvGrpSpPr/>
            <p:nvPr/>
          </p:nvGrpSpPr>
          <p:grpSpPr>
            <a:xfrm>
              <a:off x="1323975" y="4253721"/>
              <a:ext cx="9906000" cy="1425551"/>
              <a:chOff x="1323975" y="4336593"/>
              <a:chExt cx="9906000" cy="1425551"/>
            </a:xfrm>
          </p:grpSpPr>
          <p:sp>
            <p:nvSpPr>
              <p:cNvPr id="33" name="Прямоугольник: скругленные углы 32">
                <a:extLst>
                  <a:ext uri="{FF2B5EF4-FFF2-40B4-BE49-F238E27FC236}">
                    <a16:creationId xmlns:a16="http://schemas.microsoft.com/office/drawing/2014/main" id="{1285D575-0D98-BDAF-7EF4-D6C6B2499E69}"/>
                  </a:ext>
                </a:extLst>
              </p:cNvPr>
              <p:cNvSpPr/>
              <p:nvPr/>
            </p:nvSpPr>
            <p:spPr>
              <a:xfrm>
                <a:off x="1323975" y="4817556"/>
                <a:ext cx="9906000" cy="944588"/>
              </a:xfrm>
              <a:prstGeom prst="round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0" name="Прямоугольник: скругленные углы 29">
                <a:extLst>
                  <a:ext uri="{FF2B5EF4-FFF2-40B4-BE49-F238E27FC236}">
                    <a16:creationId xmlns:a16="http://schemas.microsoft.com/office/drawing/2014/main" id="{985E2C34-CDD5-D6C7-0135-033208934C82}"/>
                  </a:ext>
                </a:extLst>
              </p:cNvPr>
              <p:cNvSpPr/>
              <p:nvPr/>
            </p:nvSpPr>
            <p:spPr>
              <a:xfrm>
                <a:off x="1323975" y="4336593"/>
                <a:ext cx="2667000" cy="653454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5">
                  <a:shade val="15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25" name="Text 8">
              <a:extLst>
                <a:ext uri="{FF2B5EF4-FFF2-40B4-BE49-F238E27FC236}">
                  <a16:creationId xmlns:a16="http://schemas.microsoft.com/office/drawing/2014/main" id="{39BAEDAB-9A42-3BB3-8F5A-0FC4D5E848F4}"/>
                </a:ext>
              </a:extLst>
            </p:cNvPr>
            <p:cNvSpPr/>
            <p:nvPr/>
          </p:nvSpPr>
          <p:spPr>
            <a:xfrm>
              <a:off x="1892041" y="4438190"/>
              <a:ext cx="1530868" cy="276999"/>
            </a:xfrm>
            <a:prstGeom prst="rect">
              <a:avLst/>
            </a:prstGeom>
            <a:noFill/>
            <a:ln/>
          </p:spPr>
          <p:txBody>
            <a:bodyPr wrap="non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b="1" dirty="0">
                  <a:solidFill>
                    <a:schemeClr val="bg1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Key Finding 3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26" name="Text 9">
              <a:extLst>
                <a:ext uri="{FF2B5EF4-FFF2-40B4-BE49-F238E27FC236}">
                  <a16:creationId xmlns:a16="http://schemas.microsoft.com/office/drawing/2014/main" id="{36DBD9D0-E2B5-9497-A548-127948EB6D9B}"/>
                </a:ext>
              </a:extLst>
            </p:cNvPr>
            <p:cNvSpPr/>
            <p:nvPr/>
          </p:nvSpPr>
          <p:spPr>
            <a:xfrm>
              <a:off x="1512094" y="4932030"/>
              <a:ext cx="9717881" cy="5575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>
              <a:spAutoFit/>
            </a:bodyPr>
            <a:lstStyle/>
            <a:p>
              <a:pPr marL="0" indent="0">
                <a:buNone/>
              </a:pPr>
              <a:r>
                <a:rPr lang="en-US" sz="1600" dirty="0">
                  <a:solidFill>
                    <a:srgbClr val="2C3E50"/>
                  </a:solidFill>
                  <a:latin typeface="Noto Sans" pitchFamily="34" charset="0"/>
                  <a:ea typeface="Noto Sans" pitchFamily="34" charset="-122"/>
                  <a:cs typeface="Noto Sans" pitchFamily="34" charset="-120"/>
                </a:rPr>
                <a:t>Analysis reveals important implications for future research directions and potential applications in related domains of investigation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30079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C548345A-1124-C656-34BF-28227B91A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1A0F1A-E455-4242-B79D-FE5F1748DC6B}" type="slidenum">
              <a:rPr lang="ru-RU" smtClean="0"/>
              <a:t>8</a:t>
            </a:fld>
            <a:endParaRPr lang="ru-RU"/>
          </a:p>
        </p:txBody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C77D1E6F-1C9B-A936-CAA4-73F8822634CC}"/>
              </a:ext>
            </a:extLst>
          </p:cNvPr>
          <p:cNvSpPr/>
          <p:nvPr/>
        </p:nvSpPr>
        <p:spPr>
          <a:xfrm>
            <a:off x="4000843" y="2286000"/>
            <a:ext cx="4190250" cy="1354217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en-US" sz="4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Thank You for </a:t>
            </a:r>
          </a:p>
          <a:p>
            <a:pPr algn="ctr"/>
            <a:r>
              <a:rPr lang="en-US" sz="4400" b="1" dirty="0">
                <a:solidFill>
                  <a:srgbClr val="2C3E50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Your Attention</a:t>
            </a:r>
            <a:endParaRPr lang="en-US" sz="44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76AF535A-44E8-9008-C6B1-D00CD39A5C8D}"/>
              </a:ext>
            </a:extLst>
          </p:cNvPr>
          <p:cNvSpPr/>
          <p:nvPr/>
        </p:nvSpPr>
        <p:spPr>
          <a:xfrm>
            <a:off x="6095968" y="2603355"/>
            <a:ext cx="64" cy="553998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 algn="ctr">
              <a:buNone/>
            </a:pPr>
            <a:endParaRPr lang="en-US" sz="3600" dirty="0"/>
          </a:p>
        </p:txBody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0774CC9A-B8D9-0B46-FFBF-97D8DE87D9ED}"/>
              </a:ext>
            </a:extLst>
          </p:cNvPr>
          <p:cNvSpPr/>
          <p:nvPr/>
        </p:nvSpPr>
        <p:spPr>
          <a:xfrm>
            <a:off x="5017750" y="4625994"/>
            <a:ext cx="2156436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238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author.name@institution.edu</a:t>
            </a:r>
            <a:endParaRPr lang="en-US" sz="1238" dirty="0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CF1591DF-5D2B-C16D-0C43-712970075196}"/>
              </a:ext>
            </a:extLst>
          </p:cNvPr>
          <p:cNvSpPr/>
          <p:nvPr/>
        </p:nvSpPr>
        <p:spPr>
          <a:xfrm>
            <a:off x="5084221" y="4990325"/>
            <a:ext cx="2023495" cy="235744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spAutoFit/>
          </a:bodyPr>
          <a:lstStyle/>
          <a:p>
            <a:pPr marL="0" indent="0">
              <a:buNone/>
            </a:pPr>
            <a:r>
              <a:rPr lang="en-US" sz="1238" dirty="0">
                <a:solidFill>
                  <a:srgbClr val="6F3FA8"/>
                </a:solidFill>
                <a:latin typeface="Noto Sans" pitchFamily="34" charset="0"/>
                <a:ea typeface="Noto Sans" pitchFamily="34" charset="-122"/>
                <a:cs typeface="Noto Sans" pitchFamily="34" charset="-120"/>
              </a:rPr>
              <a:t>www.research-website.com</a:t>
            </a:r>
            <a:endParaRPr lang="en-US" sz="1238" dirty="0"/>
          </a:p>
        </p:txBody>
      </p:sp>
      <p:sp>
        <p:nvSpPr>
          <p:cNvPr id="16" name="Shape 7">
            <a:extLst>
              <a:ext uri="{FF2B5EF4-FFF2-40B4-BE49-F238E27FC236}">
                <a16:creationId xmlns:a16="http://schemas.microsoft.com/office/drawing/2014/main" id="{478E399E-6B78-B7BC-C7C8-7D5C70DDCA91}"/>
              </a:ext>
            </a:extLst>
          </p:cNvPr>
          <p:cNvSpPr/>
          <p:nvPr/>
        </p:nvSpPr>
        <p:spPr>
          <a:xfrm rot="10800000" flipV="1">
            <a:off x="5433981" y="4083249"/>
            <a:ext cx="1323975" cy="45719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17" name="Shape 0">
            <a:extLst>
              <a:ext uri="{FF2B5EF4-FFF2-40B4-BE49-F238E27FC236}">
                <a16:creationId xmlns:a16="http://schemas.microsoft.com/office/drawing/2014/main" id="{A7338679-DE02-F69A-1DEB-E0B8F41AB801}"/>
              </a:ext>
            </a:extLst>
          </p:cNvPr>
          <p:cNvSpPr/>
          <p:nvPr/>
        </p:nvSpPr>
        <p:spPr>
          <a:xfrm>
            <a:off x="-1" y="0"/>
            <a:ext cx="104776" cy="1143000"/>
          </a:xfrm>
          <a:prstGeom prst="rect">
            <a:avLst/>
          </a:prstGeom>
          <a:solidFill>
            <a:srgbClr val="D9844B"/>
          </a:solidFill>
          <a:ln/>
        </p:spPr>
      </p:sp>
      <p:sp>
        <p:nvSpPr>
          <p:cNvPr id="18" name="Shape 1">
            <a:extLst>
              <a:ext uri="{FF2B5EF4-FFF2-40B4-BE49-F238E27FC236}">
                <a16:creationId xmlns:a16="http://schemas.microsoft.com/office/drawing/2014/main" id="{906DB6F3-B1F9-FB7D-9C45-A4177C3E57D3}"/>
              </a:ext>
            </a:extLst>
          </p:cNvPr>
          <p:cNvSpPr/>
          <p:nvPr/>
        </p:nvSpPr>
        <p:spPr>
          <a:xfrm>
            <a:off x="-1" y="1143000"/>
            <a:ext cx="104776" cy="1143000"/>
          </a:xfrm>
          <a:prstGeom prst="rect">
            <a:avLst/>
          </a:prstGeom>
          <a:solidFill>
            <a:srgbClr val="D97B8F"/>
          </a:solidFill>
          <a:ln/>
        </p:spPr>
      </p:sp>
      <p:sp>
        <p:nvSpPr>
          <p:cNvPr id="19" name="Shape 2">
            <a:extLst>
              <a:ext uri="{FF2B5EF4-FFF2-40B4-BE49-F238E27FC236}">
                <a16:creationId xmlns:a16="http://schemas.microsoft.com/office/drawing/2014/main" id="{0FDD7C20-5F7A-69F3-3CC5-D4EF859FC75E}"/>
              </a:ext>
            </a:extLst>
          </p:cNvPr>
          <p:cNvSpPr/>
          <p:nvPr/>
        </p:nvSpPr>
        <p:spPr>
          <a:xfrm>
            <a:off x="-1" y="2286000"/>
            <a:ext cx="104776" cy="1143000"/>
          </a:xfrm>
          <a:prstGeom prst="rect">
            <a:avLst/>
          </a:prstGeom>
          <a:solidFill>
            <a:srgbClr val="C74B9C"/>
          </a:solidFill>
          <a:ln/>
        </p:spPr>
      </p:sp>
      <p:sp>
        <p:nvSpPr>
          <p:cNvPr id="20" name="Shape 3">
            <a:extLst>
              <a:ext uri="{FF2B5EF4-FFF2-40B4-BE49-F238E27FC236}">
                <a16:creationId xmlns:a16="http://schemas.microsoft.com/office/drawing/2014/main" id="{D4EADB17-5A02-77B9-CA83-ED9D8DC62776}"/>
              </a:ext>
            </a:extLst>
          </p:cNvPr>
          <p:cNvSpPr/>
          <p:nvPr/>
        </p:nvSpPr>
        <p:spPr>
          <a:xfrm>
            <a:off x="-1" y="3429000"/>
            <a:ext cx="104776" cy="1143000"/>
          </a:xfrm>
          <a:prstGeom prst="rect">
            <a:avLst/>
          </a:prstGeom>
          <a:solidFill>
            <a:srgbClr val="B84BD9"/>
          </a:solidFill>
          <a:ln/>
        </p:spPr>
      </p:sp>
      <p:sp>
        <p:nvSpPr>
          <p:cNvPr id="21" name="Shape 4">
            <a:extLst>
              <a:ext uri="{FF2B5EF4-FFF2-40B4-BE49-F238E27FC236}">
                <a16:creationId xmlns:a16="http://schemas.microsoft.com/office/drawing/2014/main" id="{1D525C1E-C407-3628-CA7D-93833942D12A}"/>
              </a:ext>
            </a:extLst>
          </p:cNvPr>
          <p:cNvSpPr/>
          <p:nvPr/>
        </p:nvSpPr>
        <p:spPr>
          <a:xfrm>
            <a:off x="-1" y="5715000"/>
            <a:ext cx="104776" cy="1143000"/>
          </a:xfrm>
          <a:prstGeom prst="rect">
            <a:avLst/>
          </a:prstGeom>
          <a:solidFill>
            <a:srgbClr val="6F3FA8"/>
          </a:solidFill>
          <a:ln/>
        </p:spPr>
      </p:sp>
      <p:sp>
        <p:nvSpPr>
          <p:cNvPr id="22" name="Shape 5">
            <a:extLst>
              <a:ext uri="{FF2B5EF4-FFF2-40B4-BE49-F238E27FC236}">
                <a16:creationId xmlns:a16="http://schemas.microsoft.com/office/drawing/2014/main" id="{C634C857-01DD-7C91-7CCB-487661789AF9}"/>
              </a:ext>
            </a:extLst>
          </p:cNvPr>
          <p:cNvSpPr/>
          <p:nvPr/>
        </p:nvSpPr>
        <p:spPr>
          <a:xfrm>
            <a:off x="-1" y="4572000"/>
            <a:ext cx="104776" cy="1143000"/>
          </a:xfrm>
          <a:prstGeom prst="rect">
            <a:avLst/>
          </a:prstGeom>
          <a:solidFill>
            <a:srgbClr val="8064ED"/>
          </a:solidFill>
          <a:ln/>
        </p:spPr>
      </p:sp>
    </p:spTree>
    <p:extLst>
      <p:ext uri="{BB962C8B-B14F-4D97-AF65-F5344CB8AC3E}">
        <p14:creationId xmlns:p14="http://schemas.microsoft.com/office/powerpoint/2010/main" val="11962571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SFM">
      <a:dk1>
        <a:srgbClr val="2C3E50"/>
      </a:dk1>
      <a:lt1>
        <a:sysClr val="window" lastClr="FFFFFF"/>
      </a:lt1>
      <a:dk2>
        <a:srgbClr val="2C3E50"/>
      </a:dk2>
      <a:lt2>
        <a:srgbClr val="E8E8E8"/>
      </a:lt2>
      <a:accent1>
        <a:srgbClr val="D9844B"/>
      </a:accent1>
      <a:accent2>
        <a:srgbClr val="D97B8F"/>
      </a:accent2>
      <a:accent3>
        <a:srgbClr val="C74B9C"/>
      </a:accent3>
      <a:accent4>
        <a:srgbClr val="B84BD9"/>
      </a:accent4>
      <a:accent5>
        <a:srgbClr val="8064ED"/>
      </a:accent5>
      <a:accent6>
        <a:srgbClr val="6F3FA8"/>
      </a:accent6>
      <a:hlink>
        <a:srgbClr val="6E46F0"/>
      </a:hlink>
      <a:folHlink>
        <a:srgbClr val="400F8F"/>
      </a:folHlink>
    </a:clrScheme>
    <a:fontScheme name="SFM">
      <a:majorFont>
        <a:latin typeface="Noto Sans"/>
        <a:ea typeface=""/>
        <a:cs typeface=""/>
      </a:majorFont>
      <a:minorFont>
        <a:latin typeface="Noto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172</TotalTime>
  <Words>312</Words>
  <Application>Microsoft Office PowerPoint</Application>
  <PresentationFormat>Широкоэкранный</PresentationFormat>
  <Paragraphs>59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Aptos</vt:lpstr>
      <vt:lpstr>Arial</vt:lpstr>
      <vt:lpstr>Calibri</vt:lpstr>
      <vt:lpstr>Noto Sans</vt:lpstr>
      <vt:lpstr>Тема Office</vt:lpstr>
      <vt:lpstr>Presentation Title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Woman</dc:creator>
  <cp:lastModifiedBy>Woman</cp:lastModifiedBy>
  <cp:revision>4</cp:revision>
  <dcterms:created xsi:type="dcterms:W3CDTF">2025-10-14T09:54:39Z</dcterms:created>
  <dcterms:modified xsi:type="dcterms:W3CDTF">2025-10-14T12:47:16Z</dcterms:modified>
</cp:coreProperties>
</file>