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83625" cy="302402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5" userDrawn="1">
          <p15:clr>
            <a:srgbClr val="A4A3A4"/>
          </p15:clr>
        </p15:guide>
        <p15:guide id="2" pos="13131" userDrawn="1">
          <p15:clr>
            <a:srgbClr val="A4A3A4"/>
          </p15:clr>
        </p15:guide>
        <p15:guide id="3" pos="8776" userDrawn="1">
          <p15:clr>
            <a:srgbClr val="A4A3A4"/>
          </p15:clr>
        </p15:guide>
        <p15:guide id="4" pos="3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n Memory" initials="RM" lastIdx="1" clrIdx="0">
    <p:extLst>
      <p:ext uri="{19B8F6BF-5375-455C-9EA6-DF929625EA0E}">
        <p15:presenceInfo xmlns:p15="http://schemas.microsoft.com/office/powerpoint/2012/main" userId="537fb017efdc22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93DE"/>
    <a:srgbClr val="070755"/>
    <a:srgbClr val="212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75" autoAdjust="0"/>
    <p:restoredTop sz="96305" autoAdjust="0"/>
  </p:normalViewPr>
  <p:slideViewPr>
    <p:cSldViewPr snapToGrid="0" showGuides="1">
      <p:cViewPr varScale="1">
        <p:scale>
          <a:sx n="24" d="100"/>
          <a:sy n="24" d="100"/>
        </p:scale>
        <p:origin x="3456" y="114"/>
      </p:cViewPr>
      <p:guideLst>
        <p:guide orient="horz" pos="9525"/>
        <p:guide pos="13131"/>
        <p:guide pos="8776"/>
        <p:guide pos="3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87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lt1"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1B-41AF-B976-9146FEBA85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1B-41AF-B976-9146FEBA85E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1B-41AF-B976-9146FEBA85E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4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1B-41AF-B976-9146FEBA85E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5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1B-41AF-B976-9146FEBA85E3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6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6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1B-41AF-B976-9146FEBA8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00446224"/>
        <c:axId val="1200456304"/>
        <c:axId val="0"/>
      </c:bar3DChart>
      <c:catAx>
        <c:axId val="1200446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0456304"/>
        <c:crosses val="autoZero"/>
        <c:auto val="1"/>
        <c:lblAlgn val="ctr"/>
        <c:lblOffset val="100"/>
        <c:noMultiLvlLbl val="0"/>
      </c:catAx>
      <c:valAx>
        <c:axId val="120045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044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879141805553545E-2"/>
          <c:y val="5.4989821109885109E-2"/>
          <c:w val="0.86930649044493669"/>
          <c:h val="0.891658265443997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6F-445F-8CA8-30597BA0DBB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6F-445F-8CA8-30597BA0DBB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6F-445F-8CA8-30597BA0DBB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B56F-445F-8CA8-30597BA0DBB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B56F-445F-8CA8-30597BA0DBB5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B56F-445F-8CA8-30597BA0DBB5}"/>
              </c:ext>
            </c:extLst>
          </c:dPt>
          <c:cat>
            <c:numRef>
              <c:f>Лист1!$A$2:$A$7</c:f>
              <c:numCache>
                <c:formatCode>General</c:formatCode>
                <c:ptCount val="6"/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56F-445F-8CA8-30597BA0DB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Лист1!$A$2:$A$9</cx:f>
        <cx:lvl ptCount="8"/>
      </cx:strDim>
      <cx:numDim type="val">
        <cx:f>Лист1!$B$2:$B$9</cx:f>
        <cx:lvl ptCount="8" formatCode="Основной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4CBC2B0B-69E8-4349-AD88-38431CF4A3BE}">
          <cx:tx>
            <cx:txData>
              <cx:f>Лист1!$B$1</cx:f>
              <cx:v/>
            </cx:txData>
          </cx:tx>
          <cx:dataLabels pos="outEnd">
            <cx:visibility seriesName="0" categoryName="0" value="1"/>
          </cx:dataLabels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D7FEBFD-6C06-9AF1-CD8B-26930EEEFF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4698A9-B00D-0966-4880-8049B7ABE3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0605F-D1D9-4BBE-9FF5-03E998CD9848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DDFDDC-555A-F309-F327-144ED8BE7B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7CA37C-6577-2E2E-EA6F-221655348C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E99D0-D1C6-4CA6-ACB6-7825EA7DA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93295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B1A02-C082-4B93-AB16-0945D026EC2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77A94-13E1-44E3-919E-D41AD3D41A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9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1pPr>
    <a:lvl2pPr marL="2867849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2pPr>
    <a:lvl3pPr marL="5735696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3pPr>
    <a:lvl4pPr marL="8603545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4pPr>
    <a:lvl5pPr marL="11471395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5pPr>
    <a:lvl6pPr marL="14339241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6pPr>
    <a:lvl7pPr marL="1720709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7pPr>
    <a:lvl8pPr marL="2007494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8pPr>
    <a:lvl9pPr marL="22942786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077A94-13E1-44E3-919E-D41AD3D41A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04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670FB-3D4F-698E-4A43-67C3BB1C5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2953" y="4949049"/>
            <a:ext cx="16037719" cy="10528100"/>
          </a:xfrm>
        </p:spPr>
        <p:txBody>
          <a:bodyPr anchor="b"/>
          <a:lstStyle>
            <a:lvl1pPr algn="ctr">
              <a:defRPr sz="1052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8B6AF1-C73E-E6A0-DE8F-8E4AF555A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4209"/>
            </a:lvl1pPr>
            <a:lvl2pPr marL="801883" indent="0" algn="ctr">
              <a:buNone/>
              <a:defRPr sz="3508"/>
            </a:lvl2pPr>
            <a:lvl3pPr marL="1603766" indent="0" algn="ctr">
              <a:buNone/>
              <a:defRPr sz="3157"/>
            </a:lvl3pPr>
            <a:lvl4pPr marL="2405649" indent="0" algn="ctr">
              <a:buNone/>
              <a:defRPr sz="2806"/>
            </a:lvl4pPr>
            <a:lvl5pPr marL="3207532" indent="0" algn="ctr">
              <a:buNone/>
              <a:defRPr sz="2806"/>
            </a:lvl5pPr>
            <a:lvl6pPr marL="4009415" indent="0" algn="ctr">
              <a:buNone/>
              <a:defRPr sz="2806"/>
            </a:lvl6pPr>
            <a:lvl7pPr marL="4811298" indent="0" algn="ctr">
              <a:buNone/>
              <a:defRPr sz="2806"/>
            </a:lvl7pPr>
            <a:lvl8pPr marL="5613182" indent="0" algn="ctr">
              <a:buNone/>
              <a:defRPr sz="2806"/>
            </a:lvl8pPr>
            <a:lvl9pPr marL="6415065" indent="0" algn="ctr">
              <a:buNone/>
              <a:defRPr sz="2806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3FB95E-55D5-DEE8-AA2A-DA72F845F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A8C28B-D745-5A3A-16F6-266470556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08E69B-375A-6166-7971-89A1EF9A0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771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25" userDrawn="1">
          <p15:clr>
            <a:srgbClr val="FBAE40"/>
          </p15:clr>
        </p15:guide>
        <p15:guide id="2" pos="673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93300-E698-8009-4259-A8B7B3EBD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691A00-219C-4857-11CF-00C98C131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63EEF-69F2-AD69-3259-34D0BD97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5F6C5A-4146-ACAD-A5E0-4D51EF105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3F5609-89D0-80A7-9264-FE15124A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1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0CDB29-77A0-7389-4168-C8251F9A0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302657" y="1610015"/>
            <a:ext cx="4610844" cy="2562724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C2AF23-0400-0BE9-008D-D59785DE6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70124" y="1610015"/>
            <a:ext cx="13565237" cy="2562724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44C20A-4222-CE00-D0DF-16F12D024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31924B-007B-BA2E-C6F8-6736A6AC9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9003D5-BDEC-D885-2922-3E36E8CD6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06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DBFF4-C3CE-4DFA-E9DF-7EEFD17CC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A9E21-5610-9BB5-0E98-A6F6EFD1D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4D341-28DC-59B4-C163-BDC4CBFF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3B0737-FB27-A64F-12F5-7C8BB612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408C1-23A0-A12B-891C-A75E0227F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55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65BFD-43A5-EF24-5C21-BE9404A69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987" y="7539076"/>
            <a:ext cx="18443377" cy="12579118"/>
          </a:xfrm>
        </p:spPr>
        <p:txBody>
          <a:bodyPr anchor="b"/>
          <a:lstStyle>
            <a:lvl1pPr>
              <a:defRPr sz="1052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256BCB-A50A-710E-53AD-697E29D8F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8987" y="20237197"/>
            <a:ext cx="18443377" cy="6615061"/>
          </a:xfrm>
        </p:spPr>
        <p:txBody>
          <a:bodyPr/>
          <a:lstStyle>
            <a:lvl1pPr marL="0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1pPr>
            <a:lvl2pPr marL="801883" indent="0">
              <a:buNone/>
              <a:defRPr sz="3508">
                <a:solidFill>
                  <a:schemeClr val="tx1">
                    <a:tint val="75000"/>
                  </a:schemeClr>
                </a:solidFill>
              </a:defRPr>
            </a:lvl2pPr>
            <a:lvl3pPr marL="1603766" indent="0">
              <a:buNone/>
              <a:defRPr sz="3157">
                <a:solidFill>
                  <a:schemeClr val="tx1">
                    <a:tint val="75000"/>
                  </a:schemeClr>
                </a:solidFill>
              </a:defRPr>
            </a:lvl3pPr>
            <a:lvl4pPr marL="2405649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4pPr>
            <a:lvl5pPr marL="320753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5pPr>
            <a:lvl6pPr marL="400941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6pPr>
            <a:lvl7pPr marL="4811298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7pPr>
            <a:lvl8pPr marL="561318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8pPr>
            <a:lvl9pPr marL="641506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057999-EB59-A2F6-43D2-7CED17927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61889B-B5FB-8309-7A01-5B139247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A43DAB-A96A-C469-30AE-2BBCCD42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79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2F15F-2559-82B8-30DE-B914EFF2A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72C235-5B7F-37C3-8593-93BA36E1F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5A1B9B-A9D5-F0A7-EFB2-D8CE6FAC4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FF22AE-89F8-F5CE-E1B8-C3CF9BF5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B12D87-18A1-94AF-3623-557D79F5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8624C1-9F4F-36D6-6A97-296AADE48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86F04E-BD9A-18E3-E985-58201914E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09" y="1610017"/>
            <a:ext cx="18443377" cy="584505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FA6F2D-13E7-7DA3-2675-640F7AF45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2910" y="7413073"/>
            <a:ext cx="9046275" cy="3633032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1D0369-9866-399D-0EE7-CBDF6F760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2910" y="11046105"/>
            <a:ext cx="9046275" cy="162471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087A0C-B851-5A22-F729-200551D43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825460" y="7413073"/>
            <a:ext cx="9090826" cy="3633032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760615-F79A-2B6B-F066-B958C9574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825460" y="11046105"/>
            <a:ext cx="9090826" cy="162471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6EB8B05-7769-1B45-277F-217458A6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E8A8861-C73B-0695-E85F-0DCEEF14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431F521-F4E0-E8B0-3200-C356B20AF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19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98145-6F0F-0EC2-E7E4-D5F12BA54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0F9AC57-54CC-0FB5-FABC-C6A4841E4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EE0C66-9DCE-54FE-FC1C-BD5294F7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0BEC4-3C58-DF78-8806-DCDA60A3F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6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74B809-8A0B-5243-4DD7-F1081BB6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173F8D-36EF-C9C4-3268-500E54D37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723E06-2EDB-DD14-C61A-11C9CC7A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28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3D13C-4ABE-C7A7-0E38-AF7C9C71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2016019"/>
            <a:ext cx="6896775" cy="705606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09DC5-3A07-E18F-D9E0-D13FB448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0826" y="4354044"/>
            <a:ext cx="10825460" cy="21490205"/>
          </a:xfrm>
        </p:spPr>
        <p:txBody>
          <a:bodyPr/>
          <a:lstStyle>
            <a:lvl1pPr>
              <a:defRPr sz="5612"/>
            </a:lvl1pPr>
            <a:lvl2pPr>
              <a:defRPr sz="4911"/>
            </a:lvl2pPr>
            <a:lvl3pPr>
              <a:defRPr sz="4209"/>
            </a:lvl3pPr>
            <a:lvl4pPr>
              <a:defRPr sz="3508"/>
            </a:lvl4pPr>
            <a:lvl5pPr>
              <a:defRPr sz="3508"/>
            </a:lvl5pPr>
            <a:lvl6pPr>
              <a:defRPr sz="3508"/>
            </a:lvl6pPr>
            <a:lvl7pPr>
              <a:defRPr sz="3508"/>
            </a:lvl7pPr>
            <a:lvl8pPr>
              <a:defRPr sz="3508"/>
            </a:lvl8pPr>
            <a:lvl9pPr>
              <a:defRPr sz="350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C3ACFD-5862-4DC2-5478-988BA68E2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0" y="9072087"/>
            <a:ext cx="6896775" cy="16807162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5D3F60-B3DE-2FEE-19BA-387928AC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89B273-20F4-E086-9D9A-94C59C8AE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C6EBDA-B5ED-2239-3608-0E09F449F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14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B7BF8-C4DE-2947-1FCA-09F80E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2016019"/>
            <a:ext cx="6896775" cy="705606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7778F6-D70A-D062-C49A-E066E0A2C4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90826" y="4354044"/>
            <a:ext cx="10825460" cy="21490205"/>
          </a:xfrm>
        </p:spPr>
        <p:txBody>
          <a:bodyPr/>
          <a:lstStyle>
            <a:lvl1pPr marL="0" indent="0">
              <a:buNone/>
              <a:defRPr sz="5612"/>
            </a:lvl1pPr>
            <a:lvl2pPr marL="801883" indent="0">
              <a:buNone/>
              <a:defRPr sz="4911"/>
            </a:lvl2pPr>
            <a:lvl3pPr marL="1603766" indent="0">
              <a:buNone/>
              <a:defRPr sz="4209"/>
            </a:lvl3pPr>
            <a:lvl4pPr marL="2405649" indent="0">
              <a:buNone/>
              <a:defRPr sz="3508"/>
            </a:lvl4pPr>
            <a:lvl5pPr marL="3207532" indent="0">
              <a:buNone/>
              <a:defRPr sz="3508"/>
            </a:lvl5pPr>
            <a:lvl6pPr marL="4009415" indent="0">
              <a:buNone/>
              <a:defRPr sz="3508"/>
            </a:lvl6pPr>
            <a:lvl7pPr marL="4811298" indent="0">
              <a:buNone/>
              <a:defRPr sz="3508"/>
            </a:lvl7pPr>
            <a:lvl8pPr marL="5613182" indent="0">
              <a:buNone/>
              <a:defRPr sz="3508"/>
            </a:lvl8pPr>
            <a:lvl9pPr marL="6415065" indent="0">
              <a:buNone/>
              <a:defRPr sz="3508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3496E7-285E-A4BE-F963-38D671472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0" y="9072087"/>
            <a:ext cx="6896775" cy="16807162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4FE41C-85F2-3462-3F4F-5BB585851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976F01-8170-3680-576B-6E9093B5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268FA9-DF90-C065-3598-183D254F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53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6EFB4-0D59-3CBE-4F0B-3AB5563B3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124" y="1610017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CC2A25-65AD-42FC-C12A-880886AF7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9F6774-AE48-0B37-AB93-A50F78730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70124" y="28028269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A2E0AF-581C-9496-A611-C0D1D70FD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3326" y="28028269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460D1F-CB5E-FAAB-4A04-CCCF8B07CC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02185" y="28028269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4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603766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942" indent="-400942" algn="l" defTabSz="160376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Char char="•"/>
        <a:defRPr sz="4911" kern="1200">
          <a:solidFill>
            <a:schemeClr val="tx1"/>
          </a:solidFill>
          <a:latin typeface="+mn-lt"/>
          <a:ea typeface="+mn-ea"/>
          <a:cs typeface="+mn-cs"/>
        </a:defRPr>
      </a:lvl1pPr>
      <a:lvl2pPr marL="1202825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004708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508" kern="1200">
          <a:solidFill>
            <a:schemeClr val="tx1"/>
          </a:solidFill>
          <a:latin typeface="+mn-lt"/>
          <a:ea typeface="+mn-ea"/>
          <a:cs typeface="+mn-cs"/>
        </a:defRPr>
      </a:lvl3pPr>
      <a:lvl4pPr marL="2806591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608474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410357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240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123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006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883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766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649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53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41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298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18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06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hart" Target="../charts/chart2.xml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microsoft.com/office/2014/relationships/chartEx" Target="../charts/chartEx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2026CA8-B43D-3D90-D384-1E237961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2110" y="1105571"/>
            <a:ext cx="13779405" cy="1093707"/>
          </a:xfrm>
        </p:spPr>
        <p:txBody>
          <a:bodyPr/>
          <a:lstStyle/>
          <a:p>
            <a:r>
              <a:rPr lang="en-US" sz="6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Title</a:t>
            </a:r>
            <a:endParaRPr lang="ru-RU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3D88596-8554-60ED-4EB1-C1FA7C7F9856}"/>
              </a:ext>
            </a:extLst>
          </p:cNvPr>
          <p:cNvSpPr/>
          <p:nvPr/>
        </p:nvSpPr>
        <p:spPr>
          <a:xfrm>
            <a:off x="9653865" y="2485650"/>
            <a:ext cx="2075889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 Name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3A8C1A7-2FAA-62DB-C02B-EB3201520883}"/>
              </a:ext>
            </a:extLst>
          </p:cNvPr>
          <p:cNvSpPr/>
          <p:nvPr/>
        </p:nvSpPr>
        <p:spPr>
          <a:xfrm>
            <a:off x="8951752" y="3141354"/>
            <a:ext cx="348012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Institution / University Name</a:t>
            </a:r>
            <a:endParaRPr lang="en-US" sz="2000" dirty="0">
              <a:solidFill>
                <a:srgbClr val="6F3FA8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34236DA-2D03-1F8F-BBF6-94520527FCC3}"/>
              </a:ext>
            </a:extLst>
          </p:cNvPr>
          <p:cNvSpPr/>
          <p:nvPr/>
        </p:nvSpPr>
        <p:spPr>
          <a:xfrm>
            <a:off x="9112854" y="3578427"/>
            <a:ext cx="315791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Department, City, Country</a:t>
            </a:r>
            <a:endParaRPr lang="en-US" sz="2000" dirty="0">
              <a:solidFill>
                <a:srgbClr val="6F3FA8"/>
              </a:solidFill>
            </a:endParaRPr>
          </a:p>
        </p:txBody>
      </p:sp>
      <p:pic>
        <p:nvPicPr>
          <p:cNvPr id="15" name="Рисунок 14" descr="Изображение выглядит как графический дизайн, Графика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E03747B-0843-BC6C-F7A9-2BBCC5602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9757" y="638311"/>
            <a:ext cx="2560443" cy="2597852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023B8851-F841-32D3-13BA-C58881BCAE3C}"/>
              </a:ext>
            </a:extLst>
          </p:cNvPr>
          <p:cNvGrpSpPr/>
          <p:nvPr/>
        </p:nvGrpSpPr>
        <p:grpSpPr>
          <a:xfrm rot="16200000">
            <a:off x="10371535" y="-10375241"/>
            <a:ext cx="640556" cy="21383625"/>
            <a:chOff x="-1" y="0"/>
            <a:chExt cx="104776" cy="6858000"/>
          </a:xfrm>
        </p:grpSpPr>
        <p:sp>
          <p:nvSpPr>
            <p:cNvPr id="17" name="Shape 0">
              <a:extLst>
                <a:ext uri="{FF2B5EF4-FFF2-40B4-BE49-F238E27FC236}">
                  <a16:creationId xmlns:a16="http://schemas.microsoft.com/office/drawing/2014/main" id="{E0389EF7-CCC0-8937-D1D2-43DD5489D80E}"/>
                </a:ext>
              </a:extLst>
            </p:cNvPr>
            <p:cNvSpPr/>
            <p:nvPr/>
          </p:nvSpPr>
          <p:spPr>
            <a:xfrm>
              <a:off x="-1" y="0"/>
              <a:ext cx="104776" cy="1143000"/>
            </a:xfrm>
            <a:prstGeom prst="rect">
              <a:avLst/>
            </a:prstGeom>
            <a:solidFill>
              <a:srgbClr val="D9844B"/>
            </a:solidFill>
            <a:ln/>
          </p:spPr>
        </p:sp>
        <p:sp>
          <p:nvSpPr>
            <p:cNvPr id="18" name="Shape 1">
              <a:extLst>
                <a:ext uri="{FF2B5EF4-FFF2-40B4-BE49-F238E27FC236}">
                  <a16:creationId xmlns:a16="http://schemas.microsoft.com/office/drawing/2014/main" id="{F2804C71-F33E-D170-F08A-15022F720525}"/>
                </a:ext>
              </a:extLst>
            </p:cNvPr>
            <p:cNvSpPr/>
            <p:nvPr/>
          </p:nvSpPr>
          <p:spPr>
            <a:xfrm>
              <a:off x="-1" y="1143000"/>
              <a:ext cx="104776" cy="1143000"/>
            </a:xfrm>
            <a:prstGeom prst="rect">
              <a:avLst/>
            </a:prstGeom>
            <a:solidFill>
              <a:srgbClr val="D97B8F"/>
            </a:solidFill>
            <a:ln/>
          </p:spPr>
        </p:sp>
        <p:sp>
          <p:nvSpPr>
            <p:cNvPr id="19" name="Shape 2">
              <a:extLst>
                <a:ext uri="{FF2B5EF4-FFF2-40B4-BE49-F238E27FC236}">
                  <a16:creationId xmlns:a16="http://schemas.microsoft.com/office/drawing/2014/main" id="{39FFE22D-4353-7BD9-6701-1EFFD9232714}"/>
                </a:ext>
              </a:extLst>
            </p:cNvPr>
            <p:cNvSpPr/>
            <p:nvPr/>
          </p:nvSpPr>
          <p:spPr>
            <a:xfrm>
              <a:off x="-1" y="2286000"/>
              <a:ext cx="104776" cy="1143000"/>
            </a:xfrm>
            <a:prstGeom prst="rect">
              <a:avLst/>
            </a:prstGeom>
            <a:solidFill>
              <a:srgbClr val="C74B9C"/>
            </a:solidFill>
            <a:ln/>
          </p:spPr>
        </p:sp>
        <p:sp>
          <p:nvSpPr>
            <p:cNvPr id="20" name="Shape 3">
              <a:extLst>
                <a:ext uri="{FF2B5EF4-FFF2-40B4-BE49-F238E27FC236}">
                  <a16:creationId xmlns:a16="http://schemas.microsoft.com/office/drawing/2014/main" id="{E13EFE5B-94F3-73E1-C66A-166EE78005B7}"/>
                </a:ext>
              </a:extLst>
            </p:cNvPr>
            <p:cNvSpPr/>
            <p:nvPr/>
          </p:nvSpPr>
          <p:spPr>
            <a:xfrm>
              <a:off x="-1" y="3429000"/>
              <a:ext cx="104776" cy="1143000"/>
            </a:xfrm>
            <a:prstGeom prst="rect">
              <a:avLst/>
            </a:prstGeom>
            <a:solidFill>
              <a:srgbClr val="B84BD9"/>
            </a:solidFill>
            <a:ln/>
          </p:spPr>
        </p:sp>
        <p:sp>
          <p:nvSpPr>
            <p:cNvPr id="21" name="Shape 4">
              <a:extLst>
                <a:ext uri="{FF2B5EF4-FFF2-40B4-BE49-F238E27FC236}">
                  <a16:creationId xmlns:a16="http://schemas.microsoft.com/office/drawing/2014/main" id="{79B84346-53BF-7B48-54A1-09E0CCC8539D}"/>
                </a:ext>
              </a:extLst>
            </p:cNvPr>
            <p:cNvSpPr/>
            <p:nvPr/>
          </p:nvSpPr>
          <p:spPr>
            <a:xfrm>
              <a:off x="-1" y="5715000"/>
              <a:ext cx="104776" cy="1143000"/>
            </a:xfrm>
            <a:prstGeom prst="rect">
              <a:avLst/>
            </a:prstGeom>
            <a:solidFill>
              <a:srgbClr val="6F3FA8"/>
            </a:solidFill>
            <a:ln/>
          </p:spPr>
        </p:sp>
        <p:sp>
          <p:nvSpPr>
            <p:cNvPr id="22" name="Shape 5">
              <a:extLst>
                <a:ext uri="{FF2B5EF4-FFF2-40B4-BE49-F238E27FC236}">
                  <a16:creationId xmlns:a16="http://schemas.microsoft.com/office/drawing/2014/main" id="{B9DA4C81-A9E4-6226-CC2E-6DADD94838C6}"/>
                </a:ext>
              </a:extLst>
            </p:cNvPr>
            <p:cNvSpPr/>
            <p:nvPr/>
          </p:nvSpPr>
          <p:spPr>
            <a:xfrm>
              <a:off x="-1" y="4572000"/>
              <a:ext cx="104776" cy="1143000"/>
            </a:xfrm>
            <a:prstGeom prst="rect">
              <a:avLst/>
            </a:prstGeom>
            <a:solidFill>
              <a:srgbClr val="8064ED"/>
            </a:solidFill>
            <a:ln/>
          </p:spPr>
        </p:sp>
      </p:grpSp>
      <p:sp>
        <p:nvSpPr>
          <p:cNvPr id="25" name="Shape 7">
            <a:extLst>
              <a:ext uri="{FF2B5EF4-FFF2-40B4-BE49-F238E27FC236}">
                <a16:creationId xmlns:a16="http://schemas.microsoft.com/office/drawing/2014/main" id="{4D960792-40DE-8F28-5DBD-D80472E5D117}"/>
              </a:ext>
            </a:extLst>
          </p:cNvPr>
          <p:cNvSpPr/>
          <p:nvPr/>
        </p:nvSpPr>
        <p:spPr>
          <a:xfrm rot="10800000" flipV="1">
            <a:off x="0" y="5124253"/>
            <a:ext cx="21383625" cy="45719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2F074368-44E9-295E-3C4E-8D2921A64982}"/>
              </a:ext>
            </a:extLst>
          </p:cNvPr>
          <p:cNvSpPr/>
          <p:nvPr/>
        </p:nvSpPr>
        <p:spPr>
          <a:xfrm>
            <a:off x="247182" y="5531698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Introduction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1BE89DE-B93C-67D7-8D07-2FF87D0ED086}"/>
              </a:ext>
            </a:extLst>
          </p:cNvPr>
          <p:cNvSpPr/>
          <p:nvPr/>
        </p:nvSpPr>
        <p:spPr>
          <a:xfrm>
            <a:off x="377181" y="6807801"/>
            <a:ext cx="108374" cy="108374"/>
          </a:xfrm>
          <a:prstGeom prst="rect">
            <a:avLst/>
          </a:prstGeom>
          <a:solidFill>
            <a:srgbClr val="D984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F3C7680-6168-914C-6502-8B9DE53B63CB}"/>
              </a:ext>
            </a:extLst>
          </p:cNvPr>
          <p:cNvSpPr/>
          <p:nvPr/>
        </p:nvSpPr>
        <p:spPr>
          <a:xfrm>
            <a:off x="377181" y="7391225"/>
            <a:ext cx="108374" cy="108374"/>
          </a:xfrm>
          <a:prstGeom prst="rect">
            <a:avLst/>
          </a:prstGeom>
          <a:solidFill>
            <a:srgbClr val="D97B8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28F9D81-D010-02E2-C06D-6119A33A4485}"/>
              </a:ext>
            </a:extLst>
          </p:cNvPr>
          <p:cNvSpPr/>
          <p:nvPr/>
        </p:nvSpPr>
        <p:spPr>
          <a:xfrm>
            <a:off x="377181" y="7974649"/>
            <a:ext cx="108374" cy="108374"/>
          </a:xfrm>
          <a:prstGeom prst="rect">
            <a:avLst/>
          </a:prstGeom>
          <a:solidFill>
            <a:srgbClr val="C74B9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FA81238-D730-F9F8-B2D7-E879BC8C8FE7}"/>
              </a:ext>
            </a:extLst>
          </p:cNvPr>
          <p:cNvSpPr/>
          <p:nvPr/>
        </p:nvSpPr>
        <p:spPr>
          <a:xfrm>
            <a:off x="377181" y="8558073"/>
            <a:ext cx="108374" cy="108374"/>
          </a:xfrm>
          <a:prstGeom prst="rect">
            <a:avLst/>
          </a:prstGeom>
          <a:solidFill>
            <a:srgbClr val="B84B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8CDF999-0BF7-529C-6491-E996F3BB063B}"/>
              </a:ext>
            </a:extLst>
          </p:cNvPr>
          <p:cNvSpPr/>
          <p:nvPr/>
        </p:nvSpPr>
        <p:spPr>
          <a:xfrm>
            <a:off x="373794" y="9141495"/>
            <a:ext cx="108374" cy="108374"/>
          </a:xfrm>
          <a:prstGeom prst="rect">
            <a:avLst/>
          </a:prstGeom>
          <a:solidFill>
            <a:srgbClr val="8064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A9AF7F-7B8F-2A5D-A756-F241D48FD5F1}"/>
              </a:ext>
            </a:extLst>
          </p:cNvPr>
          <p:cNvSpPr txBox="1"/>
          <p:nvPr/>
        </p:nvSpPr>
        <p:spPr>
          <a:xfrm>
            <a:off x="608957" y="66773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Research background and motivation for the study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F46FDD-6169-8AC9-8CBF-0CAC1506E502}"/>
              </a:ext>
            </a:extLst>
          </p:cNvPr>
          <p:cNvSpPr txBox="1"/>
          <p:nvPr/>
        </p:nvSpPr>
        <p:spPr>
          <a:xfrm>
            <a:off x="608957" y="72638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challenges in the current field of investigation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56E055-50FB-7C62-C7E5-F7D902676875}"/>
              </a:ext>
            </a:extLst>
          </p:cNvPr>
          <p:cNvSpPr txBox="1"/>
          <p:nvPr/>
        </p:nvSpPr>
        <p:spPr>
          <a:xfrm>
            <a:off x="608957" y="78504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Objectives and scope of the presented work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206BF1-29D0-F70F-7716-78BCA0FE4BCE}"/>
              </a:ext>
            </a:extLst>
          </p:cNvPr>
          <p:cNvSpPr txBox="1"/>
          <p:nvPr/>
        </p:nvSpPr>
        <p:spPr>
          <a:xfrm>
            <a:off x="608957" y="84369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contributions and expected outcomes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37ADFB-626B-FD40-0F65-880905086D93}"/>
              </a:ext>
            </a:extLst>
          </p:cNvPr>
          <p:cNvSpPr txBox="1"/>
          <p:nvPr/>
        </p:nvSpPr>
        <p:spPr>
          <a:xfrm>
            <a:off x="608957" y="902348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Structure and organization of this presentation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7" name="Рисунок 46" descr="Мишень со сплошной заливкой">
            <a:extLst>
              <a:ext uri="{FF2B5EF4-FFF2-40B4-BE49-F238E27FC236}">
                <a16:creationId xmlns:a16="http://schemas.microsoft.com/office/drawing/2014/main" id="{31D5DB7A-0C05-E9B6-531F-C238BEE54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8797" y="8119646"/>
            <a:ext cx="1406649" cy="1406649"/>
          </a:xfrm>
          <a:prstGeom prst="rect">
            <a:avLst/>
          </a:prstGeom>
        </p:spPr>
      </p:pic>
      <p:pic>
        <p:nvPicPr>
          <p:cNvPr id="50" name="Рисунок 49" descr="Микроскоп со сплошной заливкой">
            <a:extLst>
              <a:ext uri="{FF2B5EF4-FFF2-40B4-BE49-F238E27FC236}">
                <a16:creationId xmlns:a16="http://schemas.microsoft.com/office/drawing/2014/main" id="{8F54AD04-4C2C-207E-116C-7A7AA05754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66035" y="6586186"/>
            <a:ext cx="1406649" cy="1406649"/>
          </a:xfrm>
          <a:prstGeom prst="rect">
            <a:avLst/>
          </a:prstGeom>
        </p:spPr>
      </p:pic>
      <p:pic>
        <p:nvPicPr>
          <p:cNvPr id="51" name="Рисунок 50" descr="Пробирки со сплошной заливкой">
            <a:extLst>
              <a:ext uri="{FF2B5EF4-FFF2-40B4-BE49-F238E27FC236}">
                <a16:creationId xmlns:a16="http://schemas.microsoft.com/office/drawing/2014/main" id="{79ACC61A-FF12-6CFE-B1BF-0FF6E15091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48695" y="8199443"/>
            <a:ext cx="1406649" cy="1406649"/>
          </a:xfrm>
          <a:prstGeom prst="rect">
            <a:avLst/>
          </a:prstGeom>
        </p:spPr>
      </p:pic>
      <p:pic>
        <p:nvPicPr>
          <p:cNvPr id="55" name="Рисунок 54" descr="Лупа со сплошной заливкой">
            <a:extLst>
              <a:ext uri="{FF2B5EF4-FFF2-40B4-BE49-F238E27FC236}">
                <a16:creationId xmlns:a16="http://schemas.microsoft.com/office/drawing/2014/main" id="{18DF39A2-A131-E61D-751B-0C7B6FDD59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48695" y="6586186"/>
            <a:ext cx="1406649" cy="1406649"/>
          </a:xfrm>
          <a:prstGeom prst="rect">
            <a:avLst/>
          </a:prstGeom>
        </p:spPr>
      </p:pic>
      <p:sp>
        <p:nvSpPr>
          <p:cNvPr id="57" name="Text 0">
            <a:extLst>
              <a:ext uri="{FF2B5EF4-FFF2-40B4-BE49-F238E27FC236}">
                <a16:creationId xmlns:a16="http://schemas.microsoft.com/office/drawing/2014/main" id="{F58ECD92-BE30-374A-22D4-BDD950DA1F31}"/>
              </a:ext>
            </a:extLst>
          </p:cNvPr>
          <p:cNvSpPr/>
          <p:nvPr/>
        </p:nvSpPr>
        <p:spPr>
          <a:xfrm>
            <a:off x="10778757" y="5531698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Methodology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Text 2">
            <a:extLst>
              <a:ext uri="{FF2B5EF4-FFF2-40B4-BE49-F238E27FC236}">
                <a16:creationId xmlns:a16="http://schemas.microsoft.com/office/drawing/2014/main" id="{11C697A8-D6B0-CCFA-3FFC-290344C69EBD}"/>
              </a:ext>
            </a:extLst>
          </p:cNvPr>
          <p:cNvSpPr/>
          <p:nvPr/>
        </p:nvSpPr>
        <p:spPr>
          <a:xfrm>
            <a:off x="11097541" y="7054803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984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2400" dirty="0"/>
          </a:p>
        </p:txBody>
      </p:sp>
      <p:sp>
        <p:nvSpPr>
          <p:cNvPr id="62" name="Text 3">
            <a:extLst>
              <a:ext uri="{FF2B5EF4-FFF2-40B4-BE49-F238E27FC236}">
                <a16:creationId xmlns:a16="http://schemas.microsoft.com/office/drawing/2014/main" id="{EF264EC7-D00B-6047-E3A9-2B1BD340873D}"/>
              </a:ext>
            </a:extLst>
          </p:cNvPr>
          <p:cNvSpPr/>
          <p:nvPr/>
        </p:nvSpPr>
        <p:spPr>
          <a:xfrm>
            <a:off x="10716634" y="8269952"/>
            <a:ext cx="1752083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Collection</a:t>
            </a:r>
            <a:endParaRPr lang="en-US" dirty="0"/>
          </a:p>
        </p:txBody>
      </p:sp>
      <p:sp>
        <p:nvSpPr>
          <p:cNvPr id="65" name="Text 4">
            <a:extLst>
              <a:ext uri="{FF2B5EF4-FFF2-40B4-BE49-F238E27FC236}">
                <a16:creationId xmlns:a16="http://schemas.microsoft.com/office/drawing/2014/main" id="{E2057395-5280-213E-64B3-E1C7144D4ADE}"/>
              </a:ext>
            </a:extLst>
          </p:cNvPr>
          <p:cNvSpPr/>
          <p:nvPr/>
        </p:nvSpPr>
        <p:spPr>
          <a:xfrm>
            <a:off x="10581963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Gather and prepare experimental data from multiple sources</a:t>
            </a:r>
            <a:endParaRPr lang="en-US" sz="1600" dirty="0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AEC397DF-6397-3DE5-8F72-5A48FB26A4DD}"/>
              </a:ext>
            </a:extLst>
          </p:cNvPr>
          <p:cNvSpPr/>
          <p:nvPr/>
        </p:nvSpPr>
        <p:spPr>
          <a:xfrm>
            <a:off x="11107078" y="6753871"/>
            <a:ext cx="971195" cy="971195"/>
          </a:xfrm>
          <a:prstGeom prst="ellipse">
            <a:avLst/>
          </a:prstGeom>
          <a:noFill/>
          <a:ln w="19050">
            <a:solidFill>
              <a:srgbClr val="D984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Shape 5">
            <a:extLst>
              <a:ext uri="{FF2B5EF4-FFF2-40B4-BE49-F238E27FC236}">
                <a16:creationId xmlns:a16="http://schemas.microsoft.com/office/drawing/2014/main" id="{2C2CC795-3857-F8A1-1CE1-64D0801B66DC}"/>
              </a:ext>
            </a:extLst>
          </p:cNvPr>
          <p:cNvSpPr/>
          <p:nvPr/>
        </p:nvSpPr>
        <p:spPr>
          <a:xfrm>
            <a:off x="12703747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68" name="Text 6">
            <a:extLst>
              <a:ext uri="{FF2B5EF4-FFF2-40B4-BE49-F238E27FC236}">
                <a16:creationId xmlns:a16="http://schemas.microsoft.com/office/drawing/2014/main" id="{B618A8A3-8180-5A74-616D-1C5FEB389738}"/>
              </a:ext>
            </a:extLst>
          </p:cNvPr>
          <p:cNvSpPr/>
          <p:nvPr/>
        </p:nvSpPr>
        <p:spPr>
          <a:xfrm>
            <a:off x="13986188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7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2400" dirty="0"/>
          </a:p>
        </p:txBody>
      </p:sp>
      <p:sp>
        <p:nvSpPr>
          <p:cNvPr id="69" name="Text 7">
            <a:extLst>
              <a:ext uri="{FF2B5EF4-FFF2-40B4-BE49-F238E27FC236}">
                <a16:creationId xmlns:a16="http://schemas.microsoft.com/office/drawing/2014/main" id="{B4FAE007-854F-8512-504B-1FF948A033B0}"/>
              </a:ext>
            </a:extLst>
          </p:cNvPr>
          <p:cNvSpPr/>
          <p:nvPr/>
        </p:nvSpPr>
        <p:spPr>
          <a:xfrm>
            <a:off x="13860159" y="8269951"/>
            <a:ext cx="124232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Processing</a:t>
            </a:r>
            <a:endParaRPr lang="en-US" dirty="0"/>
          </a:p>
        </p:txBody>
      </p:sp>
      <p:sp>
        <p:nvSpPr>
          <p:cNvPr id="71" name="Text 8">
            <a:extLst>
              <a:ext uri="{FF2B5EF4-FFF2-40B4-BE49-F238E27FC236}">
                <a16:creationId xmlns:a16="http://schemas.microsoft.com/office/drawing/2014/main" id="{6121A78A-D9EE-762F-4083-13804AD04A9E}"/>
              </a:ext>
            </a:extLst>
          </p:cNvPr>
          <p:cNvSpPr/>
          <p:nvPr/>
        </p:nvSpPr>
        <p:spPr>
          <a:xfrm>
            <a:off x="13470608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Apply preprocessing and filtering techniques</a:t>
            </a:r>
            <a:endParaRPr lang="en-US" sz="1600" dirty="0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3B19F396-BA0C-610F-2ACE-5DF1216F2B7F}"/>
              </a:ext>
            </a:extLst>
          </p:cNvPr>
          <p:cNvSpPr/>
          <p:nvPr/>
        </p:nvSpPr>
        <p:spPr>
          <a:xfrm>
            <a:off x="14005262" y="6753870"/>
            <a:ext cx="971195" cy="971195"/>
          </a:xfrm>
          <a:prstGeom prst="ellipse">
            <a:avLst/>
          </a:prstGeom>
          <a:noFill/>
          <a:ln w="19050">
            <a:solidFill>
              <a:srgbClr val="C74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Shape 9">
            <a:extLst>
              <a:ext uri="{FF2B5EF4-FFF2-40B4-BE49-F238E27FC236}">
                <a16:creationId xmlns:a16="http://schemas.microsoft.com/office/drawing/2014/main" id="{E263115A-380A-B276-7C11-F134A8E85C0F}"/>
              </a:ext>
            </a:extLst>
          </p:cNvPr>
          <p:cNvSpPr/>
          <p:nvPr/>
        </p:nvSpPr>
        <p:spPr>
          <a:xfrm>
            <a:off x="15592392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74" name="Text 10">
            <a:extLst>
              <a:ext uri="{FF2B5EF4-FFF2-40B4-BE49-F238E27FC236}">
                <a16:creationId xmlns:a16="http://schemas.microsoft.com/office/drawing/2014/main" id="{631400C4-C6DA-F168-EB88-5ADFBA8D1022}"/>
              </a:ext>
            </a:extLst>
          </p:cNvPr>
          <p:cNvSpPr/>
          <p:nvPr/>
        </p:nvSpPr>
        <p:spPr>
          <a:xfrm>
            <a:off x="16874831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75" name="Text 11">
            <a:extLst>
              <a:ext uri="{FF2B5EF4-FFF2-40B4-BE49-F238E27FC236}">
                <a16:creationId xmlns:a16="http://schemas.microsoft.com/office/drawing/2014/main" id="{6E6E4EBF-A218-28EE-6970-EEEB929ED5B4}"/>
              </a:ext>
            </a:extLst>
          </p:cNvPr>
          <p:cNvSpPr/>
          <p:nvPr/>
        </p:nvSpPr>
        <p:spPr>
          <a:xfrm>
            <a:off x="16895454" y="8269951"/>
            <a:ext cx="94897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</a:t>
            </a:r>
            <a:endParaRPr lang="en-US" dirty="0"/>
          </a:p>
        </p:txBody>
      </p:sp>
      <p:sp>
        <p:nvSpPr>
          <p:cNvPr id="76" name="Text 12">
            <a:extLst>
              <a:ext uri="{FF2B5EF4-FFF2-40B4-BE49-F238E27FC236}">
                <a16:creationId xmlns:a16="http://schemas.microsoft.com/office/drawing/2014/main" id="{53D1E751-8D9C-EFC0-C8A8-280916FAFC99}"/>
              </a:ext>
            </a:extLst>
          </p:cNvPr>
          <p:cNvSpPr/>
          <p:nvPr/>
        </p:nvSpPr>
        <p:spPr>
          <a:xfrm>
            <a:off x="16359253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 statistical and computational analysis</a:t>
            </a:r>
            <a:endParaRPr lang="en-US" sz="1600" dirty="0"/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0BDDD6B7-D8B4-AD4B-188C-2D96FE892192}"/>
              </a:ext>
            </a:extLst>
          </p:cNvPr>
          <p:cNvSpPr/>
          <p:nvPr/>
        </p:nvSpPr>
        <p:spPr>
          <a:xfrm>
            <a:off x="16874831" y="6753870"/>
            <a:ext cx="971195" cy="971195"/>
          </a:xfrm>
          <a:prstGeom prst="ellipse">
            <a:avLst/>
          </a:prstGeom>
          <a:noFill/>
          <a:ln w="19050">
            <a:solidFill>
              <a:srgbClr val="8064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Shape 13">
            <a:extLst>
              <a:ext uri="{FF2B5EF4-FFF2-40B4-BE49-F238E27FC236}">
                <a16:creationId xmlns:a16="http://schemas.microsoft.com/office/drawing/2014/main" id="{31001911-7FF6-C03C-4AF2-BCA52DC6F8AE}"/>
              </a:ext>
            </a:extLst>
          </p:cNvPr>
          <p:cNvSpPr/>
          <p:nvPr/>
        </p:nvSpPr>
        <p:spPr>
          <a:xfrm>
            <a:off x="18481038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80" name="Text 14">
            <a:extLst>
              <a:ext uri="{FF2B5EF4-FFF2-40B4-BE49-F238E27FC236}">
                <a16:creationId xmlns:a16="http://schemas.microsoft.com/office/drawing/2014/main" id="{DFC5E4EF-2327-3741-333D-E6DE2D4A779D}"/>
              </a:ext>
            </a:extLst>
          </p:cNvPr>
          <p:cNvSpPr/>
          <p:nvPr/>
        </p:nvSpPr>
        <p:spPr>
          <a:xfrm>
            <a:off x="19763479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</a:t>
            </a:r>
            <a:endParaRPr lang="en-US" sz="2400" dirty="0">
              <a:solidFill>
                <a:srgbClr val="6F3FA8"/>
              </a:solidFill>
            </a:endParaRPr>
          </a:p>
        </p:txBody>
      </p:sp>
      <p:sp>
        <p:nvSpPr>
          <p:cNvPr id="81" name="Text 15">
            <a:extLst>
              <a:ext uri="{FF2B5EF4-FFF2-40B4-BE49-F238E27FC236}">
                <a16:creationId xmlns:a16="http://schemas.microsoft.com/office/drawing/2014/main" id="{966126B3-5C09-FFA0-C311-B800FD0A6BFD}"/>
              </a:ext>
            </a:extLst>
          </p:cNvPr>
          <p:cNvSpPr/>
          <p:nvPr/>
        </p:nvSpPr>
        <p:spPr>
          <a:xfrm>
            <a:off x="19671913" y="8269951"/>
            <a:ext cx="1173399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Validation</a:t>
            </a:r>
            <a:endParaRPr lang="en-US" dirty="0"/>
          </a:p>
        </p:txBody>
      </p:sp>
      <p:sp>
        <p:nvSpPr>
          <p:cNvPr id="82" name="Text 16">
            <a:extLst>
              <a:ext uri="{FF2B5EF4-FFF2-40B4-BE49-F238E27FC236}">
                <a16:creationId xmlns:a16="http://schemas.microsoft.com/office/drawing/2014/main" id="{A14B553C-65E7-32E4-3C2B-D4351DB6B8B1}"/>
              </a:ext>
            </a:extLst>
          </p:cNvPr>
          <p:cNvSpPr/>
          <p:nvPr/>
        </p:nvSpPr>
        <p:spPr>
          <a:xfrm>
            <a:off x="19247899" y="8843686"/>
            <a:ext cx="2135726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Verify results and validate findings</a:t>
            </a:r>
            <a:endParaRPr lang="en-US" sz="1600" dirty="0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3D0DD998-1525-4255-FA3F-74358D14A6E7}"/>
              </a:ext>
            </a:extLst>
          </p:cNvPr>
          <p:cNvSpPr/>
          <p:nvPr/>
        </p:nvSpPr>
        <p:spPr>
          <a:xfrm>
            <a:off x="19773016" y="6753870"/>
            <a:ext cx="971195" cy="971195"/>
          </a:xfrm>
          <a:prstGeom prst="ellipse">
            <a:avLst/>
          </a:prstGeom>
          <a:noFill/>
          <a:ln w="19050">
            <a:solidFill>
              <a:srgbClr val="6F3F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 0">
            <a:extLst>
              <a:ext uri="{FF2B5EF4-FFF2-40B4-BE49-F238E27FC236}">
                <a16:creationId xmlns:a16="http://schemas.microsoft.com/office/drawing/2014/main" id="{84340D73-9066-0A04-E6A5-2DBDAEBDAC23}"/>
              </a:ext>
            </a:extLst>
          </p:cNvPr>
          <p:cNvSpPr/>
          <p:nvPr/>
        </p:nvSpPr>
        <p:spPr>
          <a:xfrm>
            <a:off x="634467" y="10765626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Results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Shape 2">
            <a:extLst>
              <a:ext uri="{FF2B5EF4-FFF2-40B4-BE49-F238E27FC236}">
                <a16:creationId xmlns:a16="http://schemas.microsoft.com/office/drawing/2014/main" id="{0464D481-95E7-3B4B-B669-91F34E6D1E55}"/>
              </a:ext>
            </a:extLst>
          </p:cNvPr>
          <p:cNvSpPr/>
          <p:nvPr/>
        </p:nvSpPr>
        <p:spPr>
          <a:xfrm>
            <a:off x="387726" y="12203702"/>
            <a:ext cx="45719" cy="809625"/>
          </a:xfrm>
          <a:prstGeom prst="rect">
            <a:avLst/>
          </a:prstGeom>
          <a:solidFill>
            <a:srgbClr val="D9844B"/>
          </a:solidFill>
          <a:ln/>
        </p:spPr>
      </p:sp>
      <p:sp>
        <p:nvSpPr>
          <p:cNvPr id="88" name="Text 3">
            <a:extLst>
              <a:ext uri="{FF2B5EF4-FFF2-40B4-BE49-F238E27FC236}">
                <a16:creationId xmlns:a16="http://schemas.microsoft.com/office/drawing/2014/main" id="{EC179AA8-0D96-1F54-7B57-14D27E714828}"/>
              </a:ext>
            </a:extLst>
          </p:cNvPr>
          <p:cNvSpPr/>
          <p:nvPr/>
        </p:nvSpPr>
        <p:spPr>
          <a:xfrm>
            <a:off x="523456" y="12476812"/>
            <a:ext cx="5542285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Significant improvement observed in experimental group</a:t>
            </a:r>
            <a:endParaRPr lang="en-US" sz="1600" dirty="0"/>
          </a:p>
        </p:txBody>
      </p:sp>
      <p:sp>
        <p:nvSpPr>
          <p:cNvPr id="89" name="Shape 4">
            <a:extLst>
              <a:ext uri="{FF2B5EF4-FFF2-40B4-BE49-F238E27FC236}">
                <a16:creationId xmlns:a16="http://schemas.microsoft.com/office/drawing/2014/main" id="{3BAFB3E1-B188-A140-FD2D-320D91696D5C}"/>
              </a:ext>
            </a:extLst>
          </p:cNvPr>
          <p:cNvSpPr/>
          <p:nvPr/>
        </p:nvSpPr>
        <p:spPr>
          <a:xfrm>
            <a:off x="387726" y="13263893"/>
            <a:ext cx="45719" cy="809625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90" name="Text 5">
            <a:extLst>
              <a:ext uri="{FF2B5EF4-FFF2-40B4-BE49-F238E27FC236}">
                <a16:creationId xmlns:a16="http://schemas.microsoft.com/office/drawing/2014/main" id="{605D40A1-5CD8-B231-10CD-E6334EE5668B}"/>
              </a:ext>
            </a:extLst>
          </p:cNvPr>
          <p:cNvSpPr/>
          <p:nvPr/>
        </p:nvSpPr>
        <p:spPr>
          <a:xfrm>
            <a:off x="523456" y="13537003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Statistical significance achieved (p &lt; 0.05)</a:t>
            </a:r>
            <a:endParaRPr lang="en-US" sz="1600" dirty="0"/>
          </a:p>
        </p:txBody>
      </p:sp>
      <p:sp>
        <p:nvSpPr>
          <p:cNvPr id="91" name="Shape 6">
            <a:extLst>
              <a:ext uri="{FF2B5EF4-FFF2-40B4-BE49-F238E27FC236}">
                <a16:creationId xmlns:a16="http://schemas.microsoft.com/office/drawing/2014/main" id="{C9839F0E-E995-7E8A-3327-335F78EA26A4}"/>
              </a:ext>
            </a:extLst>
          </p:cNvPr>
          <p:cNvSpPr/>
          <p:nvPr/>
        </p:nvSpPr>
        <p:spPr>
          <a:xfrm>
            <a:off x="387726" y="14352784"/>
            <a:ext cx="45719" cy="809625"/>
          </a:xfrm>
          <a:prstGeom prst="rect">
            <a:avLst/>
          </a:prstGeom>
          <a:solidFill>
            <a:srgbClr val="8064ED"/>
          </a:solidFill>
          <a:ln/>
        </p:spPr>
      </p:sp>
      <p:sp>
        <p:nvSpPr>
          <p:cNvPr id="92" name="Text 7">
            <a:extLst>
              <a:ext uri="{FF2B5EF4-FFF2-40B4-BE49-F238E27FC236}">
                <a16:creationId xmlns:a16="http://schemas.microsoft.com/office/drawing/2014/main" id="{0CF8B761-19C1-60AA-82DE-12599A7F8663}"/>
              </a:ext>
            </a:extLst>
          </p:cNvPr>
          <p:cNvSpPr/>
          <p:nvPr/>
        </p:nvSpPr>
        <p:spPr>
          <a:xfrm>
            <a:off x="523456" y="14625894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Performance increased by 35% compared to baseline</a:t>
            </a:r>
            <a:endParaRPr lang="en-US" sz="1600" dirty="0"/>
          </a:p>
        </p:txBody>
      </p:sp>
      <p:graphicFrame>
        <p:nvGraphicFramePr>
          <p:cNvPr id="93" name="Диаграмма 92">
            <a:extLst>
              <a:ext uri="{FF2B5EF4-FFF2-40B4-BE49-F238E27FC236}">
                <a16:creationId xmlns:a16="http://schemas.microsoft.com/office/drawing/2014/main" id="{50669D57-CC8B-FEA2-3E8A-2BC0D0EAA9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144607"/>
              </p:ext>
            </p:extLst>
          </p:nvPr>
        </p:nvGraphicFramePr>
        <p:xfrm>
          <a:off x="6715310" y="11259382"/>
          <a:ext cx="5132704" cy="3917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94" name="Text 7">
            <a:extLst>
              <a:ext uri="{FF2B5EF4-FFF2-40B4-BE49-F238E27FC236}">
                <a16:creationId xmlns:a16="http://schemas.microsoft.com/office/drawing/2014/main" id="{E6893A45-C4AC-0A8C-E8CF-98DC38FE7CA1}"/>
              </a:ext>
            </a:extLst>
          </p:cNvPr>
          <p:cNvSpPr/>
          <p:nvPr/>
        </p:nvSpPr>
        <p:spPr>
          <a:xfrm>
            <a:off x="6715310" y="15281475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  <p:sp>
        <p:nvSpPr>
          <p:cNvPr id="96" name="Text 0">
            <a:extLst>
              <a:ext uri="{FF2B5EF4-FFF2-40B4-BE49-F238E27FC236}">
                <a16:creationId xmlns:a16="http://schemas.microsoft.com/office/drawing/2014/main" id="{D68144A0-91B7-D278-6C9D-EE57D412E1B3}"/>
              </a:ext>
            </a:extLst>
          </p:cNvPr>
          <p:cNvSpPr/>
          <p:nvPr/>
        </p:nvSpPr>
        <p:spPr>
          <a:xfrm>
            <a:off x="12894954" y="10765626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Comparison</a:t>
            </a:r>
            <a:endParaRPr lang="en-US" sz="3200" dirty="0"/>
          </a:p>
        </p:txBody>
      </p:sp>
      <p:graphicFrame>
        <p:nvGraphicFramePr>
          <p:cNvPr id="97" name="Диаграмма 96">
            <a:extLst>
              <a:ext uri="{FF2B5EF4-FFF2-40B4-BE49-F238E27FC236}">
                <a16:creationId xmlns:a16="http://schemas.microsoft.com/office/drawing/2014/main" id="{7858AF99-6327-2DBB-633A-D062AE781C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603443"/>
              </p:ext>
            </p:extLst>
          </p:nvPr>
        </p:nvGraphicFramePr>
        <p:xfrm>
          <a:off x="14538471" y="11446159"/>
          <a:ext cx="5846763" cy="4846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8" name="Диаграмма 97">
                <a:extLst>
                  <a:ext uri="{FF2B5EF4-FFF2-40B4-BE49-F238E27FC236}">
                    <a16:creationId xmlns:a16="http://schemas.microsoft.com/office/drawing/2014/main" id="{5BF749DD-0B5D-F413-BB8D-1A5BCFDC893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715465010"/>
                  </p:ext>
                </p:extLst>
              </p:nvPr>
            </p:nvGraphicFramePr>
            <p:xfrm>
              <a:off x="14275453" y="17956218"/>
              <a:ext cx="5846763" cy="39952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4"/>
              </a:graphicData>
            </a:graphic>
          </p:graphicFrame>
        </mc:Choice>
        <mc:Fallback xmlns="">
          <p:pic>
            <p:nvPicPr>
              <p:cNvPr id="98" name="Диаграмма 97">
                <a:extLst>
                  <a:ext uri="{FF2B5EF4-FFF2-40B4-BE49-F238E27FC236}">
                    <a16:creationId xmlns:a16="http://schemas.microsoft.com/office/drawing/2014/main" id="{5BF749DD-0B5D-F413-BB8D-1A5BCFDC89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275453" y="17956218"/>
                <a:ext cx="5846763" cy="3995208"/>
              </a:xfrm>
              <a:prstGeom prst="rect">
                <a:avLst/>
              </a:prstGeom>
            </p:spPr>
          </p:pic>
        </mc:Fallback>
      </mc:AlternateContent>
      <p:sp>
        <p:nvSpPr>
          <p:cNvPr id="111" name="Text 0">
            <a:extLst>
              <a:ext uri="{FF2B5EF4-FFF2-40B4-BE49-F238E27FC236}">
                <a16:creationId xmlns:a16="http://schemas.microsoft.com/office/drawing/2014/main" id="{1AFA028C-94A0-9FDA-12F0-5CD08CE90282}"/>
              </a:ext>
            </a:extLst>
          </p:cNvPr>
          <p:cNvSpPr/>
          <p:nvPr/>
        </p:nvSpPr>
        <p:spPr>
          <a:xfrm>
            <a:off x="286761" y="16619757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Discussion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Овал 112">
            <a:extLst>
              <a:ext uri="{FF2B5EF4-FFF2-40B4-BE49-F238E27FC236}">
                <a16:creationId xmlns:a16="http://schemas.microsoft.com/office/drawing/2014/main" id="{7CCD4C54-656E-CD05-74B7-DDE897EE4F9E}"/>
              </a:ext>
            </a:extLst>
          </p:cNvPr>
          <p:cNvSpPr/>
          <p:nvPr/>
        </p:nvSpPr>
        <p:spPr>
          <a:xfrm>
            <a:off x="337720" y="17924865"/>
            <a:ext cx="600075" cy="6000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E126C8FD-8323-4E59-0F88-670D52067AF0}"/>
              </a:ext>
            </a:extLst>
          </p:cNvPr>
          <p:cNvSpPr/>
          <p:nvPr/>
        </p:nvSpPr>
        <p:spPr>
          <a:xfrm>
            <a:off x="391535" y="19514642"/>
            <a:ext cx="492443" cy="492443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Равнобедренный треугольник 114">
            <a:extLst>
              <a:ext uri="{FF2B5EF4-FFF2-40B4-BE49-F238E27FC236}">
                <a16:creationId xmlns:a16="http://schemas.microsoft.com/office/drawing/2014/main" id="{F6598CEE-6F99-2508-0F9A-E7B914F88188}"/>
              </a:ext>
            </a:extLst>
          </p:cNvPr>
          <p:cNvSpPr/>
          <p:nvPr/>
        </p:nvSpPr>
        <p:spPr>
          <a:xfrm>
            <a:off x="352141" y="20996788"/>
            <a:ext cx="571234" cy="492443"/>
          </a:xfrm>
          <a:prstGeom prst="triangl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Text 3">
            <a:extLst>
              <a:ext uri="{FF2B5EF4-FFF2-40B4-BE49-F238E27FC236}">
                <a16:creationId xmlns:a16="http://schemas.microsoft.com/office/drawing/2014/main" id="{3F6CF148-EE8F-A9FC-44D3-C8A4994D3707}"/>
              </a:ext>
            </a:extLst>
          </p:cNvPr>
          <p:cNvSpPr/>
          <p:nvPr/>
        </p:nvSpPr>
        <p:spPr>
          <a:xfrm>
            <a:off x="1255931" y="17810743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1</a:t>
            </a:r>
            <a:endParaRPr lang="en-US" dirty="0"/>
          </a:p>
        </p:txBody>
      </p:sp>
      <p:sp>
        <p:nvSpPr>
          <p:cNvPr id="117" name="Text 4">
            <a:extLst>
              <a:ext uri="{FF2B5EF4-FFF2-40B4-BE49-F238E27FC236}">
                <a16:creationId xmlns:a16="http://schemas.microsoft.com/office/drawing/2014/main" id="{044410D8-4B80-9C03-3AE0-647770185E77}"/>
              </a:ext>
            </a:extLst>
          </p:cNvPr>
          <p:cNvSpPr/>
          <p:nvPr/>
        </p:nvSpPr>
        <p:spPr>
          <a:xfrm>
            <a:off x="1255931" y="18385655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experimental results demonstrate a significant improvement in performance metrics compared to baseline methods, with statistical significance at p &lt; 0.05 level</a:t>
            </a:r>
            <a:endParaRPr lang="en-US" sz="1600" dirty="0"/>
          </a:p>
        </p:txBody>
      </p:sp>
      <p:sp>
        <p:nvSpPr>
          <p:cNvPr id="118" name="Text 6">
            <a:extLst>
              <a:ext uri="{FF2B5EF4-FFF2-40B4-BE49-F238E27FC236}">
                <a16:creationId xmlns:a16="http://schemas.microsoft.com/office/drawing/2014/main" id="{4644A41F-5F61-605B-4A5B-0DBA4AA3B9C9}"/>
              </a:ext>
            </a:extLst>
          </p:cNvPr>
          <p:cNvSpPr/>
          <p:nvPr/>
        </p:nvSpPr>
        <p:spPr>
          <a:xfrm>
            <a:off x="1255931" y="19327711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2</a:t>
            </a:r>
            <a:endParaRPr lang="en-US" dirty="0"/>
          </a:p>
        </p:txBody>
      </p:sp>
      <p:sp>
        <p:nvSpPr>
          <p:cNvPr id="119" name="Text 7">
            <a:extLst>
              <a:ext uri="{FF2B5EF4-FFF2-40B4-BE49-F238E27FC236}">
                <a16:creationId xmlns:a16="http://schemas.microsoft.com/office/drawing/2014/main" id="{6F44880C-A3AE-197B-7351-2CA47AFF6C2F}"/>
              </a:ext>
            </a:extLst>
          </p:cNvPr>
          <p:cNvSpPr/>
          <p:nvPr/>
        </p:nvSpPr>
        <p:spPr>
          <a:xfrm>
            <a:off x="1255931" y="19893230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approach shows robust performance across different experimental conditions, validating the theoretical framework proposed in the methodology section</a:t>
            </a:r>
            <a:endParaRPr lang="en-US" sz="1600" dirty="0"/>
          </a:p>
        </p:txBody>
      </p:sp>
      <p:sp>
        <p:nvSpPr>
          <p:cNvPr id="120" name="Text 8">
            <a:extLst>
              <a:ext uri="{FF2B5EF4-FFF2-40B4-BE49-F238E27FC236}">
                <a16:creationId xmlns:a16="http://schemas.microsoft.com/office/drawing/2014/main" id="{CFD9B83C-8A7B-A306-1B5A-0A58FD7CBC0C}"/>
              </a:ext>
            </a:extLst>
          </p:cNvPr>
          <p:cNvSpPr/>
          <p:nvPr/>
        </p:nvSpPr>
        <p:spPr>
          <a:xfrm>
            <a:off x="1255931" y="20858288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3</a:t>
            </a:r>
            <a:endParaRPr lang="en-US" dirty="0"/>
          </a:p>
        </p:txBody>
      </p:sp>
      <p:sp>
        <p:nvSpPr>
          <p:cNvPr id="121" name="Text 9">
            <a:extLst>
              <a:ext uri="{FF2B5EF4-FFF2-40B4-BE49-F238E27FC236}">
                <a16:creationId xmlns:a16="http://schemas.microsoft.com/office/drawing/2014/main" id="{249BFDB1-705E-B9CD-2E63-E0D0A9C59570}"/>
              </a:ext>
            </a:extLst>
          </p:cNvPr>
          <p:cNvSpPr/>
          <p:nvPr/>
        </p:nvSpPr>
        <p:spPr>
          <a:xfrm>
            <a:off x="1255931" y="21277693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 reveals important implications for future research directions and potential applications in related domains of investigation</a:t>
            </a:r>
            <a:endParaRPr lang="en-US" sz="1600" dirty="0"/>
          </a:p>
        </p:txBody>
      </p:sp>
      <p:sp>
        <p:nvSpPr>
          <p:cNvPr id="122" name="Text 0">
            <a:extLst>
              <a:ext uri="{FF2B5EF4-FFF2-40B4-BE49-F238E27FC236}">
                <a16:creationId xmlns:a16="http://schemas.microsoft.com/office/drawing/2014/main" id="{B6327D21-ABA6-829A-E0FD-25A6EBBAC0F7}"/>
              </a:ext>
            </a:extLst>
          </p:cNvPr>
          <p:cNvSpPr/>
          <p:nvPr/>
        </p:nvSpPr>
        <p:spPr>
          <a:xfrm>
            <a:off x="352141" y="22702712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Conclusion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18129F2E-B204-1A8E-35BE-B8EA2D0A238B}"/>
              </a:ext>
            </a:extLst>
          </p:cNvPr>
          <p:cNvGrpSpPr/>
          <p:nvPr/>
        </p:nvGrpSpPr>
        <p:grpSpPr>
          <a:xfrm>
            <a:off x="352140" y="23538038"/>
            <a:ext cx="16873975" cy="1293637"/>
            <a:chOff x="1323975" y="1125769"/>
            <a:chExt cx="9906000" cy="1464541"/>
          </a:xfrm>
        </p:grpSpPr>
        <p:grpSp>
          <p:nvGrpSpPr>
            <p:cNvPr id="124" name="Группа 123">
              <a:extLst>
                <a:ext uri="{FF2B5EF4-FFF2-40B4-BE49-F238E27FC236}">
                  <a16:creationId xmlns:a16="http://schemas.microsoft.com/office/drawing/2014/main" id="{0CBD72F0-8E68-B07C-91F3-3BF8F7D81C0C}"/>
                </a:ext>
              </a:extLst>
            </p:cNvPr>
            <p:cNvGrpSpPr/>
            <p:nvPr/>
          </p:nvGrpSpPr>
          <p:grpSpPr>
            <a:xfrm>
              <a:off x="1323975" y="1125769"/>
              <a:ext cx="9906000" cy="1464541"/>
              <a:chOff x="1323975" y="1400175"/>
              <a:chExt cx="9906000" cy="1464541"/>
            </a:xfrm>
          </p:grpSpPr>
          <p:sp>
            <p:nvSpPr>
              <p:cNvPr id="1024" name="Прямоугольник: скругленные углы 1023">
                <a:extLst>
                  <a:ext uri="{FF2B5EF4-FFF2-40B4-BE49-F238E27FC236}">
                    <a16:creationId xmlns:a16="http://schemas.microsoft.com/office/drawing/2014/main" id="{FD67E4AF-4F0B-7211-6BC4-EA3A72503D7E}"/>
                  </a:ext>
                </a:extLst>
              </p:cNvPr>
              <p:cNvSpPr/>
              <p:nvPr/>
            </p:nvSpPr>
            <p:spPr>
              <a:xfrm>
                <a:off x="1323975" y="1920128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5" name="Прямоугольник: скругленные углы 1024">
                <a:extLst>
                  <a:ext uri="{FF2B5EF4-FFF2-40B4-BE49-F238E27FC236}">
                    <a16:creationId xmlns:a16="http://schemas.microsoft.com/office/drawing/2014/main" id="{78A29B6F-C087-4107-A186-5EA1A4E74450}"/>
                  </a:ext>
                </a:extLst>
              </p:cNvPr>
              <p:cNvSpPr/>
              <p:nvPr/>
            </p:nvSpPr>
            <p:spPr>
              <a:xfrm>
                <a:off x="1323975" y="1400175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5" name="Text 3">
              <a:extLst>
                <a:ext uri="{FF2B5EF4-FFF2-40B4-BE49-F238E27FC236}">
                  <a16:creationId xmlns:a16="http://schemas.microsoft.com/office/drawing/2014/main" id="{7C43E377-42FE-2A35-0940-F69A72C3172E}"/>
                </a:ext>
              </a:extLst>
            </p:cNvPr>
            <p:cNvSpPr/>
            <p:nvPr/>
          </p:nvSpPr>
          <p:spPr>
            <a:xfrm>
              <a:off x="1892041" y="1303036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1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6" name="Text 4">
              <a:extLst>
                <a:ext uri="{FF2B5EF4-FFF2-40B4-BE49-F238E27FC236}">
                  <a16:creationId xmlns:a16="http://schemas.microsoft.com/office/drawing/2014/main" id="{248EFD5D-6E03-BBEF-AFF7-C99075A7F5E2}"/>
                </a:ext>
              </a:extLst>
            </p:cNvPr>
            <p:cNvSpPr/>
            <p:nvPr/>
          </p:nvSpPr>
          <p:spPr>
            <a:xfrm>
              <a:off x="1512094" y="1848458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The experimental results demonstrate a significant improvement in performance metrics compared to baseline methods, with statistical significance at p &lt; 0.05 level</a:t>
              </a:r>
              <a:endParaRPr lang="en-US" sz="1600" dirty="0"/>
            </a:p>
          </p:txBody>
        </p:sp>
      </p:grpSp>
      <p:grpSp>
        <p:nvGrpSpPr>
          <p:cNvPr id="1026" name="Группа 1025">
            <a:extLst>
              <a:ext uri="{FF2B5EF4-FFF2-40B4-BE49-F238E27FC236}">
                <a16:creationId xmlns:a16="http://schemas.microsoft.com/office/drawing/2014/main" id="{A63A7505-3AD2-079C-1AAB-BB4066E9D1FA}"/>
              </a:ext>
            </a:extLst>
          </p:cNvPr>
          <p:cNvGrpSpPr/>
          <p:nvPr/>
        </p:nvGrpSpPr>
        <p:grpSpPr>
          <a:xfrm>
            <a:off x="2285032" y="25366148"/>
            <a:ext cx="16873975" cy="1254561"/>
            <a:chOff x="1323975" y="2739251"/>
            <a:chExt cx="9906000" cy="1420302"/>
          </a:xfrm>
        </p:grpSpPr>
        <p:grpSp>
          <p:nvGrpSpPr>
            <p:cNvPr id="1027" name="Группа 1026">
              <a:extLst>
                <a:ext uri="{FF2B5EF4-FFF2-40B4-BE49-F238E27FC236}">
                  <a16:creationId xmlns:a16="http://schemas.microsoft.com/office/drawing/2014/main" id="{C288258C-66A1-E70F-0004-419015571C96}"/>
                </a:ext>
              </a:extLst>
            </p:cNvPr>
            <p:cNvGrpSpPr/>
            <p:nvPr/>
          </p:nvGrpSpPr>
          <p:grpSpPr>
            <a:xfrm>
              <a:off x="1323975" y="2739251"/>
              <a:ext cx="9906000" cy="1420302"/>
              <a:chOff x="1323975" y="2932996"/>
              <a:chExt cx="9906000" cy="1420302"/>
            </a:xfrm>
          </p:grpSpPr>
          <p:sp>
            <p:nvSpPr>
              <p:cNvPr id="1030" name="Прямоугольник: скругленные углы 1029">
                <a:extLst>
                  <a:ext uri="{FF2B5EF4-FFF2-40B4-BE49-F238E27FC236}">
                    <a16:creationId xmlns:a16="http://schemas.microsoft.com/office/drawing/2014/main" id="{69E92836-7FCD-90F6-52C5-9104714B056C}"/>
                  </a:ext>
                </a:extLst>
              </p:cNvPr>
              <p:cNvSpPr/>
              <p:nvPr/>
            </p:nvSpPr>
            <p:spPr>
              <a:xfrm>
                <a:off x="1323975" y="3408710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1" name="Прямоугольник: скругленные углы 1030">
                <a:extLst>
                  <a:ext uri="{FF2B5EF4-FFF2-40B4-BE49-F238E27FC236}">
                    <a16:creationId xmlns:a16="http://schemas.microsoft.com/office/drawing/2014/main" id="{042AE8C0-CE63-94C6-9A0D-7C7181EA99D7}"/>
                  </a:ext>
                </a:extLst>
              </p:cNvPr>
              <p:cNvSpPr/>
              <p:nvPr/>
            </p:nvSpPr>
            <p:spPr>
              <a:xfrm>
                <a:off x="1323975" y="2932996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28" name="Text 6">
              <a:extLst>
                <a:ext uri="{FF2B5EF4-FFF2-40B4-BE49-F238E27FC236}">
                  <a16:creationId xmlns:a16="http://schemas.microsoft.com/office/drawing/2014/main" id="{F5054C3E-7BD6-FC8F-1A71-CB1660F4CB5F}"/>
                </a:ext>
              </a:extLst>
            </p:cNvPr>
            <p:cNvSpPr/>
            <p:nvPr/>
          </p:nvSpPr>
          <p:spPr>
            <a:xfrm>
              <a:off x="1892041" y="2918471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29" name="Text 7">
              <a:extLst>
                <a:ext uri="{FF2B5EF4-FFF2-40B4-BE49-F238E27FC236}">
                  <a16:creationId xmlns:a16="http://schemas.microsoft.com/office/drawing/2014/main" id="{1C6A8F53-506A-5819-4D18-2926A79B864A}"/>
                </a:ext>
              </a:extLst>
            </p:cNvPr>
            <p:cNvSpPr/>
            <p:nvPr/>
          </p:nvSpPr>
          <p:spPr>
            <a:xfrm>
              <a:off x="1512094" y="3436695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Novel approach shows robust performance across different experimental conditions, validating the theoretical framework proposed in the methodology section</a:t>
              </a:r>
              <a:endParaRPr lang="en-US" sz="1600" dirty="0"/>
            </a:p>
          </p:txBody>
        </p:sp>
      </p:grpSp>
      <p:grpSp>
        <p:nvGrpSpPr>
          <p:cNvPr id="1032" name="Группа 1031">
            <a:extLst>
              <a:ext uri="{FF2B5EF4-FFF2-40B4-BE49-F238E27FC236}">
                <a16:creationId xmlns:a16="http://schemas.microsoft.com/office/drawing/2014/main" id="{FF003CD4-DBC1-D9EB-C756-FE16A70CC2F0}"/>
              </a:ext>
            </a:extLst>
          </p:cNvPr>
          <p:cNvGrpSpPr/>
          <p:nvPr/>
        </p:nvGrpSpPr>
        <p:grpSpPr>
          <a:xfrm>
            <a:off x="4217923" y="27155182"/>
            <a:ext cx="16873975" cy="1259197"/>
            <a:chOff x="1323975" y="4253721"/>
            <a:chExt cx="9906000" cy="1425551"/>
          </a:xfrm>
        </p:grpSpPr>
        <p:grpSp>
          <p:nvGrpSpPr>
            <p:cNvPr id="1033" name="Группа 1032">
              <a:extLst>
                <a:ext uri="{FF2B5EF4-FFF2-40B4-BE49-F238E27FC236}">
                  <a16:creationId xmlns:a16="http://schemas.microsoft.com/office/drawing/2014/main" id="{2520B171-D2CD-0283-1ACE-E312EB46F376}"/>
                </a:ext>
              </a:extLst>
            </p:cNvPr>
            <p:cNvGrpSpPr/>
            <p:nvPr/>
          </p:nvGrpSpPr>
          <p:grpSpPr>
            <a:xfrm>
              <a:off x="1323975" y="4253721"/>
              <a:ext cx="9906000" cy="1425551"/>
              <a:chOff x="1323975" y="4336593"/>
              <a:chExt cx="9906000" cy="1425551"/>
            </a:xfrm>
          </p:grpSpPr>
          <p:sp>
            <p:nvSpPr>
              <p:cNvPr id="1036" name="Прямоугольник: скругленные углы 1035">
                <a:extLst>
                  <a:ext uri="{FF2B5EF4-FFF2-40B4-BE49-F238E27FC236}">
                    <a16:creationId xmlns:a16="http://schemas.microsoft.com/office/drawing/2014/main" id="{AECF8EA2-0F48-5FC4-4EE9-F5F45F734039}"/>
                  </a:ext>
                </a:extLst>
              </p:cNvPr>
              <p:cNvSpPr/>
              <p:nvPr/>
            </p:nvSpPr>
            <p:spPr>
              <a:xfrm>
                <a:off x="1323975" y="4817556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7" name="Прямоугольник: скругленные углы 1036">
                <a:extLst>
                  <a:ext uri="{FF2B5EF4-FFF2-40B4-BE49-F238E27FC236}">
                    <a16:creationId xmlns:a16="http://schemas.microsoft.com/office/drawing/2014/main" id="{CE303911-EB8D-0902-B23C-14B582BB6967}"/>
                  </a:ext>
                </a:extLst>
              </p:cNvPr>
              <p:cNvSpPr/>
              <p:nvPr/>
            </p:nvSpPr>
            <p:spPr>
              <a:xfrm>
                <a:off x="1323975" y="4336593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34" name="Text 8">
              <a:extLst>
                <a:ext uri="{FF2B5EF4-FFF2-40B4-BE49-F238E27FC236}">
                  <a16:creationId xmlns:a16="http://schemas.microsoft.com/office/drawing/2014/main" id="{5616EF32-6BB4-2C07-A632-EACCCB90A654}"/>
                </a:ext>
              </a:extLst>
            </p:cNvPr>
            <p:cNvSpPr/>
            <p:nvPr/>
          </p:nvSpPr>
          <p:spPr>
            <a:xfrm>
              <a:off x="1892041" y="4438190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3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35" name="Text 9">
              <a:extLst>
                <a:ext uri="{FF2B5EF4-FFF2-40B4-BE49-F238E27FC236}">
                  <a16:creationId xmlns:a16="http://schemas.microsoft.com/office/drawing/2014/main" id="{B0F77433-E2A7-5A90-4F13-50D1C9C3F507}"/>
                </a:ext>
              </a:extLst>
            </p:cNvPr>
            <p:cNvSpPr/>
            <p:nvPr/>
          </p:nvSpPr>
          <p:spPr>
            <a:xfrm>
              <a:off x="1512094" y="4932030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Analysis reveals important implications for future research directions and potential applications in related domains of investigation</a:t>
              </a:r>
              <a:endParaRPr lang="en-US" sz="1600" dirty="0"/>
            </a:p>
          </p:txBody>
        </p:sp>
      </p:grpSp>
      <p:grpSp>
        <p:nvGrpSpPr>
          <p:cNvPr id="1038" name="Группа 1037">
            <a:extLst>
              <a:ext uri="{FF2B5EF4-FFF2-40B4-BE49-F238E27FC236}">
                <a16:creationId xmlns:a16="http://schemas.microsoft.com/office/drawing/2014/main" id="{2D44927D-1B6E-FE77-A15E-43F1C79929DB}"/>
              </a:ext>
            </a:extLst>
          </p:cNvPr>
          <p:cNvGrpSpPr/>
          <p:nvPr/>
        </p:nvGrpSpPr>
        <p:grpSpPr>
          <a:xfrm>
            <a:off x="369832" y="29104265"/>
            <a:ext cx="9820275" cy="770074"/>
            <a:chOff x="1000124" y="5801134"/>
            <a:chExt cx="9820275" cy="770074"/>
          </a:xfrm>
        </p:grpSpPr>
        <p:sp>
          <p:nvSpPr>
            <p:cNvPr id="1039" name="Shape 10">
              <a:extLst>
                <a:ext uri="{FF2B5EF4-FFF2-40B4-BE49-F238E27FC236}">
                  <a16:creationId xmlns:a16="http://schemas.microsoft.com/office/drawing/2014/main" id="{F54638A3-D679-5AB9-13A8-F3DBBE2B1386}"/>
                </a:ext>
              </a:extLst>
            </p:cNvPr>
            <p:cNvSpPr/>
            <p:nvPr/>
          </p:nvSpPr>
          <p:spPr>
            <a:xfrm>
              <a:off x="1000124" y="5801134"/>
              <a:ext cx="9820275" cy="770074"/>
            </a:xfrm>
            <a:prstGeom prst="rect">
              <a:avLst/>
            </a:prstGeom>
            <a:solidFill>
              <a:srgbClr val="F9F9FB"/>
            </a:solidFill>
            <a:ln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040" name="Shape 11">
              <a:extLst>
                <a:ext uri="{FF2B5EF4-FFF2-40B4-BE49-F238E27FC236}">
                  <a16:creationId xmlns:a16="http://schemas.microsoft.com/office/drawing/2014/main" id="{C1DCC80F-5E1B-4859-F1D0-684FF4E1260B}"/>
                </a:ext>
              </a:extLst>
            </p:cNvPr>
            <p:cNvSpPr/>
            <p:nvPr/>
          </p:nvSpPr>
          <p:spPr>
            <a:xfrm>
              <a:off x="1000125" y="5801134"/>
              <a:ext cx="21431" cy="770074"/>
            </a:xfrm>
            <a:prstGeom prst="rect">
              <a:avLst/>
            </a:prstGeom>
            <a:solidFill>
              <a:srgbClr val="8B9FD9"/>
            </a:solidFill>
            <a:ln/>
          </p:spPr>
        </p:sp>
        <p:sp>
          <p:nvSpPr>
            <p:cNvPr id="1041" name="Text 12">
              <a:extLst>
                <a:ext uri="{FF2B5EF4-FFF2-40B4-BE49-F238E27FC236}">
                  <a16:creationId xmlns:a16="http://schemas.microsoft.com/office/drawing/2014/main" id="{E5B0C908-97DD-B2DC-5C6E-F868F53C1734}"/>
                </a:ext>
              </a:extLst>
            </p:cNvPr>
            <p:cNvSpPr/>
            <p:nvPr/>
          </p:nvSpPr>
          <p:spPr>
            <a:xfrm>
              <a:off x="1214438" y="6117755"/>
              <a:ext cx="9294189" cy="1368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889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This work was supported by the Russian Science Foundation under research project No. </a:t>
              </a:r>
            </a:p>
          </p:txBody>
        </p:sp>
      </p:grpSp>
      <p:sp>
        <p:nvSpPr>
          <p:cNvPr id="1042" name="Text 9">
            <a:extLst>
              <a:ext uri="{FF2B5EF4-FFF2-40B4-BE49-F238E27FC236}">
                <a16:creationId xmlns:a16="http://schemas.microsoft.com/office/drawing/2014/main" id="{41DDA7EB-D79B-A3AA-A3E5-0E2C9A1C4842}"/>
              </a:ext>
            </a:extLst>
          </p:cNvPr>
          <p:cNvSpPr/>
          <p:nvPr/>
        </p:nvSpPr>
        <p:spPr>
          <a:xfrm>
            <a:off x="9269948" y="4125126"/>
            <a:ext cx="284372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author.name@institution.edu</a:t>
            </a:r>
            <a:endParaRPr lang="en-US" sz="1600" dirty="0"/>
          </a:p>
        </p:txBody>
      </p:sp>
      <p:sp>
        <p:nvSpPr>
          <p:cNvPr id="1043" name="Text 10">
            <a:extLst>
              <a:ext uri="{FF2B5EF4-FFF2-40B4-BE49-F238E27FC236}">
                <a16:creationId xmlns:a16="http://schemas.microsoft.com/office/drawing/2014/main" id="{41771552-19FB-12AA-49B3-52976B089700}"/>
              </a:ext>
            </a:extLst>
          </p:cNvPr>
          <p:cNvSpPr/>
          <p:nvPr/>
        </p:nvSpPr>
        <p:spPr>
          <a:xfrm>
            <a:off x="9336419" y="4489457"/>
            <a:ext cx="265617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www.research-website.com</a:t>
            </a:r>
            <a:endParaRPr lang="en-US" sz="1600" dirty="0"/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C7FB9AF5-454B-77D5-BF14-513F8C1E104B}"/>
              </a:ext>
            </a:extLst>
          </p:cNvPr>
          <p:cNvSpPr txBox="1"/>
          <p:nvPr/>
        </p:nvSpPr>
        <p:spPr>
          <a:xfrm>
            <a:off x="18736332" y="-3707"/>
            <a:ext cx="1669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000" b="1">
                <a:solidFill>
                  <a:srgbClr val="0F1822"/>
                </a:solidFill>
              </a:defRPr>
            </a:pPr>
            <a:r>
              <a:rPr lang="en-US" sz="3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1B</a:t>
            </a:r>
            <a:endParaRPr lang="ru-RU" sz="3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1047" name="Text 7">
            <a:extLst>
              <a:ext uri="{FF2B5EF4-FFF2-40B4-BE49-F238E27FC236}">
                <a16:creationId xmlns:a16="http://schemas.microsoft.com/office/drawing/2014/main" id="{C7D7B92A-9468-271A-A348-546D22AE1D34}"/>
              </a:ext>
            </a:extLst>
          </p:cNvPr>
          <p:cNvSpPr/>
          <p:nvPr/>
        </p:nvSpPr>
        <p:spPr>
          <a:xfrm>
            <a:off x="14976457" y="16580749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circle diagram</a:t>
            </a:r>
            <a:endParaRPr lang="en-US" sz="1600" dirty="0"/>
          </a:p>
        </p:txBody>
      </p:sp>
      <p:sp>
        <p:nvSpPr>
          <p:cNvPr id="1048" name="Text 7">
            <a:extLst>
              <a:ext uri="{FF2B5EF4-FFF2-40B4-BE49-F238E27FC236}">
                <a16:creationId xmlns:a16="http://schemas.microsoft.com/office/drawing/2014/main" id="{762E8251-2F5C-78D0-1199-7646F407C17E}"/>
              </a:ext>
            </a:extLst>
          </p:cNvPr>
          <p:cNvSpPr/>
          <p:nvPr/>
        </p:nvSpPr>
        <p:spPr>
          <a:xfrm>
            <a:off x="14803591" y="22239924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  <p:sp>
        <p:nvSpPr>
          <p:cNvPr id="1067" name="Заголовок 1">
            <a:extLst>
              <a:ext uri="{FF2B5EF4-FFF2-40B4-BE49-F238E27FC236}">
                <a16:creationId xmlns:a16="http://schemas.microsoft.com/office/drawing/2014/main" id="{98EF3556-E0B7-7DA1-FA4A-88EB84242451}"/>
              </a:ext>
            </a:extLst>
          </p:cNvPr>
          <p:cNvSpPr txBox="1">
            <a:spLocks/>
          </p:cNvSpPr>
          <p:nvPr/>
        </p:nvSpPr>
        <p:spPr>
          <a:xfrm>
            <a:off x="-1" y="1282"/>
            <a:ext cx="3563938" cy="640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52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Best Poster</a:t>
            </a:r>
            <a:endParaRPr lang="ru-RU" sz="7200" dirty="0">
              <a:solidFill>
                <a:schemeClr val="bg1"/>
              </a:solidFill>
            </a:endParaRP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95E8FC12-7C3A-6C65-072B-D42388AA9313}"/>
              </a:ext>
            </a:extLst>
          </p:cNvPr>
          <p:cNvSpPr txBox="1"/>
          <p:nvPr/>
        </p:nvSpPr>
        <p:spPr>
          <a:xfrm>
            <a:off x="20405939" y="57849"/>
            <a:ext cx="9342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0F1822"/>
                </a:solidFill>
              </a:defRPr>
            </a:pPr>
            <a:r>
              <a:rPr lang="en-US" sz="1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Program </a:t>
            </a:r>
            <a:endParaRPr lang="ru-RU" sz="1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>
              <a:defRPr sz="4000" b="1">
                <a:solidFill>
                  <a:srgbClr val="0F1822"/>
                </a:solidFill>
              </a:defRPr>
            </a:pPr>
            <a:r>
              <a:rPr lang="en-US" sz="1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Number</a:t>
            </a:r>
            <a:endParaRPr lang="ru-RU" sz="1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pic>
        <p:nvPicPr>
          <p:cNvPr id="1070" name="Рисунок 1069" descr="Изображение выглядит как Графика, Шрифт, графический дизайн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BCC0629-5B49-9337-8AA6-881592FCFA1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8081" t="10467" r="8022" b="10437"/>
          <a:stretch/>
        </p:blipFill>
        <p:spPr>
          <a:xfrm>
            <a:off x="43423" y="636850"/>
            <a:ext cx="2422409" cy="204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1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9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7" grpId="0">
        <p:bldSub>
          <a:bldChart bld="series"/>
        </p:bldSub>
      </p:bldGraphic>
      <p:bldP spid="1044" grpId="0"/>
      <p:bldP spid="1068" grpId="0"/>
    </p:bldLst>
  </p:timing>
</p:sld>
</file>

<file path=ppt/theme/theme1.xml><?xml version="1.0" encoding="utf-8"?>
<a:theme xmlns:a="http://schemas.openxmlformats.org/drawingml/2006/main" name="Тема Office">
  <a:themeElements>
    <a:clrScheme name="SFM">
      <a:dk1>
        <a:srgbClr val="2C3E50"/>
      </a:dk1>
      <a:lt1>
        <a:sysClr val="window" lastClr="FFFFFF"/>
      </a:lt1>
      <a:dk2>
        <a:srgbClr val="2C3E50"/>
      </a:dk2>
      <a:lt2>
        <a:srgbClr val="E8E8E8"/>
      </a:lt2>
      <a:accent1>
        <a:srgbClr val="D9844B"/>
      </a:accent1>
      <a:accent2>
        <a:srgbClr val="D97B8F"/>
      </a:accent2>
      <a:accent3>
        <a:srgbClr val="C74B9C"/>
      </a:accent3>
      <a:accent4>
        <a:srgbClr val="B84BD9"/>
      </a:accent4>
      <a:accent5>
        <a:srgbClr val="8064ED"/>
      </a:accent5>
      <a:accent6>
        <a:srgbClr val="6F3FA8"/>
      </a:accent6>
      <a:hlink>
        <a:srgbClr val="6E46F0"/>
      </a:hlink>
      <a:folHlink>
        <a:srgbClr val="400F8F"/>
      </a:folHlink>
    </a:clrScheme>
    <a:fontScheme name="SFM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</TotalTime>
  <Words>279</Words>
  <Application>Microsoft Office PowerPoint</Application>
  <PresentationFormat>Произвольный</PresentationFormat>
  <Paragraphs>53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Noto Sans</vt:lpstr>
      <vt:lpstr>Тема Office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Woman</dc:creator>
  <cp:lastModifiedBy>Woman</cp:lastModifiedBy>
  <cp:revision>46</cp:revision>
  <dcterms:created xsi:type="dcterms:W3CDTF">2023-05-23T14:35:31Z</dcterms:created>
  <dcterms:modified xsi:type="dcterms:W3CDTF">2025-10-14T13:48:39Z</dcterms:modified>
</cp:coreProperties>
</file>