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58" r:id="rId1"/>
  </p:sldMasterIdLst>
  <p:notesMasterIdLst>
    <p:notesMasterId r:id="rId39"/>
  </p:notesMasterIdLst>
  <p:handoutMasterIdLst>
    <p:handoutMasterId r:id="rId40"/>
  </p:handoutMasterIdLst>
  <p:sldIdLst>
    <p:sldId id="1094" r:id="rId2"/>
    <p:sldId id="1193" r:id="rId3"/>
    <p:sldId id="1207" r:id="rId4"/>
    <p:sldId id="1195" r:id="rId5"/>
    <p:sldId id="1129" r:id="rId6"/>
    <p:sldId id="1196" r:id="rId7"/>
    <p:sldId id="1154" r:id="rId8"/>
    <p:sldId id="1138" r:id="rId9"/>
    <p:sldId id="1192" r:id="rId10"/>
    <p:sldId id="1202" r:id="rId11"/>
    <p:sldId id="1200" r:id="rId12"/>
    <p:sldId id="1201" r:id="rId13"/>
    <p:sldId id="1208" r:id="rId14"/>
    <p:sldId id="1177" r:id="rId15"/>
    <p:sldId id="259" r:id="rId16"/>
    <p:sldId id="260" r:id="rId17"/>
    <p:sldId id="1162" r:id="rId18"/>
    <p:sldId id="1165" r:id="rId19"/>
    <p:sldId id="1204" r:id="rId20"/>
    <p:sldId id="1166" r:id="rId21"/>
    <p:sldId id="1180" r:id="rId22"/>
    <p:sldId id="1181" r:id="rId23"/>
    <p:sldId id="1199" r:id="rId24"/>
    <p:sldId id="1179" r:id="rId25"/>
    <p:sldId id="1182" r:id="rId26"/>
    <p:sldId id="1185" r:id="rId27"/>
    <p:sldId id="1183" r:id="rId28"/>
    <p:sldId id="1184" r:id="rId29"/>
    <p:sldId id="1186" r:id="rId30"/>
    <p:sldId id="1209" r:id="rId31"/>
    <p:sldId id="1191" r:id="rId32"/>
    <p:sldId id="1168" r:id="rId33"/>
    <p:sldId id="1205" r:id="rId34"/>
    <p:sldId id="1188" r:id="rId35"/>
    <p:sldId id="1189" r:id="rId36"/>
    <p:sldId id="1206" r:id="rId37"/>
    <p:sldId id="1151" r:id="rId3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5AD"/>
    <a:srgbClr val="352ABE"/>
    <a:srgbClr val="FFB6A7"/>
    <a:srgbClr val="A3E5F0"/>
    <a:srgbClr val="CCBF87"/>
    <a:srgbClr val="5B3D23"/>
    <a:srgbClr val="241D8D"/>
    <a:srgbClr val="20197F"/>
    <a:srgbClr val="150F5C"/>
    <a:srgbClr val="382D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78691" autoAdjust="0"/>
  </p:normalViewPr>
  <p:slideViewPr>
    <p:cSldViewPr snapToGrid="0">
      <p:cViewPr varScale="1">
        <p:scale>
          <a:sx n="61" d="100"/>
          <a:sy n="61" d="100"/>
        </p:scale>
        <p:origin x="90" y="1044"/>
      </p:cViewPr>
      <p:guideLst>
        <p:guide orient="horz" pos="162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varScale="1">
      <p:scale>
        <a:sx n="100" d="100"/>
        <a:sy n="100" d="100"/>
      </p:scale>
      <p:origin x="0" y="0"/>
    </p:cViewPr>
  </p:sorterViewPr>
  <p:notesViewPr>
    <p:cSldViewPr snapToGrid="0">
      <p:cViewPr>
        <p:scale>
          <a:sx n="150" d="100"/>
          <a:sy n="150" d="100"/>
        </p:scale>
        <p:origin x="-9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SNR</c:v>
          </c:tx>
          <c:spPr>
            <a:solidFill>
              <a:srgbClr val="3D8DFF"/>
            </a:solidFill>
          </c:spPr>
          <c:invertIfNegative val="1"/>
          <c:dPt>
            <c:idx val="0"/>
            <c:invertIfNegative val="0"/>
            <c:bubble3D val="0"/>
            <c:spPr>
              <a:solidFill>
                <a:srgbClr val="6DCBF4"/>
              </a:solidFill>
            </c:spPr>
            <c:extLst>
              <c:ext xmlns:c16="http://schemas.microsoft.com/office/drawing/2014/chart" uri="{C3380CC4-5D6E-409C-BE32-E72D297353CC}">
                <c16:uniqueId val="{00000001-A106-41B2-B4CC-A9ED3883A3A3}"/>
              </c:ext>
            </c:extLst>
          </c:dPt>
          <c:dPt>
            <c:idx val="1"/>
            <c:invertIfNegative val="0"/>
            <c:bubble3D val="0"/>
            <c:extLst>
              <c:ext xmlns:c16="http://schemas.microsoft.com/office/drawing/2014/chart" uri="{C3380CC4-5D6E-409C-BE32-E72D297353CC}">
                <c16:uniqueId val="{00000003-A106-41B2-B4CC-A9ED3883A3A3}"/>
              </c:ext>
            </c:extLst>
          </c:dPt>
          <c:dLbls>
            <c:spPr>
              <a:noFill/>
              <a:ln>
                <a:noFill/>
              </a:ln>
              <a:effectLst/>
            </c:spPr>
            <c:txPr>
              <a:bodyPr anchorCtr="1"/>
              <a:lstStyle/>
              <a:p>
                <a:pPr>
                  <a:defRPr sz="1350" b="1">
                    <a:solidFill>
                      <a:srgbClr val="000000"/>
                    </a:solidFill>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TR 3000</c:v>
              </c:pt>
              <c:pt idx="1">
                <c:v>TR 5600</c:v>
              </c:pt>
            </c:strLit>
          </c:cat>
          <c:val>
            <c:numLit>
              <c:formatCode>General</c:formatCode>
              <c:ptCount val="2"/>
              <c:pt idx="0">
                <c:v>5.42</c:v>
              </c:pt>
              <c:pt idx="1">
                <c:v>4.55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A106-41B2-B4CC-A9ED3883A3A3}"/>
            </c:ext>
          </c:extLst>
        </c:ser>
        <c:dLbls>
          <c:dLblPos val="outEnd"/>
          <c:showLegendKey val="0"/>
          <c:showVal val="1"/>
          <c:showCatName val="0"/>
          <c:showSerName val="0"/>
          <c:showPercent val="0"/>
          <c:showBubbleSize val="0"/>
        </c:dLbls>
        <c:gapWidth val="100"/>
        <c:axId val="1273690064"/>
        <c:axId val="1273688432"/>
      </c:barChart>
      <c:catAx>
        <c:axId val="1273690064"/>
        <c:scaling>
          <c:orientation val="minMax"/>
        </c:scaling>
        <c:delete val="0"/>
        <c:axPos val="b"/>
        <c:numFmt formatCode="General" sourceLinked="1"/>
        <c:majorTickMark val="none"/>
        <c:minorTickMark val="none"/>
        <c:tickLblPos val="nextTo"/>
        <c:spPr>
          <a:ln w="9525">
            <a:solidFill>
              <a:srgbClr val="B8BCC4"/>
            </a:solidFill>
            <a:prstDash val="solid"/>
          </a:ln>
        </c:spPr>
        <c:txPr>
          <a:bodyPr anchorCtr="1"/>
          <a:lstStyle/>
          <a:p>
            <a:pPr>
              <a:defRPr sz="1200" b="1">
                <a:solidFill>
                  <a:srgbClr val="000000"/>
                </a:solidFill>
              </a:defRPr>
            </a:pPr>
            <a:endParaRPr lang="ru-RU"/>
          </a:p>
        </c:txPr>
        <c:crossAx val="1273688432"/>
        <c:crosses val="autoZero"/>
        <c:auto val="1"/>
        <c:lblAlgn val="ctr"/>
        <c:lblOffset val="100"/>
        <c:noMultiLvlLbl val="1"/>
      </c:catAx>
      <c:valAx>
        <c:axId val="1273688432"/>
        <c:scaling>
          <c:orientation val="minMax"/>
          <c:max val="6.5"/>
          <c:min val="0"/>
        </c:scaling>
        <c:delete val="0"/>
        <c:axPos val="l"/>
        <c:majorGridlines>
          <c:spPr>
            <a:ln w="9525">
              <a:solidFill>
                <a:srgbClr val="EDEDED"/>
              </a:solidFill>
              <a:prstDash val="solid"/>
            </a:ln>
          </c:spPr>
        </c:majorGridlines>
        <c:title>
          <c:tx>
            <c:rich>
              <a:bodyPr/>
              <a:lstStyle/>
              <a:p>
                <a:r>
                  <a:rPr lang="en-US" sz="1400" b="1">
                    <a:solidFill>
                      <a:srgbClr val="5F6670"/>
                    </a:solidFill>
                    <a:effectLst/>
                    <a:latin typeface="Arial" panose="020B0604020202020204" pitchFamily="34" charset="0"/>
                    <a:cs typeface="Arial" panose="020B0604020202020204" pitchFamily="34" charset="0"/>
                  </a:rPr>
                  <a:t>Signal / </a:t>
                </a:r>
                <a:r>
                  <a:rPr lang="el-GR" sz="1400" b="1">
                    <a:solidFill>
                      <a:srgbClr val="5F6670"/>
                    </a:solidFill>
                    <a:effectLst/>
                    <a:latin typeface="Arial" panose="020B0604020202020204" pitchFamily="34" charset="0"/>
                    <a:cs typeface="Arial" panose="020B0604020202020204" pitchFamily="34" charset="0"/>
                  </a:rPr>
                  <a:t>σ</a:t>
                </a:r>
                <a:r>
                  <a:rPr lang="en-US" sz="1400" b="1">
                    <a:solidFill>
                      <a:srgbClr val="5F6670"/>
                    </a:solidFill>
                    <a:effectLst/>
                    <a:latin typeface="Arial" panose="020B0604020202020204" pitchFamily="34" charset="0"/>
                    <a:cs typeface="Arial" panose="020B0604020202020204" pitchFamily="34" charset="0"/>
                  </a:rPr>
                  <a:t>noise</a:t>
                </a:r>
              </a:p>
            </c:rich>
          </c:tx>
          <c:overlay val="0"/>
        </c:title>
        <c:numFmt formatCode="General" sourceLinked="1"/>
        <c:majorTickMark val="none"/>
        <c:minorTickMark val="none"/>
        <c:tickLblPos val="nextTo"/>
        <c:spPr>
          <a:ln w="0">
            <a:solidFill>
              <a:srgbClr val="FFFFFF"/>
            </a:solidFill>
            <a:prstDash val="solid"/>
          </a:ln>
        </c:spPr>
        <c:txPr>
          <a:bodyPr anchorCtr="1"/>
          <a:lstStyle/>
          <a:p>
            <a:pPr>
              <a:defRPr sz="1200" b="1">
                <a:solidFill>
                  <a:srgbClr val="5F6670"/>
                </a:solidFill>
              </a:defRPr>
            </a:pPr>
            <a:endParaRPr lang="ru-RU"/>
          </a:p>
        </c:txPr>
        <c:crossAx val="1273690064"/>
        <c:crosses val="autoZero"/>
        <c:crossBetween val="between"/>
        <c:majorUnit val="1"/>
      </c:valAx>
      <c:spPr>
        <a:noFill/>
        <a:ln w="0">
          <a:solidFill>
            <a:srgbClr val="FFFFFF"/>
          </a:solidFill>
          <a:prstDash val="solid"/>
        </a:ln>
      </c:spPr>
    </c:plotArea>
    <c:plotVisOnly val="1"/>
    <c:dispBlanksAs val="zero"/>
    <c:showDLblsOverMax val="1"/>
  </c:chart>
  <c:spPr>
    <a:solidFill>
      <a:srgbClr val="FFFFFF"/>
    </a:solidFill>
    <a:ln w="0">
      <a:solidFill>
        <a:srgbClr val="FFFFFF"/>
      </a:solidFill>
      <a:prstDash val="solid"/>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TR 3000</c:v>
          </c:tx>
          <c:spPr>
            <a:solidFill>
              <a:srgbClr val="6DCBF4"/>
            </a:solidFill>
          </c:spPr>
          <c:invertIfNegative val="1"/>
          <c:dLbls>
            <c:spPr>
              <a:noFill/>
              <a:ln>
                <a:noFill/>
              </a:ln>
              <a:effectLst/>
            </c:spPr>
            <c:txPr>
              <a:bodyPr anchorCtr="1"/>
              <a:lstStyle/>
              <a:p>
                <a:pPr>
                  <a:defRPr sz="1200" b="1">
                    <a:solidFill>
                      <a:srgbClr val="000000"/>
                    </a:solidFill>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Acquisition</c:v>
              </c:pt>
              <c:pt idx="1">
                <c:v>Stored grid</c:v>
              </c:pt>
            </c:strLit>
          </c:cat>
          <c:val>
            <c:numLit>
              <c:formatCode>General</c:formatCode>
              <c:ptCount val="2"/>
              <c:pt idx="0">
                <c:v>45.2</c:v>
              </c:pt>
              <c:pt idx="1">
                <c:v>104.9</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C9DF-4FFE-A8D1-13FE5595B493}"/>
            </c:ext>
          </c:extLst>
        </c:ser>
        <c:ser>
          <c:idx val="1"/>
          <c:order val="1"/>
          <c:tx>
            <c:v>TR 5600</c:v>
          </c:tx>
          <c:spPr>
            <a:solidFill>
              <a:srgbClr val="3D8DFF"/>
            </a:solidFill>
          </c:spPr>
          <c:invertIfNegative val="1"/>
          <c:dLbls>
            <c:spPr>
              <a:noFill/>
              <a:ln>
                <a:noFill/>
              </a:ln>
              <a:effectLst/>
            </c:spPr>
            <c:txPr>
              <a:bodyPr anchorCtr="1"/>
              <a:lstStyle/>
              <a:p>
                <a:pPr>
                  <a:defRPr sz="1200" b="1">
                    <a:solidFill>
                      <a:srgbClr val="000000"/>
                    </a:solidFill>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2"/>
              <c:pt idx="0">
                <c:v>Acquisition</c:v>
              </c:pt>
              <c:pt idx="1">
                <c:v>Stored grid</c:v>
              </c:pt>
            </c:strLit>
          </c:cat>
          <c:val>
            <c:numLit>
              <c:formatCode>General</c:formatCode>
              <c:ptCount val="2"/>
              <c:pt idx="0">
                <c:v>106.5</c:v>
              </c:pt>
              <c:pt idx="1">
                <c:v>419.4</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C9DF-4FFE-A8D1-13FE5595B493}"/>
            </c:ext>
          </c:extLst>
        </c:ser>
        <c:dLbls>
          <c:dLblPos val="outEnd"/>
          <c:showLegendKey val="0"/>
          <c:showVal val="1"/>
          <c:showCatName val="0"/>
          <c:showSerName val="0"/>
          <c:showPercent val="0"/>
          <c:showBubbleSize val="0"/>
        </c:dLbls>
        <c:gapWidth val="80"/>
        <c:axId val="1273691152"/>
        <c:axId val="1273688976"/>
      </c:barChart>
      <c:catAx>
        <c:axId val="1273691152"/>
        <c:scaling>
          <c:orientation val="minMax"/>
        </c:scaling>
        <c:delete val="0"/>
        <c:axPos val="b"/>
        <c:numFmt formatCode="General" sourceLinked="1"/>
        <c:majorTickMark val="none"/>
        <c:minorTickMark val="none"/>
        <c:tickLblPos val="nextTo"/>
        <c:spPr>
          <a:ln w="9525">
            <a:solidFill>
              <a:srgbClr val="B8BCC4"/>
            </a:solidFill>
            <a:prstDash val="solid"/>
          </a:ln>
        </c:spPr>
        <c:txPr>
          <a:bodyPr anchorCtr="1"/>
          <a:lstStyle/>
          <a:p>
            <a:pPr>
              <a:defRPr sz="1200" b="1">
                <a:solidFill>
                  <a:srgbClr val="000000"/>
                </a:solidFill>
              </a:defRPr>
            </a:pPr>
            <a:endParaRPr lang="ru-RU"/>
          </a:p>
        </c:txPr>
        <c:crossAx val="1273688976"/>
        <c:crosses val="autoZero"/>
        <c:auto val="1"/>
        <c:lblAlgn val="ctr"/>
        <c:lblOffset val="100"/>
        <c:noMultiLvlLbl val="1"/>
      </c:catAx>
      <c:valAx>
        <c:axId val="1273688976"/>
        <c:scaling>
          <c:orientation val="minMax"/>
          <c:max val="460"/>
          <c:min val="0"/>
        </c:scaling>
        <c:delete val="0"/>
        <c:axPos val="l"/>
        <c:majorGridlines>
          <c:spPr>
            <a:ln w="9525">
              <a:solidFill>
                <a:srgbClr val="EDEDED"/>
              </a:solidFill>
              <a:prstDash val="solid"/>
            </a:ln>
          </c:spPr>
        </c:majorGridlines>
        <c:numFmt formatCode="General" sourceLinked="1"/>
        <c:majorTickMark val="none"/>
        <c:minorTickMark val="none"/>
        <c:tickLblPos val="nextTo"/>
        <c:spPr>
          <a:ln w="0">
            <a:solidFill>
              <a:srgbClr val="FFFFFF"/>
            </a:solidFill>
            <a:prstDash val="solid"/>
          </a:ln>
        </c:spPr>
        <c:txPr>
          <a:bodyPr anchorCtr="1"/>
          <a:lstStyle/>
          <a:p>
            <a:pPr>
              <a:defRPr sz="1200" b="1">
                <a:solidFill>
                  <a:srgbClr val="5F6670"/>
                </a:solidFill>
              </a:defRPr>
            </a:pPr>
            <a:endParaRPr lang="ru-RU"/>
          </a:p>
        </c:txPr>
        <c:crossAx val="1273691152"/>
        <c:crosses val="autoZero"/>
        <c:crossBetween val="between"/>
        <c:majorUnit val="100"/>
      </c:valAx>
      <c:spPr>
        <a:noFill/>
        <a:ln w="0">
          <a:solidFill>
            <a:srgbClr val="FFFFFF"/>
          </a:solidFill>
          <a:prstDash val="solid"/>
        </a:ln>
      </c:spPr>
    </c:plotArea>
    <c:legend>
      <c:legendPos val="b"/>
      <c:overlay val="0"/>
      <c:txPr>
        <a:bodyPr anchorCtr="1"/>
        <a:lstStyle/>
        <a:p>
          <a:pPr>
            <a:defRPr sz="1200" b="1">
              <a:solidFill>
                <a:srgbClr val="000000"/>
              </a:solidFill>
            </a:defRPr>
          </a:pPr>
          <a:endParaRPr lang="ru-RU"/>
        </a:p>
      </c:txPr>
    </c:legend>
    <c:plotVisOnly val="1"/>
    <c:dispBlanksAs val="zero"/>
    <c:showDLblsOverMax val="1"/>
  </c:chart>
  <c:spPr>
    <a:solidFill>
      <a:srgbClr val="FFFFFF"/>
    </a:solidFill>
    <a:ln w="0">
      <a:solidFill>
        <a:srgbClr val="FFFFFF"/>
      </a:solidFill>
      <a:prstDash val="solid"/>
    </a:ln>
  </c:spPr>
</c:chartSpace>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927DCD-7A18-43E9-A69B-58BCC06101ED}" type="doc">
      <dgm:prSet loTypeId="urn:microsoft.com/office/officeart/2005/8/layout/StepDownProcess" loCatId="process" qsTypeId="urn:microsoft.com/office/officeart/2005/8/quickstyle/simple1#2" qsCatId="simple" csTypeId="urn:microsoft.com/office/officeart/2005/8/colors/accent1_2#2" csCatId="accent1" phldr="1"/>
      <dgm:spPr/>
      <dgm:t>
        <a:bodyPr/>
        <a:lstStyle/>
        <a:p>
          <a:endParaRPr lang="ru-RU"/>
        </a:p>
      </dgm:t>
    </dgm:pt>
    <dgm:pt modelId="{3A95C53E-D478-4B49-9B81-675B516890B1}">
      <dgm:prSet phldrT="[Текст]" custT="1"/>
      <dgm:spPr>
        <a:solidFill>
          <a:schemeClr val="accent1">
            <a:lumMod val="60000"/>
            <a:lumOff val="40000"/>
          </a:schemeClr>
        </a:solidFill>
      </dgm:spPr>
      <dgm:t>
        <a:bodyPr/>
        <a:lstStyle/>
        <a:p>
          <a:r>
            <a:rPr lang="en-US" sz="1400" dirty="0"/>
            <a:t>15 min OC application</a:t>
          </a:r>
          <a:endParaRPr lang="ru-RU" sz="1400" dirty="0"/>
        </a:p>
      </dgm:t>
    </dgm:pt>
    <dgm:pt modelId="{F3172062-EDCB-49F8-BB0A-544146555DAF}" type="parTrans" cxnId="{6608C700-DEEE-41F8-8025-F1EF6E04A7C5}">
      <dgm:prSet/>
      <dgm:spPr/>
      <dgm:t>
        <a:bodyPr/>
        <a:lstStyle/>
        <a:p>
          <a:endParaRPr lang="ru-RU"/>
        </a:p>
      </dgm:t>
    </dgm:pt>
    <dgm:pt modelId="{7A1D8CED-5A9C-46E9-88A2-275B5652B9FF}" type="sibTrans" cxnId="{6608C700-DEEE-41F8-8025-F1EF6E04A7C5}">
      <dgm:prSet/>
      <dgm:spPr/>
      <dgm:t>
        <a:bodyPr/>
        <a:lstStyle/>
        <a:p>
          <a:endParaRPr lang="ru-RU"/>
        </a:p>
      </dgm:t>
    </dgm:pt>
    <dgm:pt modelId="{65D87268-7331-4CFA-AFCE-407069552D6E}">
      <dgm:prSet phldrT="[Текст]" custT="1"/>
      <dgm:spPr>
        <a:solidFill>
          <a:schemeClr val="accent1">
            <a:lumMod val="60000"/>
            <a:lumOff val="40000"/>
          </a:schemeClr>
        </a:solidFill>
      </dgm:spPr>
      <dgm:t>
        <a:bodyPr/>
        <a:lstStyle/>
        <a:p>
          <a:r>
            <a:rPr lang="en-US" sz="1400" dirty="0"/>
            <a:t>FI /MRI</a:t>
          </a:r>
          <a:endParaRPr lang="ru-RU" sz="1400" dirty="0"/>
        </a:p>
      </dgm:t>
    </dgm:pt>
    <dgm:pt modelId="{FC253EFB-DB9E-4775-9AAF-B589514AADB6}" type="parTrans" cxnId="{9A4EB462-DB95-404B-8A50-CB0BC07312FA}">
      <dgm:prSet/>
      <dgm:spPr/>
      <dgm:t>
        <a:bodyPr/>
        <a:lstStyle/>
        <a:p>
          <a:endParaRPr lang="ru-RU"/>
        </a:p>
      </dgm:t>
    </dgm:pt>
    <dgm:pt modelId="{40956054-0B46-4F38-A987-0AA71DBB24C9}" type="sibTrans" cxnId="{9A4EB462-DB95-404B-8A50-CB0BC07312FA}">
      <dgm:prSet/>
      <dgm:spPr/>
      <dgm:t>
        <a:bodyPr/>
        <a:lstStyle/>
        <a:p>
          <a:endParaRPr lang="ru-RU"/>
        </a:p>
      </dgm:t>
    </dgm:pt>
    <dgm:pt modelId="{F56357D5-2B86-46A2-A3B8-7AEE695FDA46}">
      <dgm:prSet phldrT="[Текст]" custT="1"/>
      <dgm:spPr/>
      <dgm:t>
        <a:bodyPr/>
        <a:lstStyle/>
        <a:p>
          <a:r>
            <a:rPr lang="en-US" sz="1400" dirty="0"/>
            <a:t>0 min</a:t>
          </a:r>
          <a:endParaRPr lang="ru-RU" sz="1400" dirty="0"/>
        </a:p>
      </dgm:t>
    </dgm:pt>
    <dgm:pt modelId="{C21F3052-2D7F-4FE0-9884-24773AF30846}" type="parTrans" cxnId="{22616F35-3855-4249-BE5A-9E01340F9DCA}">
      <dgm:prSet/>
      <dgm:spPr/>
      <dgm:t>
        <a:bodyPr/>
        <a:lstStyle/>
        <a:p>
          <a:endParaRPr lang="ru-RU"/>
        </a:p>
      </dgm:t>
    </dgm:pt>
    <dgm:pt modelId="{27427BD1-9E50-42FE-A372-82F61155E555}" type="sibTrans" cxnId="{22616F35-3855-4249-BE5A-9E01340F9DCA}">
      <dgm:prSet/>
      <dgm:spPr/>
      <dgm:t>
        <a:bodyPr/>
        <a:lstStyle/>
        <a:p>
          <a:endParaRPr lang="ru-RU"/>
        </a:p>
      </dgm:t>
    </dgm:pt>
    <dgm:pt modelId="{E0F4B055-3ACA-4EC6-84AA-945A890DD294}">
      <dgm:prSet phldrT="[Текст]" custT="1"/>
      <dgm:spPr/>
      <dgm:t>
        <a:bodyPr/>
        <a:lstStyle/>
        <a:p>
          <a:r>
            <a:rPr lang="en-US" sz="1400" dirty="0"/>
            <a:t>15 min</a:t>
          </a:r>
          <a:endParaRPr lang="ru-RU" sz="1400" dirty="0"/>
        </a:p>
      </dgm:t>
    </dgm:pt>
    <dgm:pt modelId="{ED39B9D8-4C6E-446C-8885-C67CD0663657}" type="parTrans" cxnId="{19CB4C4E-2758-454B-81AD-A061386F6277}">
      <dgm:prSet/>
      <dgm:spPr/>
      <dgm:t>
        <a:bodyPr/>
        <a:lstStyle/>
        <a:p>
          <a:endParaRPr lang="ru-RU"/>
        </a:p>
      </dgm:t>
    </dgm:pt>
    <dgm:pt modelId="{8AC3E5A5-AFD5-4377-A180-657766F47E7F}" type="sibTrans" cxnId="{19CB4C4E-2758-454B-81AD-A061386F6277}">
      <dgm:prSet/>
      <dgm:spPr/>
      <dgm:t>
        <a:bodyPr/>
        <a:lstStyle/>
        <a:p>
          <a:endParaRPr lang="ru-RU"/>
        </a:p>
      </dgm:t>
    </dgm:pt>
    <dgm:pt modelId="{FD4D34E1-E614-4CCD-8A01-2802612C5339}">
      <dgm:prSet phldrT="[Текст]" custT="1"/>
      <dgm:spPr/>
      <dgm:t>
        <a:bodyPr/>
        <a:lstStyle/>
        <a:p>
          <a:r>
            <a:rPr lang="en-US" sz="1400" dirty="0"/>
            <a:t>30 min</a:t>
          </a:r>
          <a:endParaRPr lang="ru-RU" sz="1400" dirty="0"/>
        </a:p>
      </dgm:t>
    </dgm:pt>
    <dgm:pt modelId="{62788E59-4AC0-46A7-8193-D19F0E17E3E2}" type="parTrans" cxnId="{59F7371E-CF71-4527-ACFC-A5B2BCD3880C}">
      <dgm:prSet/>
      <dgm:spPr/>
      <dgm:t>
        <a:bodyPr/>
        <a:lstStyle/>
        <a:p>
          <a:endParaRPr lang="ru-RU"/>
        </a:p>
      </dgm:t>
    </dgm:pt>
    <dgm:pt modelId="{7CC02FF4-B9CE-4412-AD94-1E4DFB20A740}" type="sibTrans" cxnId="{59F7371E-CF71-4527-ACFC-A5B2BCD3880C}">
      <dgm:prSet/>
      <dgm:spPr/>
      <dgm:t>
        <a:bodyPr/>
        <a:lstStyle/>
        <a:p>
          <a:endParaRPr lang="ru-RU"/>
        </a:p>
      </dgm:t>
    </dgm:pt>
    <dgm:pt modelId="{50B6B2D6-7FCA-4A5A-B5A5-5871E09C0B4E}" type="pres">
      <dgm:prSet presAssocID="{E7927DCD-7A18-43E9-A69B-58BCC06101ED}" presName="rootnode" presStyleCnt="0">
        <dgm:presLayoutVars>
          <dgm:chMax/>
          <dgm:chPref/>
          <dgm:dir/>
          <dgm:animLvl val="lvl"/>
        </dgm:presLayoutVars>
      </dgm:prSet>
      <dgm:spPr/>
    </dgm:pt>
    <dgm:pt modelId="{7296BCA4-AE76-4BAC-8EB9-30E9E8346CE6}" type="pres">
      <dgm:prSet presAssocID="{3A95C53E-D478-4B49-9B81-675B516890B1}" presName="composite" presStyleCnt="0"/>
      <dgm:spPr/>
    </dgm:pt>
    <dgm:pt modelId="{43F98419-B114-4DDD-9836-9B211575D2F9}" type="pres">
      <dgm:prSet presAssocID="{3A95C53E-D478-4B49-9B81-675B516890B1}" presName="bentUpArrow1" presStyleLbl="alignImgPlace1" presStyleIdx="0" presStyleCnt="1" custScaleX="96000" custScaleY="182667" custLinFactX="23714" custLinFactNeighborX="100000" custLinFactNeighborY="-13629"/>
      <dgm:spPr/>
    </dgm:pt>
    <dgm:pt modelId="{AB4C98A0-D7A3-4076-B797-07E1A610AD24}" type="pres">
      <dgm:prSet presAssocID="{3A95C53E-D478-4B49-9B81-675B516890B1}" presName="ParentText" presStyleLbl="node1" presStyleIdx="0" presStyleCnt="2" custScaleX="324712" custScaleY="192862" custLinFactNeighborX="36400" custLinFactNeighborY="-97583">
        <dgm:presLayoutVars>
          <dgm:chMax val="1"/>
          <dgm:chPref val="1"/>
          <dgm:bulletEnabled val="1"/>
        </dgm:presLayoutVars>
      </dgm:prSet>
      <dgm:spPr/>
    </dgm:pt>
    <dgm:pt modelId="{65A31AA5-335D-4ACC-988B-DB9C4EAB8D01}" type="pres">
      <dgm:prSet presAssocID="{3A95C53E-D478-4B49-9B81-675B516890B1}" presName="ChildText" presStyleLbl="revTx" presStyleIdx="0" presStyleCnt="2" custScaleX="331527" custScaleY="52647" custLinFactX="100000" custLinFactNeighborX="112458" custLinFactNeighborY="-928">
        <dgm:presLayoutVars>
          <dgm:chMax val="0"/>
          <dgm:chPref val="0"/>
          <dgm:bulletEnabled val="1"/>
        </dgm:presLayoutVars>
      </dgm:prSet>
      <dgm:spPr/>
    </dgm:pt>
    <dgm:pt modelId="{C8D63FF9-F111-4893-87E1-5863C77D62F8}" type="pres">
      <dgm:prSet presAssocID="{7A1D8CED-5A9C-46E9-88A2-275B5652B9FF}" presName="sibTrans" presStyleCnt="0"/>
      <dgm:spPr/>
    </dgm:pt>
    <dgm:pt modelId="{3AB00C56-ED60-4A2F-AE52-C58C8CFF6F50}" type="pres">
      <dgm:prSet presAssocID="{65D87268-7331-4CFA-AFCE-407069552D6E}" presName="composite" presStyleCnt="0"/>
      <dgm:spPr/>
    </dgm:pt>
    <dgm:pt modelId="{E8CC027B-B5A1-4D6C-AC09-9DF9D0B34D02}" type="pres">
      <dgm:prSet presAssocID="{65D87268-7331-4CFA-AFCE-407069552D6E}" presName="ParentText" presStyleLbl="node1" presStyleIdx="1" presStyleCnt="2" custScaleX="328628" custScaleY="178282" custLinFactNeighborX="98849" custLinFactNeighborY="5892">
        <dgm:presLayoutVars>
          <dgm:chMax val="1"/>
          <dgm:chPref val="1"/>
          <dgm:bulletEnabled val="1"/>
        </dgm:presLayoutVars>
      </dgm:prSet>
      <dgm:spPr/>
    </dgm:pt>
    <dgm:pt modelId="{8F4741F8-8B28-406D-B4F7-0B6966B41D6A}" type="pres">
      <dgm:prSet presAssocID="{65D87268-7331-4CFA-AFCE-407069552D6E}" presName="FinalChildText" presStyleLbl="revTx" presStyleIdx="1" presStyleCnt="2" custScaleX="493589" custLinFactX="-146247" custLinFactNeighborX="-200000" custLinFactNeighborY="57594">
        <dgm:presLayoutVars>
          <dgm:chMax val="0"/>
          <dgm:chPref val="0"/>
          <dgm:bulletEnabled val="1"/>
        </dgm:presLayoutVars>
      </dgm:prSet>
      <dgm:spPr/>
    </dgm:pt>
  </dgm:ptLst>
  <dgm:cxnLst>
    <dgm:cxn modelId="{6608C700-DEEE-41F8-8025-F1EF6E04A7C5}" srcId="{E7927DCD-7A18-43E9-A69B-58BCC06101ED}" destId="{3A95C53E-D478-4B49-9B81-675B516890B1}" srcOrd="0" destOrd="0" parTransId="{F3172062-EDCB-49F8-BB0A-544146555DAF}" sibTransId="{7A1D8CED-5A9C-46E9-88A2-275B5652B9FF}"/>
    <dgm:cxn modelId="{59F7371E-CF71-4527-ACFC-A5B2BCD3880C}" srcId="{65D87268-7331-4CFA-AFCE-407069552D6E}" destId="{FD4D34E1-E614-4CCD-8A01-2802612C5339}" srcOrd="2" destOrd="0" parTransId="{62788E59-4AC0-46A7-8193-D19F0E17E3E2}" sibTransId="{7CC02FF4-B9CE-4412-AD94-1E4DFB20A740}"/>
    <dgm:cxn modelId="{22616F35-3855-4249-BE5A-9E01340F9DCA}" srcId="{65D87268-7331-4CFA-AFCE-407069552D6E}" destId="{F56357D5-2B86-46A2-A3B8-7AEE695FDA46}" srcOrd="0" destOrd="0" parTransId="{C21F3052-2D7F-4FE0-9884-24773AF30846}" sibTransId="{27427BD1-9E50-42FE-A372-82F61155E555}"/>
    <dgm:cxn modelId="{9A4EB462-DB95-404B-8A50-CB0BC07312FA}" srcId="{E7927DCD-7A18-43E9-A69B-58BCC06101ED}" destId="{65D87268-7331-4CFA-AFCE-407069552D6E}" srcOrd="1" destOrd="0" parTransId="{FC253EFB-DB9E-4775-9AAF-B589514AADB6}" sibTransId="{40956054-0B46-4F38-A987-0AA71DBB24C9}"/>
    <dgm:cxn modelId="{698AFB65-F0CB-44FE-9459-779EABA618C0}" type="presOf" srcId="{65D87268-7331-4CFA-AFCE-407069552D6E}" destId="{E8CC027B-B5A1-4D6C-AC09-9DF9D0B34D02}" srcOrd="0" destOrd="0" presId="urn:microsoft.com/office/officeart/2005/8/layout/StepDownProcess"/>
    <dgm:cxn modelId="{19CB4C4E-2758-454B-81AD-A061386F6277}" srcId="{65D87268-7331-4CFA-AFCE-407069552D6E}" destId="{E0F4B055-3ACA-4EC6-84AA-945A890DD294}" srcOrd="1" destOrd="0" parTransId="{ED39B9D8-4C6E-446C-8885-C67CD0663657}" sibTransId="{8AC3E5A5-AFD5-4377-A180-657766F47E7F}"/>
    <dgm:cxn modelId="{A55FA458-0402-4ACF-AD04-D565C712C76C}" type="presOf" srcId="{E0F4B055-3ACA-4EC6-84AA-945A890DD294}" destId="{8F4741F8-8B28-406D-B4F7-0B6966B41D6A}" srcOrd="0" destOrd="1" presId="urn:microsoft.com/office/officeart/2005/8/layout/StepDownProcess"/>
    <dgm:cxn modelId="{516B7288-189F-41DB-A995-45C05579A499}" type="presOf" srcId="{F56357D5-2B86-46A2-A3B8-7AEE695FDA46}" destId="{8F4741F8-8B28-406D-B4F7-0B6966B41D6A}" srcOrd="0" destOrd="0" presId="urn:microsoft.com/office/officeart/2005/8/layout/StepDownProcess"/>
    <dgm:cxn modelId="{DF41ADAD-EB17-4594-B8EC-81D7A705DDBB}" type="presOf" srcId="{3A95C53E-D478-4B49-9B81-675B516890B1}" destId="{AB4C98A0-D7A3-4076-B797-07E1A610AD24}" srcOrd="0" destOrd="0" presId="urn:microsoft.com/office/officeart/2005/8/layout/StepDownProcess"/>
    <dgm:cxn modelId="{39DB7FAE-2C02-42F7-B15F-A822C56D5942}" type="presOf" srcId="{E7927DCD-7A18-43E9-A69B-58BCC06101ED}" destId="{50B6B2D6-7FCA-4A5A-B5A5-5871E09C0B4E}" srcOrd="0" destOrd="0" presId="urn:microsoft.com/office/officeart/2005/8/layout/StepDownProcess"/>
    <dgm:cxn modelId="{1A4CD0CF-B342-467B-9C22-6785787F2434}" type="presOf" srcId="{FD4D34E1-E614-4CCD-8A01-2802612C5339}" destId="{8F4741F8-8B28-406D-B4F7-0B6966B41D6A}" srcOrd="0" destOrd="2" presId="urn:microsoft.com/office/officeart/2005/8/layout/StepDownProcess"/>
    <dgm:cxn modelId="{1F640A7B-E5FB-4759-83C6-AFE97D3F74BB}" type="presParOf" srcId="{50B6B2D6-7FCA-4A5A-B5A5-5871E09C0B4E}" destId="{7296BCA4-AE76-4BAC-8EB9-30E9E8346CE6}" srcOrd="0" destOrd="0" presId="urn:microsoft.com/office/officeart/2005/8/layout/StepDownProcess"/>
    <dgm:cxn modelId="{ED841158-160B-4F87-B83C-6ADBD8206849}" type="presParOf" srcId="{7296BCA4-AE76-4BAC-8EB9-30E9E8346CE6}" destId="{43F98419-B114-4DDD-9836-9B211575D2F9}" srcOrd="0" destOrd="0" presId="urn:microsoft.com/office/officeart/2005/8/layout/StepDownProcess"/>
    <dgm:cxn modelId="{8CE63E64-6CCE-44C8-B440-182D744FBDFB}" type="presParOf" srcId="{7296BCA4-AE76-4BAC-8EB9-30E9E8346CE6}" destId="{AB4C98A0-D7A3-4076-B797-07E1A610AD24}" srcOrd="1" destOrd="0" presId="urn:microsoft.com/office/officeart/2005/8/layout/StepDownProcess"/>
    <dgm:cxn modelId="{3B92B86D-1280-4F27-BE28-39881F71D838}" type="presParOf" srcId="{7296BCA4-AE76-4BAC-8EB9-30E9E8346CE6}" destId="{65A31AA5-335D-4ACC-988B-DB9C4EAB8D01}" srcOrd="2" destOrd="0" presId="urn:microsoft.com/office/officeart/2005/8/layout/StepDownProcess"/>
    <dgm:cxn modelId="{1991B1F6-720B-4242-9F80-5F604B5C4E9E}" type="presParOf" srcId="{50B6B2D6-7FCA-4A5A-B5A5-5871E09C0B4E}" destId="{C8D63FF9-F111-4893-87E1-5863C77D62F8}" srcOrd="1" destOrd="0" presId="urn:microsoft.com/office/officeart/2005/8/layout/StepDownProcess"/>
    <dgm:cxn modelId="{BEBC9C09-F81D-404E-BB51-2DE9F7FCF620}" type="presParOf" srcId="{50B6B2D6-7FCA-4A5A-B5A5-5871E09C0B4E}" destId="{3AB00C56-ED60-4A2F-AE52-C58C8CFF6F50}" srcOrd="2" destOrd="0" presId="urn:microsoft.com/office/officeart/2005/8/layout/StepDownProcess"/>
    <dgm:cxn modelId="{E9D69E94-8088-4C2A-8242-D21E36150544}" type="presParOf" srcId="{3AB00C56-ED60-4A2F-AE52-C58C8CFF6F50}" destId="{E8CC027B-B5A1-4D6C-AC09-9DF9D0B34D02}" srcOrd="0" destOrd="0" presId="urn:microsoft.com/office/officeart/2005/8/layout/StepDownProcess"/>
    <dgm:cxn modelId="{0D628EA9-0E79-4766-B924-8D23A463B95F}" type="presParOf" srcId="{3AB00C56-ED60-4A2F-AE52-C58C8CFF6F50}" destId="{8F4741F8-8B28-406D-B4F7-0B6966B41D6A}"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F98419-B114-4DDD-9836-9B211575D2F9}">
      <dsp:nvSpPr>
        <dsp:cNvPr id="0" name=""/>
        <dsp:cNvSpPr/>
      </dsp:nvSpPr>
      <dsp:spPr>
        <a:xfrm rot="5400000">
          <a:off x="667386" y="672303"/>
          <a:ext cx="386534" cy="231269"/>
        </a:xfrm>
        <a:prstGeom prst="bentUpArrow">
          <a:avLst>
            <a:gd name="adj1" fmla="val 32840"/>
            <a:gd name="adj2" fmla="val 25000"/>
            <a:gd name="adj3" fmla="val 35780"/>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4C98A0-D7A3-4076-B797-07E1A610AD24}">
      <dsp:nvSpPr>
        <dsp:cNvPr id="0" name=""/>
        <dsp:cNvSpPr/>
      </dsp:nvSpPr>
      <dsp:spPr>
        <a:xfrm>
          <a:off x="130182" y="102667"/>
          <a:ext cx="1156689" cy="480887"/>
        </a:xfrm>
        <a:prstGeom prst="roundRect">
          <a:avLst>
            <a:gd name="adj" fmla="val 16670"/>
          </a:avLst>
        </a:prstGeom>
        <a:solidFill>
          <a:schemeClr val="accent1">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15 min OC application</a:t>
          </a:r>
          <a:endParaRPr lang="ru-RU" sz="1400" kern="1200" dirty="0"/>
        </a:p>
      </dsp:txBody>
      <dsp:txXfrm>
        <a:off x="153661" y="126146"/>
        <a:ext cx="1109731" cy="433929"/>
      </dsp:txXfrm>
    </dsp:sp>
    <dsp:sp modelId="{65A31AA5-335D-4ACC-988B-DB9C4EAB8D01}">
      <dsp:nvSpPr>
        <dsp:cNvPr id="0" name=""/>
        <dsp:cNvSpPr/>
      </dsp:nvSpPr>
      <dsp:spPr>
        <a:xfrm>
          <a:off x="1007489" y="531381"/>
          <a:ext cx="858922" cy="106099"/>
        </a:xfrm>
        <a:prstGeom prst="rect">
          <a:avLst/>
        </a:prstGeom>
        <a:noFill/>
        <a:ln>
          <a:noFill/>
        </a:ln>
        <a:effectLst/>
      </dsp:spPr>
      <dsp:style>
        <a:lnRef idx="0">
          <a:scrgbClr r="0" g="0" b="0"/>
        </a:lnRef>
        <a:fillRef idx="0">
          <a:scrgbClr r="0" g="0" b="0"/>
        </a:fillRef>
        <a:effectRef idx="0">
          <a:scrgbClr r="0" g="0" b="0"/>
        </a:effectRef>
        <a:fontRef idx="minor"/>
      </dsp:style>
    </dsp:sp>
    <dsp:sp modelId="{E8CC027B-B5A1-4D6C-AC09-9DF9D0B34D02}">
      <dsp:nvSpPr>
        <dsp:cNvPr id="0" name=""/>
        <dsp:cNvSpPr/>
      </dsp:nvSpPr>
      <dsp:spPr>
        <a:xfrm>
          <a:off x="984057" y="844005"/>
          <a:ext cx="1170639" cy="444532"/>
        </a:xfrm>
        <a:prstGeom prst="roundRect">
          <a:avLst>
            <a:gd name="adj" fmla="val 16670"/>
          </a:avLst>
        </a:prstGeom>
        <a:solidFill>
          <a:schemeClr val="accent1">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FI /MRI</a:t>
          </a:r>
          <a:endParaRPr lang="ru-RU" sz="1400" kern="1200" dirty="0"/>
        </a:p>
      </dsp:txBody>
      <dsp:txXfrm>
        <a:off x="1005761" y="865709"/>
        <a:ext cx="1127231" cy="401124"/>
      </dsp:txXfrm>
    </dsp:sp>
    <dsp:sp modelId="{8F4741F8-8B28-406D-B4F7-0B6966B41D6A}">
      <dsp:nvSpPr>
        <dsp:cNvPr id="0" name=""/>
        <dsp:cNvSpPr/>
      </dsp:nvSpPr>
      <dsp:spPr>
        <a:xfrm>
          <a:off x="0" y="1066758"/>
          <a:ext cx="1278793" cy="2015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0 min</a:t>
          </a:r>
          <a:endParaRPr lang="ru-RU" sz="1400" kern="1200" dirty="0"/>
        </a:p>
        <a:p>
          <a:pPr marL="114300" lvl="1" indent="-114300" algn="l" defTabSz="622300">
            <a:lnSpc>
              <a:spcPct val="90000"/>
            </a:lnSpc>
            <a:spcBef>
              <a:spcPct val="0"/>
            </a:spcBef>
            <a:spcAft>
              <a:spcPct val="15000"/>
            </a:spcAft>
            <a:buChar char="•"/>
          </a:pPr>
          <a:r>
            <a:rPr lang="en-US" sz="1400" kern="1200" dirty="0"/>
            <a:t>15 min</a:t>
          </a:r>
          <a:endParaRPr lang="ru-RU" sz="1400" kern="1200" dirty="0"/>
        </a:p>
        <a:p>
          <a:pPr marL="114300" lvl="1" indent="-114300" algn="l" defTabSz="622300">
            <a:lnSpc>
              <a:spcPct val="90000"/>
            </a:lnSpc>
            <a:spcBef>
              <a:spcPct val="0"/>
            </a:spcBef>
            <a:spcAft>
              <a:spcPct val="15000"/>
            </a:spcAft>
            <a:buChar char="•"/>
          </a:pPr>
          <a:r>
            <a:rPr lang="en-US" sz="1400" kern="1200" dirty="0"/>
            <a:t>30 min</a:t>
          </a:r>
          <a:endParaRPr lang="ru-RU" sz="1400" kern="1200" dirty="0"/>
        </a:p>
      </dsp:txBody>
      <dsp:txXfrm>
        <a:off x="0" y="1066758"/>
        <a:ext cx="1278793" cy="201529"/>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85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Helvetica" charset="0"/>
                <a:ea typeface="+mn-ea"/>
                <a:cs typeface="+mn-cs"/>
              </a:defRPr>
            </a:lvl1pPr>
          </a:lstStyle>
          <a:p>
            <a:pPr>
              <a:defRPr/>
            </a:pPr>
            <a:endParaRPr lang="en-US" dirty="0"/>
          </a:p>
        </p:txBody>
      </p:sp>
      <p:sp>
        <p:nvSpPr>
          <p:cNvPr id="44851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Helvetica" charset="0"/>
                <a:ea typeface="+mn-ea"/>
                <a:cs typeface="+mn-cs"/>
              </a:defRPr>
            </a:lvl1pPr>
          </a:lstStyle>
          <a:p>
            <a:pPr>
              <a:defRPr/>
            </a:pPr>
            <a:endParaRPr lang="en-US" dirty="0"/>
          </a:p>
        </p:txBody>
      </p:sp>
      <p:sp>
        <p:nvSpPr>
          <p:cNvPr id="44851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Helvetica" charset="0"/>
                <a:ea typeface="+mn-ea"/>
                <a:cs typeface="+mn-cs"/>
              </a:defRPr>
            </a:lvl1pPr>
          </a:lstStyle>
          <a:p>
            <a:pPr>
              <a:defRPr/>
            </a:pPr>
            <a:endParaRPr lang="en-US" dirty="0"/>
          </a:p>
        </p:txBody>
      </p:sp>
      <p:sp>
        <p:nvSpPr>
          <p:cNvPr id="44851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Helvetica" charset="0"/>
                <a:ea typeface="ＭＳ Ｐゴシック" charset="-128"/>
                <a:cs typeface="ＭＳ Ｐゴシック" charset="-128"/>
              </a:defRPr>
            </a:lvl1pPr>
          </a:lstStyle>
          <a:p>
            <a:pPr>
              <a:defRPr/>
            </a:pPr>
            <a:fld id="{39F7706D-28EB-D44F-AC13-39614D17D46E}" type="slidenum">
              <a:rPr lang="en-US"/>
              <a:pPr>
                <a:defRPr/>
              </a:pPr>
              <a:t>‹#›</a:t>
            </a:fld>
            <a:endParaRPr lang="en-US" dirty="0"/>
          </a:p>
        </p:txBody>
      </p:sp>
    </p:spTree>
    <p:extLst>
      <p:ext uri="{BB962C8B-B14F-4D97-AF65-F5344CB8AC3E}">
        <p14:creationId xmlns:p14="http://schemas.microsoft.com/office/powerpoint/2010/main" val="1106262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Helvetica" charset="0"/>
                <a:ea typeface="+mn-ea"/>
                <a:cs typeface="+mn-cs"/>
              </a:defRPr>
            </a:lvl1pPr>
          </a:lstStyle>
          <a:p>
            <a:pPr>
              <a:defRPr/>
            </a:pPr>
            <a:endParaRPr lang="en-US" dirty="0"/>
          </a:p>
        </p:txBody>
      </p:sp>
      <p:sp>
        <p:nvSpPr>
          <p:cNvPr id="4915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Helvetica" charset="0"/>
                <a:ea typeface="+mn-ea"/>
                <a:cs typeface="+mn-cs"/>
              </a:defRPr>
            </a:lvl1pPr>
          </a:lstStyle>
          <a:p>
            <a:pPr>
              <a:defRPr/>
            </a:pPr>
            <a:endParaRPr lang="en-US" dirty="0"/>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4915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Helvetica" charset="0"/>
                <a:ea typeface="+mn-ea"/>
                <a:cs typeface="+mn-cs"/>
              </a:defRPr>
            </a:lvl1pPr>
          </a:lstStyle>
          <a:p>
            <a:pPr>
              <a:defRPr/>
            </a:pPr>
            <a:endParaRPr lang="en-US" dirty="0"/>
          </a:p>
        </p:txBody>
      </p:sp>
      <p:sp>
        <p:nvSpPr>
          <p:cNvPr id="4915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Helvetica" charset="0"/>
                <a:ea typeface="ＭＳ Ｐゴシック" charset="-128"/>
                <a:cs typeface="ＭＳ Ｐゴシック" charset="-128"/>
              </a:defRPr>
            </a:lvl1pPr>
          </a:lstStyle>
          <a:p>
            <a:pPr>
              <a:defRPr/>
            </a:pPr>
            <a:fld id="{F139D552-1F06-F846-81ED-BD794F8A1EA6}" type="slidenum">
              <a:rPr lang="en-US"/>
              <a:pPr>
                <a:defRPr/>
              </a:pPr>
              <a:t>‹#›</a:t>
            </a:fld>
            <a:endParaRPr lang="en-US" dirty="0"/>
          </a:p>
        </p:txBody>
      </p:sp>
    </p:spTree>
    <p:extLst>
      <p:ext uri="{BB962C8B-B14F-4D97-AF65-F5344CB8AC3E}">
        <p14:creationId xmlns:p14="http://schemas.microsoft.com/office/powerpoint/2010/main" val="29025665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Times" charset="0"/>
        <a:ea typeface="ＭＳ Ｐゴシック" charset="-128"/>
        <a:cs typeface="ＭＳ Ｐゴシック" charset="-128"/>
      </a:defRPr>
    </a:lvl1pPr>
    <a:lvl2pPr marL="31608506" indent="-31227522" algn="l" rtl="0" eaLnBrk="0" fontAlgn="base" hangingPunct="0">
      <a:spcBef>
        <a:spcPct val="30000"/>
      </a:spcBef>
      <a:spcAft>
        <a:spcPct val="0"/>
      </a:spcAft>
      <a:defRPr sz="1000" kern="1200">
        <a:solidFill>
          <a:schemeClr val="tx1"/>
        </a:solidFill>
        <a:latin typeface="Times" charset="0"/>
        <a:ea typeface="ＭＳ Ｐゴシック" charset="-128"/>
        <a:cs typeface="+mn-cs"/>
      </a:defRPr>
    </a:lvl2pPr>
    <a:lvl3pPr marL="952462" indent="-190492" algn="l" rtl="0" eaLnBrk="0" fontAlgn="base" hangingPunct="0">
      <a:spcBef>
        <a:spcPct val="30000"/>
      </a:spcBef>
      <a:spcAft>
        <a:spcPct val="0"/>
      </a:spcAft>
      <a:defRPr sz="1000" kern="1200">
        <a:solidFill>
          <a:schemeClr val="tx1"/>
        </a:solidFill>
        <a:latin typeface="Times" charset="0"/>
        <a:ea typeface="ＭＳ Ｐゴシック" charset="-128"/>
        <a:cs typeface="+mn-cs"/>
      </a:defRPr>
    </a:lvl3pPr>
    <a:lvl4pPr marL="1333447" indent="-190492" algn="l" rtl="0" eaLnBrk="0" fontAlgn="base" hangingPunct="0">
      <a:spcBef>
        <a:spcPct val="30000"/>
      </a:spcBef>
      <a:spcAft>
        <a:spcPct val="0"/>
      </a:spcAft>
      <a:defRPr sz="1000" kern="1200">
        <a:solidFill>
          <a:schemeClr val="tx1"/>
        </a:solidFill>
        <a:latin typeface="Times" charset="0"/>
        <a:ea typeface="ＭＳ Ｐゴシック" charset="-128"/>
        <a:cs typeface="+mn-cs"/>
      </a:defRPr>
    </a:lvl4pPr>
    <a:lvl5pPr marL="1714431" indent="-190492" algn="l" rtl="0" eaLnBrk="0" fontAlgn="base" hangingPunct="0">
      <a:spcBef>
        <a:spcPct val="30000"/>
      </a:spcBef>
      <a:spcAft>
        <a:spcPct val="0"/>
      </a:spcAft>
      <a:defRPr sz="1000" kern="1200">
        <a:solidFill>
          <a:schemeClr val="tx1"/>
        </a:solidFill>
        <a:latin typeface="Times" charset="0"/>
        <a:ea typeface="ＭＳ Ｐゴシック" charset="-128"/>
        <a:cs typeface="+mn-cs"/>
      </a:defRPr>
    </a:lvl5pPr>
    <a:lvl6pPr marL="1904924" algn="l" defTabSz="380985" rtl="0" eaLnBrk="1" latinLnBrk="0" hangingPunct="1">
      <a:defRPr sz="1000" kern="1200">
        <a:solidFill>
          <a:schemeClr val="tx1"/>
        </a:solidFill>
        <a:latin typeface="+mn-lt"/>
        <a:ea typeface="+mn-ea"/>
        <a:cs typeface="+mn-cs"/>
      </a:defRPr>
    </a:lvl6pPr>
    <a:lvl7pPr marL="2285909" algn="l" defTabSz="380985" rtl="0" eaLnBrk="1" latinLnBrk="0" hangingPunct="1">
      <a:defRPr sz="1000" kern="1200">
        <a:solidFill>
          <a:schemeClr val="tx1"/>
        </a:solidFill>
        <a:latin typeface="+mn-lt"/>
        <a:ea typeface="+mn-ea"/>
        <a:cs typeface="+mn-cs"/>
      </a:defRPr>
    </a:lvl7pPr>
    <a:lvl8pPr marL="2666893" algn="l" defTabSz="380985" rtl="0" eaLnBrk="1" latinLnBrk="0" hangingPunct="1">
      <a:defRPr sz="1000" kern="1200">
        <a:solidFill>
          <a:schemeClr val="tx1"/>
        </a:solidFill>
        <a:latin typeface="+mn-lt"/>
        <a:ea typeface="+mn-ea"/>
        <a:cs typeface="+mn-cs"/>
      </a:defRPr>
    </a:lvl8pPr>
    <a:lvl9pPr marL="3047878" algn="l" defTabSz="38098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139D552-1F06-F846-81ED-BD794F8A1EA6}" type="slidenum">
              <a:rPr lang="en-US" smtClean="0"/>
              <a:pPr>
                <a:defRPr/>
              </a:pPr>
              <a:t>1</a:t>
            </a:fld>
            <a:endParaRPr lang="en-US" dirty="0"/>
          </a:p>
        </p:txBody>
      </p:sp>
    </p:spTree>
    <p:extLst>
      <p:ext uri="{BB962C8B-B14F-4D97-AF65-F5344CB8AC3E}">
        <p14:creationId xmlns:p14="http://schemas.microsoft.com/office/powerpoint/2010/main" val="2924140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000" b="0" i="0" kern="1200" dirty="0" err="1">
                <a:solidFill>
                  <a:schemeClr val="tx1"/>
                </a:solidFill>
                <a:effectLst/>
                <a:latin typeface="Times" charset="0"/>
                <a:ea typeface="ＭＳ Ｐゴシック" charset="-128"/>
                <a:cs typeface="ＭＳ Ｐゴシック" charset="-128"/>
              </a:rPr>
              <a:t>This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system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installed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our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lab</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2020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since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become</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key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piece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equipment</a:t>
            </a:r>
            <a:r>
              <a:rPr lang="ru-RU" sz="1000" b="0" i="0" kern="1200" dirty="0">
                <a:solidFill>
                  <a:schemeClr val="tx1"/>
                </a:solidFill>
                <a:effectLst/>
                <a:latin typeface="Times" charset="0"/>
                <a:ea typeface="ＭＳ Ｐゴシック" charset="-128"/>
                <a:cs typeface="ＭＳ Ｐゴシック" charset="-128"/>
              </a:rPr>
              <a:t>. The </a:t>
            </a:r>
            <a:r>
              <a:rPr lang="ru-RU" sz="1000" b="0" i="0" kern="1200" dirty="0" err="1">
                <a:solidFill>
                  <a:schemeClr val="tx1"/>
                </a:solidFill>
                <a:effectLst/>
                <a:latin typeface="Times" charset="0"/>
                <a:ea typeface="ＭＳ Ｐゴシック" charset="-128"/>
                <a:cs typeface="ＭＳ Ｐゴシック" charset="-128"/>
              </a:rPr>
              <a:t>system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based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highly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compact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non‑corrosive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permanent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magnet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which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makes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very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easy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operate</a:t>
            </a:r>
            <a:r>
              <a:rPr lang="ru-RU" sz="1000" b="0" i="0" kern="1200" dirty="0">
                <a:solidFill>
                  <a:schemeClr val="tx1"/>
                </a:solidFill>
                <a:effectLst/>
                <a:latin typeface="Times" charset="0"/>
                <a:ea typeface="ＭＳ Ｐゴシック" charset="-128"/>
                <a:cs typeface="ＭＳ Ｐゴシック" charset="-128"/>
              </a:rPr>
              <a:t>.</a:t>
            </a:r>
          </a:p>
          <a:p>
            <a:r>
              <a:rPr lang="ru-RU" sz="1000" b="0" i="0" kern="1200" dirty="0">
                <a:solidFill>
                  <a:schemeClr val="tx1"/>
                </a:solidFill>
                <a:effectLst/>
                <a:latin typeface="Times" charset="0"/>
                <a:ea typeface="ＭＳ Ｐゴシック" charset="-128"/>
                <a:cs typeface="ＭＳ Ｐゴシック" charset="-128"/>
              </a:rPr>
              <a:t>We </a:t>
            </a:r>
            <a:r>
              <a:rPr lang="ru-RU" sz="1000" b="0" i="0" kern="1200" dirty="0" err="1">
                <a:solidFill>
                  <a:schemeClr val="tx1"/>
                </a:solidFill>
                <a:effectLst/>
                <a:latin typeface="Times" charset="0"/>
                <a:ea typeface="ＭＳ Ｐゴシック" charset="-128"/>
                <a:cs typeface="ＭＳ Ｐゴシック" charset="-128"/>
              </a:rPr>
              <a:t>use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1 T </a:t>
            </a:r>
            <a:r>
              <a:rPr lang="ru-RU" sz="1000" b="0" i="0" kern="1200" dirty="0" err="1">
                <a:solidFill>
                  <a:schemeClr val="tx1"/>
                </a:solidFill>
                <a:effectLst/>
                <a:latin typeface="Times" charset="0"/>
                <a:ea typeface="ＭＳ Ｐゴシック" charset="-128"/>
                <a:cs typeface="ＭＳ Ｐゴシック" charset="-128"/>
              </a:rPr>
              <a:t>small‑animal</a:t>
            </a:r>
            <a:r>
              <a:rPr lang="ru-RU" sz="1000" b="0" i="0" kern="1200" dirty="0">
                <a:solidFill>
                  <a:schemeClr val="tx1"/>
                </a:solidFill>
                <a:effectLst/>
                <a:latin typeface="Times" charset="0"/>
                <a:ea typeface="ＭＳ Ｐゴシック" charset="-128"/>
                <a:cs typeface="ＭＳ Ｐゴシック" charset="-128"/>
              </a:rPr>
              <a:t> MRI </a:t>
            </a:r>
            <a:r>
              <a:rPr lang="ru-RU" sz="1000" b="0" i="0" kern="1200" dirty="0" err="1">
                <a:solidFill>
                  <a:schemeClr val="tx1"/>
                </a:solidFill>
                <a:effectLst/>
                <a:latin typeface="Times" charset="0"/>
                <a:ea typeface="ＭＳ Ｐゴシック" charset="-128"/>
                <a:cs typeface="ＭＳ Ｐゴシック" charset="-128"/>
              </a:rPr>
              <a:t>scanner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exclusively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studies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with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small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animals</a:t>
            </a:r>
            <a:r>
              <a:rPr lang="ru-RU" sz="1000" b="0" i="0" kern="1200" dirty="0">
                <a:solidFill>
                  <a:schemeClr val="tx1"/>
                </a:solidFill>
                <a:effectLst/>
                <a:latin typeface="Times" charset="0"/>
                <a:ea typeface="ＭＳ Ｐゴシック" charset="-128"/>
                <a:cs typeface="ＭＳ Ｐゴシック" charset="-128"/>
              </a:rPr>
              <a:t>. It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equipped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with</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body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coil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head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coil</a:t>
            </a:r>
            <a:r>
              <a:rPr lang="ru-RU" sz="1000" b="0" i="0" kern="1200" dirty="0">
                <a:solidFill>
                  <a:schemeClr val="tx1"/>
                </a:solidFill>
                <a:effectLst/>
                <a:latin typeface="Times" charset="0"/>
                <a:ea typeface="ＭＳ Ｐゴシック" charset="-128"/>
                <a:cs typeface="ＭＳ Ｐゴシック" charset="-128"/>
              </a:rPr>
              <a:t>. The </a:t>
            </a:r>
            <a:r>
              <a:rPr lang="ru-RU" sz="1000" b="0" i="0" kern="1200" dirty="0" err="1">
                <a:solidFill>
                  <a:schemeClr val="tx1"/>
                </a:solidFill>
                <a:effectLst/>
                <a:latin typeface="Times" charset="0"/>
                <a:ea typeface="ＭＳ Ｐゴシック" charset="-128"/>
                <a:cs typeface="ＭＳ Ｐゴシック" charset="-128"/>
              </a:rPr>
              <a:t>handling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system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includes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water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cooling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maintain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stable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physical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conditions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setup</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integrated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with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physiological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monitoring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anesthesia</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delivery</a:t>
            </a:r>
            <a:r>
              <a:rPr lang="ru-RU" sz="1000" b="0" i="0" kern="1200" dirty="0">
                <a:solidFill>
                  <a:schemeClr val="tx1"/>
                </a:solidFill>
                <a:effectLst/>
                <a:latin typeface="Times" charset="0"/>
                <a:ea typeface="ＭＳ Ｐゴシック" charset="-128"/>
                <a:cs typeface="ＭＳ Ｐゴシック" charset="-128"/>
              </a:rPr>
              <a:t>.</a:t>
            </a:r>
          </a:p>
          <a:p>
            <a:r>
              <a:rPr lang="ru-RU" sz="1000" b="0" i="0" kern="1200" dirty="0">
                <a:solidFill>
                  <a:schemeClr val="tx1"/>
                </a:solidFill>
                <a:effectLst/>
                <a:latin typeface="Times" charset="0"/>
                <a:ea typeface="ＭＳ Ｐゴシック" charset="-128"/>
                <a:cs typeface="ＭＳ Ｐゴシック" charset="-128"/>
              </a:rPr>
              <a:t>The </a:t>
            </a:r>
            <a:r>
              <a:rPr lang="ru-RU" sz="1000" b="0" i="0" kern="1200" dirty="0" err="1">
                <a:solidFill>
                  <a:schemeClr val="tx1"/>
                </a:solidFill>
                <a:effectLst/>
                <a:latin typeface="Times" charset="0"/>
                <a:ea typeface="ＭＳ Ｐゴシック" charset="-128"/>
                <a:cs typeface="ＭＳ Ｐゴシック" charset="-128"/>
              </a:rPr>
              <a:t>system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uses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ultra‑strong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gradient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components</a:t>
            </a:r>
            <a:r>
              <a:rPr lang="ru-RU" sz="1000" b="0" i="0" kern="1200" dirty="0">
                <a:solidFill>
                  <a:schemeClr val="tx1"/>
                </a:solidFill>
                <a:effectLst/>
                <a:latin typeface="Times" charset="0"/>
                <a:ea typeface="ＭＳ Ｐゴシック" charset="-128"/>
                <a:cs typeface="ＭＳ Ｐゴシック" charset="-128"/>
              </a:rPr>
              <a:t>. The </a:t>
            </a:r>
            <a:r>
              <a:rPr lang="ru-RU" sz="1000" b="0" i="0" kern="1200" dirty="0" err="1">
                <a:solidFill>
                  <a:schemeClr val="tx1"/>
                </a:solidFill>
                <a:effectLst/>
                <a:latin typeface="Times" charset="0"/>
                <a:ea typeface="ＭＳ Ｐゴシック" charset="-128"/>
                <a:cs typeface="ＭＳ Ｐゴシック" charset="-128"/>
              </a:rPr>
              <a:t>bore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diameter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either</a:t>
            </a:r>
            <a:r>
              <a:rPr lang="ru-RU" sz="1000" b="0" i="0" kern="1200" dirty="0">
                <a:solidFill>
                  <a:schemeClr val="tx1"/>
                </a:solidFill>
                <a:effectLst/>
                <a:latin typeface="Times" charset="0"/>
                <a:ea typeface="ＭＳ Ｐゴシック" charset="-128"/>
                <a:cs typeface="ＭＳ Ｐゴシック" charset="-128"/>
              </a:rPr>
              <a:t> 50 </a:t>
            </a:r>
            <a:r>
              <a:rPr lang="ru-RU" sz="1000" b="0" i="0" kern="1200" dirty="0" err="1">
                <a:solidFill>
                  <a:schemeClr val="tx1"/>
                </a:solidFill>
                <a:effectLst/>
                <a:latin typeface="Times" charset="0"/>
                <a:ea typeface="ＭＳ Ｐゴシック" charset="-128"/>
                <a:cs typeface="ＭＳ Ｐゴシック" charset="-128"/>
              </a:rPr>
              <a:t>or</a:t>
            </a:r>
            <a:r>
              <a:rPr lang="ru-RU" sz="1000" b="0" i="0" kern="1200" dirty="0">
                <a:solidFill>
                  <a:schemeClr val="tx1"/>
                </a:solidFill>
                <a:effectLst/>
                <a:latin typeface="Times" charset="0"/>
                <a:ea typeface="ＭＳ Ｐゴシック" charset="-128"/>
                <a:cs typeface="ＭＳ Ｐゴシック" charset="-128"/>
              </a:rPr>
              <a:t> 160 </a:t>
            </a:r>
            <a:r>
              <a:rPr lang="ru-RU" sz="1000" b="0" i="0" kern="1200" dirty="0" err="1">
                <a:solidFill>
                  <a:schemeClr val="tx1"/>
                </a:solidFill>
                <a:effectLst/>
                <a:latin typeface="Times" charset="0"/>
                <a:ea typeface="ＭＳ Ｐゴシック" charset="-128"/>
                <a:cs typeface="ＭＳ Ｐゴシック" charset="-128"/>
              </a:rPr>
              <a:t>mm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making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suitable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specifically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mouse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imaging</a:t>
            </a:r>
            <a:r>
              <a:rPr lang="ru-RU" sz="1000" b="0" i="0" kern="1200" dirty="0">
                <a:solidFill>
                  <a:schemeClr val="tx1"/>
                </a:solidFill>
                <a:effectLst/>
                <a:latin typeface="Times" charset="0"/>
                <a:ea typeface="ＭＳ Ｐゴシック" charset="-128"/>
                <a:cs typeface="ＭＳ Ｐゴシック" charset="-128"/>
              </a:rPr>
              <a:t>. The </a:t>
            </a:r>
            <a:r>
              <a:rPr lang="ru-RU" sz="1000" b="0" i="0" kern="1200" dirty="0" err="1">
                <a:solidFill>
                  <a:schemeClr val="tx1"/>
                </a:solidFill>
                <a:effectLst/>
                <a:latin typeface="Times" charset="0"/>
                <a:ea typeface="ＭＳ Ｐゴシック" charset="-128"/>
                <a:cs typeface="ＭＳ Ｐゴシック" charset="-128"/>
              </a:rPr>
              <a:t>gradient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strength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several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times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higher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clinical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scanners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gradient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switching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rate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also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very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high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enabling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fast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transitions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maximum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strength</a:t>
            </a:r>
            <a:r>
              <a:rPr lang="ru-RU" sz="1000" b="0" i="0" kern="1200" dirty="0">
                <a:solidFill>
                  <a:schemeClr val="tx1"/>
                </a:solidFill>
                <a:effectLst/>
                <a:latin typeface="Times" charset="0"/>
                <a:ea typeface="ＭＳ Ｐゴシック" charset="-128"/>
                <a:cs typeface="ＭＳ Ｐゴシック" charset="-128"/>
              </a:rPr>
              <a:t>.</a:t>
            </a:r>
          </a:p>
          <a:p>
            <a:br>
              <a:rPr lang="ru-RU" dirty="0"/>
            </a:br>
            <a:endParaRPr lang="ru-RU" dirty="0"/>
          </a:p>
        </p:txBody>
      </p:sp>
      <p:sp>
        <p:nvSpPr>
          <p:cNvPr id="4" name="Номер слайда 3"/>
          <p:cNvSpPr>
            <a:spLocks noGrp="1"/>
          </p:cNvSpPr>
          <p:nvPr>
            <p:ph type="sldNum" sz="quarter" idx="10"/>
          </p:nvPr>
        </p:nvSpPr>
        <p:spPr/>
        <p:txBody>
          <a:bodyPr/>
          <a:lstStyle/>
          <a:p>
            <a:pPr>
              <a:defRPr/>
            </a:pPr>
            <a:fld id="{F139D552-1F06-F846-81ED-BD794F8A1EA6}" type="slidenum">
              <a:rPr lang="en-US" smtClean="0"/>
              <a:pPr>
                <a:defRPr/>
              </a:pPr>
              <a:t>2</a:t>
            </a:fld>
            <a:endParaRPr lang="en-US" dirty="0"/>
          </a:p>
        </p:txBody>
      </p:sp>
    </p:spTree>
    <p:extLst>
      <p:ext uri="{BB962C8B-B14F-4D97-AF65-F5344CB8AC3E}">
        <p14:creationId xmlns:p14="http://schemas.microsoft.com/office/powerpoint/2010/main" val="2107859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000" b="0" i="0" kern="1200" dirty="0" err="1">
                <a:solidFill>
                  <a:schemeClr val="tx1"/>
                </a:solidFill>
                <a:effectLst/>
                <a:latin typeface="Times" charset="0"/>
                <a:ea typeface="ＭＳ Ｐゴシック" charset="-128"/>
                <a:cs typeface="ＭＳ Ｐゴシック" charset="-128"/>
              </a:rPr>
              <a:t>Because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small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animals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require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significantly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higher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spatial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resolution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humans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systems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specialized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ultra-powerful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miniature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hardware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components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Here's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what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technical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numbers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mean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practice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Internal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hole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diameter</a:t>
            </a:r>
            <a:r>
              <a:rPr lang="ru-RU" sz="1000" b="0" i="0" kern="1200" dirty="0">
                <a:solidFill>
                  <a:schemeClr val="tx1"/>
                </a:solidFill>
                <a:effectLst/>
                <a:latin typeface="Times" charset="0"/>
                <a:ea typeface="ＭＳ Ｐゴシック" charset="-128"/>
                <a:cs typeface="ＭＳ Ｐゴシック" charset="-128"/>
              </a:rPr>
              <a:t> (50 x 150 </a:t>
            </a:r>
            <a:r>
              <a:rPr lang="ru-RU" sz="1000" b="0" i="0" kern="1200" dirty="0" err="1">
                <a:solidFill>
                  <a:schemeClr val="tx1"/>
                </a:solidFill>
                <a:effectLst/>
                <a:latin typeface="Times" charset="0"/>
                <a:ea typeface="ＭＳ Ｐゴシック" charset="-128"/>
                <a:cs typeface="ＭＳ Ｐゴシック" charset="-128"/>
              </a:rPr>
              <a:t>mm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narrow</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specialized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hole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fits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tightly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object</a:t>
            </a:r>
            <a:r>
              <a:rPr lang="ru-RU" sz="1000" b="0" i="0" kern="1200" dirty="0">
                <a:solidFill>
                  <a:schemeClr val="tx1"/>
                </a:solidFill>
                <a:effectLst/>
                <a:latin typeface="Times" charset="0"/>
                <a:ea typeface="ＭＳ Ｐゴシック" charset="-128"/>
                <a:cs typeface="ＭＳ Ｐゴシック" charset="-128"/>
              </a:rPr>
              <a:t>. It </a:t>
            </a:r>
            <a:r>
              <a:rPr lang="ru-RU" sz="1000" b="0" i="0" kern="1200" dirty="0" err="1">
                <a:solidFill>
                  <a:schemeClr val="tx1"/>
                </a:solidFill>
                <a:effectLst/>
                <a:latin typeface="Times" charset="0"/>
                <a:ea typeface="ＭＳ Ｐゴシック" charset="-128"/>
                <a:cs typeface="ＭＳ Ｐゴシック" charset="-128"/>
              </a:rPr>
              <a:t>features</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built-in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animal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processing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platform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dedicated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radio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frequency</a:t>
            </a:r>
            <a:r>
              <a:rPr lang="ru-RU" sz="1000" b="0" i="0" kern="1200" dirty="0">
                <a:solidFill>
                  <a:schemeClr val="tx1"/>
                </a:solidFill>
                <a:effectLst/>
                <a:latin typeface="Times" charset="0"/>
                <a:ea typeface="ＭＳ Ｐゴシック" charset="-128"/>
                <a:cs typeface="ＭＳ Ｐゴシック" charset="-128"/>
              </a:rPr>
              <a:t> (RF) </a:t>
            </a:r>
            <a:r>
              <a:rPr lang="ru-RU" sz="1000" b="0" i="0" kern="1200" dirty="0" err="1">
                <a:solidFill>
                  <a:schemeClr val="tx1"/>
                </a:solidFill>
                <a:effectLst/>
                <a:latin typeface="Times" charset="0"/>
                <a:ea typeface="ＭＳ Ｐゴシック" charset="-128"/>
                <a:cs typeface="ＭＳ Ｐゴシック" charset="-128"/>
              </a:rPr>
              <a:t>coils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small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rodents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ensure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maximum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signal-to-noise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ratio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Gradient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strength</a:t>
            </a:r>
            <a:r>
              <a:rPr lang="ru-RU" sz="1000" b="0" i="0" kern="1200" dirty="0">
                <a:solidFill>
                  <a:schemeClr val="tx1"/>
                </a:solidFill>
                <a:effectLst/>
                <a:latin typeface="Times" charset="0"/>
                <a:ea typeface="ＭＳ Ｐゴシック" charset="-128"/>
                <a:cs typeface="ＭＳ Ｐゴシック" charset="-128"/>
              </a:rPr>
              <a:t> (440 </a:t>
            </a:r>
            <a:r>
              <a:rPr lang="ru-RU" sz="1000" b="0" i="0" kern="1200" dirty="0" err="1">
                <a:solidFill>
                  <a:schemeClr val="tx1"/>
                </a:solidFill>
                <a:effectLst/>
                <a:latin typeface="Times" charset="0"/>
                <a:ea typeface="ＭＳ Ｐゴシック" charset="-128"/>
                <a:cs typeface="ＭＳ Ｐゴシック" charset="-128"/>
              </a:rPr>
              <a:t>mT</a:t>
            </a:r>
            <a:r>
              <a:rPr lang="ru-RU" sz="1000" b="0" i="0" kern="1200" dirty="0">
                <a:solidFill>
                  <a:schemeClr val="tx1"/>
                </a:solidFill>
                <a:effectLst/>
                <a:latin typeface="Times" charset="0"/>
                <a:ea typeface="ＭＳ Ｐゴシック" charset="-128"/>
                <a:cs typeface="ＭＳ Ｐゴシック" charset="-128"/>
              </a:rPr>
              <a:t>/m): </a:t>
            </a:r>
            <a:r>
              <a:rPr lang="ru-RU" sz="1000" b="0" i="0" kern="1200" dirty="0" err="1">
                <a:solidFill>
                  <a:schemeClr val="tx1"/>
                </a:solidFill>
                <a:effectLst/>
                <a:latin typeface="Times" charset="0"/>
                <a:ea typeface="ＭＳ Ｐゴシック" charset="-128"/>
                <a:cs typeface="ＭＳ Ｐゴシック" charset="-128"/>
              </a:rPr>
              <a:t>This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approximately</a:t>
            </a:r>
            <a:r>
              <a:rPr lang="ru-RU" sz="1000" b="0" i="0" kern="1200" dirty="0">
                <a:solidFill>
                  <a:schemeClr val="tx1"/>
                </a:solidFill>
                <a:effectLst/>
                <a:latin typeface="Times" charset="0"/>
                <a:ea typeface="ＭＳ Ｐゴシック" charset="-128"/>
                <a:cs typeface="ＭＳ Ｐゴシック" charset="-128"/>
              </a:rPr>
              <a:t> 5–10 </a:t>
            </a:r>
            <a:r>
              <a:rPr lang="ru-RU" sz="1000" b="0" i="0" kern="1200" dirty="0" err="1">
                <a:solidFill>
                  <a:schemeClr val="tx1"/>
                </a:solidFill>
                <a:effectLst/>
                <a:latin typeface="Times" charset="0"/>
                <a:ea typeface="ＭＳ Ｐゴシック" charset="-128"/>
                <a:cs typeface="ＭＳ Ｐゴシック" charset="-128"/>
              </a:rPr>
              <a:t>times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stronger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standard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human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clinical</a:t>
            </a:r>
            <a:r>
              <a:rPr lang="ru-RU" sz="1000" b="0" i="0" kern="1200" dirty="0">
                <a:solidFill>
                  <a:schemeClr val="tx1"/>
                </a:solidFill>
                <a:effectLst/>
                <a:latin typeface="Times" charset="0"/>
                <a:ea typeface="ＭＳ Ｐゴシック" charset="-128"/>
                <a:cs typeface="ＭＳ Ｐゴシック" charset="-128"/>
              </a:rPr>
              <a:t> MRI </a:t>
            </a:r>
            <a:r>
              <a:rPr lang="ru-RU" sz="1000" b="0" i="0" kern="1200" dirty="0" err="1">
                <a:solidFill>
                  <a:schemeClr val="tx1"/>
                </a:solidFill>
                <a:effectLst/>
                <a:latin typeface="Times" charset="0"/>
                <a:ea typeface="ＭＳ Ｐゴシック" charset="-128"/>
                <a:cs typeface="ＭＳ Ｐゴシック" charset="-128"/>
              </a:rPr>
              <a:t>scanners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which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typically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have</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maximum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power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40–80 </a:t>
            </a:r>
            <a:r>
              <a:rPr lang="ru-RU" sz="1000" b="0" i="0" kern="1200" dirty="0" err="1">
                <a:solidFill>
                  <a:schemeClr val="tx1"/>
                </a:solidFill>
                <a:effectLst/>
                <a:latin typeface="Times" charset="0"/>
                <a:ea typeface="ＭＳ Ｐゴシック" charset="-128"/>
                <a:cs typeface="ＭＳ Ｐゴシック" charset="-128"/>
              </a:rPr>
              <a:t>mT</a:t>
            </a:r>
            <a:r>
              <a:rPr lang="ru-RU" sz="1000" b="0" i="0" kern="1200" dirty="0">
                <a:solidFill>
                  <a:schemeClr val="tx1"/>
                </a:solidFill>
                <a:effectLst/>
                <a:latin typeface="Times" charset="0"/>
                <a:ea typeface="ＭＳ Ｐゴシック" charset="-128"/>
                <a:cs typeface="ＭＳ Ｐゴシック" charset="-128"/>
              </a:rPr>
              <a:t>/m). </a:t>
            </a:r>
            <a:r>
              <a:rPr lang="ru-RU" sz="1000" b="0" i="0" kern="1200" dirty="0" err="1">
                <a:solidFill>
                  <a:schemeClr val="tx1"/>
                </a:solidFill>
                <a:effectLst/>
                <a:latin typeface="Times" charset="0"/>
                <a:ea typeface="ＭＳ Ｐゴシック" charset="-128"/>
                <a:cs typeface="ＭＳ Ｐゴシック" charset="-128"/>
              </a:rPr>
              <a:t>This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allows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system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map</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microscopic</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structures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tissues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just</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fraction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millimeter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wide</a:t>
            </a:r>
            <a:r>
              <a:rPr lang="ru-RU" sz="1000" b="0" i="0" kern="1200" dirty="0">
                <a:solidFill>
                  <a:schemeClr val="tx1"/>
                </a:solidFill>
                <a:effectLst/>
                <a:latin typeface="Times" charset="0"/>
                <a:ea typeface="ＭＳ Ｐゴシック" charset="-128"/>
                <a:cs typeface="ＭＳ Ｐゴシック" charset="-128"/>
              </a:rPr>
              <a:t>. TEL - </a:t>
            </a:r>
            <a:r>
              <a:rPr lang="ru-RU" sz="1000" b="0" i="0" kern="1200" dirty="0" err="1">
                <a:solidFill>
                  <a:schemeClr val="tx1"/>
                </a:solidFill>
                <a:effectLst/>
                <a:latin typeface="Times" charset="0"/>
                <a:ea typeface="ＭＳ Ｐゴシック" charset="-128"/>
                <a:cs typeface="ＭＳ Ｐゴシック" charset="-128"/>
              </a:rPr>
              <a:t>Abstracts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line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Slew</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rate</a:t>
            </a:r>
            <a:r>
              <a:rPr lang="ru-RU" sz="1000" b="0" i="0" kern="1200" dirty="0">
                <a:solidFill>
                  <a:schemeClr val="tx1"/>
                </a:solidFill>
                <a:effectLst/>
                <a:latin typeface="Times" charset="0"/>
                <a:ea typeface="ＭＳ Ｐゴシック" charset="-128"/>
                <a:cs typeface="ＭＳ Ｐゴシック" charset="-128"/>
              </a:rPr>
              <a:t> (1750 T/m/s </a:t>
            </a:r>
            <a:r>
              <a:rPr lang="ru-RU" sz="1000" b="0" i="0" kern="1200" dirty="0" err="1">
                <a:solidFill>
                  <a:schemeClr val="tx1"/>
                </a:solidFill>
                <a:effectLst/>
                <a:latin typeface="Times" charset="0"/>
                <a:ea typeface="ＭＳ Ｐゴシック" charset="-128"/>
                <a:cs typeface="ＭＳ Ｐゴシック" charset="-128"/>
              </a:rPr>
              <a:t>at</a:t>
            </a:r>
            <a:r>
              <a:rPr lang="ru-RU" sz="1000" b="0" i="0" kern="1200" dirty="0">
                <a:solidFill>
                  <a:schemeClr val="tx1"/>
                </a:solidFill>
                <a:effectLst/>
                <a:latin typeface="Times" charset="0"/>
                <a:ea typeface="ＭＳ Ｐゴシック" charset="-128"/>
                <a:cs typeface="ＭＳ Ｐゴシック" charset="-128"/>
              </a:rPr>
              <a:t> 60 A </a:t>
            </a:r>
            <a:r>
              <a:rPr lang="ru-RU" sz="1000" b="0" i="0" kern="1200" dirty="0" err="1">
                <a:solidFill>
                  <a:schemeClr val="tx1"/>
                </a:solidFill>
                <a:effectLst/>
                <a:latin typeface="Times" charset="0"/>
                <a:ea typeface="ＭＳ Ｐゴシック" charset="-128"/>
                <a:cs typeface="ＭＳ Ｐゴシック" charset="-128"/>
              </a:rPr>
              <a:t>current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indicates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how</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quickly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gradient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magnetic</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fields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switch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maximum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strength</a:t>
            </a:r>
            <a:r>
              <a:rPr lang="ru-RU" sz="1000" b="0" i="0" kern="1200" dirty="0">
                <a:solidFill>
                  <a:schemeClr val="tx1"/>
                </a:solidFill>
                <a:effectLst/>
                <a:latin typeface="Times" charset="0"/>
                <a:ea typeface="ＭＳ Ｐゴシック" charset="-128"/>
                <a:cs typeface="ＭＳ Ｐゴシック" charset="-128"/>
              </a:rPr>
              <a:t>. High </a:t>
            </a:r>
            <a:r>
              <a:rPr lang="ru-RU" sz="1000" b="0" i="0" kern="1200" dirty="0" err="1">
                <a:solidFill>
                  <a:schemeClr val="tx1"/>
                </a:solidFill>
                <a:effectLst/>
                <a:latin typeface="Times" charset="0"/>
                <a:ea typeface="ＭＳ Ｐゴシック" charset="-128"/>
                <a:cs typeface="ＭＳ Ｐゴシック" charset="-128"/>
              </a:rPr>
              <a:t>slew</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rate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allows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ultra-fast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pulse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trains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reduces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image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distortion</a:t>
            </a:r>
            <a:r>
              <a:rPr lang="ru-RU" sz="1000" b="0" i="0" kern="1200" dirty="0">
                <a:solidFill>
                  <a:schemeClr val="tx1"/>
                </a:solidFill>
                <a:effectLst/>
                <a:latin typeface="Times" charset="0"/>
                <a:ea typeface="ＭＳ Ｐゴシック" charset="-128"/>
                <a:cs typeface="ＭＳ Ｐゴシック" charset="-128"/>
              </a:rPr>
              <a:t>.</a:t>
            </a:r>
            <a:endParaRPr lang="ru-RU" dirty="0"/>
          </a:p>
        </p:txBody>
      </p:sp>
      <p:sp>
        <p:nvSpPr>
          <p:cNvPr id="4" name="Номер слайда 3"/>
          <p:cNvSpPr>
            <a:spLocks noGrp="1"/>
          </p:cNvSpPr>
          <p:nvPr>
            <p:ph type="sldNum" sz="quarter" idx="10"/>
          </p:nvPr>
        </p:nvSpPr>
        <p:spPr/>
        <p:txBody>
          <a:bodyPr/>
          <a:lstStyle/>
          <a:p>
            <a:pPr>
              <a:defRPr/>
            </a:pPr>
            <a:fld id="{F139D552-1F06-F846-81ED-BD794F8A1EA6}" type="slidenum">
              <a:rPr lang="en-US" smtClean="0"/>
              <a:pPr>
                <a:defRPr/>
              </a:pPr>
              <a:t>3</a:t>
            </a:fld>
            <a:endParaRPr lang="en-US" dirty="0"/>
          </a:p>
        </p:txBody>
      </p:sp>
    </p:spTree>
    <p:extLst>
      <p:ext uri="{BB962C8B-B14F-4D97-AF65-F5344CB8AC3E}">
        <p14:creationId xmlns:p14="http://schemas.microsoft.com/office/powerpoint/2010/main" val="1460534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sz="1000" b="0" i="0" u="none" strike="noStrike" kern="1200" baseline="0" dirty="0">
                <a:solidFill>
                  <a:schemeClr val="tx1"/>
                </a:solidFill>
                <a:latin typeface="Times" charset="0"/>
                <a:ea typeface="ＭＳ Ｐゴシック" charset="-128"/>
                <a:cs typeface="ＭＳ Ｐゴシック" charset="-128"/>
              </a:rPr>
              <a:t>Optical clearing (OC) increases the depth of light penetration and improves the outcomes of optical imaging</a:t>
            </a:r>
          </a:p>
          <a:p>
            <a:r>
              <a:rPr lang="en-US" sz="1000" b="0" i="0" u="none" strike="noStrike" kern="1200" baseline="0" dirty="0">
                <a:solidFill>
                  <a:schemeClr val="tx1"/>
                </a:solidFill>
                <a:latin typeface="Times" charset="0"/>
                <a:ea typeface="ＭＳ Ｐゴシック" charset="-128"/>
                <a:cs typeface="ＭＳ Ｐゴシック" charset="-128"/>
              </a:rPr>
              <a:t>measurements </a:t>
            </a:r>
            <a:r>
              <a:rPr lang="en-US" sz="1000" b="0" i="1" u="none" strike="noStrike" kern="1200" baseline="0" dirty="0">
                <a:solidFill>
                  <a:schemeClr val="tx1"/>
                </a:solidFill>
                <a:latin typeface="Times" charset="0"/>
                <a:ea typeface="ＭＳ Ｐゴシック" charset="-128"/>
                <a:cs typeface="ＭＳ Ｐゴシック" charset="-128"/>
              </a:rPr>
              <a:t>in situ </a:t>
            </a:r>
            <a:r>
              <a:rPr lang="en-US" sz="1000" b="0" i="0" u="none" strike="noStrike" kern="1200" baseline="0" dirty="0">
                <a:solidFill>
                  <a:schemeClr val="tx1"/>
                </a:solidFill>
                <a:latin typeface="Times" charset="0"/>
                <a:ea typeface="ＭＳ Ｐゴシック" charset="-128"/>
                <a:cs typeface="ＭＳ Ｐゴシック" charset="-128"/>
              </a:rPr>
              <a:t>and </a:t>
            </a:r>
            <a:r>
              <a:rPr lang="en-US" sz="1000" b="0" i="1" u="none" strike="noStrike" kern="1200" baseline="0" dirty="0">
                <a:solidFill>
                  <a:schemeClr val="tx1"/>
                </a:solidFill>
                <a:latin typeface="Times" charset="0"/>
                <a:ea typeface="ＭＳ Ｐゴシック" charset="-128"/>
                <a:cs typeface="ＭＳ Ｐゴシック" charset="-128"/>
              </a:rPr>
              <a:t>in vivo</a:t>
            </a:r>
            <a:r>
              <a:rPr lang="en-US" sz="1000" b="0" i="0" u="none" strike="noStrike" kern="1200" baseline="0" dirty="0">
                <a:solidFill>
                  <a:schemeClr val="tx1"/>
                </a:solidFill>
                <a:latin typeface="Times" charset="0"/>
                <a:ea typeface="ＭＳ Ｐゴシック" charset="-128"/>
                <a:cs typeface="ＭＳ Ｐゴシック" charset="-128"/>
              </a:rPr>
              <a:t>. </a:t>
            </a:r>
            <a:r>
              <a:rPr lang="en-US" sz="1000" b="0" i="1" u="none" strike="noStrike" kern="1200" baseline="0" dirty="0">
                <a:solidFill>
                  <a:schemeClr val="tx1"/>
                </a:solidFill>
                <a:latin typeface="Times" charset="0"/>
                <a:ea typeface="ＭＳ Ｐゴシック" charset="-128"/>
                <a:cs typeface="ＭＳ Ｐゴシック" charset="-128"/>
              </a:rPr>
              <a:t>In vivo </a:t>
            </a:r>
            <a:r>
              <a:rPr lang="en-US" sz="1000" b="0" i="0" u="none" strike="noStrike" kern="1200" baseline="0" dirty="0">
                <a:solidFill>
                  <a:schemeClr val="tx1"/>
                </a:solidFill>
                <a:latin typeface="Times" charset="0"/>
                <a:ea typeface="ＭＳ Ｐゴシック" charset="-128"/>
                <a:cs typeface="ＭＳ Ｐゴシック" charset="-128"/>
              </a:rPr>
              <a:t>OC protocols have to be biocompatible and should result in transient effects</a:t>
            </a:r>
          </a:p>
          <a:p>
            <a:r>
              <a:rPr lang="en-US" sz="1000" b="0" i="0" u="none" strike="noStrike" kern="1200" baseline="0" dirty="0">
                <a:solidFill>
                  <a:schemeClr val="tx1"/>
                </a:solidFill>
                <a:latin typeface="Times" charset="0"/>
                <a:ea typeface="ＭＳ Ｐゴシック" charset="-128"/>
                <a:cs typeface="ＭＳ Ｐゴシック" charset="-128"/>
              </a:rPr>
              <a:t>with minimal long-term damage to the tissues. The effects of various OC compositions </a:t>
            </a:r>
            <a:r>
              <a:rPr lang="en-US" sz="1000" b="0" i="1" u="none" strike="noStrike" kern="1200" baseline="0" dirty="0">
                <a:solidFill>
                  <a:schemeClr val="tx1"/>
                </a:solidFill>
                <a:latin typeface="Times" charset="0"/>
                <a:ea typeface="ＭＳ Ｐゴシック" charset="-128"/>
                <a:cs typeface="ＭＳ Ｐゴシック" charset="-128"/>
              </a:rPr>
              <a:t>in vivo </a:t>
            </a:r>
            <a:r>
              <a:rPr lang="en-US" sz="1000" b="0" i="0" u="none" strike="noStrike" kern="1200" baseline="0" dirty="0">
                <a:solidFill>
                  <a:schemeClr val="tx1"/>
                </a:solidFill>
                <a:latin typeface="Times" charset="0"/>
                <a:ea typeface="ＭＳ Ｐゴシック" charset="-128"/>
                <a:cs typeface="ＭＳ Ｐゴシック" charset="-128"/>
              </a:rPr>
              <a:t>were previously studied</a:t>
            </a:r>
          </a:p>
          <a:p>
            <a:r>
              <a:rPr lang="en-US" sz="1000" b="0" i="0" u="none" strike="noStrike" kern="1200" baseline="0" dirty="0">
                <a:solidFill>
                  <a:schemeClr val="tx1"/>
                </a:solidFill>
                <a:latin typeface="Times" charset="0"/>
                <a:ea typeface="ＭＳ Ｐゴシック" charset="-128"/>
                <a:cs typeface="ＭＳ Ｐゴシック" charset="-128"/>
              </a:rPr>
              <a:t>by using primarily optical imaging. Multimodality registration of optical and magnetic resonance imaging (MRI)</a:t>
            </a:r>
          </a:p>
          <a:p>
            <a:r>
              <a:rPr lang="en-US" sz="1000" b="0" i="0" u="none" strike="noStrike" kern="1200" baseline="0" dirty="0">
                <a:solidFill>
                  <a:schemeClr val="tx1"/>
                </a:solidFill>
                <a:latin typeface="Times" charset="0"/>
                <a:ea typeface="ＭＳ Ｐゴシック" charset="-128"/>
                <a:cs typeface="ＭＳ Ｐゴシック" charset="-128"/>
              </a:rPr>
              <a:t>signals in the same voxels of live tissue could be useful for improving accuracy of optical image reconstruction</a:t>
            </a:r>
            <a:endParaRPr lang="ru-RU" dirty="0"/>
          </a:p>
        </p:txBody>
      </p:sp>
      <p:sp>
        <p:nvSpPr>
          <p:cNvPr id="4" name="Номер слайда 3"/>
          <p:cNvSpPr>
            <a:spLocks noGrp="1"/>
          </p:cNvSpPr>
          <p:nvPr>
            <p:ph type="sldNum" sz="quarter" idx="10"/>
          </p:nvPr>
        </p:nvSpPr>
        <p:spPr/>
        <p:txBody>
          <a:bodyPr/>
          <a:lstStyle/>
          <a:p>
            <a:pPr>
              <a:defRPr/>
            </a:pPr>
            <a:fld id="{F139D552-1F06-F846-81ED-BD794F8A1EA6}" type="slidenum">
              <a:rPr lang="en-US" smtClean="0"/>
              <a:pPr>
                <a:defRPr/>
              </a:pPr>
              <a:t>4</a:t>
            </a:fld>
            <a:endParaRPr lang="en-US" dirty="0"/>
          </a:p>
        </p:txBody>
      </p:sp>
    </p:spTree>
    <p:extLst>
      <p:ext uri="{BB962C8B-B14F-4D97-AF65-F5344CB8AC3E}">
        <p14:creationId xmlns:p14="http://schemas.microsoft.com/office/powerpoint/2010/main" val="2245171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0" i="0" u="none" strike="noStrike" kern="1200" baseline="0" dirty="0">
                <a:solidFill>
                  <a:schemeClr val="tx1"/>
                </a:solidFill>
                <a:latin typeface="Times" charset="0"/>
                <a:ea typeface="ＭＳ Ｐゴシック" charset="-128"/>
                <a:cs typeface="ＭＳ Ｐゴシック" charset="-128"/>
              </a:rPr>
              <a:t>The goal of this research was in testing magnetic resonance imaging (MRI) pulse sequences for monitoring local changes</a:t>
            </a:r>
          </a:p>
          <a:p>
            <a:r>
              <a:rPr lang="en-US" sz="1000" b="0" i="0" u="none" strike="noStrike" kern="1200" baseline="0" dirty="0">
                <a:solidFill>
                  <a:schemeClr val="tx1"/>
                </a:solidFill>
                <a:latin typeface="Times" charset="0"/>
                <a:ea typeface="ＭＳ Ｐゴシック" charset="-128"/>
                <a:cs typeface="ＭＳ Ｐゴシック" charset="-128"/>
              </a:rPr>
              <a:t>of proton relaxation times after the local application of skin optical clearing (OC) compositions in vivo. </a:t>
            </a:r>
          </a:p>
          <a:p>
            <a:r>
              <a:rPr lang="en-US" sz="1000" b="0" i="0" u="none" strike="noStrike" kern="1200" baseline="0" dirty="0">
                <a:solidFill>
                  <a:schemeClr val="tx1"/>
                </a:solidFill>
                <a:latin typeface="Times" charset="0"/>
                <a:ea typeface="ＭＳ Ｐゴシック" charset="-128"/>
                <a:cs typeface="ＭＳ Ｐゴシック" charset="-128"/>
              </a:rPr>
              <a:t>We used xenograft</a:t>
            </a:r>
          </a:p>
          <a:p>
            <a:r>
              <a:rPr lang="en-US" sz="1000" b="0" i="0" u="none" strike="noStrike" kern="1200" baseline="0" dirty="0">
                <a:solidFill>
                  <a:schemeClr val="tx1"/>
                </a:solidFill>
                <a:latin typeface="Times" charset="0"/>
                <a:ea typeface="ＭＳ Ｐゴシック" charset="-128"/>
                <a:cs typeface="ＭＳ Ｐゴシック" charset="-128"/>
              </a:rPr>
              <a:t>mouse models of cancer, i.e. nu/nu mice bearing subcutaneous tumors expressing endogenous </a:t>
            </a:r>
            <a:r>
              <a:rPr lang="en-US" sz="1000" b="0" i="0" u="none" strike="noStrike" kern="1200" baseline="0" dirty="0" err="1">
                <a:solidFill>
                  <a:schemeClr val="tx1"/>
                </a:solidFill>
                <a:latin typeface="Times" charset="0"/>
                <a:ea typeface="ＭＳ Ｐゴシック" charset="-128"/>
                <a:cs typeface="ＭＳ Ｐゴシック" charset="-128"/>
              </a:rPr>
              <a:t>TagRFP</a:t>
            </a:r>
            <a:r>
              <a:rPr lang="en-US" sz="1000" b="0" i="0" u="none" strike="noStrike" kern="1200" baseline="0" dirty="0">
                <a:solidFill>
                  <a:schemeClr val="tx1"/>
                </a:solidFill>
                <a:latin typeface="Times" charset="0"/>
                <a:ea typeface="ＭＳ Ｐゴシック" charset="-128"/>
                <a:cs typeface="ＭＳ Ｐゴシック" charset="-128"/>
              </a:rPr>
              <a:t> red fluorescent</a:t>
            </a:r>
          </a:p>
          <a:p>
            <a:r>
              <a:rPr lang="en-US" sz="1000" b="0" i="0" u="none" strike="noStrike" kern="1200" baseline="0" dirty="0">
                <a:solidFill>
                  <a:schemeClr val="tx1"/>
                </a:solidFill>
                <a:latin typeface="Times" charset="0"/>
                <a:ea typeface="ＭＳ Ｐゴシック" charset="-128"/>
                <a:cs typeface="ＭＳ Ｐゴシック" charset="-128"/>
              </a:rPr>
              <a:t>protein marker and tested the changes in fluorescence intensity and lifetime (FL) of the subcutaneous tumor foci after OC</a:t>
            </a:r>
          </a:p>
          <a:p>
            <a:r>
              <a:rPr lang="en-US" sz="1000" b="0" i="0" u="none" strike="noStrike" kern="1200" baseline="0" dirty="0">
                <a:solidFill>
                  <a:schemeClr val="tx1"/>
                </a:solidFill>
                <a:latin typeface="Times" charset="0"/>
                <a:ea typeface="ＭＳ Ｐゴシック" charset="-128"/>
                <a:cs typeface="ＭＳ Ｐゴシック" charset="-128"/>
              </a:rPr>
              <a:t>application (70% glycerol, 5% DMSO, 25% water) onto the </a:t>
            </a:r>
            <a:r>
              <a:rPr lang="en-US" sz="1000" b="0" i="0" u="none" strike="noStrike" kern="1200" baseline="0" dirty="0" err="1">
                <a:solidFill>
                  <a:schemeClr val="tx1"/>
                </a:solidFill>
                <a:latin typeface="Times" charset="0"/>
                <a:ea typeface="ＭＳ Ｐゴシック" charset="-128"/>
                <a:cs typeface="ＭＳ Ｐゴシック" charset="-128"/>
              </a:rPr>
              <a:t>skinBy</a:t>
            </a:r>
            <a:r>
              <a:rPr lang="en-US" sz="1000" b="0" i="0" u="none" strike="noStrike" kern="1200" baseline="0" dirty="0">
                <a:solidFill>
                  <a:schemeClr val="tx1"/>
                </a:solidFill>
                <a:latin typeface="Times" charset="0"/>
                <a:ea typeface="ＭＳ Ｐゴシック" charset="-128"/>
                <a:cs typeface="ＭＳ Ｐゴシック" charset="-128"/>
              </a:rPr>
              <a:t> using time-correlated single photon counting within</a:t>
            </a:r>
          </a:p>
          <a:p>
            <a:r>
              <a:rPr lang="en-US" sz="1000" b="0" i="0" u="none" strike="noStrike" kern="1200" baseline="0" dirty="0">
                <a:solidFill>
                  <a:schemeClr val="tx1"/>
                </a:solidFill>
                <a:latin typeface="Times" charset="0"/>
                <a:ea typeface="ＭＳ Ｐゴシック" charset="-128"/>
                <a:cs typeface="ＭＳ Ｐゴシック" charset="-128"/>
              </a:rPr>
              <a:t>20-30 min after the OC we observed: 1) 30-40% increase in the overall photon numbers output; 2) 50 </a:t>
            </a:r>
            <a:r>
              <a:rPr lang="en-US" sz="1000" b="0" i="0" u="none" strike="noStrike" kern="1200" baseline="0" dirty="0" err="1">
                <a:solidFill>
                  <a:schemeClr val="tx1"/>
                </a:solidFill>
                <a:latin typeface="Times" charset="0"/>
                <a:ea typeface="ＭＳ Ｐゴシック" charset="-128"/>
                <a:cs typeface="ＭＳ Ｐゴシック" charset="-128"/>
              </a:rPr>
              <a:t>ps</a:t>
            </a:r>
            <a:r>
              <a:rPr lang="en-US" sz="1000" b="0" i="0" u="none" strike="noStrike" kern="1200" baseline="0" dirty="0">
                <a:solidFill>
                  <a:schemeClr val="tx1"/>
                </a:solidFill>
                <a:latin typeface="Times" charset="0"/>
                <a:ea typeface="ＭＳ Ｐゴシック" charset="-128"/>
                <a:cs typeface="ＭＳ Ｐゴシック" charset="-128"/>
              </a:rPr>
              <a:t> increase in the</a:t>
            </a:r>
          </a:p>
          <a:p>
            <a:r>
              <a:rPr lang="en-US" sz="1000" b="0" i="0" u="none" strike="noStrike" kern="1200" baseline="0" dirty="0">
                <a:solidFill>
                  <a:schemeClr val="tx1"/>
                </a:solidFill>
                <a:latin typeface="Times" charset="0"/>
                <a:ea typeface="ＭＳ Ｐゴシック" charset="-128"/>
                <a:cs typeface="ＭＳ Ｐゴシック" charset="-128"/>
              </a:rPr>
              <a:t>median FL of </a:t>
            </a:r>
            <a:r>
              <a:rPr lang="en-US" sz="1000" b="0" i="0" u="none" strike="noStrike" kern="1200" baseline="0" dirty="0" err="1">
                <a:solidFill>
                  <a:schemeClr val="tx1"/>
                </a:solidFill>
                <a:latin typeface="Times" charset="0"/>
                <a:ea typeface="ＭＳ Ｐゴシック" charset="-128"/>
                <a:cs typeface="ＭＳ Ｐゴシック" charset="-128"/>
              </a:rPr>
              <a:t>TagRFP</a:t>
            </a:r>
            <a:r>
              <a:rPr lang="en-US" sz="1000" b="0" i="0" u="none" strike="noStrike" kern="1200" baseline="0" dirty="0">
                <a:solidFill>
                  <a:schemeClr val="tx1"/>
                </a:solidFill>
                <a:latin typeface="Times" charset="0"/>
                <a:ea typeface="ＭＳ Ｐゴシック" charset="-128"/>
                <a:cs typeface="ＭＳ Ｐゴシック" charset="-128"/>
              </a:rPr>
              <a:t>. </a:t>
            </a:r>
          </a:p>
          <a:p>
            <a:r>
              <a:rPr lang="en-US" sz="1000" b="0" i="0" u="none" strike="noStrike" kern="1200" baseline="0" dirty="0">
                <a:solidFill>
                  <a:schemeClr val="tx1"/>
                </a:solidFill>
                <a:latin typeface="Times" charset="0"/>
                <a:ea typeface="ＭＳ Ｐゴシック" charset="-128"/>
                <a:cs typeface="ＭＳ Ｐゴシック" charset="-128"/>
              </a:rPr>
              <a:t>We subsequently performed tracking of MR signal intensity changes within selected regions of</a:t>
            </a:r>
          </a:p>
          <a:p>
            <a:r>
              <a:rPr lang="en-US" sz="1000" b="0" i="0" u="none" strike="noStrike" kern="1200" baseline="0" dirty="0">
                <a:solidFill>
                  <a:schemeClr val="tx1"/>
                </a:solidFill>
                <a:latin typeface="Times" charset="0"/>
                <a:ea typeface="ＭＳ Ｐゴシック" charset="-128"/>
                <a:cs typeface="ＭＳ Ｐゴシック" charset="-128"/>
              </a:rPr>
              <a:t>interest (ROI) located close to the skin surface before, during and after OC. </a:t>
            </a:r>
            <a:endParaRPr lang="en-US" dirty="0"/>
          </a:p>
        </p:txBody>
      </p:sp>
      <p:sp>
        <p:nvSpPr>
          <p:cNvPr id="4" name="Slide Number Placeholder 3"/>
          <p:cNvSpPr>
            <a:spLocks noGrp="1"/>
          </p:cNvSpPr>
          <p:nvPr>
            <p:ph type="sldNum" sz="quarter" idx="5"/>
          </p:nvPr>
        </p:nvSpPr>
        <p:spPr/>
        <p:txBody>
          <a:bodyPr/>
          <a:lstStyle/>
          <a:p>
            <a:pPr>
              <a:defRPr/>
            </a:pPr>
            <a:fld id="{F139D552-1F06-F846-81ED-BD794F8A1EA6}" type="slidenum">
              <a:rPr lang="en-US" smtClean="0"/>
              <a:pPr>
                <a:defRPr/>
              </a:pPr>
              <a:t>5</a:t>
            </a:fld>
            <a:endParaRPr lang="en-US" dirty="0"/>
          </a:p>
        </p:txBody>
      </p:sp>
    </p:spTree>
    <p:extLst>
      <p:ext uri="{BB962C8B-B14F-4D97-AF65-F5344CB8AC3E}">
        <p14:creationId xmlns:p14="http://schemas.microsoft.com/office/powerpoint/2010/main" val="1967263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We used steady state and time –resolved fluorescence to monitor the OC effect combining to MRI</a:t>
            </a:r>
            <a:endParaRPr lang="ru-RU" dirty="0"/>
          </a:p>
        </p:txBody>
      </p:sp>
      <p:sp>
        <p:nvSpPr>
          <p:cNvPr id="4" name="Номер слайда 3"/>
          <p:cNvSpPr>
            <a:spLocks noGrp="1"/>
          </p:cNvSpPr>
          <p:nvPr>
            <p:ph type="sldNum" sz="quarter" idx="5"/>
          </p:nvPr>
        </p:nvSpPr>
        <p:spPr/>
        <p:txBody>
          <a:bodyPr/>
          <a:lstStyle/>
          <a:p>
            <a:pPr>
              <a:defRPr/>
            </a:pPr>
            <a:fld id="{F139D552-1F06-F846-81ED-BD794F8A1EA6}" type="slidenum">
              <a:rPr lang="en-US" smtClean="0"/>
              <a:pPr>
                <a:defRPr/>
              </a:pPr>
              <a:t>6</a:t>
            </a:fld>
            <a:endParaRPr lang="en-US" dirty="0"/>
          </a:p>
        </p:txBody>
      </p:sp>
    </p:spTree>
    <p:extLst>
      <p:ext uri="{BB962C8B-B14F-4D97-AF65-F5344CB8AC3E}">
        <p14:creationId xmlns:p14="http://schemas.microsoft.com/office/powerpoint/2010/main" val="1842164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en-US" sz="1000" kern="1200" dirty="0">
                <a:solidFill>
                  <a:schemeClr val="tx1"/>
                </a:solidFill>
                <a:latin typeface="Times" charset="0"/>
                <a:ea typeface="ＭＳ Ｐゴシック" charset="-128"/>
                <a:cs typeface="ＭＳ Ｐゴシック" charset="-128"/>
              </a:rPr>
              <a:t>Whole tumor imaging revealed no </a:t>
            </a:r>
            <a:r>
              <a:rPr lang="ru-RU" sz="1000" kern="1200" dirty="0">
                <a:solidFill>
                  <a:schemeClr val="tx1"/>
                </a:solidFill>
                <a:latin typeface="Times" charset="0"/>
                <a:ea typeface="ＭＳ Ｐゴシック" charset="-128"/>
                <a:cs typeface="ＭＳ Ｐゴシック" charset="-128"/>
              </a:rPr>
              <a:t> </a:t>
            </a:r>
            <a:r>
              <a:rPr lang="en-US" sz="1000" kern="1200" dirty="0">
                <a:solidFill>
                  <a:schemeClr val="tx1"/>
                </a:solidFill>
                <a:latin typeface="Times" charset="0"/>
                <a:ea typeface="ＭＳ Ｐゴシック" charset="-128"/>
                <a:cs typeface="ＭＳ Ｐゴシック" charset="-128"/>
              </a:rPr>
              <a:t>statistically significant differences in MR signal</a:t>
            </a:r>
            <a:r>
              <a:rPr lang="ru-RU" sz="1000" kern="1200" dirty="0">
                <a:solidFill>
                  <a:schemeClr val="tx1"/>
                </a:solidFill>
                <a:latin typeface="Times" charset="0"/>
                <a:ea typeface="ＭＳ Ｐゴシック" charset="-128"/>
                <a:cs typeface="ＭＳ Ｐゴシック" charset="-128"/>
              </a:rPr>
              <a:t> </a:t>
            </a:r>
            <a:r>
              <a:rPr lang="en-US" sz="1000" kern="1200" dirty="0">
                <a:solidFill>
                  <a:schemeClr val="tx1"/>
                </a:solidFill>
                <a:latin typeface="Times" charset="0"/>
                <a:ea typeface="ＭＳ Ｐゴシック" charset="-128"/>
                <a:cs typeface="ＭＳ Ｐゴシック" charset="-128"/>
              </a:rPr>
              <a:t>intensity changes after OC</a:t>
            </a:r>
            <a:r>
              <a:rPr lang="ru-RU" sz="1000" kern="1200" dirty="0">
                <a:solidFill>
                  <a:schemeClr val="tx1"/>
                </a:solidFill>
                <a:latin typeface="Times" charset="0"/>
                <a:ea typeface="ＭＳ Ｐゴシック" charset="-128"/>
                <a:cs typeface="ＭＳ Ｐゴシック" charset="-128"/>
              </a:rPr>
              <a:t>.</a:t>
            </a:r>
            <a:endParaRPr lang="en-US" sz="1000" b="0" i="0" u="none" strike="noStrike" kern="1200" baseline="0" dirty="0">
              <a:solidFill>
                <a:schemeClr val="tx1"/>
              </a:solidFill>
              <a:latin typeface="Times" charset="0"/>
              <a:ea typeface="ＭＳ Ｐゴシック" charset="-128"/>
              <a:cs typeface="ＭＳ Ｐゴシック" charset="-128"/>
            </a:endParaRPr>
          </a:p>
          <a:p>
            <a:r>
              <a:rPr lang="en-US" sz="1000" b="0" i="0" u="none" strike="noStrike" kern="1200" baseline="0" dirty="0">
                <a:solidFill>
                  <a:schemeClr val="tx1"/>
                </a:solidFill>
                <a:latin typeface="Times" charset="0"/>
                <a:ea typeface="ＭＳ Ｐゴシック" charset="-128"/>
                <a:cs typeface="ＭＳ Ｐゴシック" charset="-128"/>
              </a:rPr>
              <a:t>The analysis of 1T MR T2-weighted (T2w)</a:t>
            </a:r>
            <a:r>
              <a:rPr lang="ru-RU" sz="1000" b="0" i="0" u="none" strike="noStrike" kern="1200" baseline="0" dirty="0">
                <a:solidFill>
                  <a:schemeClr val="tx1"/>
                </a:solidFill>
                <a:latin typeface="Times" charset="0"/>
                <a:ea typeface="ＭＳ Ｐゴシック" charset="-128"/>
                <a:cs typeface="ＭＳ Ｐゴシック" charset="-128"/>
              </a:rPr>
              <a:t> </a:t>
            </a:r>
            <a:r>
              <a:rPr lang="en-US" sz="1000" b="0" i="0" u="none" strike="noStrike" kern="1200" baseline="0" dirty="0">
                <a:solidFill>
                  <a:schemeClr val="tx1"/>
                </a:solidFill>
                <a:latin typeface="Times" charset="0"/>
                <a:ea typeface="ＭＳ Ｐゴシック" charset="-128"/>
                <a:cs typeface="ＭＳ Ｐゴシック" charset="-128"/>
              </a:rPr>
              <a:t>) in subcutaneously ROI</a:t>
            </a:r>
            <a:r>
              <a:rPr lang="ru-RU" sz="1000" b="0" i="0" u="none" strike="noStrike" kern="1200" baseline="0" dirty="0">
                <a:solidFill>
                  <a:schemeClr val="tx1"/>
                </a:solidFill>
                <a:latin typeface="Times" charset="0"/>
                <a:ea typeface="ＭＳ Ｐゴシック" charset="-128"/>
                <a:cs typeface="ＭＳ Ｐゴシック" charset="-128"/>
              </a:rPr>
              <a:t> </a:t>
            </a:r>
            <a:r>
              <a:rPr kumimoji="0" lang="en-US" sz="1600" b="0" i="0" u="none" strike="noStrike" kern="1200" cap="none" spc="0" normalizeH="0" baseline="0" noProof="0" dirty="0">
                <a:ln>
                  <a:noFill/>
                </a:ln>
                <a:solidFill>
                  <a:prstClr val="white"/>
                </a:solidFill>
                <a:effectLst/>
                <a:uLnTx/>
                <a:uFillTx/>
                <a:latin typeface="Century Gothic" panose="020B0502020202020204"/>
                <a:ea typeface="+mn-ea"/>
                <a:cs typeface="+mn-cs"/>
              </a:rPr>
              <a:t>space MRI showed shortening water proton relaxation </a:t>
            </a: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times</a:t>
            </a:r>
            <a:r>
              <a:rPr kumimoji="0" lang="ru-RU" sz="18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a:p>
            <a:endParaRPr lang="en-US" sz="1000" b="0" i="0" u="none" strike="noStrike" kern="1200" baseline="0" dirty="0">
              <a:solidFill>
                <a:schemeClr val="tx1"/>
              </a:solidFill>
              <a:latin typeface="Times" charset="0"/>
              <a:ea typeface="ＭＳ Ｐゴシック" charset="-128"/>
              <a:cs typeface="ＭＳ Ｐゴシック" charset="-128"/>
            </a:endParaRPr>
          </a:p>
          <a:p>
            <a:endParaRPr lang="en-US" sz="1000" b="0" i="0" u="none" strike="noStrike" kern="1200" baseline="0" dirty="0">
              <a:solidFill>
                <a:schemeClr val="tx1"/>
              </a:solidFill>
              <a:latin typeface="Times" charset="0"/>
              <a:ea typeface="ＭＳ Ｐゴシック" charset="-128"/>
              <a:cs typeface="ＭＳ Ｐゴシック" charset="-128"/>
            </a:endParaRPr>
          </a:p>
          <a:p>
            <a:r>
              <a:rPr lang="en-US" sz="1000" b="0" i="0" u="none" strike="noStrike" kern="1200" baseline="0" dirty="0">
                <a:solidFill>
                  <a:schemeClr val="tx1"/>
                </a:solidFill>
                <a:latin typeface="Times" charset="0"/>
                <a:ea typeface="ＭＳ Ｐゴシック" charset="-128"/>
                <a:cs typeface="ＭＳ Ｐゴシック" charset="-128"/>
              </a:rPr>
              <a:t> Our results suggest that the application of OC may cause: 1) a transient change</a:t>
            </a:r>
          </a:p>
          <a:p>
            <a:r>
              <a:rPr lang="en-US" sz="1000" b="0" i="0" u="none" strike="noStrike" kern="1200" baseline="0" dirty="0">
                <a:solidFill>
                  <a:schemeClr val="tx1"/>
                </a:solidFill>
                <a:latin typeface="Times" charset="0"/>
                <a:ea typeface="ＭＳ Ｐゴシック" charset="-128"/>
                <a:cs typeface="ＭＳ Ｐゴシック" charset="-128"/>
              </a:rPr>
              <a:t>of the peripheral tumoral microenvironment and as a consequence, FL increase and shortening of mean proton relaxation</a:t>
            </a:r>
          </a:p>
          <a:p>
            <a:r>
              <a:rPr lang="en-US" sz="1000" b="0" i="0" u="none" strike="noStrike" kern="1200" baseline="0" dirty="0">
                <a:solidFill>
                  <a:schemeClr val="tx1"/>
                </a:solidFill>
                <a:latin typeface="Times" charset="0"/>
                <a:ea typeface="ＭＳ Ｐゴシック" charset="-128"/>
                <a:cs typeface="ＭＳ Ｐゴシック" charset="-128"/>
              </a:rPr>
              <a:t>times within the subcutaneous tumor (i.e. T2w </a:t>
            </a:r>
            <a:r>
              <a:rPr lang="en-US" sz="1000" b="0" i="0" u="none" strike="noStrike" kern="1200" baseline="0" dirty="0" err="1">
                <a:solidFill>
                  <a:schemeClr val="tx1"/>
                </a:solidFill>
                <a:latin typeface="Times" charset="0"/>
                <a:ea typeface="ＭＳ Ｐゴシック" charset="-128"/>
                <a:cs typeface="ＭＳ Ｐゴシック" charset="-128"/>
              </a:rPr>
              <a:t>hypointensity</a:t>
            </a:r>
            <a:r>
              <a:rPr lang="en-US" sz="1000" b="0" i="0" u="none" strike="noStrike" kern="1200" baseline="0" dirty="0">
                <a:solidFill>
                  <a:schemeClr val="tx1"/>
                </a:solidFill>
                <a:latin typeface="Times" charset="0"/>
                <a:ea typeface="ＭＳ Ｐゴシック" charset="-128"/>
                <a:cs typeface="ＭＳ Ｐゴシック" charset="-128"/>
              </a:rPr>
              <a:t> increase); 2) potential </a:t>
            </a:r>
            <a:r>
              <a:rPr lang="en-US" sz="1000" b="0" i="0" u="none" strike="noStrike" kern="1200" baseline="0" dirty="0" err="1">
                <a:solidFill>
                  <a:schemeClr val="tx1"/>
                </a:solidFill>
                <a:latin typeface="Times" charset="0"/>
                <a:ea typeface="ＭＳ Ｐゴシック" charset="-128"/>
                <a:cs typeface="ＭＳ Ｐゴシック" charset="-128"/>
              </a:rPr>
              <a:t>microviscosity</a:t>
            </a:r>
            <a:r>
              <a:rPr lang="en-US" sz="1000" b="0" i="0" u="none" strike="noStrike" kern="1200" baseline="0" dirty="0">
                <a:solidFill>
                  <a:schemeClr val="tx1"/>
                </a:solidFill>
                <a:latin typeface="Times" charset="0"/>
                <a:ea typeface="ＭＳ Ｐゴシック" charset="-128"/>
                <a:cs typeface="ＭＳ Ｐゴシック" charset="-128"/>
              </a:rPr>
              <a:t> change due</a:t>
            </a:r>
          </a:p>
          <a:p>
            <a:r>
              <a:rPr lang="en-US" sz="1000" b="0" i="0" u="none" strike="noStrike" kern="1200" baseline="0" dirty="0">
                <a:solidFill>
                  <a:schemeClr val="tx1"/>
                </a:solidFill>
                <a:latin typeface="Times" charset="0"/>
                <a:ea typeface="ＭＳ Ｐゴシック" charset="-128"/>
                <a:cs typeface="ＭＳ Ｐゴシック" charset="-128"/>
              </a:rPr>
              <a:t>to the permeability for the OC components resulting in shortening of tissue water proton relaxation times. </a:t>
            </a:r>
          </a:p>
          <a:p>
            <a:endParaRPr lang="en-US" sz="1000" b="0" i="0" u="none" strike="noStrike" kern="1200" baseline="0" dirty="0">
              <a:solidFill>
                <a:schemeClr val="tx1"/>
              </a:solidFill>
              <a:latin typeface="Times" charset="0"/>
              <a:ea typeface="ＭＳ Ｐゴシック" charset="-128"/>
              <a:cs typeface="ＭＳ Ｐゴシック" charset="-128"/>
            </a:endParaRPr>
          </a:p>
          <a:p>
            <a:r>
              <a:rPr lang="en-US" sz="1000" b="0" i="0" u="none" strike="noStrike" kern="1200" baseline="0" dirty="0">
                <a:solidFill>
                  <a:schemeClr val="tx1"/>
                </a:solidFill>
                <a:latin typeface="Times" charset="0"/>
                <a:ea typeface="ＭＳ Ｐゴシック" charset="-128"/>
                <a:cs typeface="ＭＳ Ｐゴシック" charset="-128"/>
              </a:rPr>
              <a:t>Both processes</a:t>
            </a:r>
            <a:r>
              <a:rPr lang="ru-RU" sz="1000" b="0" i="0" u="none" strike="noStrike" kern="1200" baseline="0" dirty="0">
                <a:solidFill>
                  <a:schemeClr val="tx1"/>
                </a:solidFill>
                <a:latin typeface="Times" charset="0"/>
                <a:ea typeface="ＭＳ Ｐゴシック" charset="-128"/>
                <a:cs typeface="ＭＳ Ｐゴシック" charset="-128"/>
              </a:rPr>
              <a:t> </a:t>
            </a:r>
            <a:r>
              <a:rPr lang="en-US" sz="1000" b="0" i="0" u="none" strike="noStrike" kern="1200" baseline="0" dirty="0">
                <a:solidFill>
                  <a:schemeClr val="tx1"/>
                </a:solidFill>
                <a:latin typeface="Times" charset="0"/>
                <a:ea typeface="ＭＳ Ｐゴシック" charset="-128"/>
                <a:cs typeface="ＭＳ Ｐゴシック" charset="-128"/>
              </a:rPr>
              <a:t>may be due to glycerol induced water displacement in the tissue and in-depth penetration of DMSO molecules.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These changes may stem from the water content transiently decreasing due to glycerol and DMSO penetration into the skin and sequestration of water in dermis/epidermis which may result in </a:t>
            </a:r>
            <a:r>
              <a:rPr lang="en-US" dirty="0" err="1"/>
              <a:t>dehydratation</a:t>
            </a:r>
            <a:r>
              <a:rPr lang="en-US" dirty="0"/>
              <a:t> and relative increase of blood volume (capillary density) in the peripheral tissue.</a:t>
            </a:r>
            <a:endParaRPr lang="ru-RU"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ru-RU"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We presume that increase of  deoxyhemoglobin contributes to paramagnetic effect and shortening of water proton relaxation times. Additional effect may be caused by local hyperthermia due to glycerol/</a:t>
            </a:r>
            <a:r>
              <a:rPr lang="en-US" dirty="0" err="1"/>
              <a:t>dmso</a:t>
            </a:r>
            <a:r>
              <a:rPr lang="en-US" dirty="0"/>
              <a:t> penetration and resultant vasodilation.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ru-RU" dirty="0"/>
          </a:p>
        </p:txBody>
      </p:sp>
      <p:sp>
        <p:nvSpPr>
          <p:cNvPr id="4" name="Номер слайда 3"/>
          <p:cNvSpPr>
            <a:spLocks noGrp="1"/>
          </p:cNvSpPr>
          <p:nvPr>
            <p:ph type="sldNum" sz="quarter" idx="5"/>
          </p:nvPr>
        </p:nvSpPr>
        <p:spPr/>
        <p:txBody>
          <a:bodyPr/>
          <a:lstStyle/>
          <a:p>
            <a:pPr>
              <a:defRPr/>
            </a:pPr>
            <a:fld id="{F139D552-1F06-F846-81ED-BD794F8A1EA6}" type="slidenum">
              <a:rPr lang="en-US" smtClean="0"/>
              <a:pPr>
                <a:defRPr/>
              </a:pPr>
              <a:t>7</a:t>
            </a:fld>
            <a:endParaRPr lang="en-US" dirty="0"/>
          </a:p>
        </p:txBody>
      </p:sp>
    </p:spTree>
    <p:extLst>
      <p:ext uri="{BB962C8B-B14F-4D97-AF65-F5344CB8AC3E}">
        <p14:creationId xmlns:p14="http://schemas.microsoft.com/office/powerpoint/2010/main" val="897247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ru-RU" sz="1000" b="0" i="0" kern="1200" dirty="0">
                <a:solidFill>
                  <a:schemeClr val="tx1"/>
                </a:solidFill>
                <a:effectLst/>
                <a:latin typeface="Times" charset="0"/>
                <a:ea typeface="ＭＳ Ｐゴシック" charset="-128"/>
                <a:cs typeface="ＭＳ Ｐゴシック" charset="-128"/>
              </a:rPr>
              <a:t>The </a:t>
            </a:r>
            <a:r>
              <a:rPr lang="ru-RU" sz="1000" b="0" i="0" kern="1200" dirty="0" err="1">
                <a:solidFill>
                  <a:schemeClr val="tx1"/>
                </a:solidFill>
                <a:effectLst/>
                <a:latin typeface="Times" charset="0"/>
                <a:ea typeface="ＭＳ Ｐゴシック" charset="-128"/>
                <a:cs typeface="ＭＳ Ｐゴシック" charset="-128"/>
              </a:rPr>
              <a:t>results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obtained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indicate</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potential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mechanism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optical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clearing</a:t>
            </a:r>
            <a:r>
              <a:rPr lang="ru-RU" sz="1000" b="0" i="0" kern="1200" dirty="0">
                <a:solidFill>
                  <a:schemeClr val="tx1"/>
                </a:solidFill>
                <a:effectLst/>
                <a:latin typeface="Times" charset="0"/>
                <a:ea typeface="ＭＳ Ｐゴシック" charset="-128"/>
                <a:cs typeface="ＭＳ Ｐゴシック" charset="-128"/>
              </a:rPr>
              <a:t> (OC). It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associated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with</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transient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change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microenvironment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affects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layer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cells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expressing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TagRFP</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protein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leads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increased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fluorescence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intensity</a:t>
            </a:r>
            <a:r>
              <a:rPr lang="ru-RU" sz="1000" b="0" i="0" kern="1200" dirty="0">
                <a:solidFill>
                  <a:schemeClr val="tx1"/>
                </a:solidFill>
                <a:effectLst/>
                <a:latin typeface="Times" charset="0"/>
                <a:ea typeface="ＭＳ Ｐゴシック" charset="-128"/>
                <a:cs typeface="ＭＳ Ｐゴシック" charset="-128"/>
              </a:rPr>
              <a:t> (IF)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increased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hypointensity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T2-weighted MR </a:t>
            </a:r>
            <a:r>
              <a:rPr lang="ru-RU" sz="1000" b="0" i="0" kern="1200" dirty="0" err="1">
                <a:solidFill>
                  <a:schemeClr val="tx1"/>
                </a:solidFill>
                <a:effectLst/>
                <a:latin typeface="Times" charset="0"/>
                <a:ea typeface="ＭＳ Ｐゴシック" charset="-128"/>
                <a:cs typeface="ＭＳ Ｐゴシック" charset="-128"/>
              </a:rPr>
              <a:t>images</a:t>
            </a:r>
            <a:r>
              <a:rPr lang="ru-RU" sz="1000" b="0" i="0" kern="1200" dirty="0">
                <a:solidFill>
                  <a:schemeClr val="tx1"/>
                </a:solidFill>
                <a:effectLst/>
                <a:latin typeface="Times" charset="0"/>
                <a:ea typeface="ＭＳ Ｐゴシック" charset="-128"/>
                <a:cs typeface="ＭＳ Ｐゴシック" charset="-128"/>
              </a:rPr>
              <a:t>.</a:t>
            </a:r>
            <a:endParaRPr lang="en-US" sz="1000" b="0" i="0" kern="1200" dirty="0">
              <a:solidFill>
                <a:schemeClr val="tx1"/>
              </a:solidFill>
              <a:effectLst/>
              <a:latin typeface="Times"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5"/>
          </p:nvPr>
        </p:nvSpPr>
        <p:spPr/>
        <p:txBody>
          <a:bodyPr/>
          <a:lstStyle/>
          <a:p>
            <a:pPr>
              <a:defRPr/>
            </a:pPr>
            <a:fld id="{F139D552-1F06-F846-81ED-BD794F8A1EA6}" type="slidenum">
              <a:rPr lang="en-US" smtClean="0"/>
              <a:pPr>
                <a:defRPr/>
              </a:pPr>
              <a:t>8</a:t>
            </a:fld>
            <a:endParaRPr lang="en-US" dirty="0"/>
          </a:p>
        </p:txBody>
      </p:sp>
    </p:spTree>
    <p:extLst>
      <p:ext uri="{BB962C8B-B14F-4D97-AF65-F5344CB8AC3E}">
        <p14:creationId xmlns:p14="http://schemas.microsoft.com/office/powerpoint/2010/main" val="4009250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ru-RU" sz="1000" b="0" i="0" kern="1200" dirty="0">
                <a:solidFill>
                  <a:schemeClr val="tx1"/>
                </a:solidFill>
                <a:effectLst/>
                <a:latin typeface="Times" charset="0"/>
                <a:ea typeface="ＭＳ Ｐゴシック" charset="-128"/>
                <a:cs typeface="ＭＳ Ｐゴシック" charset="-128"/>
              </a:rPr>
              <a:t>What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observed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with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application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1M </a:t>
            </a:r>
            <a:r>
              <a:rPr lang="ru-RU" sz="1000" b="0" i="0" kern="1200" dirty="0" err="1">
                <a:solidFill>
                  <a:schemeClr val="tx1"/>
                </a:solidFill>
                <a:effectLst/>
                <a:latin typeface="Times" charset="0"/>
                <a:ea typeface="ＭＳ Ｐゴシック" charset="-128"/>
                <a:cs typeface="ＭＳ Ｐゴシック" charset="-128"/>
              </a:rPr>
              <a:t>gadobutrol</a:t>
            </a:r>
            <a:r>
              <a:rPr lang="ru-RU" sz="1000" b="0" i="0" kern="1200" dirty="0">
                <a:solidFill>
                  <a:schemeClr val="tx1"/>
                </a:solidFill>
                <a:effectLst/>
                <a:latin typeface="Times" charset="0"/>
                <a:ea typeface="ＭＳ Ｐゴシック" charset="-128"/>
                <a:cs typeface="ＭＳ Ｐゴシック" charset="-128"/>
              </a:rPr>
              <a:t>? Processing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results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presented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same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figures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Tumor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nodes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shown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with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high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magnification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Slight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growth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same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time</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greater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scatter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IF (E) In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Tukey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plot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dip</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at</a:t>
            </a:r>
            <a:r>
              <a:rPr lang="ru-RU" sz="1000" b="0" i="0" kern="1200" dirty="0">
                <a:solidFill>
                  <a:schemeClr val="tx1"/>
                </a:solidFill>
                <a:effectLst/>
                <a:latin typeface="Times" charset="0"/>
                <a:ea typeface="ＭＳ Ｐゴシック" charset="-128"/>
                <a:cs typeface="ＭＳ Ｐゴシック" charset="-128"/>
              </a:rPr>
              <a:t> 30 </a:t>
            </a:r>
            <a:r>
              <a:rPr lang="ru-RU" sz="1000" b="0" i="0" kern="1200" dirty="0" err="1">
                <a:solidFill>
                  <a:schemeClr val="tx1"/>
                </a:solidFill>
                <a:effectLst/>
                <a:latin typeface="Times" charset="0"/>
                <a:ea typeface="ＭＳ Ｐゴシック" charset="-128"/>
                <a:cs typeface="ＭＳ Ｐゴシック" charset="-128"/>
              </a:rPr>
              <a:t>minutes</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large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scatter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values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at</a:t>
            </a:r>
            <a:r>
              <a:rPr lang="ru-RU" sz="1000" b="0" i="0" kern="1200" dirty="0">
                <a:solidFill>
                  <a:schemeClr val="tx1"/>
                </a:solidFill>
                <a:effectLst/>
                <a:latin typeface="Times" charset="0"/>
                <a:ea typeface="ＭＳ Ｐゴシック" charset="-128"/>
                <a:cs typeface="ＭＳ Ｐゴシック" charset="-128"/>
              </a:rPr>
              <a:t> 60 </a:t>
            </a:r>
            <a:r>
              <a:rPr lang="ru-RU" sz="1000" b="0" i="0" kern="1200" dirty="0" err="1">
                <a:solidFill>
                  <a:schemeClr val="tx1"/>
                </a:solidFill>
                <a:effectLst/>
                <a:latin typeface="Times" charset="0"/>
                <a:ea typeface="ＭＳ Ｐゴシック" charset="-128"/>
                <a:cs typeface="ＭＳ Ｐゴシック" charset="-128"/>
              </a:rPr>
              <a:t>minutes</a:t>
            </a:r>
            <a:r>
              <a:rPr lang="ru-RU" sz="1000" b="0" i="0" kern="1200" dirty="0">
                <a:solidFill>
                  <a:schemeClr val="tx1"/>
                </a:solidFill>
                <a:effectLst/>
                <a:latin typeface="Times" charset="0"/>
                <a:ea typeface="ＭＳ Ｐゴシック" charset="-128"/>
                <a:cs typeface="ＭＳ Ｐゴシック" charset="-128"/>
              </a:rPr>
              <a:t> (F)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Statistically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significant</a:t>
            </a:r>
            <a:r>
              <a:rPr lang="ru-RU" sz="1000" b="0" i="0" kern="1200" dirty="0">
                <a:solidFill>
                  <a:schemeClr val="tx1"/>
                </a:solidFill>
                <a:effectLst/>
                <a:latin typeface="Times" charset="0"/>
                <a:ea typeface="ＭＳ Ｐゴシック" charset="-128"/>
                <a:cs typeface="ＭＳ Ｐゴシック" charset="-128"/>
              </a:rPr>
              <a:t> P &lt; 0.050 </a:t>
            </a:r>
            <a:endParaRPr lang="en-US" sz="1000" b="0" i="0" kern="1200" dirty="0">
              <a:solidFill>
                <a:schemeClr val="tx1"/>
              </a:solidFill>
              <a:effectLst/>
              <a:latin typeface="Times" charset="0"/>
              <a:ea typeface="ＭＳ Ｐゴシック" charset="-128"/>
              <a:cs typeface="ＭＳ Ｐゴシック" charset="-128"/>
            </a:endParaRPr>
          </a:p>
          <a:p>
            <a:endParaRPr lang="en-US" sz="1000" b="0" i="0" kern="1200" dirty="0">
              <a:solidFill>
                <a:schemeClr val="tx1"/>
              </a:solidFill>
              <a:effectLst/>
              <a:latin typeface="Times" charset="0"/>
              <a:ea typeface="ＭＳ Ｐゴシック" charset="-128"/>
              <a:cs typeface="ＭＳ Ｐゴシック" charset="-128"/>
            </a:endParaRPr>
          </a:p>
          <a:p>
            <a:r>
              <a:rPr lang="ru-RU" sz="1000" b="0" i="0" kern="1200" dirty="0">
                <a:solidFill>
                  <a:schemeClr val="tx1"/>
                </a:solidFill>
                <a:effectLst/>
                <a:latin typeface="Times" charset="0"/>
                <a:ea typeface="ＭＳ Ｐゴシック" charset="-128"/>
                <a:cs typeface="ＭＳ Ｐゴシック" charset="-128"/>
              </a:rPr>
              <a:t>The </a:t>
            </a:r>
            <a:r>
              <a:rPr lang="ru-RU" sz="1000" b="0" i="0" kern="1200" dirty="0" err="1">
                <a:solidFill>
                  <a:schemeClr val="tx1"/>
                </a:solidFill>
                <a:effectLst/>
                <a:latin typeface="Times" charset="0"/>
                <a:ea typeface="ＭＳ Ｐゴシック" charset="-128"/>
                <a:cs typeface="ＭＳ Ｐゴシック" charset="-128"/>
              </a:rPr>
              <a:t>effect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1.0 M GB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tumor-to-skin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ratio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occurs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earlier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after</a:t>
            </a:r>
            <a:r>
              <a:rPr lang="ru-RU" sz="1000" b="0" i="0" kern="1200" dirty="0">
                <a:solidFill>
                  <a:schemeClr val="tx1"/>
                </a:solidFill>
                <a:effectLst/>
                <a:latin typeface="Times" charset="0"/>
                <a:ea typeface="ＭＳ Ｐゴシック" charset="-128"/>
                <a:cs typeface="ＭＳ Ｐゴシック" charset="-128"/>
              </a:rPr>
              <a:t> 15 </a:t>
            </a:r>
            <a:r>
              <a:rPr lang="ru-RU" sz="1000" b="0" i="0" kern="1200" dirty="0" err="1">
                <a:solidFill>
                  <a:schemeClr val="tx1"/>
                </a:solidFill>
                <a:effectLst/>
                <a:latin typeface="Times" charset="0"/>
                <a:ea typeface="ＭＳ Ｐゴシック" charset="-128"/>
                <a:cs typeface="ＭＳ Ｐゴシック" charset="-128"/>
              </a:rPr>
              <a:t>minutes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figure</a:t>
            </a:r>
            <a:r>
              <a:rPr lang="ru-RU" sz="1000" b="0" i="0" kern="1200" dirty="0">
                <a:solidFill>
                  <a:schemeClr val="tx1"/>
                </a:solidFill>
                <a:effectLst/>
                <a:latin typeface="Times" charset="0"/>
                <a:ea typeface="ＭＳ Ｐゴシック" charset="-128"/>
                <a:cs typeface="ＭＳ Ｐゴシック" charset="-128"/>
              </a:rPr>
              <a:t> G). </a:t>
            </a:r>
            <a:r>
              <a:rPr lang="ru-RU" sz="1000" b="0" i="0" kern="1200" dirty="0" err="1">
                <a:solidFill>
                  <a:schemeClr val="tx1"/>
                </a:solidFill>
                <a:effectLst/>
                <a:latin typeface="Times" charset="0"/>
                <a:ea typeface="ＭＳ Ｐゴシック" charset="-128"/>
                <a:cs typeface="ＭＳ Ｐゴシック" charset="-128"/>
              </a:rPr>
              <a:t>While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overall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tumor</a:t>
            </a:r>
            <a:r>
              <a:rPr lang="ru-RU" sz="1000" b="0" i="0" kern="1200" dirty="0">
                <a:solidFill>
                  <a:schemeClr val="tx1"/>
                </a:solidFill>
                <a:effectLst/>
                <a:latin typeface="Times" charset="0"/>
                <a:ea typeface="ＭＳ Ｐゴシック" charset="-128"/>
                <a:cs typeface="ＭＳ Ｐゴシック" charset="-128"/>
              </a:rPr>
              <a:t>/</a:t>
            </a:r>
            <a:r>
              <a:rPr lang="ru-RU" sz="1000" b="0" i="0" kern="1200" dirty="0" err="1">
                <a:solidFill>
                  <a:schemeClr val="tx1"/>
                </a:solidFill>
                <a:effectLst/>
                <a:latin typeface="Times" charset="0"/>
                <a:ea typeface="ＭＳ Ｐゴシック" charset="-128"/>
                <a:cs typeface="ＭＳ Ｐゴシック" charset="-128"/>
              </a:rPr>
              <a:t>background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ratio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similar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both</a:t>
            </a:r>
            <a:r>
              <a:rPr lang="ru-RU" sz="1000" b="0" i="0" kern="1200" dirty="0">
                <a:solidFill>
                  <a:schemeClr val="tx1"/>
                </a:solidFill>
                <a:effectLst/>
                <a:latin typeface="Times" charset="0"/>
                <a:ea typeface="ＭＳ Ｐゴシック" charset="-128"/>
                <a:cs typeface="ＭＳ Ｐゴシック" charset="-128"/>
              </a:rPr>
              <a:t> OP </a:t>
            </a:r>
            <a:r>
              <a:rPr lang="ru-RU" sz="1000" b="0" i="0" kern="1200" dirty="0" err="1">
                <a:solidFill>
                  <a:schemeClr val="tx1"/>
                </a:solidFill>
                <a:effectLst/>
                <a:latin typeface="Times" charset="0"/>
                <a:ea typeface="ＭＳ Ｐゴシック" charset="-128"/>
                <a:cs typeface="ＭＳ Ｐゴシック" charset="-128"/>
              </a:rPr>
              <a:t>formulations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before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measurement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effect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0.7 M GB </a:t>
            </a:r>
            <a:r>
              <a:rPr lang="ru-RU" sz="1000" b="0" i="0" kern="1200" dirty="0" err="1">
                <a:solidFill>
                  <a:schemeClr val="tx1"/>
                </a:solidFill>
                <a:effectLst/>
                <a:latin typeface="Times" charset="0"/>
                <a:ea typeface="ＭＳ Ｐゴシック" charset="-128"/>
                <a:cs typeface="ＭＳ Ｐゴシック" charset="-128"/>
              </a:rPr>
              <a:t>at</a:t>
            </a:r>
            <a:r>
              <a:rPr lang="ru-RU" sz="1000" b="0" i="0" kern="1200" dirty="0">
                <a:solidFill>
                  <a:schemeClr val="tx1"/>
                </a:solidFill>
                <a:effectLst/>
                <a:latin typeface="Times" charset="0"/>
                <a:ea typeface="ＭＳ Ｐゴシック" charset="-128"/>
                <a:cs typeface="ＭＳ Ｐゴシック" charset="-128"/>
              </a:rPr>
              <a:t> 30 </a:t>
            </a:r>
            <a:r>
              <a:rPr lang="ru-RU" sz="1000" b="0" i="0" kern="1200" dirty="0" err="1">
                <a:solidFill>
                  <a:schemeClr val="tx1"/>
                </a:solidFill>
                <a:effectLst/>
                <a:latin typeface="Times" charset="0"/>
                <a:ea typeface="ＭＳ Ｐゴシック" charset="-128"/>
                <a:cs typeface="ＭＳ Ｐゴシック" charset="-128"/>
              </a:rPr>
              <a:t>min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persisted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continued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increase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which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could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indicate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improvement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refractive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index</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matching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between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skin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different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subcutaneous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tissue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layers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over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time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possibly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due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presence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DMSO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0.7 M GB OC </a:t>
            </a:r>
            <a:r>
              <a:rPr lang="ru-RU" sz="1000" b="0" i="0" kern="1200" dirty="0" err="1">
                <a:solidFill>
                  <a:schemeClr val="tx1"/>
                </a:solidFill>
                <a:effectLst/>
                <a:latin typeface="Times" charset="0"/>
                <a:ea typeface="ＭＳ Ｐゴシック" charset="-128"/>
                <a:cs typeface="ＭＳ Ｐゴシック" charset="-128"/>
              </a:rPr>
              <a:t>formulation</a:t>
            </a:r>
            <a:r>
              <a:rPr lang="ru-RU" sz="1000" b="0" i="0" kern="1200" dirty="0">
                <a:solidFill>
                  <a:schemeClr val="tx1"/>
                </a:solidFill>
                <a:effectLst/>
                <a:latin typeface="Times" charset="0"/>
                <a:ea typeface="ＭＳ Ｐゴシック" charset="-128"/>
                <a:cs typeface="ＭＳ Ｐゴシック" charset="-128"/>
              </a:rPr>
              <a:t>.</a:t>
            </a:r>
          </a:p>
          <a:p>
            <a:r>
              <a:rPr lang="ru-RU" sz="1200" kern="1200" dirty="0">
                <a:solidFill>
                  <a:schemeClr val="tx1"/>
                </a:solidFill>
                <a:effectLst/>
                <a:latin typeface="+mn-lt"/>
                <a:ea typeface="MS PGothic" panose="020B0600070205080204" pitchFamily="34" charset="-128"/>
                <a:cs typeface="MS PGothic" pitchFamily="34" charset="-128"/>
              </a:rPr>
              <a:t>  </a:t>
            </a:r>
          </a:p>
          <a:p>
            <a:r>
              <a:rPr lang="ru-RU" sz="1000" b="0" i="0" kern="1200" dirty="0" err="1">
                <a:solidFill>
                  <a:schemeClr val="tx1"/>
                </a:solidFill>
                <a:effectLst/>
                <a:latin typeface="Times" charset="0"/>
                <a:ea typeface="ＭＳ Ｐゴシック" charset="-128"/>
                <a:cs typeface="ＭＳ Ｐゴシック" charset="-128"/>
              </a:rPr>
              <a:t>Thus</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direct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comparison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two</a:t>
            </a:r>
            <a:r>
              <a:rPr lang="ru-RU" sz="1000" b="0" i="0" kern="1200" dirty="0">
                <a:solidFill>
                  <a:schemeClr val="tx1"/>
                </a:solidFill>
                <a:effectLst/>
                <a:latin typeface="Times" charset="0"/>
                <a:ea typeface="ＭＳ Ｐゴシック" charset="-128"/>
                <a:cs typeface="ＭＳ Ｐゴシック" charset="-128"/>
              </a:rPr>
              <a:t> OP </a:t>
            </a:r>
            <a:r>
              <a:rPr lang="ru-RU" sz="1000" b="0" i="0" kern="1200" dirty="0" err="1">
                <a:solidFill>
                  <a:schemeClr val="tx1"/>
                </a:solidFill>
                <a:effectLst/>
                <a:latin typeface="Times" charset="0"/>
                <a:ea typeface="ＭＳ Ｐゴシック" charset="-128"/>
                <a:cs typeface="ＭＳ Ｐゴシック" charset="-128"/>
              </a:rPr>
              <a:t>regimes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conclusion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due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differences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composition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case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0.7 M GB </a:t>
            </a:r>
            <a:r>
              <a:rPr lang="ru-RU" sz="1000" b="0" i="0" kern="1200" dirty="0" err="1">
                <a:solidFill>
                  <a:schemeClr val="tx1"/>
                </a:solidFill>
                <a:effectLst/>
                <a:latin typeface="Times" charset="0"/>
                <a:ea typeface="ＭＳ Ｐゴシック" charset="-128"/>
                <a:cs typeface="ＭＳ Ｐゴシック" charset="-128"/>
              </a:rPr>
              <a:t>Op</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mixture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continuous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modification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tissue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dispersion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environment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possibly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due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penetration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OP </a:t>
            </a:r>
            <a:r>
              <a:rPr lang="ru-RU" sz="1000" b="0" i="0" kern="1200" dirty="0" err="1">
                <a:solidFill>
                  <a:schemeClr val="tx1"/>
                </a:solidFill>
                <a:effectLst/>
                <a:latin typeface="Times" charset="0"/>
                <a:ea typeface="ＭＳ Ｐゴシック" charset="-128"/>
                <a:cs typeface="ＭＳ Ｐゴシック" charset="-128"/>
              </a:rPr>
              <a:t>composition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deeper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tissue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layers</a:t>
            </a:r>
            <a:r>
              <a:rPr lang="ru-RU" sz="1000" b="0" i="0" kern="1200" dirty="0">
                <a:solidFill>
                  <a:schemeClr val="tx1"/>
                </a:solidFill>
                <a:effectLst/>
                <a:latin typeface="Times" charset="0"/>
                <a:ea typeface="ＭＳ Ｐゴシック" charset="-128"/>
                <a:cs typeface="ＭＳ Ｐゴシック" charset="-128"/>
              </a:rPr>
              <a:t>.</a:t>
            </a:r>
            <a:endParaRPr lang="ru-RU" baseline="0" dirty="0"/>
          </a:p>
        </p:txBody>
      </p:sp>
      <p:sp>
        <p:nvSpPr>
          <p:cNvPr id="4" name="Slide Number Placeholder 3"/>
          <p:cNvSpPr>
            <a:spLocks noGrp="1"/>
          </p:cNvSpPr>
          <p:nvPr>
            <p:ph type="sldNum" sz="quarter" idx="5"/>
          </p:nvPr>
        </p:nvSpPr>
        <p:spPr/>
        <p:txBody>
          <a:bodyPr/>
          <a:lstStyle/>
          <a:p>
            <a:pPr>
              <a:defRPr/>
            </a:pPr>
            <a:fld id="{F139D552-1F06-F846-81ED-BD794F8A1EA6}" type="slidenum">
              <a:rPr lang="en-US" smtClean="0"/>
              <a:pPr>
                <a:defRPr/>
              </a:pPr>
              <a:t>10</a:t>
            </a:fld>
            <a:endParaRPr lang="en-US"/>
          </a:p>
        </p:txBody>
      </p:sp>
    </p:spTree>
    <p:extLst>
      <p:ext uri="{BB962C8B-B14F-4D97-AF65-F5344CB8AC3E}">
        <p14:creationId xmlns:p14="http://schemas.microsoft.com/office/powerpoint/2010/main" val="2598558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000" b="0" i="0" kern="1200" dirty="0" err="1">
                <a:solidFill>
                  <a:schemeClr val="tx1"/>
                </a:solidFill>
                <a:effectLst/>
                <a:latin typeface="Times" charset="0"/>
                <a:ea typeface="ＭＳ Ｐゴシック" charset="-128"/>
                <a:cs typeface="ＭＳ Ｐゴシック" charset="-128"/>
              </a:rPr>
              <a:t>This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slide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shows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images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obtained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3D </a:t>
            </a:r>
            <a:r>
              <a:rPr lang="ru-RU" sz="1000" b="0" i="0" kern="1200" dirty="0" err="1">
                <a:solidFill>
                  <a:schemeClr val="tx1"/>
                </a:solidFill>
                <a:effectLst/>
                <a:latin typeface="Times" charset="0"/>
                <a:ea typeface="ＭＳ Ｐゴシック" charset="-128"/>
                <a:cs typeface="ＭＳ Ｐゴシック" charset="-128"/>
              </a:rPr>
              <a:t>gradient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echo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mode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at</a:t>
            </a:r>
            <a:r>
              <a:rPr lang="ru-RU" sz="1000" b="0" i="0" kern="1200" dirty="0">
                <a:solidFill>
                  <a:schemeClr val="tx1"/>
                </a:solidFill>
                <a:effectLst/>
                <a:latin typeface="Times" charset="0"/>
                <a:ea typeface="ＭＳ Ｐゴシック" charset="-128"/>
                <a:cs typeface="ＭＳ Ｐゴシック" charset="-128"/>
              </a:rPr>
              <a:t> 1 M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0.7 M </a:t>
            </a:r>
            <a:r>
              <a:rPr lang="ru-RU" sz="1000" b="0" i="0" kern="1200" dirty="0" err="1">
                <a:solidFill>
                  <a:schemeClr val="tx1"/>
                </a:solidFill>
                <a:effectLst/>
                <a:latin typeface="Times" charset="0"/>
                <a:ea typeface="ＭＳ Ｐゴシック" charset="-128"/>
                <a:cs typeface="ＭＳ Ｐゴシック" charset="-128"/>
              </a:rPr>
              <a:t>before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after</a:t>
            </a:r>
            <a:r>
              <a:rPr lang="ru-RU" sz="1000" b="0" i="0" kern="1200" dirty="0">
                <a:solidFill>
                  <a:schemeClr val="tx1"/>
                </a:solidFill>
                <a:effectLst/>
                <a:latin typeface="Times" charset="0"/>
                <a:ea typeface="ＭＳ Ｐゴシック" charset="-128"/>
                <a:cs typeface="ＭＳ Ｐゴシック" charset="-128"/>
              </a:rPr>
              <a:t> GB. The </a:t>
            </a:r>
            <a:r>
              <a:rPr lang="ru-RU" sz="1000" b="0" i="0" kern="1200" dirty="0" err="1">
                <a:solidFill>
                  <a:schemeClr val="tx1"/>
                </a:solidFill>
                <a:effectLst/>
                <a:latin typeface="Times" charset="0"/>
                <a:ea typeface="ＭＳ Ｐゴシック" charset="-128"/>
                <a:cs typeface="ＭＳ Ｐゴシック" charset="-128"/>
              </a:rPr>
              <a:t>image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obtained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using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four</a:t>
            </a:r>
            <a:r>
              <a:rPr lang="ru-RU" sz="1000" b="0" i="0" kern="1200" dirty="0">
                <a:solidFill>
                  <a:schemeClr val="tx1"/>
                </a:solidFill>
                <a:effectLst/>
                <a:latin typeface="Times" charset="0"/>
                <a:ea typeface="ＭＳ Ｐゴシック" charset="-128"/>
                <a:cs typeface="ＭＳ Ｐゴシック" charset="-128"/>
              </a:rPr>
              <a:t> MRI </a:t>
            </a:r>
            <a:r>
              <a:rPr lang="ru-RU" sz="1000" b="0" i="0" kern="1200" dirty="0" err="1">
                <a:solidFill>
                  <a:schemeClr val="tx1"/>
                </a:solidFill>
                <a:effectLst/>
                <a:latin typeface="Times" charset="0"/>
                <a:ea typeface="ＭＳ Ｐゴシック" charset="-128"/>
                <a:cs typeface="ＭＳ Ｐゴシック" charset="-128"/>
              </a:rPr>
              <a:t>slices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before</a:t>
            </a:r>
            <a:r>
              <a:rPr lang="ru-RU" sz="1000" b="0" i="0" kern="1200" dirty="0">
                <a:solidFill>
                  <a:schemeClr val="tx1"/>
                </a:solidFill>
                <a:effectLst/>
                <a:latin typeface="Times" charset="0"/>
                <a:ea typeface="ＭＳ Ｐゴシック" charset="-128"/>
                <a:cs typeface="ＭＳ Ｐゴシック" charset="-128"/>
              </a:rPr>
              <a:t> OP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after</a:t>
            </a:r>
            <a:r>
              <a:rPr lang="ru-RU" sz="1000" b="0" i="0" kern="1200" dirty="0">
                <a:solidFill>
                  <a:schemeClr val="tx1"/>
                </a:solidFill>
                <a:effectLst/>
                <a:latin typeface="Times" charset="0"/>
                <a:ea typeface="ＭＳ Ｐゴシック" charset="-128"/>
                <a:cs typeface="ＭＳ Ｐゴシック" charset="-128"/>
              </a:rPr>
              <a:t> 30 </a:t>
            </a:r>
            <a:r>
              <a:rPr lang="ru-RU" sz="1000" b="0" i="0" kern="1200" dirty="0" err="1">
                <a:solidFill>
                  <a:schemeClr val="tx1"/>
                </a:solidFill>
                <a:effectLst/>
                <a:latin typeface="Times" charset="0"/>
                <a:ea typeface="ＭＳ Ｐゴシック" charset="-128"/>
                <a:cs typeface="ＭＳ Ｐゴシック" charset="-128"/>
              </a:rPr>
              <a:t>min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GB </a:t>
            </a:r>
            <a:r>
              <a:rPr lang="ru-RU" sz="1000" b="0" i="0" kern="1200" dirty="0" err="1">
                <a:solidFill>
                  <a:schemeClr val="tx1"/>
                </a:solidFill>
                <a:effectLst/>
                <a:latin typeface="Times" charset="0"/>
                <a:ea typeface="ＭＳ Ｐゴシック" charset="-128"/>
                <a:cs typeface="ＭＳ Ｐゴシック" charset="-128"/>
              </a:rPr>
              <a:t>application</a:t>
            </a:r>
            <a:r>
              <a:rPr lang="ru-RU" sz="1000" b="0" i="0" kern="1200" dirty="0">
                <a:solidFill>
                  <a:schemeClr val="tx1"/>
                </a:solidFill>
                <a:effectLst/>
                <a:latin typeface="Times" charset="0"/>
                <a:ea typeface="ＭＳ Ｐゴシック" charset="-128"/>
                <a:cs typeface="ＭＳ Ｐゴシック" charset="-128"/>
              </a:rPr>
              <a:t>. And </a:t>
            </a:r>
            <a:r>
              <a:rPr lang="ru-RU" sz="1000" b="0" i="0" kern="1200" dirty="0" err="1">
                <a:solidFill>
                  <a:schemeClr val="tx1"/>
                </a:solidFill>
                <a:effectLst/>
                <a:latin typeface="Times" charset="0"/>
                <a:ea typeface="ＭＳ Ｐゴシック" charset="-128"/>
                <a:cs typeface="ＭＳ Ｐゴシック" charset="-128"/>
              </a:rPr>
              <a:t>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overlay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before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after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images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green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respectively</a:t>
            </a:r>
            <a:r>
              <a:rPr lang="ru-RU" sz="1000" b="0" i="0" kern="1200" dirty="0">
                <a:solidFill>
                  <a:schemeClr val="tx1"/>
                </a:solidFill>
                <a:effectLst/>
                <a:latin typeface="Times" charset="0"/>
                <a:ea typeface="ＭＳ Ｐゴシック" charset="-128"/>
                <a:cs typeface="ＭＳ Ｐゴシック" charset="-128"/>
              </a:rPr>
              <a:t>. It </a:t>
            </a:r>
            <a:r>
              <a:rPr lang="ru-RU" sz="1000" b="0" i="0" kern="1200" dirty="0" err="1">
                <a:solidFill>
                  <a:schemeClr val="tx1"/>
                </a:solidFill>
                <a:effectLst/>
                <a:latin typeface="Times" charset="0"/>
                <a:ea typeface="ＭＳ Ｐゴシック" charset="-128"/>
                <a:cs typeface="ＭＳ Ｐゴシック" charset="-128"/>
              </a:rPr>
              <a:t>can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seen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that</a:t>
            </a:r>
            <a:r>
              <a:rPr lang="ru-RU" sz="1000" b="0" i="0" kern="1200" dirty="0">
                <a:solidFill>
                  <a:schemeClr val="tx1"/>
                </a:solidFill>
                <a:effectLst/>
                <a:latin typeface="Times" charset="0"/>
                <a:ea typeface="ＭＳ Ｐゴシック" charset="-128"/>
                <a:cs typeface="ＭＳ Ｐゴシック" charset="-128"/>
              </a:rPr>
              <a:t> 1 M GB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visualized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as</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void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surface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0.7 M </a:t>
            </a:r>
            <a:r>
              <a:rPr lang="ru-RU" sz="1000" b="0" i="0" kern="1200" dirty="0" err="1">
                <a:solidFill>
                  <a:schemeClr val="tx1"/>
                </a:solidFill>
                <a:effectLst/>
                <a:latin typeface="Times" charset="0"/>
                <a:ea typeface="ＭＳ Ｐゴシック" charset="-128"/>
                <a:cs typeface="ＭＳ Ｐゴシック" charset="-128"/>
              </a:rPr>
              <a:t>gives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increase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MR </a:t>
            </a:r>
            <a:r>
              <a:rPr lang="ru-RU" sz="1000" b="0" i="0" kern="1200" dirty="0" err="1">
                <a:solidFill>
                  <a:schemeClr val="tx1"/>
                </a:solidFill>
                <a:effectLst/>
                <a:latin typeface="Times" charset="0"/>
                <a:ea typeface="ＭＳ Ｐゴシック" charset="-128"/>
                <a:cs typeface="ＭＳ Ｐゴシック" charset="-128"/>
              </a:rPr>
              <a:t>signal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throughout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tumor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which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previously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presented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graphs</a:t>
            </a:r>
            <a:r>
              <a:rPr lang="ru-RU" sz="1000" b="0" i="0" kern="1200" dirty="0">
                <a:solidFill>
                  <a:schemeClr val="tx1"/>
                </a:solidFill>
                <a:effectLst/>
                <a:latin typeface="Times" charset="0"/>
                <a:ea typeface="ＭＳ Ｐゴシック" charset="-128"/>
                <a:cs typeface="ＭＳ Ｐゴシック" charset="-128"/>
              </a:rPr>
              <a:t>. By </a:t>
            </a:r>
            <a:r>
              <a:rPr lang="ru-RU" sz="1000" b="0" i="0" kern="1200" dirty="0" err="1">
                <a:solidFill>
                  <a:schemeClr val="tx1"/>
                </a:solidFill>
                <a:effectLst/>
                <a:latin typeface="Times" charset="0"/>
                <a:ea typeface="ＭＳ Ｐゴシック" charset="-128"/>
                <a:cs typeface="ＭＳ Ｐゴシック" charset="-128"/>
              </a:rPr>
              <a:t>superimposing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separate</a:t>
            </a:r>
            <a:r>
              <a:rPr lang="ru-RU" sz="1000" b="0" i="0" kern="1200" dirty="0">
                <a:solidFill>
                  <a:schemeClr val="tx1"/>
                </a:solidFill>
                <a:effectLst/>
                <a:latin typeface="Times" charset="0"/>
                <a:ea typeface="ＭＳ Ｐゴシック" charset="-128"/>
                <a:cs typeface="ＭＳ Ｐゴシック" charset="-128"/>
              </a:rPr>
              <a:t> MR </a:t>
            </a:r>
            <a:r>
              <a:rPr lang="ru-RU" sz="1000" b="0" i="0" kern="1200" dirty="0" err="1">
                <a:solidFill>
                  <a:schemeClr val="tx1"/>
                </a:solidFill>
                <a:effectLst/>
                <a:latin typeface="Times" charset="0"/>
                <a:ea typeface="ＭＳ Ｐゴシック" charset="-128"/>
                <a:cs typeface="ＭＳ Ｐゴシック" charset="-128"/>
              </a:rPr>
              <a:t>sections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before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after</a:t>
            </a:r>
            <a:r>
              <a:rPr lang="ru-RU" sz="1000" b="0" i="0" kern="1200" dirty="0">
                <a:solidFill>
                  <a:schemeClr val="tx1"/>
                </a:solidFill>
                <a:effectLst/>
                <a:latin typeface="Times" charset="0"/>
                <a:ea typeface="ＭＳ Ｐゴシック" charset="-128"/>
                <a:cs typeface="ＭＳ Ｐゴシック" charset="-128"/>
              </a:rPr>
              <a:t> AP, </a:t>
            </a:r>
            <a:r>
              <a:rPr lang="ru-RU" sz="1000" b="0" i="0" kern="1200" dirty="0" err="1">
                <a:solidFill>
                  <a:schemeClr val="tx1"/>
                </a:solidFill>
                <a:effectLst/>
                <a:latin typeface="Times" charset="0"/>
                <a:ea typeface="ＭＳ Ｐゴシック" charset="-128"/>
                <a:cs typeface="ＭＳ Ｐゴシック" charset="-128"/>
              </a:rPr>
              <a:t>it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possible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assess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degree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penetration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GB </a:t>
            </a:r>
            <a:r>
              <a:rPr lang="ru-RU" sz="1000" b="0" i="0" kern="1200" dirty="0" err="1">
                <a:solidFill>
                  <a:schemeClr val="tx1"/>
                </a:solidFill>
                <a:effectLst/>
                <a:latin typeface="Times" charset="0"/>
                <a:ea typeface="ＭＳ Ｐゴシック" charset="-128"/>
                <a:cs typeface="ＭＳ Ｐゴシック" charset="-128"/>
              </a:rPr>
              <a:t>into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tumor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tissues</a:t>
            </a:r>
            <a:r>
              <a:rPr lang="ru-RU" sz="1000" b="0" i="0" kern="1200" dirty="0">
                <a:solidFill>
                  <a:schemeClr val="tx1"/>
                </a:solidFill>
                <a:effectLst/>
                <a:latin typeface="Times" charset="0"/>
                <a:ea typeface="ＭＳ Ｐゴシック" charset="-128"/>
                <a:cs typeface="ＭＳ Ｐゴシック" charset="-128"/>
              </a:rPr>
              <a:t> (E)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determine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depth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which</a:t>
            </a:r>
            <a:r>
              <a:rPr lang="ru-RU" sz="1000" b="0" i="0" kern="1200" dirty="0">
                <a:solidFill>
                  <a:schemeClr val="tx1"/>
                </a:solidFill>
                <a:effectLst/>
                <a:latin typeface="Times" charset="0"/>
                <a:ea typeface="ＭＳ Ｐゴシック" charset="-128"/>
                <a:cs typeface="ＭＳ Ｐゴシック" charset="-128"/>
              </a:rPr>
              <a:t> GB </a:t>
            </a:r>
            <a:r>
              <a:rPr lang="ru-RU" sz="1000" b="0" i="0" kern="1200" dirty="0" err="1">
                <a:solidFill>
                  <a:schemeClr val="tx1"/>
                </a:solidFill>
                <a:effectLst/>
                <a:latin typeface="Times" charset="0"/>
                <a:ea typeface="ＭＳ Ｐゴシック" charset="-128"/>
                <a:cs typeface="ＭＳ Ｐゴシック" charset="-128"/>
              </a:rPr>
              <a:t>concentrated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began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dissolve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tissue</a:t>
            </a:r>
            <a:r>
              <a:rPr lang="ru-RU" sz="1000" b="0" i="0" kern="1200" dirty="0">
                <a:solidFill>
                  <a:schemeClr val="tx1"/>
                </a:solidFill>
                <a:effectLst/>
                <a:latin typeface="Times" charset="0"/>
                <a:ea typeface="ＭＳ Ｐゴシック" charset="-128"/>
                <a:cs typeface="ＭＳ Ｐゴシック" charset="-128"/>
              </a:rPr>
              <a:t>. In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case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0.7 MGB, </a:t>
            </a:r>
            <a:r>
              <a:rPr lang="ru-RU" sz="1000" b="0" i="0" kern="1200" dirty="0" err="1">
                <a:solidFill>
                  <a:schemeClr val="tx1"/>
                </a:solidFill>
                <a:effectLst/>
                <a:latin typeface="Times" charset="0"/>
                <a:ea typeface="ＭＳ Ｐゴシック" charset="-128"/>
                <a:cs typeface="ＭＳ Ｐゴシック" charset="-128"/>
              </a:rPr>
              <a:t>this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depth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0.74 ± 0.12 </a:t>
            </a:r>
            <a:r>
              <a:rPr lang="ru-RU" sz="1000" b="0" i="0" kern="1200" dirty="0" err="1">
                <a:solidFill>
                  <a:schemeClr val="tx1"/>
                </a:solidFill>
                <a:effectLst/>
                <a:latin typeface="Times" charset="0"/>
                <a:ea typeface="ＭＳ Ｐゴシック" charset="-128"/>
                <a:cs typeface="ＭＳ Ｐゴシック" charset="-128"/>
              </a:rPr>
              <a:t>mm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compared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0.62 ± 0.06 </a:t>
            </a:r>
            <a:r>
              <a:rPr lang="ru-RU" sz="1000" b="0" i="0" kern="1200" dirty="0" err="1">
                <a:solidFill>
                  <a:schemeClr val="tx1"/>
                </a:solidFill>
                <a:effectLst/>
                <a:latin typeface="Times" charset="0"/>
                <a:ea typeface="ＭＳ Ｐゴシック" charset="-128"/>
                <a:cs typeface="ＭＳ Ｐゴシック" charset="-128"/>
              </a:rPr>
              <a:t>mm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case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1.0 MGB. The </a:t>
            </a:r>
            <a:r>
              <a:rPr lang="ru-RU" sz="1000" b="0" i="0" kern="1200" dirty="0" err="1">
                <a:solidFill>
                  <a:schemeClr val="tx1"/>
                </a:solidFill>
                <a:effectLst/>
                <a:latin typeface="Times" charset="0"/>
                <a:ea typeface="ＭＳ Ｐゴシック" charset="-128"/>
                <a:cs typeface="ＭＳ Ｐゴシック" charset="-128"/>
              </a:rPr>
              <a:t>depth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penetration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GB </a:t>
            </a:r>
            <a:r>
              <a:rPr lang="ru-RU" sz="1000" b="0" i="0" kern="1200" dirty="0" err="1">
                <a:solidFill>
                  <a:schemeClr val="tx1"/>
                </a:solidFill>
                <a:effectLst/>
                <a:latin typeface="Times" charset="0"/>
                <a:ea typeface="ＭＳ Ｐゴシック" charset="-128"/>
                <a:cs typeface="ＭＳ Ｐゴシック" charset="-128"/>
              </a:rPr>
              <a:t>through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skin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obtained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using</a:t>
            </a:r>
            <a:r>
              <a:rPr lang="ru-RU" sz="1000" b="0" i="0" kern="1200" dirty="0">
                <a:solidFill>
                  <a:schemeClr val="tx1"/>
                </a:solidFill>
                <a:effectLst/>
                <a:latin typeface="Times" charset="0"/>
                <a:ea typeface="ＭＳ Ｐゴシック" charset="-128"/>
                <a:cs typeface="ＭＳ Ｐゴシック" charset="-128"/>
              </a:rPr>
              <a:t> MRI, </a:t>
            </a:r>
            <a:r>
              <a:rPr lang="ru-RU" sz="1000" b="0" i="0" kern="1200" dirty="0" err="1">
                <a:solidFill>
                  <a:schemeClr val="tx1"/>
                </a:solidFill>
                <a:effectLst/>
                <a:latin typeface="Times" charset="0"/>
                <a:ea typeface="ＭＳ Ｐゴシック" charset="-128"/>
                <a:cs typeface="ＭＳ Ｐゴシック" charset="-128"/>
              </a:rPr>
              <a:t>exceeded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histological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dimensions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skin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layers</a:t>
            </a:r>
            <a:r>
              <a:rPr lang="ru-RU" sz="1000" b="0" i="0" kern="1200" dirty="0">
                <a:solidFill>
                  <a:schemeClr val="tx1"/>
                </a:solidFill>
                <a:effectLst/>
                <a:latin typeface="Times" charset="0"/>
                <a:ea typeface="ＭＳ Ｐゴシック" charset="-128"/>
                <a:cs typeface="ＭＳ Ｐゴシック" charset="-128"/>
              </a:rPr>
              <a:t> (F). </a:t>
            </a:r>
            <a:r>
              <a:rPr lang="ru-RU" sz="1000" b="0" i="0" kern="1200" dirty="0" err="1">
                <a:solidFill>
                  <a:schemeClr val="tx1"/>
                </a:solidFill>
                <a:effectLst/>
                <a:latin typeface="Times" charset="0"/>
                <a:ea typeface="ＭＳ Ｐゴシック" charset="-128"/>
                <a:cs typeface="ＭＳ Ｐゴシック" charset="-128"/>
              </a:rPr>
              <a:t>Using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standard</a:t>
            </a:r>
            <a:r>
              <a:rPr lang="ru-RU" sz="1000" b="0" i="0" kern="1200" dirty="0">
                <a:solidFill>
                  <a:schemeClr val="tx1"/>
                </a:solidFill>
                <a:effectLst/>
                <a:latin typeface="Times" charset="0"/>
                <a:ea typeface="ＭＳ Ｐゴシック" charset="-128"/>
                <a:cs typeface="ＭＳ Ｐゴシック" charset="-128"/>
              </a:rPr>
              <a:t> H&amp;E </a:t>
            </a:r>
            <a:r>
              <a:rPr lang="ru-RU" sz="1000" b="0" i="0" kern="1200" dirty="0" err="1">
                <a:solidFill>
                  <a:schemeClr val="tx1"/>
                </a:solidFill>
                <a:effectLst/>
                <a:latin typeface="Times" charset="0"/>
                <a:ea typeface="ＭＳ Ｐゴシック" charset="-128"/>
                <a:cs typeface="ＭＳ Ｐゴシック" charset="-128"/>
              </a:rPr>
              <a:t>histology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estimated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most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proximal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portion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tumor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located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at</a:t>
            </a:r>
            <a:r>
              <a:rPr lang="ru-RU" sz="1000" b="0" i="0" kern="1200" dirty="0">
                <a:solidFill>
                  <a:schemeClr val="tx1"/>
                </a:solidFill>
                <a:effectLst/>
                <a:latin typeface="Times" charset="0"/>
                <a:ea typeface="ＭＳ Ｐゴシック" charset="-128"/>
                <a:cs typeface="ＭＳ Ｐゴシック" charset="-128"/>
              </a:rPr>
              <a:t> a </a:t>
            </a:r>
            <a:r>
              <a:rPr lang="ru-RU" sz="1000" b="0" i="0" kern="1200" dirty="0" err="1">
                <a:solidFill>
                  <a:schemeClr val="tx1"/>
                </a:solidFill>
                <a:effectLst/>
                <a:latin typeface="Times" charset="0"/>
                <a:ea typeface="ＭＳ Ｐゴシック" charset="-128"/>
                <a:cs typeface="ＭＳ Ｐゴシック" charset="-128"/>
              </a:rPr>
              <a:t>depth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0.1-0.25 </a:t>
            </a:r>
            <a:r>
              <a:rPr lang="ru-RU" sz="1000" b="0" i="0" kern="1200" dirty="0" err="1">
                <a:solidFill>
                  <a:schemeClr val="tx1"/>
                </a:solidFill>
                <a:effectLst/>
                <a:latin typeface="Times" charset="0"/>
                <a:ea typeface="ＭＳ Ｐゴシック" charset="-128"/>
                <a:cs typeface="ＭＳ Ｐゴシック" charset="-128"/>
              </a:rPr>
              <a:t>mm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from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skin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surface</a:t>
            </a:r>
            <a:r>
              <a:rPr lang="ru-RU" sz="1000" b="0" i="0" kern="1200" dirty="0">
                <a:solidFill>
                  <a:schemeClr val="tx1"/>
                </a:solidFill>
                <a:effectLst/>
                <a:latin typeface="Times" charset="0"/>
                <a:ea typeface="ＭＳ Ｐゴシック" charset="-128"/>
                <a:cs typeface="ＭＳ Ｐゴシック" charset="-128"/>
              </a:rPr>
              <a:t>.</a:t>
            </a:r>
          </a:p>
          <a:p>
            <a:endParaRPr lang="ru-RU" sz="1000" b="1" i="0" kern="1200" dirty="0">
              <a:solidFill>
                <a:schemeClr val="tx1"/>
              </a:solidFill>
              <a:effectLst/>
              <a:latin typeface="Times" charset="0"/>
              <a:ea typeface="ＭＳ Ｐゴシック" charset="-128"/>
              <a:cs typeface="ＭＳ Ｐゴシック" charset="-128"/>
            </a:endParaRPr>
          </a:p>
        </p:txBody>
      </p:sp>
      <p:sp>
        <p:nvSpPr>
          <p:cNvPr id="4" name="Номер слайда 3"/>
          <p:cNvSpPr>
            <a:spLocks noGrp="1"/>
          </p:cNvSpPr>
          <p:nvPr>
            <p:ph type="sldNum" sz="quarter" idx="10"/>
          </p:nvPr>
        </p:nvSpPr>
        <p:spPr/>
        <p:txBody>
          <a:bodyPr/>
          <a:lstStyle/>
          <a:p>
            <a:fld id="{61370A76-CD69-5046-8903-2F2A41263D30}" type="slidenum">
              <a:rPr lang="en-US" altLang="en-US" smtClean="0"/>
              <a:pPr/>
              <a:t>11</a:t>
            </a:fld>
            <a:endParaRPr lang="en-US" altLang="en-US"/>
          </a:p>
        </p:txBody>
      </p:sp>
    </p:spTree>
    <p:extLst>
      <p:ext uri="{BB962C8B-B14F-4D97-AF65-F5344CB8AC3E}">
        <p14:creationId xmlns:p14="http://schemas.microsoft.com/office/powerpoint/2010/main" val="1457847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effectLst/>
              </a:rPr>
              <a:t>A </a:t>
            </a:r>
            <a:r>
              <a:rPr lang="en-US" b="1" dirty="0">
                <a:effectLst/>
              </a:rPr>
              <a:t>1.0 M </a:t>
            </a:r>
            <a:r>
              <a:rPr lang="en-US" b="1" dirty="0" err="1">
                <a:effectLst/>
              </a:rPr>
              <a:t>gadobutrol</a:t>
            </a:r>
            <a:r>
              <a:rPr lang="en-US" b="1" dirty="0">
                <a:effectLst/>
              </a:rPr>
              <a:t> (GB) solution</a:t>
            </a:r>
            <a:r>
              <a:rPr lang="en-US" dirty="0">
                <a:effectLst/>
              </a:rPr>
              <a:t> increases tumor fluorescence intensity by </a:t>
            </a:r>
            <a:r>
              <a:rPr lang="en-US" b="1" dirty="0">
                <a:effectLst/>
              </a:rPr>
              <a:t>30–40%</a:t>
            </a:r>
            <a:r>
              <a:rPr lang="en-US" dirty="0">
                <a:effectLst/>
              </a:rPr>
              <a:t> within the first 15 minutes, after which the intensity decreases over time.</a:t>
            </a:r>
          </a:p>
          <a:p>
            <a:r>
              <a:rPr lang="en-US" dirty="0">
                <a:effectLst/>
              </a:rPr>
              <a:t> The use of </a:t>
            </a:r>
            <a:r>
              <a:rPr lang="en-US" b="1" dirty="0">
                <a:effectLst/>
              </a:rPr>
              <a:t>T1-weighted MR pulse sequences</a:t>
            </a:r>
            <a:r>
              <a:rPr lang="en-US" dirty="0">
                <a:effectLst/>
              </a:rPr>
              <a:t> showed that the 1.0 M GB concentration caused a loss of the skin MR signal due to high magnetic susceptibility. This signal loss coincided chronologically with the  OC effect.</a:t>
            </a:r>
          </a:p>
          <a:p>
            <a:r>
              <a:rPr lang="en-US" dirty="0">
                <a:effectLst/>
              </a:rPr>
              <a:t>A </a:t>
            </a:r>
            <a:r>
              <a:rPr lang="en-US" b="1" dirty="0">
                <a:effectLst/>
              </a:rPr>
              <a:t>0.7 M </a:t>
            </a:r>
            <a:r>
              <a:rPr lang="en-US" b="1" dirty="0" err="1">
                <a:effectLst/>
              </a:rPr>
              <a:t>gadobutrol</a:t>
            </a:r>
            <a:r>
              <a:rPr lang="en-US" b="1" dirty="0">
                <a:effectLst/>
              </a:rPr>
              <a:t> solution</a:t>
            </a:r>
            <a:r>
              <a:rPr lang="en-US" dirty="0">
                <a:effectLst/>
              </a:rPr>
              <a:t> leads to both a </a:t>
            </a:r>
            <a:r>
              <a:rPr lang="en-US" b="1" dirty="0">
                <a:effectLst/>
              </a:rPr>
              <a:t>30–40% increase</a:t>
            </a:r>
            <a:r>
              <a:rPr lang="en-US" dirty="0">
                <a:effectLst/>
              </a:rPr>
              <a:t> in fluorescence intensity within the first 15 minutes and a steady growth in fluorescence and the </a:t>
            </a:r>
            <a:r>
              <a:rPr lang="en-US" b="1" dirty="0">
                <a:effectLst/>
              </a:rPr>
              <a:t>signal-to-background ratio</a:t>
            </a:r>
            <a:r>
              <a:rPr lang="en-US" dirty="0">
                <a:effectLst/>
              </a:rPr>
              <a:t> during the subsequent 15–60 minutes of observation.</a:t>
            </a:r>
          </a:p>
          <a:p>
            <a:r>
              <a:rPr lang="en-US" b="1" dirty="0">
                <a:effectLst/>
              </a:rPr>
              <a:t>MRI enabled monitoring of the OC effects of GB-containing mixtures on the skin surface and in tumor tissue, as well as investigating the in vivo correlation of fluorescence intensity increase over time.</a:t>
            </a:r>
          </a:p>
          <a:p>
            <a:endParaRPr lang="ru-RU" dirty="0"/>
          </a:p>
        </p:txBody>
      </p:sp>
      <p:sp>
        <p:nvSpPr>
          <p:cNvPr id="4" name="Номер слайда 3"/>
          <p:cNvSpPr>
            <a:spLocks noGrp="1"/>
          </p:cNvSpPr>
          <p:nvPr>
            <p:ph type="sldNum" sz="quarter" idx="10"/>
          </p:nvPr>
        </p:nvSpPr>
        <p:spPr/>
        <p:txBody>
          <a:bodyPr/>
          <a:lstStyle/>
          <a:p>
            <a:pPr>
              <a:defRPr/>
            </a:pPr>
            <a:fld id="{F139D552-1F06-F846-81ED-BD794F8A1EA6}" type="slidenum">
              <a:rPr lang="en-US" smtClean="0"/>
              <a:pPr>
                <a:defRPr/>
              </a:pPr>
              <a:t>12</a:t>
            </a:fld>
            <a:endParaRPr lang="en-US" dirty="0"/>
          </a:p>
        </p:txBody>
      </p:sp>
    </p:spTree>
    <p:extLst>
      <p:ext uri="{BB962C8B-B14F-4D97-AF65-F5344CB8AC3E}">
        <p14:creationId xmlns:p14="http://schemas.microsoft.com/office/powerpoint/2010/main" val="11587713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F139D552-1F06-F846-81ED-BD794F8A1EA6}" type="slidenum">
              <a:rPr lang="en-US" smtClean="0"/>
              <a:pPr>
                <a:defRPr/>
              </a:pPr>
              <a:t>13</a:t>
            </a:fld>
            <a:endParaRPr lang="en-US" dirty="0"/>
          </a:p>
        </p:txBody>
      </p:sp>
    </p:spTree>
    <p:extLst>
      <p:ext uri="{BB962C8B-B14F-4D97-AF65-F5344CB8AC3E}">
        <p14:creationId xmlns:p14="http://schemas.microsoft.com/office/powerpoint/2010/main" val="210353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35E27-F4C9-3318-9DAA-EA833A8CB2A7}"/>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FF61E2E4-967A-7C26-1B06-7E0ED2B1E529}"/>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262E893E-B0EA-196D-B327-39CA74A8473A}"/>
              </a:ext>
            </a:extLst>
          </p:cNvPr>
          <p:cNvSpPr>
            <a:spLocks noGrp="1"/>
          </p:cNvSpPr>
          <p:nvPr>
            <p:ph type="body" idx="1"/>
          </p:nvPr>
        </p:nvSpPr>
        <p:spPr/>
        <p:txBody>
          <a:bodyPr/>
          <a:lstStyle/>
          <a:p>
            <a:pPr>
              <a:lnSpc>
                <a:spcPct val="100000"/>
              </a:lnSpc>
              <a:spcAft>
                <a:spcPts val="800"/>
              </a:spcAft>
            </a:pPr>
            <a:br>
              <a:rPr lang="ru-RU" sz="1800" dirty="0"/>
            </a:br>
            <a:r>
              <a:rPr lang="ru-RU" sz="1000" b="0" i="0" kern="1200" dirty="0">
                <a:solidFill>
                  <a:schemeClr val="tx1"/>
                </a:solidFill>
                <a:effectLst/>
                <a:latin typeface="Times" charset="0"/>
                <a:ea typeface="ＭＳ Ｐゴシック" charset="-128"/>
                <a:cs typeface="ＭＳ Ｐゴシック" charset="-128"/>
              </a:rPr>
              <a:t>We </a:t>
            </a:r>
            <a:r>
              <a:rPr lang="ru-RU" sz="1000" b="0" i="0" kern="1200" dirty="0" err="1">
                <a:solidFill>
                  <a:schemeClr val="tx1"/>
                </a:solidFill>
                <a:effectLst/>
                <a:latin typeface="Times" charset="0"/>
                <a:ea typeface="ＭＳ Ｐゴシック" charset="-128"/>
                <a:cs typeface="ＭＳ Ｐゴシック" charset="-128"/>
              </a:rPr>
              <a:t>further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investigated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effects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OС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more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complex</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models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developed</a:t>
            </a:r>
            <a:r>
              <a:rPr lang="ru-RU" sz="1000" b="0" i="0" kern="1200" dirty="0">
                <a:solidFill>
                  <a:schemeClr val="tx1"/>
                </a:solidFill>
                <a:effectLst/>
                <a:latin typeface="Times" charset="0"/>
                <a:ea typeface="ＭＳ Ｐゴシック" charset="-128"/>
                <a:cs typeface="ＭＳ Ｐゴシック" charset="-128"/>
              </a:rPr>
              <a:t> CRISPR-</a:t>
            </a:r>
            <a:r>
              <a:rPr lang="ru-RU" sz="1000" b="0" i="0" kern="1200" dirty="0" err="1">
                <a:solidFill>
                  <a:schemeClr val="tx1"/>
                </a:solidFill>
                <a:effectLst/>
                <a:latin typeface="Times" charset="0"/>
                <a:ea typeface="ＭＳ Ｐゴシック" charset="-128"/>
                <a:cs typeface="ＭＳ Ｐゴシック" charset="-128"/>
              </a:rPr>
              <a:t>based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tools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that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included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steps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from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vector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construction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transfection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packaging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lines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production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lentiviral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particles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followed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transduction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tumor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cell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lines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sorting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transduced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cells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after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doxycycline-mediated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induction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system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tested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vivo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murine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subcutaneous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xenografts</a:t>
            </a:r>
            <a:r>
              <a:rPr lang="ru-RU" sz="1000" b="0" i="0" kern="1200" dirty="0">
                <a:solidFill>
                  <a:schemeClr val="tx1"/>
                </a:solidFill>
                <a:effectLst/>
                <a:latin typeface="Times" charset="0"/>
                <a:ea typeface="ＭＳ Ｐゴシック" charset="-128"/>
                <a:cs typeface="ＭＳ Ｐゴシック" charset="-128"/>
              </a:rPr>
              <a:t>. The </a:t>
            </a:r>
            <a:r>
              <a:rPr lang="ru-RU" sz="1000" b="0" i="0" kern="1200" dirty="0" err="1">
                <a:solidFill>
                  <a:schemeClr val="tx1"/>
                </a:solidFill>
                <a:effectLst/>
                <a:latin typeface="Times" charset="0"/>
                <a:ea typeface="ＭＳ Ｐゴシック" charset="-128"/>
                <a:cs typeface="ＭＳ Ｐゴシック" charset="-128"/>
              </a:rPr>
              <a:t>use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doxycycline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induction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also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resulted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expression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chimeras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subcutaneous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xenografts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Imaging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was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improved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using</a:t>
            </a:r>
            <a:r>
              <a:rPr lang="ru-RU" sz="1000" b="0" i="0" kern="1200" dirty="0">
                <a:solidFill>
                  <a:schemeClr val="tx1"/>
                </a:solidFill>
                <a:effectLst/>
                <a:latin typeface="Times" charset="0"/>
                <a:ea typeface="ＭＳ Ｐゴシック" charset="-128"/>
                <a:cs typeface="ＭＳ Ｐゴシック" charset="-128"/>
              </a:rPr>
              <a:t> OPA </a:t>
            </a:r>
            <a:r>
              <a:rPr lang="ru-RU" sz="1000" b="0" i="0" kern="1200" dirty="0" err="1">
                <a:solidFill>
                  <a:schemeClr val="tx1"/>
                </a:solidFill>
                <a:effectLst/>
                <a:latin typeface="Times" charset="0"/>
                <a:ea typeface="ＭＳ Ｐゴシック" charset="-128"/>
                <a:cs typeface="ＭＳ Ｐゴシック" charset="-128"/>
              </a:rPr>
              <a:t>gadobutrol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an</a:t>
            </a:r>
            <a:r>
              <a:rPr lang="ru-RU" sz="1000" b="0" i="0" kern="1200" dirty="0">
                <a:solidFill>
                  <a:schemeClr val="tx1"/>
                </a:solidFill>
                <a:effectLst/>
                <a:latin typeface="Times" charset="0"/>
                <a:ea typeface="ＭＳ Ｐゴシック" charset="-128"/>
                <a:cs typeface="ＭＳ Ｐゴシック" charset="-128"/>
              </a:rPr>
              <a:t> MRI </a:t>
            </a:r>
            <a:r>
              <a:rPr lang="ru-RU" sz="1000" b="0" i="0" kern="1200" dirty="0" err="1">
                <a:solidFill>
                  <a:schemeClr val="tx1"/>
                </a:solidFill>
                <a:effectLst/>
                <a:latin typeface="Times" charset="0"/>
                <a:ea typeface="ＭＳ Ｐゴシック" charset="-128"/>
                <a:cs typeface="ＭＳ Ｐゴシック" charset="-128"/>
              </a:rPr>
              <a:t>contrast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agent</a:t>
            </a:r>
            <a:r>
              <a:rPr lang="ru-RU" sz="1000" b="0" i="0" kern="1200" dirty="0">
                <a:solidFill>
                  <a:schemeClr val="tx1"/>
                </a:solidFill>
                <a:effectLst/>
                <a:latin typeface="Times" charset="0"/>
                <a:ea typeface="ＭＳ Ｐゴシック" charset="-128"/>
                <a:cs typeface="ＭＳ Ｐゴシック" charset="-128"/>
              </a:rPr>
              <a: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ru-RU" dirty="0"/>
          </a:p>
        </p:txBody>
      </p:sp>
      <p:sp>
        <p:nvSpPr>
          <p:cNvPr id="4" name="Номер слайда 3">
            <a:extLst>
              <a:ext uri="{FF2B5EF4-FFF2-40B4-BE49-F238E27FC236}">
                <a16:creationId xmlns:a16="http://schemas.microsoft.com/office/drawing/2014/main" id="{77828481-E0B1-9EC9-73CC-E930848405E1}"/>
              </a:ext>
            </a:extLst>
          </p:cNvPr>
          <p:cNvSpPr>
            <a:spLocks noGrp="1"/>
          </p:cNvSpPr>
          <p:nvPr>
            <p:ph type="sldNum" sz="quarter" idx="10"/>
          </p:nvPr>
        </p:nvSpPr>
        <p:spPr/>
        <p:txBody>
          <a:bodyPr/>
          <a:lstStyle/>
          <a:p>
            <a:fld id="{C34F695D-0277-44A0-AD74-579260799CB9}" type="slidenum">
              <a:rPr lang="ru-RU" smtClean="0"/>
              <a:t>14</a:t>
            </a:fld>
            <a:endParaRPr lang="ru-RU"/>
          </a:p>
        </p:txBody>
      </p:sp>
    </p:spTree>
    <p:extLst>
      <p:ext uri="{BB962C8B-B14F-4D97-AF65-F5344CB8AC3E}">
        <p14:creationId xmlns:p14="http://schemas.microsoft.com/office/powerpoint/2010/main" val="4128548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also studied time-dependent expression of these chimeric fluorescent constructs (dCas9-FP) after Tet-On-induction in live cells 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The maximum level of expressed fused proteins have been demonstrated up to 90 hours. The optimal pairs with similar dynamics of fused products accumulation in </a:t>
            </a:r>
            <a:r>
              <a:rPr lang="en-US" sz="1200" kern="1200" baseline="0" dirty="0" err="1">
                <a:solidFill>
                  <a:schemeClr val="tx1"/>
                </a:solidFill>
                <a:effectLst/>
                <a:latin typeface="+mn-lt"/>
                <a:ea typeface="+mn-ea"/>
                <a:cs typeface="+mn-cs"/>
              </a:rPr>
              <a:t>nucelia</a:t>
            </a:r>
            <a:r>
              <a:rPr lang="en-US" sz="1200" kern="1200" baseline="0" dirty="0">
                <a:solidFill>
                  <a:schemeClr val="tx1"/>
                </a:solidFill>
                <a:effectLst/>
                <a:latin typeface="+mn-lt"/>
                <a:ea typeface="+mn-ea"/>
                <a:cs typeface="+mn-cs"/>
              </a:rPr>
              <a:t> and optimal fluorescent proteins </a:t>
            </a:r>
            <a:r>
              <a:rPr lang="en-US" sz="1200" b="0" i="0" kern="1200" dirty="0">
                <a:solidFill>
                  <a:schemeClr val="tx1"/>
                </a:solidFill>
                <a:effectLst/>
                <a:latin typeface="+mn-lt"/>
                <a:ea typeface="+mn-ea"/>
                <a:cs typeface="+mn-cs"/>
              </a:rPr>
              <a:t> with FRET capability</a:t>
            </a:r>
            <a:r>
              <a:rPr lang="en-US" sz="1200" b="0" i="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quantitative measurements of nuclear FI changes after transduction and the morphology of the distribution of fluorescence showed that: 1) the optimal time (time window) for monitoring the co-expression and co-localization of fluorescent chimeras of dCas9 was 24-48 hours; 2) StdCas9-EGFP chimera can be used as a preferred donor of excitation photons in combination with NmdCas9-mCherry as a FRET pair donor. Cells expressing StdCas9-EGFP (Fig. 2 - A) and NmdCas9-mCherry (Fig. 2 - B) showed normal morphology with predominantly nuclear dual fluorescence in co-transfected cells after LV transduction. Dual expression of both chimeras was present in about 20% of all cells (Fig. 2 - C). Sorting of single cells enabled obtaining a set of clones (e.g. E9 used for in vivo work, Fig. 3) with subsequent stabilization in culture after10 passages. </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C34F695D-0277-44A0-AD74-579260799CB9}" type="slidenum">
              <a:rPr lang="ru-RU" smtClean="0"/>
              <a:t>15</a:t>
            </a:fld>
            <a:endParaRPr lang="ru-RU"/>
          </a:p>
        </p:txBody>
      </p:sp>
    </p:spTree>
    <p:extLst>
      <p:ext uri="{BB962C8B-B14F-4D97-AF65-F5344CB8AC3E}">
        <p14:creationId xmlns:p14="http://schemas.microsoft.com/office/powerpoint/2010/main" val="1852415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test  dCas9 chimera expression </a:t>
            </a:r>
            <a:r>
              <a:rPr lang="en-US" sz="1200" kern="1200" dirty="0" err="1">
                <a:solidFill>
                  <a:schemeClr val="tx1"/>
                </a:solidFill>
                <a:effectLst/>
                <a:latin typeface="+mn-lt"/>
                <a:ea typeface="+mn-ea"/>
                <a:cs typeface="+mn-cs"/>
              </a:rPr>
              <a:t>imagingin</a:t>
            </a:r>
            <a:r>
              <a:rPr lang="en-US" sz="1200" kern="1200" dirty="0">
                <a:solidFill>
                  <a:schemeClr val="tx1"/>
                </a:solidFill>
                <a:effectLst/>
                <a:latin typeface="+mn-lt"/>
                <a:ea typeface="+mn-ea"/>
                <a:cs typeface="+mn-cs"/>
              </a:rPr>
              <a:t> vivo, 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experimental tumors xenografts were propagated in </a:t>
            </a:r>
            <a:r>
              <a:rPr lang="en-US" sz="1200" kern="1200" dirty="0" err="1">
                <a:solidFill>
                  <a:schemeClr val="tx1"/>
                </a:solidFill>
                <a:effectLst/>
                <a:latin typeface="+mn-lt"/>
                <a:ea typeface="+mn-ea"/>
                <a:cs typeface="+mn-cs"/>
              </a:rPr>
              <a:t>athymic</a:t>
            </a:r>
            <a:r>
              <a:rPr lang="en-US" sz="1200" kern="1200" dirty="0">
                <a:solidFill>
                  <a:schemeClr val="tx1"/>
                </a:solidFill>
                <a:effectLst/>
                <a:latin typeface="+mn-lt"/>
                <a:ea typeface="+mn-ea"/>
                <a:cs typeface="+mn-cs"/>
              </a:rPr>
              <a:t> mice by subcutaneous injection of A549 (clone E9) cells. Cells showed Dox-dependent expression of dual chimeras (StdCas9-EGFP and NmdCas9-mCherry) after the animals were given Doxycycline (200 </a:t>
            </a:r>
            <a:r>
              <a:rPr lang="en-US" sz="1200" kern="1200" dirty="0" err="1">
                <a:solidFill>
                  <a:schemeClr val="tx1"/>
                </a:solidFill>
                <a:effectLst/>
                <a:latin typeface="+mn-lt"/>
                <a:ea typeface="+mn-ea"/>
                <a:cs typeface="+mn-cs"/>
              </a:rPr>
              <a:t>μg</a:t>
            </a:r>
            <a:r>
              <a:rPr lang="en-US" sz="1200" kern="1200" dirty="0">
                <a:solidFill>
                  <a:schemeClr val="tx1"/>
                </a:solidFill>
                <a:effectLst/>
                <a:latin typeface="+mn-lt"/>
                <a:ea typeface="+mn-ea"/>
                <a:cs typeface="+mn-cs"/>
              </a:rPr>
              <a:t> 2xdaily) on the second week post implantation. The initial induction of expression was followed by FI measurements with 3 d intervals in between the measurements, i.e. on the 1st day (24 h), 3rd (72 h) and on the 6th day (148 h) post Dox induction (Fig.3-A). Fig. 3-A shows the mean FI of the tumor normalized by the reference FI value of the skin. Dox-induced expression of FP-chimeras in tumor xenografts was observed already at 24 h post-induction [20]. The corresponding increase of tumor FI was 1.6-times on the 1st d, 1.8-times on the 3rd d, with a subsequent decrease of 1.4x times of initial FI recorded on the 6th d after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In vivo Dox-induction of </a:t>
            </a:r>
            <a:r>
              <a:rPr lang="en-US" sz="1200" kern="1200" dirty="0" err="1">
                <a:solidFill>
                  <a:schemeClr val="tx1"/>
                </a:solidFill>
                <a:effectLst/>
                <a:latin typeface="+mn-lt"/>
                <a:ea typeface="+mn-ea"/>
                <a:cs typeface="+mn-cs"/>
              </a:rPr>
              <a:t>mCherry</a:t>
            </a:r>
            <a:r>
              <a:rPr lang="en-US" sz="1200" kern="1200" dirty="0">
                <a:solidFill>
                  <a:schemeClr val="tx1"/>
                </a:solidFill>
                <a:effectLst/>
                <a:latin typeface="+mn-lt"/>
                <a:ea typeface="+mn-ea"/>
                <a:cs typeface="+mn-cs"/>
              </a:rPr>
              <a:t>-chimera expression occurred in tumor xenografts as early as at 24 h post-induction and was visualized by using optical clearing (OC) of the skin. OC via topical application of </a:t>
            </a:r>
            <a:r>
              <a:rPr lang="en-US" sz="1200" kern="1200" dirty="0" err="1">
                <a:solidFill>
                  <a:schemeClr val="tx1"/>
                </a:solidFill>
                <a:effectLst/>
                <a:latin typeface="+mn-lt"/>
                <a:ea typeface="+mn-ea"/>
                <a:cs typeface="+mn-cs"/>
              </a:rPr>
              <a:t>gadobutrol</a:t>
            </a:r>
            <a:r>
              <a:rPr lang="en-US" sz="1200" kern="1200" dirty="0">
                <a:solidFill>
                  <a:schemeClr val="tx1"/>
                </a:solidFill>
                <a:effectLst/>
                <a:latin typeface="+mn-lt"/>
                <a:ea typeface="+mn-ea"/>
                <a:cs typeface="+mn-cs"/>
              </a:rPr>
              <a:t> enabled high-contrast imaging of FP expression in tumor xenografts due to 1.1-1.2-fold increase of FI in both red and green channels.</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C34F695D-0277-44A0-AD74-579260799CB9}" type="slidenum">
              <a:rPr lang="ru-RU" smtClean="0"/>
              <a:t>16</a:t>
            </a:fld>
            <a:endParaRPr lang="ru-RU"/>
          </a:p>
        </p:txBody>
      </p:sp>
    </p:spTree>
    <p:extLst>
      <p:ext uri="{BB962C8B-B14F-4D97-AF65-F5344CB8AC3E}">
        <p14:creationId xmlns:p14="http://schemas.microsoft.com/office/powerpoint/2010/main" val="4180558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a:r>
              <a:rPr lang="ru-RU" dirty="0"/>
              <a:t>We </a:t>
            </a:r>
            <a:r>
              <a:rPr lang="ru-RU" dirty="0" err="1"/>
              <a:t>use</a:t>
            </a:r>
            <a:r>
              <a:rPr lang="ru-RU" dirty="0"/>
              <a:t> </a:t>
            </a:r>
            <a:r>
              <a:rPr lang="ru-RU" dirty="0" err="1"/>
              <a:t>gadobutrol</a:t>
            </a:r>
            <a:r>
              <a:rPr lang="ru-RU" dirty="0"/>
              <a:t> (0.7 M) </a:t>
            </a:r>
            <a:r>
              <a:rPr lang="ru-RU" dirty="0" err="1"/>
              <a:t>not</a:t>
            </a:r>
            <a:r>
              <a:rPr lang="ru-RU" dirty="0"/>
              <a:t> </a:t>
            </a:r>
            <a:r>
              <a:rPr lang="ru-RU" dirty="0" err="1"/>
              <a:t>only</a:t>
            </a:r>
            <a:r>
              <a:rPr lang="ru-RU" dirty="0"/>
              <a:t> </a:t>
            </a:r>
            <a:r>
              <a:rPr lang="ru-RU" dirty="0" err="1"/>
              <a:t>as</a:t>
            </a:r>
            <a:r>
              <a:rPr lang="ru-RU" dirty="0"/>
              <a:t> </a:t>
            </a:r>
            <a:r>
              <a:rPr lang="ru-RU" dirty="0" err="1"/>
              <a:t>an</a:t>
            </a:r>
            <a:r>
              <a:rPr lang="ru-RU" dirty="0"/>
              <a:t> MRI </a:t>
            </a:r>
            <a:r>
              <a:rPr lang="ru-RU" dirty="0" err="1"/>
              <a:t>contrast</a:t>
            </a:r>
            <a:r>
              <a:rPr lang="ru-RU" dirty="0"/>
              <a:t> </a:t>
            </a:r>
            <a:r>
              <a:rPr lang="ru-RU" dirty="0" err="1"/>
              <a:t>agent</a:t>
            </a:r>
            <a:r>
              <a:rPr lang="ru-RU" dirty="0"/>
              <a:t> </a:t>
            </a:r>
            <a:r>
              <a:rPr lang="ru-RU" dirty="0" err="1"/>
              <a:t>but</a:t>
            </a:r>
            <a:r>
              <a:rPr lang="ru-RU" dirty="0"/>
              <a:t> </a:t>
            </a:r>
            <a:r>
              <a:rPr lang="ru-RU" dirty="0" err="1"/>
              <a:t>also</a:t>
            </a:r>
            <a:r>
              <a:rPr lang="ru-RU" dirty="0"/>
              <a:t> </a:t>
            </a:r>
            <a:r>
              <a:rPr lang="ru-RU" dirty="0" err="1"/>
              <a:t>as</a:t>
            </a:r>
            <a:r>
              <a:rPr lang="ru-RU" dirty="0"/>
              <a:t> </a:t>
            </a:r>
            <a:r>
              <a:rPr lang="ru-RU" dirty="0" err="1"/>
              <a:t>an</a:t>
            </a:r>
            <a:r>
              <a:rPr lang="ru-RU" dirty="0"/>
              <a:t> </a:t>
            </a:r>
            <a:r>
              <a:rPr lang="ru-RU" dirty="0" err="1"/>
              <a:t>optical</a:t>
            </a:r>
            <a:r>
              <a:rPr lang="ru-RU" dirty="0"/>
              <a:t> </a:t>
            </a:r>
            <a:r>
              <a:rPr lang="ru-RU" dirty="0" err="1"/>
              <a:t>clearing</a:t>
            </a:r>
            <a:r>
              <a:rPr lang="ru-RU" dirty="0"/>
              <a:t> </a:t>
            </a:r>
            <a:r>
              <a:rPr lang="ru-RU" dirty="0" err="1"/>
              <a:t>agent</a:t>
            </a:r>
            <a:r>
              <a:rPr lang="ru-RU" dirty="0"/>
              <a:t>.</a:t>
            </a:r>
          </a:p>
          <a:p>
            <a:pPr lvl="0"/>
            <a:r>
              <a:rPr lang="ru-RU" dirty="0" err="1"/>
              <a:t>This</a:t>
            </a:r>
            <a:r>
              <a:rPr lang="ru-RU" dirty="0"/>
              <a:t> </a:t>
            </a:r>
            <a:r>
              <a:rPr lang="ru-RU" dirty="0" err="1"/>
              <a:t>dual</a:t>
            </a:r>
            <a:r>
              <a:rPr lang="ru-RU" dirty="0"/>
              <a:t> </a:t>
            </a:r>
            <a:r>
              <a:rPr lang="ru-RU" dirty="0" err="1"/>
              <a:t>effect</a:t>
            </a:r>
            <a:r>
              <a:rPr lang="ru-RU" dirty="0"/>
              <a:t> </a:t>
            </a:r>
            <a:r>
              <a:rPr lang="ru-RU" dirty="0" err="1"/>
              <a:t>allows</a:t>
            </a:r>
            <a:r>
              <a:rPr lang="ru-RU" dirty="0"/>
              <a:t> </a:t>
            </a:r>
            <a:r>
              <a:rPr lang="ru-RU" dirty="0" err="1"/>
              <a:t>simultaneous</a:t>
            </a:r>
            <a:r>
              <a:rPr lang="ru-RU" dirty="0"/>
              <a:t> </a:t>
            </a:r>
            <a:r>
              <a:rPr lang="ru-RU" dirty="0" err="1"/>
              <a:t>assessment</a:t>
            </a:r>
            <a:r>
              <a:rPr lang="ru-RU" dirty="0"/>
              <a:t> </a:t>
            </a:r>
            <a:r>
              <a:rPr lang="ru-RU" dirty="0" err="1"/>
              <a:t>of</a:t>
            </a:r>
            <a:r>
              <a:rPr lang="ru-RU" dirty="0"/>
              <a:t> </a:t>
            </a:r>
            <a:r>
              <a:rPr lang="ru-RU" dirty="0" err="1"/>
              <a:t>tumor</a:t>
            </a:r>
            <a:r>
              <a:rPr lang="ru-RU" dirty="0"/>
              <a:t> </a:t>
            </a:r>
            <a:r>
              <a:rPr lang="ru-RU" dirty="0" err="1"/>
              <a:t>perfusion</a:t>
            </a:r>
            <a:r>
              <a:rPr lang="ru-RU" dirty="0"/>
              <a:t> (</a:t>
            </a:r>
            <a:r>
              <a:rPr lang="ru-RU" dirty="0" err="1"/>
              <a:t>via</a:t>
            </a:r>
            <a:r>
              <a:rPr lang="ru-RU" dirty="0"/>
              <a:t> MRI) </a:t>
            </a:r>
            <a:r>
              <a:rPr lang="ru-RU" dirty="0" err="1"/>
              <a:t>and</a:t>
            </a:r>
            <a:r>
              <a:rPr lang="ru-RU" dirty="0"/>
              <a:t> </a:t>
            </a:r>
            <a:r>
              <a:rPr lang="ru-RU" dirty="0" err="1"/>
              <a:t>improved</a:t>
            </a:r>
            <a:r>
              <a:rPr lang="ru-RU" dirty="0"/>
              <a:t> </a:t>
            </a:r>
            <a:r>
              <a:rPr lang="ru-RU" dirty="0" err="1"/>
              <a:t>fluorescence</a:t>
            </a:r>
            <a:r>
              <a:rPr lang="ru-RU" dirty="0"/>
              <a:t> </a:t>
            </a:r>
            <a:r>
              <a:rPr lang="ru-RU" dirty="0" err="1"/>
              <a:t>visualization</a:t>
            </a:r>
            <a:r>
              <a:rPr lang="ru-RU" dirty="0"/>
              <a:t>.</a:t>
            </a:r>
          </a:p>
          <a:p>
            <a:pPr lvl="0"/>
            <a:r>
              <a:rPr lang="ru-RU" dirty="0"/>
              <a:t>The </a:t>
            </a:r>
            <a:r>
              <a:rPr lang="ru-RU" dirty="0" err="1"/>
              <a:t>key</a:t>
            </a:r>
            <a:r>
              <a:rPr lang="ru-RU" dirty="0"/>
              <a:t> </a:t>
            </a:r>
            <a:r>
              <a:rPr lang="ru-RU" dirty="0" err="1"/>
              <a:t>is</a:t>
            </a:r>
            <a:r>
              <a:rPr lang="ru-RU" dirty="0"/>
              <a:t> </a:t>
            </a:r>
            <a:r>
              <a:rPr lang="ru-RU" dirty="0" err="1"/>
              <a:t>timing</a:t>
            </a:r>
            <a:r>
              <a:rPr lang="ru-RU" dirty="0"/>
              <a:t>: </a:t>
            </a:r>
            <a:r>
              <a:rPr lang="ru-RU" dirty="0" err="1"/>
              <a:t>imaging</a:t>
            </a:r>
            <a:r>
              <a:rPr lang="ru-RU" dirty="0"/>
              <a:t> </a:t>
            </a:r>
            <a:r>
              <a:rPr lang="ru-RU" dirty="0" err="1"/>
              <a:t>must</a:t>
            </a:r>
            <a:r>
              <a:rPr lang="ru-RU" dirty="0"/>
              <a:t> </a:t>
            </a:r>
            <a:r>
              <a:rPr lang="ru-RU" dirty="0" err="1"/>
              <a:t>be</a:t>
            </a:r>
            <a:r>
              <a:rPr lang="ru-RU" dirty="0"/>
              <a:t> </a:t>
            </a:r>
            <a:r>
              <a:rPr lang="ru-RU" dirty="0" err="1"/>
              <a:t>performed</a:t>
            </a:r>
            <a:r>
              <a:rPr lang="ru-RU" dirty="0"/>
              <a:t> </a:t>
            </a:r>
            <a:r>
              <a:rPr lang="ru-RU" dirty="0" err="1"/>
              <a:t>within</a:t>
            </a:r>
            <a:r>
              <a:rPr lang="ru-RU" dirty="0"/>
              <a:t> a </a:t>
            </a:r>
            <a:r>
              <a:rPr lang="ru-RU" dirty="0" err="1"/>
              <a:t>short</a:t>
            </a:r>
            <a:r>
              <a:rPr lang="ru-RU" dirty="0"/>
              <a:t> </a:t>
            </a:r>
            <a:r>
              <a:rPr lang="ru-RU" dirty="0" err="1"/>
              <a:t>window</a:t>
            </a:r>
            <a:r>
              <a:rPr lang="ru-RU" dirty="0"/>
              <a:t>—</a:t>
            </a:r>
            <a:r>
              <a:rPr lang="ru-RU" dirty="0" err="1"/>
              <a:t>up</a:t>
            </a:r>
            <a:r>
              <a:rPr lang="ru-RU" dirty="0"/>
              <a:t> </a:t>
            </a:r>
            <a:r>
              <a:rPr lang="ru-RU" dirty="0" err="1"/>
              <a:t>to</a:t>
            </a:r>
            <a:r>
              <a:rPr lang="ru-RU" dirty="0"/>
              <a:t> 10-20 </a:t>
            </a:r>
            <a:r>
              <a:rPr lang="ru-RU" dirty="0" err="1"/>
              <a:t>minutes</a:t>
            </a:r>
            <a:r>
              <a:rPr lang="ru-RU" dirty="0"/>
              <a:t> </a:t>
            </a:r>
            <a:r>
              <a:rPr lang="ru-RU" dirty="0" err="1"/>
              <a:t>after</a:t>
            </a:r>
            <a:r>
              <a:rPr lang="ru-RU" dirty="0"/>
              <a:t> </a:t>
            </a:r>
            <a:r>
              <a:rPr lang="ru-RU" dirty="0" err="1"/>
              <a:t>injection</a:t>
            </a:r>
            <a:r>
              <a:rPr lang="ru-RU" dirty="0"/>
              <a:t>—</a:t>
            </a:r>
            <a:r>
              <a:rPr lang="ru-RU" dirty="0" err="1"/>
              <a:t>to</a:t>
            </a:r>
            <a:r>
              <a:rPr lang="ru-RU" dirty="0"/>
              <a:t> </a:t>
            </a:r>
            <a:r>
              <a:rPr lang="ru-RU" dirty="0" err="1"/>
              <a:t>maximize</a:t>
            </a:r>
            <a:r>
              <a:rPr lang="ru-RU" dirty="0"/>
              <a:t> </a:t>
            </a:r>
            <a:r>
              <a:rPr lang="ru-RU" dirty="0" err="1"/>
              <a:t>both</a:t>
            </a:r>
            <a:r>
              <a:rPr lang="ru-RU" dirty="0"/>
              <a:t> </a:t>
            </a:r>
            <a:r>
              <a:rPr lang="ru-RU" dirty="0" err="1"/>
              <a:t>signals</a:t>
            </a:r>
            <a:r>
              <a:rPr lang="ru-RU" dirty="0"/>
              <a:t>.</a:t>
            </a:r>
          </a:p>
          <a:p>
            <a:endParaRPr lang="ru-RU" dirty="0"/>
          </a:p>
        </p:txBody>
      </p:sp>
      <p:sp>
        <p:nvSpPr>
          <p:cNvPr id="4" name="Номер слайда 3"/>
          <p:cNvSpPr>
            <a:spLocks noGrp="1"/>
          </p:cNvSpPr>
          <p:nvPr>
            <p:ph type="sldNum" sz="quarter" idx="5"/>
          </p:nvPr>
        </p:nvSpPr>
        <p:spPr/>
        <p:txBody>
          <a:bodyPr/>
          <a:lstStyle/>
          <a:p>
            <a:pPr>
              <a:defRPr/>
            </a:pPr>
            <a:fld id="{F139D552-1F06-F846-81ED-BD794F8A1EA6}" type="slidenum">
              <a:rPr lang="en-US" smtClean="0"/>
              <a:pPr>
                <a:defRPr/>
              </a:pPr>
              <a:t>17</a:t>
            </a:fld>
            <a:endParaRPr lang="en-US" dirty="0"/>
          </a:p>
        </p:txBody>
      </p:sp>
    </p:spTree>
    <p:extLst>
      <p:ext uri="{BB962C8B-B14F-4D97-AF65-F5344CB8AC3E}">
        <p14:creationId xmlns:p14="http://schemas.microsoft.com/office/powerpoint/2010/main" val="3822351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61370A76-CD69-5046-8903-2F2A41263D30}" type="slidenum">
              <a:rPr lang="en-US" altLang="en-US" smtClean="0"/>
              <a:pPr/>
              <a:t>18</a:t>
            </a:fld>
            <a:endParaRPr lang="en-US" altLang="en-US"/>
          </a:p>
        </p:txBody>
      </p:sp>
    </p:spTree>
    <p:extLst>
      <p:ext uri="{BB962C8B-B14F-4D97-AF65-F5344CB8AC3E}">
        <p14:creationId xmlns:p14="http://schemas.microsoft.com/office/powerpoint/2010/main" val="1105784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000" b="0" i="0" kern="1200" dirty="0">
                <a:solidFill>
                  <a:schemeClr val="tx1"/>
                </a:solidFill>
                <a:effectLst/>
                <a:latin typeface="Times" charset="0"/>
                <a:ea typeface="ＭＳ Ｐゴシック" charset="-128"/>
                <a:cs typeface="ＭＳ Ｐゴシック" charset="-128"/>
              </a:rPr>
              <a:t>In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future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based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system</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planned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different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approaches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labeling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target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loci</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not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based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fluorescent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proteins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but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also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the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basis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of</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synthetic</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fluorogenic</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molecules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vivo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taking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account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sgRNA</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different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labeling</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efficiencies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in</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different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cell</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types</a:t>
            </a:r>
            <a:r>
              <a:rPr lang="ru-RU" sz="1000" b="0" i="0" kern="1200" dirty="0">
                <a:solidFill>
                  <a:schemeClr val="tx1"/>
                </a:solidFill>
                <a:effectLst/>
                <a:latin typeface="Times" charset="0"/>
                <a:ea typeface="ＭＳ Ｐゴシック" charset="-128"/>
                <a:cs typeface="ＭＳ Ｐゴシック" charset="-128"/>
              </a:rPr>
              <a:t>. First, </a:t>
            </a:r>
            <a:r>
              <a:rPr lang="ru-RU" sz="1000" b="0" i="0" kern="1200" dirty="0" err="1">
                <a:solidFill>
                  <a:schemeClr val="tx1"/>
                </a:solidFill>
                <a:effectLst/>
                <a:latin typeface="Times" charset="0"/>
                <a:ea typeface="ＭＳ Ｐゴシック" charset="-128"/>
                <a:cs typeface="ＭＳ Ｐゴシック" charset="-128"/>
              </a:rPr>
              <a:t>it</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is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proposed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to</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use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highly</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amplified</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regions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such</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as</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for</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example</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telomeric</a:t>
            </a:r>
            <a:r>
              <a:rPr lang="ru-RU" sz="1000" b="0" i="0" kern="1200" dirty="0">
                <a:solidFill>
                  <a:schemeClr val="tx1"/>
                </a:solidFill>
                <a:effectLst/>
                <a:latin typeface="Times" charset="0"/>
                <a:ea typeface="ＭＳ Ｐゴシック" charset="-128"/>
                <a:cs typeface="ＭＳ Ｐゴシック" charset="-128"/>
              </a:rPr>
              <a:t> </a:t>
            </a:r>
            <a:r>
              <a:rPr lang="ru-RU" sz="1000" b="0" i="0" kern="1200" dirty="0" err="1">
                <a:solidFill>
                  <a:schemeClr val="tx1"/>
                </a:solidFill>
                <a:effectLst/>
                <a:latin typeface="Times" charset="0"/>
                <a:ea typeface="ＭＳ Ｐゴシック" charset="-128"/>
                <a:cs typeface="ＭＳ Ｐゴシック" charset="-128"/>
              </a:rPr>
              <a:t>regions</a:t>
            </a:r>
            <a:r>
              <a:rPr lang="ru-RU" sz="1000" b="0" i="0" kern="1200" dirty="0">
                <a:solidFill>
                  <a:schemeClr val="tx1"/>
                </a:solidFill>
                <a:effectLst/>
                <a:latin typeface="Times" charset="0"/>
                <a:ea typeface="ＭＳ Ｐゴシック" charset="-128"/>
                <a:cs typeface="ＭＳ Ｐゴシック" charset="-128"/>
              </a:rPr>
              <a:t>.</a:t>
            </a:r>
            <a:endParaRPr lang="ru-RU" dirty="0"/>
          </a:p>
        </p:txBody>
      </p:sp>
      <p:sp>
        <p:nvSpPr>
          <p:cNvPr id="4" name="Номер слайда 3"/>
          <p:cNvSpPr>
            <a:spLocks noGrp="1"/>
          </p:cNvSpPr>
          <p:nvPr>
            <p:ph type="sldNum" sz="quarter" idx="10"/>
          </p:nvPr>
        </p:nvSpPr>
        <p:spPr/>
        <p:txBody>
          <a:bodyPr/>
          <a:lstStyle/>
          <a:p>
            <a:pPr>
              <a:defRPr/>
            </a:pPr>
            <a:fld id="{F139D552-1F06-F846-81ED-BD794F8A1EA6}" type="slidenum">
              <a:rPr lang="en-US" smtClean="0"/>
              <a:pPr>
                <a:defRPr/>
              </a:pPr>
              <a:t>19</a:t>
            </a:fld>
            <a:endParaRPr lang="en-US" dirty="0"/>
          </a:p>
        </p:txBody>
      </p:sp>
    </p:spTree>
    <p:extLst>
      <p:ext uri="{BB962C8B-B14F-4D97-AF65-F5344CB8AC3E}">
        <p14:creationId xmlns:p14="http://schemas.microsoft.com/office/powerpoint/2010/main" val="1535804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F139D552-1F06-F846-81ED-BD794F8A1EA6}" type="slidenum">
              <a:rPr lang="en-US" smtClean="0"/>
              <a:pPr>
                <a:defRPr/>
              </a:pPr>
              <a:t>20</a:t>
            </a:fld>
            <a:endParaRPr lang="en-US" dirty="0"/>
          </a:p>
        </p:txBody>
      </p:sp>
    </p:spTree>
    <p:extLst>
      <p:ext uri="{BB962C8B-B14F-4D97-AF65-F5344CB8AC3E}">
        <p14:creationId xmlns:p14="http://schemas.microsoft.com/office/powerpoint/2010/main" val="3270022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ct val="72222"/>
              <a:buFont typeface="Arial"/>
              <a:buNone/>
              <a:tabLst/>
              <a:defRPr/>
            </a:pPr>
            <a:r>
              <a:rPr lang="en-US" sz="1200" dirty="0">
                <a:solidFill>
                  <a:srgbClr val="333333"/>
                </a:solidFill>
                <a:latin typeface="Open Sans" panose="020B0606030504020204" pitchFamily="34" charset="0"/>
              </a:rPr>
              <a:t>The main way to study the polyester copolymers </a:t>
            </a:r>
            <a:r>
              <a:rPr lang="en-US" sz="1200" dirty="0" err="1">
                <a:solidFill>
                  <a:srgbClr val="333333"/>
                </a:solidFill>
                <a:latin typeface="Open Sans" panose="020B0606030504020204" pitchFamily="34" charset="0"/>
              </a:rPr>
              <a:t>behaviour</a:t>
            </a:r>
            <a:r>
              <a:rPr lang="en-US" sz="1200" dirty="0">
                <a:solidFill>
                  <a:srgbClr val="333333"/>
                </a:solidFill>
                <a:latin typeface="Open Sans" panose="020B0606030504020204" pitchFamily="34" charset="0"/>
              </a:rPr>
              <a:t> is modelling in in vitro.</a:t>
            </a:r>
          </a:p>
          <a:p>
            <a:pPr marL="0" marR="0" lvl="0" indent="0" algn="l" defTabSz="914400" rtl="0" eaLnBrk="1" fontAlgn="auto" latinLnBrk="0" hangingPunct="1">
              <a:lnSpc>
                <a:spcPct val="100000"/>
              </a:lnSpc>
              <a:spcBef>
                <a:spcPts val="0"/>
              </a:spcBef>
              <a:spcAft>
                <a:spcPts val="0"/>
              </a:spcAft>
              <a:buClr>
                <a:srgbClr val="000000"/>
              </a:buClr>
              <a:buSzPct val="72222"/>
              <a:buFont typeface="Arial"/>
              <a:buNone/>
              <a:tabLst/>
              <a:defRPr/>
            </a:pPr>
            <a:r>
              <a:rPr lang="en-US" sz="1200" dirty="0">
                <a:solidFill>
                  <a:srgbClr val="333333"/>
                </a:solidFill>
                <a:latin typeface="Open Sans" panose="020B0606030504020204" pitchFamily="34" charset="0"/>
              </a:rPr>
              <a:t>But no investigation demonstrated the in vivo studying of monitoring the resorption process of such a polyester copolymers-based materials in vivo. The implantation of biomaterials always results in a foreign body reaction lead in some cases to possible clinical side effects  and individual reactions in animals.</a:t>
            </a:r>
          </a:p>
          <a:p>
            <a:pPr marL="0" marR="0" lvl="0" indent="0" algn="l" defTabSz="914400" rtl="0" eaLnBrk="1" fontAlgn="auto" latinLnBrk="0" hangingPunct="1">
              <a:lnSpc>
                <a:spcPct val="100000"/>
              </a:lnSpc>
              <a:spcBef>
                <a:spcPts val="0"/>
              </a:spcBef>
              <a:spcAft>
                <a:spcPts val="0"/>
              </a:spcAft>
              <a:buClr>
                <a:srgbClr val="000000"/>
              </a:buClr>
              <a:buSzPct val="72222"/>
              <a:buFont typeface="Arial"/>
              <a:buNone/>
              <a:tabLst/>
              <a:defRPr/>
            </a:pPr>
            <a:endParaRPr lang="en-US" sz="1200" dirty="0">
              <a:solidFill>
                <a:srgbClr val="333333"/>
              </a:solidFill>
              <a:latin typeface="Open Sans" panose="020B0606030504020204" pitchFamily="34" charset="0"/>
            </a:endParaRPr>
          </a:p>
        </p:txBody>
      </p:sp>
      <p:sp>
        <p:nvSpPr>
          <p:cNvPr id="184" name="Google Shape;18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5488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4be2a837e2_0_659: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g24be2a837e2_0_659:notes"/>
          <p:cNvSpPr txBox="1">
            <a:spLocks noGrp="1"/>
          </p:cNvSpPr>
          <p:nvPr>
            <p:ph type="body" idx="1"/>
          </p:nvPr>
        </p:nvSpPr>
        <p:spPr>
          <a:xfrm>
            <a:off x="679768" y="4778722"/>
            <a:ext cx="5438140" cy="391002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t>Copolymers samples were based on the 1,3 propanediol, 1,5-pentadiol, succinic acid and citric acid. The copolymers were labeled with indocyanine green (ICG) and paramagnetic Gd-citrate complex. </a:t>
            </a:r>
            <a:r>
              <a:rPr lang="en-US" sz="1800"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Fourier-transform infrared spectroscopy (FTIR) analysis showed no structural differences between the labeled polymer samples and the initial polymers. </a:t>
            </a:r>
            <a:r>
              <a:rPr lang="en-US" dirty="0"/>
              <a:t> The incorporation of Gd-citrate and ICG have been checked by MRI and FI in vitro</a:t>
            </a:r>
            <a:endParaRPr dirty="0"/>
          </a:p>
        </p:txBody>
      </p:sp>
      <p:sp>
        <p:nvSpPr>
          <p:cNvPr id="208" name="Google Shape;208;g24be2a837e2_0_659:notes"/>
          <p:cNvSpPr txBox="1">
            <a:spLocks noGrp="1"/>
          </p:cNvSpPr>
          <p:nvPr>
            <p:ph type="sldNum" idx="12"/>
          </p:nvPr>
        </p:nvSpPr>
        <p:spPr>
          <a:xfrm>
            <a:off x="3850443" y="9431599"/>
            <a:ext cx="2945659" cy="49812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22</a:t>
            </a:fld>
            <a:endParaRPr/>
          </a:p>
        </p:txBody>
      </p:sp>
    </p:spTree>
    <p:extLst>
      <p:ext uri="{BB962C8B-B14F-4D97-AF65-F5344CB8AC3E}">
        <p14:creationId xmlns:p14="http://schemas.microsoft.com/office/powerpoint/2010/main" val="1608408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F139D552-1F06-F846-81ED-BD794F8A1EA6}" type="slidenum">
              <a:rPr lang="en-US" smtClean="0"/>
              <a:pPr>
                <a:defRPr/>
              </a:pPr>
              <a:t>23</a:t>
            </a:fld>
            <a:endParaRPr lang="en-US" dirty="0"/>
          </a:p>
        </p:txBody>
      </p:sp>
    </p:spTree>
    <p:extLst>
      <p:ext uri="{BB962C8B-B14F-4D97-AF65-F5344CB8AC3E}">
        <p14:creationId xmlns:p14="http://schemas.microsoft.com/office/powerpoint/2010/main" val="455248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en-US" sz="1600" b="0" i="0" dirty="0">
                <a:solidFill>
                  <a:srgbClr val="4A4A4A"/>
                </a:solidFill>
                <a:effectLst/>
                <a:latin typeface="Times New Roman" panose="02020603050405020304" pitchFamily="18" charset="0"/>
                <a:cs typeface="Times New Roman" panose="02020603050405020304" pitchFamily="18" charset="0"/>
              </a:rPr>
              <a:t> Polyester copolymer disks of 5 mm size were implanted subcutaneously </a:t>
            </a:r>
            <a:r>
              <a:rPr lang="en-US" sz="1600" b="0" i="0" dirty="0" err="1">
                <a:solidFill>
                  <a:srgbClr val="4A4A4A"/>
                </a:solidFill>
                <a:effectLst/>
                <a:latin typeface="Times New Roman" panose="02020603050405020304" pitchFamily="18" charset="0"/>
                <a:cs typeface="Times New Roman" panose="02020603050405020304" pitchFamily="18" charset="0"/>
              </a:rPr>
              <a:t>subdorsally</a:t>
            </a:r>
            <a:r>
              <a:rPr lang="en-US" sz="1600" b="0" i="0" dirty="0">
                <a:solidFill>
                  <a:srgbClr val="4A4A4A"/>
                </a:solidFill>
                <a:effectLst/>
                <a:latin typeface="Times New Roman" panose="02020603050405020304" pitchFamily="18" charset="0"/>
                <a:cs typeface="Times New Roman" panose="02020603050405020304" pitchFamily="18" charset="0"/>
              </a:rPr>
              <a:t> in mice. Measurements were performed for 50 days after implantation. A 70% aqueous solution of glycerol with 5% DMSO was used as OCA, application time 10 min. Imaging was performed before OCA application, immediately after removal of the application, at 15 min and at 30 min after removal of the application.</a:t>
            </a:r>
          </a:p>
          <a:p>
            <a:pPr algn="just"/>
            <a:r>
              <a:rPr lang="en-US" sz="1600" b="0" i="0" dirty="0">
                <a:solidFill>
                  <a:srgbClr val="4A4A4A"/>
                </a:solidFill>
                <a:effectLst/>
                <a:latin typeface="Times New Roman" panose="02020603050405020304" pitchFamily="18" charset="0"/>
                <a:cs typeface="Times New Roman" panose="02020603050405020304" pitchFamily="18" charset="0"/>
              </a:rPr>
              <a:t>     The images obtained were analyzed using ImageJ software (Fiji). ROIs were selected and fluorescence profiles were analyzed before and after using different exposure times (30-120s). To take into account the background signal nearby skin areas. FI profiles were built to analyze different exposure times of the brightening agent and the time elapsed from the day of implantation.</a:t>
            </a:r>
            <a:r>
              <a:rPr kumimoji="0" lang="en-US" sz="1600" b="0" i="0" u="none" strike="noStrike" kern="0" cap="none" spc="0" normalizeH="0" baseline="0" noProof="0" dirty="0">
                <a:ln>
                  <a:noFill/>
                </a:ln>
                <a:solidFill>
                  <a:srgbClr val="000000"/>
                </a:solidFill>
                <a:effectLst/>
                <a:uLnTx/>
                <a:uFillTx/>
                <a:latin typeface="Arial"/>
                <a:cs typeface="Arial"/>
                <a:sym typeface="Arial"/>
              </a:rPr>
              <a:t>inbox (UVP, USA) equipped with 16-bit monochrome cooled CCD camera (</a:t>
            </a:r>
            <a:r>
              <a:rPr kumimoji="0" lang="en-US" sz="1600" b="0" i="0" u="none" strike="noStrike" kern="0" cap="none" spc="0" normalizeH="0" baseline="0" noProof="0" dirty="0" err="1">
                <a:ln>
                  <a:noFill/>
                </a:ln>
                <a:solidFill>
                  <a:srgbClr val="000000"/>
                </a:solidFill>
                <a:effectLst/>
                <a:uLnTx/>
                <a:uFillTx/>
                <a:latin typeface="Arial"/>
                <a:cs typeface="Arial"/>
                <a:sym typeface="Arial"/>
              </a:rPr>
              <a:t>BioChemi</a:t>
            </a:r>
            <a:r>
              <a:rPr kumimoji="0" lang="en-US" sz="1600" b="0" i="0" u="none" strike="noStrike" kern="0" cap="none" spc="0" normalizeH="0" baseline="0" noProof="0" dirty="0">
                <a:ln>
                  <a:noFill/>
                </a:ln>
                <a:solidFill>
                  <a:srgbClr val="000000"/>
                </a:solidFill>
                <a:effectLst/>
                <a:uLnTx/>
                <a:uFillTx/>
                <a:latin typeface="Arial"/>
                <a:cs typeface="Arial"/>
                <a:sym typeface="Arial"/>
              </a:rPr>
              <a:t> HR Camera, UVP, USA) , 150-Watt quartz halogen automated multispectral light </a:t>
            </a:r>
            <a:r>
              <a:rPr kumimoji="0" lang="en-US" sz="1600" b="0" i="0" u="none" strike="noStrike" kern="0" cap="none" spc="0" normalizeH="0" baseline="0" noProof="0" dirty="0" err="1">
                <a:ln>
                  <a:noFill/>
                </a:ln>
                <a:solidFill>
                  <a:srgbClr val="000000"/>
                </a:solidFill>
                <a:effectLst/>
                <a:uLnTx/>
                <a:uFillTx/>
                <a:latin typeface="Arial"/>
                <a:cs typeface="Arial"/>
                <a:sym typeface="Arial"/>
              </a:rPr>
              <a:t>sourse</a:t>
            </a:r>
            <a:r>
              <a:rPr kumimoji="0" lang="en-US" sz="1600" b="0" i="0" u="none" strike="noStrike" kern="0" cap="none" spc="0" normalizeH="0" baseline="0" noProof="0" dirty="0">
                <a:ln>
                  <a:noFill/>
                </a:ln>
                <a:solidFill>
                  <a:srgbClr val="000000"/>
                </a:solidFill>
                <a:effectLst/>
                <a:uLnTx/>
                <a:uFillTx/>
                <a:latin typeface="Arial"/>
                <a:cs typeface="Arial"/>
                <a:sym typeface="Arial"/>
              </a:rPr>
              <a:t> </a:t>
            </a:r>
            <a:r>
              <a:rPr kumimoji="0" lang="en-US" sz="1600" b="0" i="0" u="none" strike="noStrike" kern="0" cap="none" spc="0" normalizeH="0" baseline="0" noProof="0" dirty="0" err="1">
                <a:ln>
                  <a:noFill/>
                </a:ln>
                <a:solidFill>
                  <a:srgbClr val="000000"/>
                </a:solidFill>
                <a:effectLst/>
                <a:uLnTx/>
                <a:uFillTx/>
                <a:latin typeface="Arial"/>
                <a:cs typeface="Arial"/>
                <a:sym typeface="Arial"/>
              </a:rPr>
              <a:t>BioLite</a:t>
            </a:r>
            <a:r>
              <a:rPr kumimoji="0" lang="en-US" sz="1600" b="0" i="0" u="none" strike="noStrike" kern="0" cap="none" spc="0" normalizeH="0" baseline="0" noProof="0" dirty="0">
                <a:ln>
                  <a:noFill/>
                </a:ln>
                <a:solidFill>
                  <a:srgbClr val="000000"/>
                </a:solidFill>
                <a:effectLst/>
                <a:uLnTx/>
                <a:uFillTx/>
                <a:latin typeface="Arial"/>
                <a:cs typeface="Arial"/>
                <a:sym typeface="Arial"/>
              </a:rPr>
              <a:t> (UVP, USA). </a:t>
            </a:r>
            <a:r>
              <a:rPr kumimoji="0" lang="en-US" sz="1600" b="0" i="0" u="none" strike="noStrike" kern="0" cap="none" spc="0" normalizeH="0" baseline="0" noProof="0" dirty="0" err="1">
                <a:ln>
                  <a:noFill/>
                </a:ln>
                <a:solidFill>
                  <a:srgbClr val="000000"/>
                </a:solidFill>
                <a:effectLst/>
                <a:uLnTx/>
                <a:uFillTx/>
                <a:latin typeface="Arial"/>
                <a:cs typeface="Arial"/>
                <a:sym typeface="Arial"/>
              </a:rPr>
              <a:t>Exictation</a:t>
            </a:r>
            <a:r>
              <a:rPr kumimoji="0" lang="en-US" sz="1600" b="0" i="0" u="none" strike="noStrike" kern="0" cap="none" spc="0" normalizeH="0" baseline="0" noProof="0" dirty="0">
                <a:ln>
                  <a:noFill/>
                </a:ln>
                <a:solidFill>
                  <a:srgbClr val="000000"/>
                </a:solidFill>
                <a:effectLst/>
                <a:uLnTx/>
                <a:uFillTx/>
                <a:latin typeface="Arial"/>
                <a:cs typeface="Arial"/>
                <a:sym typeface="Arial"/>
              </a:rPr>
              <a:t> filter (600-645nm) and custom emission filter (KC-17 747±40 nm). Acquisition time 30 s. Vision </a:t>
            </a:r>
            <a:r>
              <a:rPr kumimoji="0" lang="en-US" sz="1600" b="0" i="0" u="none" strike="noStrike" kern="0" cap="none" spc="0" normalizeH="0" baseline="0" noProof="0" dirty="0" err="1">
                <a:ln>
                  <a:noFill/>
                </a:ln>
                <a:solidFill>
                  <a:srgbClr val="000000"/>
                </a:solidFill>
                <a:effectLst/>
                <a:uLnTx/>
                <a:uFillTx/>
                <a:latin typeface="Arial"/>
                <a:cs typeface="Arial"/>
                <a:sym typeface="Arial"/>
              </a:rPr>
              <a:t>WorksLS</a:t>
            </a:r>
            <a:r>
              <a:rPr kumimoji="0" lang="en-US" sz="1600" b="0" i="0" u="none" strike="noStrike" kern="0" cap="none" spc="0" normalizeH="0" baseline="0" noProof="0" dirty="0">
                <a:ln>
                  <a:noFill/>
                </a:ln>
                <a:solidFill>
                  <a:srgbClr val="000000"/>
                </a:solidFill>
                <a:effectLst/>
                <a:uLnTx/>
                <a:uFillTx/>
                <a:latin typeface="Arial"/>
                <a:cs typeface="Arial"/>
                <a:sym typeface="Arial"/>
              </a:rPr>
              <a:t> software (UVP, USA), ImageJ Fiji </a:t>
            </a:r>
            <a:r>
              <a:rPr kumimoji="0" lang="en-US" sz="1600" b="0" i="0" u="none" strike="noStrike" kern="0" cap="none" spc="0" normalizeH="0" baseline="0" noProof="0" dirty="0" err="1">
                <a:ln>
                  <a:noFill/>
                </a:ln>
                <a:solidFill>
                  <a:srgbClr val="000000"/>
                </a:solidFill>
                <a:effectLst/>
                <a:uLnTx/>
                <a:uFillTx/>
                <a:latin typeface="Arial"/>
                <a:cs typeface="Arial"/>
                <a:sym typeface="Arial"/>
              </a:rPr>
              <a:t>postprocessing</a:t>
            </a:r>
            <a:endParaRPr kumimoji="0" lang="ru-RU" sz="1600" b="0" i="0" u="none" strike="noStrike" kern="0" cap="none" spc="0" normalizeH="0" baseline="0" noProof="0" dirty="0">
              <a:ln>
                <a:noFill/>
              </a:ln>
              <a:solidFill>
                <a:srgbClr val="000000"/>
              </a:solidFill>
              <a:effectLst/>
              <a:uLnTx/>
              <a:uFillTx/>
              <a:latin typeface="Arial"/>
              <a:cs typeface="Arial"/>
              <a:sym typeface="Arial"/>
            </a:endParaRPr>
          </a:p>
          <a:p>
            <a:endParaRPr lang="ru-RU" dirty="0"/>
          </a:p>
        </p:txBody>
      </p:sp>
      <p:sp>
        <p:nvSpPr>
          <p:cNvPr id="4" name="Номер слайда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ru-RU" sz="1200" b="0" i="0" u="none" strike="noStrike" cap="none" smtClean="0">
                <a:solidFill>
                  <a:schemeClr val="dk1"/>
                </a:solidFill>
                <a:latin typeface="Calibri"/>
                <a:ea typeface="Calibri"/>
                <a:cs typeface="Calibri"/>
                <a:sym typeface="Calibri"/>
              </a:rPr>
              <a:t>24</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5515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1d28525e3c4bd5ba_83: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g1d28525e3c4bd5ba_83:notes"/>
          <p:cNvSpPr txBox="1">
            <a:spLocks noGrp="1"/>
          </p:cNvSpPr>
          <p:nvPr>
            <p:ph type="body" idx="1"/>
          </p:nvPr>
        </p:nvSpPr>
        <p:spPr>
          <a:xfrm>
            <a:off x="679768" y="4778722"/>
            <a:ext cx="5438140" cy="391002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i="1" dirty="0">
                <a:effectLst/>
                <a:latin typeface="Times New Roman" panose="02020603050405020304" pitchFamily="18" charset="0"/>
                <a:ea typeface="Calibri" panose="020F0502020204030204" pitchFamily="34" charset="0"/>
              </a:rPr>
              <a:t>But I was shown that regularly</a:t>
            </a:r>
            <a:r>
              <a:rPr lang="en-US" sz="1200" dirty="0">
                <a:effectLst/>
                <a:latin typeface="Times New Roman" panose="02020603050405020304" pitchFamily="18" charset="0"/>
                <a:ea typeface="Calibri" panose="020F0502020204030204" pitchFamily="34" charset="0"/>
              </a:rPr>
              <a:t> </a:t>
            </a:r>
            <a:r>
              <a:rPr lang="en-US" sz="1200" i="1" dirty="0">
                <a:effectLst/>
                <a:latin typeface="Times New Roman" panose="02020603050405020304" pitchFamily="18" charset="0"/>
                <a:ea typeface="Calibri" panose="020F0502020204030204" pitchFamily="34" charset="0"/>
              </a:rPr>
              <a:t>In vitro</a:t>
            </a:r>
            <a:r>
              <a:rPr lang="en-US" sz="1200" dirty="0">
                <a:effectLst/>
                <a:latin typeface="Times New Roman" panose="02020603050405020304" pitchFamily="18" charset="0"/>
                <a:ea typeface="Calibri" panose="020F0502020204030204" pitchFamily="34" charset="0"/>
              </a:rPr>
              <a:t> do not match the </a:t>
            </a:r>
            <a:r>
              <a:rPr lang="en-US" sz="1200" i="1" dirty="0">
                <a:effectLst/>
                <a:latin typeface="Times New Roman" panose="02020603050405020304" pitchFamily="18" charset="0"/>
                <a:ea typeface="Calibri" panose="020F0502020204030204" pitchFamily="34" charset="0"/>
              </a:rPr>
              <a:t>in vivo</a:t>
            </a:r>
            <a:r>
              <a:rPr lang="en-US" sz="1200" dirty="0">
                <a:effectLst/>
                <a:latin typeface="Times New Roman" panose="02020603050405020304" pitchFamily="18" charset="0"/>
                <a:ea typeface="Calibri" panose="020F0502020204030204" pitchFamily="34" charset="0"/>
              </a:rPr>
              <a:t> results in general</a:t>
            </a:r>
          </a:p>
          <a:p>
            <a:pPr marL="0" lvl="0" indent="0" algn="l" rtl="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lvl="0" indent="0" algn="l" rtl="0">
              <a:spcBef>
                <a:spcPts val="0"/>
              </a:spcBef>
              <a:spcAft>
                <a:spcPts val="0"/>
              </a:spcAft>
              <a:buNone/>
            </a:pPr>
            <a:r>
              <a:rPr lang="en-US" sz="1800" dirty="0">
                <a:effectLst/>
                <a:latin typeface="Times New Roman" panose="02020603050405020304" pitchFamily="18" charset="0"/>
                <a:ea typeface="Times New Roman" panose="02020603050405020304" pitchFamily="18" charset="0"/>
              </a:rPr>
              <a:t>The results on fluorescence intensity change and MR intensity have been obtained during all period of post-implantation observation at 3 ,7, 10, 14, 17, 28, 33, 43 days and 3 ,7, 10, 15, 20, 24, 28, 35, 46 days for fluorescence and MRI registration correspondently.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represented images demonstrate the changes of the copolymer-based implants during the observation. The Figure 8(B) presents the examples of MR-scans at different points of observation and type of projection (axial and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saggital</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The fluorescent images reflected the coronal projections, while the MR scans were better to estimate using sagittal and axial projections of the copolymer-based implants while the coronal projection was excluded from the calculation due to the variability of MR sections. Sagittal projection was used to segment the area of the copolymer-based implants using high contrast T2w FSE MR intensity and calculate the mean value of the one (Figure 8 (B,D), while the T1w GRE allow to obtain the integral MR intensity change for the period of observation and calculate the mean SNR (Figure 8 (B,C). The corresponded areas are marked with yellow in Figure 8 (B).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p:txBody>
      </p:sp>
      <p:sp>
        <p:nvSpPr>
          <p:cNvPr id="350" name="Google Shape;350;g1d28525e3c4bd5ba_83:notes"/>
          <p:cNvSpPr txBox="1">
            <a:spLocks noGrp="1"/>
          </p:cNvSpPr>
          <p:nvPr>
            <p:ph type="sldNum" idx="12"/>
          </p:nvPr>
        </p:nvSpPr>
        <p:spPr>
          <a:xfrm>
            <a:off x="3850443" y="9431599"/>
            <a:ext cx="2945659" cy="49812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ru-RU"/>
              <a:t>25</a:t>
            </a:fld>
            <a:endParaRPr/>
          </a:p>
        </p:txBody>
      </p:sp>
    </p:spTree>
    <p:extLst>
      <p:ext uri="{BB962C8B-B14F-4D97-AF65-F5344CB8AC3E}">
        <p14:creationId xmlns:p14="http://schemas.microsoft.com/office/powerpoint/2010/main" val="3642115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H&amp;E staining of the biopsy indicated to the active resorption of the implant with moderate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lympho</a:t>
            </a:r>
            <a:r>
              <a:rPr lang="en-US" sz="1200" baseline="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macrophages infiltration and loose connective tissue around implanted material indicating the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highbiocompatibility</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The regular collagen fibers formed the denser parts of fibrosis capsule.</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p>
            <a:pPr indent="449580" algn="just">
              <a:lnSpc>
                <a:spcPct val="95000"/>
              </a:lnSpc>
              <a:spcAft>
                <a:spcPts val="800"/>
              </a:spcAft>
            </a:pPr>
            <a:r>
              <a:rPr lang="en-US" sz="1000" dirty="0">
                <a:effectLst/>
                <a:latin typeface="Times New Roman" panose="02020603050405020304" pitchFamily="18" charset="0"/>
                <a:ea typeface="Times New Roman" panose="02020603050405020304" pitchFamily="18" charset="0"/>
                <a:cs typeface="Times New Roman" panose="02020603050405020304" pitchFamily="18" charset="0"/>
              </a:rPr>
              <a:t>The H&amp;E autopsy at day 33 indicated at the connective tissue (Figure 9 (B). The signs of residual fluorescence at the implantation site were revealed presuming due to the retention of ICG in the tiny fragments of copolymers in tissues (Figure 9 (B). No any fragments of the macroscopic material were visualized.</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55</a:t>
            </a:r>
            <a:endParaRPr lang="ru-RU" dirty="0"/>
          </a:p>
          <a:p>
            <a:endParaRPr lang="ru-RU"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Номер слайда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ru-RU" sz="1200" b="0" i="0" u="none" strike="noStrike" cap="none" smtClean="0">
                <a:solidFill>
                  <a:schemeClr val="dk1"/>
                </a:solidFill>
                <a:sym typeface="Calibri"/>
              </a:rPr>
              <a:t>26</a:t>
            </a:fld>
            <a:endParaRPr lang="ru-RU" sz="1200" b="0" i="0" u="none" strike="noStrike" cap="none" dirty="0">
              <a:solidFill>
                <a:schemeClr val="dk1"/>
              </a:solidFill>
              <a:sym typeface="Calibri"/>
            </a:endParaRPr>
          </a:p>
        </p:txBody>
      </p:sp>
    </p:spTree>
    <p:extLst>
      <p:ext uri="{BB962C8B-B14F-4D97-AF65-F5344CB8AC3E}">
        <p14:creationId xmlns:p14="http://schemas.microsoft.com/office/powerpoint/2010/main" val="3674722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lnSpc>
                <a:spcPct val="107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fluorescence OC efficiency was calculated as the ratio of the integrals of the fluorescence intensity  of the ICG-labeled polymers. </a:t>
            </a:r>
            <a:endParaRPr lang="ru-RU" dirty="0"/>
          </a:p>
        </p:txBody>
      </p:sp>
      <p:sp>
        <p:nvSpPr>
          <p:cNvPr id="4" name="Номер слайда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ru-RU" sz="1200" b="0" i="0" u="none" strike="noStrike" cap="none" smtClean="0">
                <a:solidFill>
                  <a:schemeClr val="dk1"/>
                </a:solidFill>
                <a:latin typeface="Calibri"/>
                <a:ea typeface="Calibri"/>
                <a:cs typeface="Calibri"/>
                <a:sym typeface="Calibri"/>
              </a:rPr>
              <a:t>27</a:t>
            </a:fld>
            <a:endParaRPr lang="ru-R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5590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eaLnBrk="0" fontAlgn="base" hangingPunct="0"/>
            <a:r>
              <a:rPr lang="en-US" sz="1000" kern="1200" dirty="0">
                <a:solidFill>
                  <a:schemeClr val="tx1"/>
                </a:solidFill>
                <a:effectLst/>
                <a:latin typeface="Times" charset="0"/>
                <a:ea typeface="ＭＳ Ｐゴシック" charset="-128"/>
                <a:cs typeface="ＭＳ Ｐゴシック" charset="-128"/>
              </a:rPr>
              <a:t>Individuals results and mean results on OC efficiency were dramatically different. For individual reaction it varied from -40 up to +70 %. While the mean value was in the range of 7-10% of FI improvement</a:t>
            </a:r>
            <a:endParaRPr lang="ru-RU" sz="1000" kern="1200" dirty="0">
              <a:solidFill>
                <a:schemeClr val="tx1"/>
              </a:solidFill>
              <a:effectLst/>
              <a:latin typeface="Times" charset="0"/>
              <a:ea typeface="ＭＳ Ｐゴシック" charset="-128"/>
              <a:cs typeface="ＭＳ Ｐゴシック" charset="-128"/>
            </a:endParaRPr>
          </a:p>
          <a:p>
            <a:pPr eaLnBrk="0" fontAlgn="base" hangingPunct="0"/>
            <a:r>
              <a:rPr lang="en-US" sz="1000" kern="1200" dirty="0">
                <a:solidFill>
                  <a:schemeClr val="tx1"/>
                </a:solidFill>
                <a:effectLst/>
                <a:latin typeface="Times" charset="0"/>
                <a:ea typeface="ＭＳ Ｐゴシック" charset="-128"/>
                <a:cs typeface="ＭＳ Ｐゴシック" charset="-128"/>
              </a:rPr>
              <a:t>We noticed that  efficiency  was connected with </a:t>
            </a:r>
            <a:r>
              <a:rPr lang="en-US" sz="1000" kern="1200" dirty="0" err="1">
                <a:solidFill>
                  <a:schemeClr val="tx1"/>
                </a:solidFill>
                <a:effectLst/>
                <a:latin typeface="Times" charset="0"/>
                <a:ea typeface="ＭＳ Ｐゴシック" charset="-128"/>
                <a:cs typeface="ＭＳ Ｐゴシック" charset="-128"/>
              </a:rPr>
              <a:t>som</a:t>
            </a:r>
            <a:r>
              <a:rPr lang="en-US" sz="1000" kern="1200" dirty="0">
                <a:solidFill>
                  <a:schemeClr val="tx1"/>
                </a:solidFill>
                <a:effectLst/>
                <a:latin typeface="Times" charset="0"/>
                <a:ea typeface="ＭＳ Ｐゴシック" charset="-128"/>
                <a:cs typeface="ＭＳ Ｐゴシック" charset="-128"/>
              </a:rPr>
              <a:t> pathophysiological aspects^ skin damaging (decrease) Inflammation (increase), time-mediated </a:t>
            </a:r>
            <a:r>
              <a:rPr lang="en-US" sz="1000" kern="1200" dirty="0" err="1">
                <a:solidFill>
                  <a:schemeClr val="tx1"/>
                </a:solidFill>
                <a:effectLst/>
                <a:latin typeface="Times" charset="0"/>
                <a:ea typeface="ＭＳ Ｐゴシック" charset="-128"/>
                <a:cs typeface="ＭＳ Ｐゴシック" charset="-128"/>
              </a:rPr>
              <a:t>resorbtion</a:t>
            </a:r>
            <a:r>
              <a:rPr lang="en-US" sz="1000" kern="1200" dirty="0">
                <a:solidFill>
                  <a:schemeClr val="tx1"/>
                </a:solidFill>
                <a:effectLst/>
                <a:latin typeface="Times" charset="0"/>
                <a:ea typeface="ＭＳ Ｐゴシック" charset="-128"/>
                <a:cs typeface="ＭＳ Ｐゴシック" charset="-128"/>
              </a:rPr>
              <a:t> ( following decrease).</a:t>
            </a:r>
            <a:endParaRPr lang="ru-RU" sz="1000" kern="1200" dirty="0">
              <a:solidFill>
                <a:schemeClr val="tx1"/>
              </a:solidFill>
              <a:effectLst/>
              <a:latin typeface="Times" charset="0"/>
              <a:ea typeface="ＭＳ Ｐゴシック" charset="-128"/>
              <a:cs typeface="ＭＳ Ｐゴシック" charset="-128"/>
            </a:endParaRPr>
          </a:p>
          <a:p>
            <a:endParaRPr lang="ru-RU" dirty="0"/>
          </a:p>
        </p:txBody>
      </p:sp>
      <p:sp>
        <p:nvSpPr>
          <p:cNvPr id="4" name="Номер слайда 3"/>
          <p:cNvSpPr>
            <a:spLocks noGrp="1"/>
          </p:cNvSpPr>
          <p:nvPr>
            <p:ph type="sldNum" sz="quarter" idx="5"/>
          </p:nvPr>
        </p:nvSpPr>
        <p:spPr/>
        <p:txBody>
          <a:bodyPr/>
          <a:lstStyle/>
          <a:p>
            <a:pPr>
              <a:defRPr/>
            </a:pPr>
            <a:fld id="{F139D552-1F06-F846-81ED-BD794F8A1EA6}" type="slidenum">
              <a:rPr lang="en-US" smtClean="0"/>
              <a:pPr>
                <a:defRPr/>
              </a:pPr>
              <a:t>28</a:t>
            </a:fld>
            <a:endParaRPr lang="en-US" dirty="0"/>
          </a:p>
        </p:txBody>
      </p:sp>
    </p:spTree>
    <p:extLst>
      <p:ext uri="{BB962C8B-B14F-4D97-AF65-F5344CB8AC3E}">
        <p14:creationId xmlns:p14="http://schemas.microsoft.com/office/powerpoint/2010/main" val="37285699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2C2B2-6285-11FC-73EB-27AAC89A3326}"/>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7F699129-E4A5-9AF7-4313-BF3854616A97}"/>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3A61F2D9-2972-206A-6CCB-74B787B14C1E}"/>
              </a:ext>
            </a:extLst>
          </p:cNvPr>
          <p:cNvSpPr>
            <a:spLocks noGrp="1"/>
          </p:cNvSpPr>
          <p:nvPr>
            <p:ph type="body" idx="1"/>
          </p:nvPr>
        </p:nvSpPr>
        <p:spPr/>
        <p:txBody>
          <a:bodyPr/>
          <a:lstStyle/>
          <a:p>
            <a:r>
              <a:rPr lang="ru-RU" dirty="0"/>
              <a:t>А индивидуальное варьируется, что является своего рода маркировкой  тканевых реакций</a:t>
            </a:r>
          </a:p>
          <a:p>
            <a:r>
              <a:rPr lang="ru-RU" dirty="0"/>
              <a:t>Статья </a:t>
            </a:r>
            <a:r>
              <a:rPr lang="ru-RU" dirty="0" err="1"/>
              <a:t>Дрора</a:t>
            </a:r>
            <a:r>
              <a:rPr lang="ru-RU" dirty="0"/>
              <a:t> по глицерину – тушение</a:t>
            </a:r>
          </a:p>
          <a:p>
            <a:r>
              <a:rPr lang="ru-RU" dirty="0"/>
              <a:t>Попросили коллег измерить однородность/неоднородность мечения</a:t>
            </a:r>
          </a:p>
          <a:p>
            <a:r>
              <a:rPr lang="ru-RU" dirty="0"/>
              <a:t>Заодно показали, что при флуоресценции </a:t>
            </a:r>
            <a:r>
              <a:rPr lang="ru-RU" dirty="0" err="1"/>
              <a:t>инвитро</a:t>
            </a:r>
            <a:r>
              <a:rPr lang="ru-RU" dirty="0"/>
              <a:t> также происходит усиление </a:t>
            </a:r>
            <a:r>
              <a:rPr lang="ru-RU" dirty="0" err="1"/>
              <a:t>инт</a:t>
            </a:r>
            <a:r>
              <a:rPr lang="ru-RU" dirty="0"/>
              <a:t> </a:t>
            </a:r>
            <a:r>
              <a:rPr lang="ru-RU" dirty="0" err="1"/>
              <a:t>флуорес</a:t>
            </a:r>
            <a:r>
              <a:rPr lang="ru-RU" dirty="0"/>
              <a:t>, а на время жизни не оказывает влияния</a:t>
            </a:r>
          </a:p>
          <a:p>
            <a:r>
              <a:rPr lang="ru-RU" dirty="0"/>
              <a:t>Модель с мышью – постепенное растворение, различная </a:t>
            </a:r>
            <a:r>
              <a:rPr lang="ru-RU" dirty="0" err="1"/>
              <a:t>стпень</a:t>
            </a:r>
            <a:r>
              <a:rPr lang="ru-RU" dirty="0"/>
              <a:t> вязкости</a:t>
            </a:r>
          </a:p>
          <a:p>
            <a:endParaRPr lang="ru-RU" dirty="0"/>
          </a:p>
        </p:txBody>
      </p:sp>
      <p:sp>
        <p:nvSpPr>
          <p:cNvPr id="4" name="Номер слайда 3">
            <a:extLst>
              <a:ext uri="{FF2B5EF4-FFF2-40B4-BE49-F238E27FC236}">
                <a16:creationId xmlns:a16="http://schemas.microsoft.com/office/drawing/2014/main" id="{AB0641E4-1F4D-052F-79A8-0E2998485A80}"/>
              </a:ext>
            </a:extLst>
          </p:cNvPr>
          <p:cNvSpPr>
            <a:spLocks noGrp="1"/>
          </p:cNvSpPr>
          <p:nvPr>
            <p:ph type="sldNum" idx="12"/>
          </p:nvPr>
        </p:nvSpPr>
        <p:spPr/>
        <p:txBody>
          <a:bodyPr/>
          <a:lstStyle/>
          <a:p>
            <a:pPr algn="r"/>
            <a:fld id="{00000000-1234-1234-1234-123412341234}" type="slidenum">
              <a:rPr lang="ru-RU" sz="1200" smtClean="0">
                <a:solidFill>
                  <a:schemeClr val="dk1"/>
                </a:solidFill>
                <a:sym typeface="Calibri"/>
              </a:rPr>
              <a:pPr algn="r"/>
              <a:t>29</a:t>
            </a:fld>
            <a:endParaRPr lang="ru-RU" sz="1200" dirty="0">
              <a:solidFill>
                <a:schemeClr val="dk1"/>
              </a:solidFill>
              <a:sym typeface="Calibri"/>
            </a:endParaRPr>
          </a:p>
        </p:txBody>
      </p:sp>
    </p:spTree>
    <p:extLst>
      <p:ext uri="{BB962C8B-B14F-4D97-AF65-F5344CB8AC3E}">
        <p14:creationId xmlns:p14="http://schemas.microsoft.com/office/powerpoint/2010/main" val="770161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F139D552-1F06-F846-81ED-BD794F8A1EA6}" type="slidenum">
              <a:rPr lang="en-US" smtClean="0"/>
              <a:pPr>
                <a:defRPr/>
              </a:pPr>
              <a:t>30</a:t>
            </a:fld>
            <a:endParaRPr lang="en-US" dirty="0"/>
          </a:p>
        </p:txBody>
      </p:sp>
    </p:spTree>
    <p:extLst>
      <p:ext uri="{BB962C8B-B14F-4D97-AF65-F5344CB8AC3E}">
        <p14:creationId xmlns:p14="http://schemas.microsoft.com/office/powerpoint/2010/main" val="2844951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F139D552-1F06-F846-81ED-BD794F8A1EA6}" type="slidenum">
              <a:rPr lang="en-US" smtClean="0"/>
              <a:pPr>
                <a:defRPr/>
              </a:pPr>
              <a:t>31</a:t>
            </a:fld>
            <a:endParaRPr lang="en-US" dirty="0"/>
          </a:p>
        </p:txBody>
      </p:sp>
    </p:spTree>
    <p:extLst>
      <p:ext uri="{BB962C8B-B14F-4D97-AF65-F5344CB8AC3E}">
        <p14:creationId xmlns:p14="http://schemas.microsoft.com/office/powerpoint/2010/main" val="1200634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000" b="1" kern="1200" dirty="0">
                <a:solidFill>
                  <a:schemeClr val="tx1"/>
                </a:solidFill>
                <a:effectLst/>
                <a:latin typeface="Times" charset="0"/>
                <a:ea typeface="ＭＳ Ｐゴシック" charset="-128"/>
                <a:cs typeface="ＭＳ Ｐゴシック" charset="-128"/>
              </a:rPr>
              <a:t>Компромисс между </a:t>
            </a:r>
            <a:r>
              <a:rPr lang="en-US" sz="1000" b="1" kern="1200" dirty="0">
                <a:solidFill>
                  <a:schemeClr val="tx1"/>
                </a:solidFill>
                <a:effectLst/>
                <a:latin typeface="Times" charset="0"/>
                <a:ea typeface="ＭＳ Ｐゴシック" charset="-128"/>
                <a:cs typeface="ＭＳ Ｐゴシック" charset="-128"/>
              </a:rPr>
              <a:t>SNR</a:t>
            </a:r>
            <a:r>
              <a:rPr lang="ru-RU" sz="1000" b="1" kern="1200" dirty="0">
                <a:solidFill>
                  <a:schemeClr val="tx1"/>
                </a:solidFill>
                <a:effectLst/>
                <a:latin typeface="Times" charset="0"/>
                <a:ea typeface="ＭＳ Ｐゴシック" charset="-128"/>
                <a:cs typeface="ＭＳ Ｐゴシック" charset="-128"/>
              </a:rPr>
              <a:t> и пространственным разрешением достигается от поставленной задачи. Поэтому очень важно изначально подбирать параметры в зависимости от целей визуализации.</a:t>
            </a:r>
          </a:p>
          <a:p>
            <a:r>
              <a:rPr lang="ru-RU" sz="1000" b="1" u="none" strike="noStrike" kern="1200" dirty="0">
                <a:solidFill>
                  <a:schemeClr val="tx1"/>
                </a:solidFill>
                <a:effectLst/>
                <a:latin typeface="Times" charset="0"/>
                <a:ea typeface="ＭＳ Ｐゴシック" charset="-128"/>
                <a:cs typeface="ＭＳ Ｐゴシック" charset="-128"/>
              </a:rPr>
              <a:t>Главный компромисс МРТ:</a:t>
            </a:r>
            <a:r>
              <a:rPr lang="ru-RU" sz="1000" b="0" u="none" strike="noStrike" kern="1200" dirty="0">
                <a:solidFill>
                  <a:schemeClr val="tx1"/>
                </a:solidFill>
                <a:effectLst/>
                <a:latin typeface="Times" charset="0"/>
                <a:ea typeface="ＭＳ Ｐゴシック" charset="-128"/>
                <a:cs typeface="ＭＳ Ｐゴシック" charset="-128"/>
              </a:rPr>
              <a:t> Баланс между </a:t>
            </a:r>
            <a:r>
              <a:rPr lang="ru-RU" sz="1000" b="1" u="none" strike="noStrike" kern="1200" dirty="0">
                <a:solidFill>
                  <a:schemeClr val="tx1"/>
                </a:solidFill>
                <a:effectLst/>
                <a:latin typeface="Times" charset="0"/>
                <a:ea typeface="ＭＳ Ｐゴシック" charset="-128"/>
                <a:cs typeface="ＭＳ Ｐゴシック" charset="-128"/>
              </a:rPr>
              <a:t>четкостью</a:t>
            </a:r>
            <a:r>
              <a:rPr lang="ru-RU" sz="1000" b="0" u="none" strike="noStrike" kern="1200" dirty="0">
                <a:solidFill>
                  <a:schemeClr val="tx1"/>
                </a:solidFill>
                <a:effectLst/>
                <a:latin typeface="Times" charset="0"/>
                <a:ea typeface="ＭＳ Ｐゴシック" charset="-128"/>
                <a:cs typeface="ＭＳ Ｐゴシック" charset="-128"/>
              </a:rPr>
              <a:t> (</a:t>
            </a:r>
            <a:r>
              <a:rPr lang="en-US" sz="1000" b="0" u="none" strike="noStrike" kern="1200" dirty="0">
                <a:solidFill>
                  <a:schemeClr val="tx1"/>
                </a:solidFill>
                <a:effectLst/>
                <a:latin typeface="Times" charset="0"/>
                <a:ea typeface="ＭＳ Ｐゴシック" charset="-128"/>
                <a:cs typeface="ＭＳ Ｐゴシック" charset="-128"/>
              </a:rPr>
              <a:t> SNR-</a:t>
            </a:r>
            <a:r>
              <a:rPr lang="ru-RU" sz="1000" b="0" u="none" strike="noStrike" kern="1200" dirty="0">
                <a:solidFill>
                  <a:schemeClr val="tx1"/>
                </a:solidFill>
                <a:effectLst/>
                <a:latin typeface="Times" charset="0"/>
                <a:ea typeface="ＭＳ Ｐゴシック" charset="-128"/>
                <a:cs typeface="ＭＳ Ｐゴシック" charset="-128"/>
              </a:rPr>
              <a:t>разрешением) и </a:t>
            </a:r>
            <a:r>
              <a:rPr lang="ru-RU" sz="1000" b="1" u="none" strike="noStrike" kern="1200" dirty="0">
                <a:solidFill>
                  <a:schemeClr val="tx1"/>
                </a:solidFill>
                <a:effectLst/>
                <a:latin typeface="Times" charset="0"/>
                <a:ea typeface="ＭＳ Ｐゴシック" charset="-128"/>
                <a:cs typeface="ＭＳ Ｐゴシック" charset="-128"/>
              </a:rPr>
              <a:t>качеством</a:t>
            </a:r>
            <a:r>
              <a:rPr lang="ru-RU" sz="1000" b="0" u="none" strike="noStrike" kern="1200" dirty="0">
                <a:solidFill>
                  <a:schemeClr val="tx1"/>
                </a:solidFill>
                <a:effectLst/>
                <a:latin typeface="Times" charset="0"/>
                <a:ea typeface="ＭＳ Ｐゴシック" charset="-128"/>
                <a:cs typeface="ＭＳ Ｐゴシック" charset="-128"/>
              </a:rPr>
              <a:t> картинки (сигналом).</a:t>
            </a:r>
          </a:p>
          <a:p>
            <a:r>
              <a:rPr lang="ru-RU" sz="1000" b="1" u="none" strike="noStrike" kern="1200" dirty="0">
                <a:solidFill>
                  <a:schemeClr val="tx1"/>
                </a:solidFill>
                <a:effectLst/>
                <a:latin typeface="Times" charset="0"/>
                <a:ea typeface="ＭＳ Ｐゴシック" charset="-128"/>
                <a:cs typeface="ＭＳ Ｐゴシック" charset="-128"/>
              </a:rPr>
              <a:t>Меньше </a:t>
            </a:r>
            <a:r>
              <a:rPr lang="ru-RU" sz="1000" b="1" u="none" strike="noStrike" kern="1200" dirty="0" err="1">
                <a:solidFill>
                  <a:schemeClr val="tx1"/>
                </a:solidFill>
                <a:effectLst/>
                <a:latin typeface="Times" charset="0"/>
                <a:ea typeface="ＭＳ Ｐゴシック" charset="-128"/>
                <a:cs typeface="ＭＳ Ｐゴシック" charset="-128"/>
              </a:rPr>
              <a:t>воксель</a:t>
            </a:r>
            <a:r>
              <a:rPr lang="ru-RU" sz="1000" b="1" u="none" strike="noStrike" kern="1200" dirty="0">
                <a:solidFill>
                  <a:schemeClr val="tx1"/>
                </a:solidFill>
                <a:effectLst/>
                <a:latin typeface="Times" charset="0"/>
                <a:ea typeface="ＭＳ Ｐゴシック" charset="-128"/>
                <a:cs typeface="ＭＳ Ｐゴシック" charset="-128"/>
              </a:rPr>
              <a:t> — больше шума:</a:t>
            </a:r>
            <a:r>
              <a:rPr lang="ru-RU" sz="1000" b="0" u="none" strike="noStrike" kern="1200" dirty="0">
                <a:solidFill>
                  <a:schemeClr val="tx1"/>
                </a:solidFill>
                <a:effectLst/>
                <a:latin typeface="Times" charset="0"/>
                <a:ea typeface="ＭＳ Ｐゴシック" charset="-128"/>
                <a:cs typeface="ＭＳ Ｐゴシック" charset="-128"/>
              </a:rPr>
              <a:t> Чем меньше «пиксель» на снимке, тем меньше протонов (сигнала) в него попадает. Изображение становится более зернистым.</a:t>
            </a:r>
          </a:p>
          <a:p>
            <a:r>
              <a:rPr lang="ru-RU" sz="1000" b="1" u="none" strike="noStrike" kern="1200" dirty="0">
                <a:solidFill>
                  <a:schemeClr val="tx1"/>
                </a:solidFill>
                <a:effectLst/>
                <a:latin typeface="Times" charset="0"/>
                <a:ea typeface="ＭＳ Ｐゴシック" charset="-128"/>
                <a:cs typeface="ＭＳ Ｐゴシック" charset="-128"/>
              </a:rPr>
              <a:t>Матрица сбора \(\</a:t>
            </a:r>
            <a:r>
              <a:rPr lang="ru-RU" sz="1000" b="1" u="none" strike="noStrike" kern="1200" dirty="0" err="1">
                <a:solidFill>
                  <a:schemeClr val="tx1"/>
                </a:solidFill>
                <a:effectLst/>
                <a:latin typeface="Times" charset="0"/>
                <a:ea typeface="ＭＳ Ｐゴシック" charset="-128"/>
                <a:cs typeface="ＭＳ Ｐゴシック" charset="-128"/>
              </a:rPr>
              <a:t>ne</a:t>
            </a:r>
            <a:r>
              <a:rPr lang="ru-RU" sz="1000" b="1" u="none" strike="noStrike" kern="1200" dirty="0">
                <a:solidFill>
                  <a:schemeClr val="tx1"/>
                </a:solidFill>
                <a:effectLst/>
                <a:latin typeface="Times" charset="0"/>
                <a:ea typeface="ＭＳ Ｐゴシック" charset="-128"/>
                <a:cs typeface="ＭＳ Ｐゴシック" charset="-128"/>
              </a:rPr>
              <a:t> \) Матрица отображения:</a:t>
            </a:r>
            <a:endParaRPr lang="ru-RU" sz="1000" b="0" u="none" strike="noStrike" kern="1200" dirty="0">
              <a:solidFill>
                <a:schemeClr val="tx1"/>
              </a:solidFill>
              <a:effectLst/>
              <a:latin typeface="Times" charset="0"/>
              <a:ea typeface="ＭＳ Ｐゴシック" charset="-128"/>
              <a:cs typeface="ＭＳ Ｐゴシック" charset="-128"/>
            </a:endParaRPr>
          </a:p>
          <a:p>
            <a:pPr lvl="1"/>
            <a:r>
              <a:rPr lang="ru-RU" sz="1000" b="0" u="none" strike="noStrike" kern="1200" dirty="0">
                <a:solidFill>
                  <a:schemeClr val="tx1"/>
                </a:solidFill>
                <a:effectLst/>
                <a:latin typeface="Times" charset="0"/>
                <a:ea typeface="ＭＳ Ｐゴシック" charset="-128"/>
                <a:cs typeface="+mn-cs"/>
              </a:rPr>
              <a:t>То, как сканер </a:t>
            </a:r>
            <a:r>
              <a:rPr lang="ru-RU" sz="1000" b="0" i="1" u="none" strike="noStrike" kern="1200" dirty="0">
                <a:solidFill>
                  <a:schemeClr val="tx1"/>
                </a:solidFill>
                <a:effectLst/>
                <a:latin typeface="Times" charset="0"/>
                <a:ea typeface="ＭＳ Ｐゴシック" charset="-128"/>
                <a:cs typeface="+mn-cs"/>
              </a:rPr>
              <a:t>собирает</a:t>
            </a:r>
            <a:r>
              <a:rPr lang="ru-RU" sz="1000" b="0" u="none" strike="noStrike" kern="1200" dirty="0">
                <a:solidFill>
                  <a:schemeClr val="tx1"/>
                </a:solidFill>
                <a:effectLst/>
                <a:latin typeface="Times" charset="0"/>
                <a:ea typeface="ＭＳ Ｐゴシック" charset="-128"/>
                <a:cs typeface="+mn-cs"/>
              </a:rPr>
              <a:t> данные (дискретизация) — важнее всего.</a:t>
            </a:r>
          </a:p>
          <a:p>
            <a:r>
              <a:rPr lang="ru-RU" sz="1000" b="0" u="none" strike="noStrike" kern="1200" dirty="0">
                <a:solidFill>
                  <a:schemeClr val="tx1"/>
                </a:solidFill>
                <a:effectLst/>
                <a:latin typeface="Times" charset="0"/>
                <a:ea typeface="ＭＳ Ｐゴシック" charset="-128"/>
                <a:cs typeface="+mn-cs"/>
              </a:rPr>
              <a:t>То, как компьютер </a:t>
            </a:r>
            <a:r>
              <a:rPr lang="ru-RU" sz="1000" b="0" i="1" u="none" strike="noStrike" kern="1200" dirty="0">
                <a:solidFill>
                  <a:schemeClr val="tx1"/>
                </a:solidFill>
                <a:effectLst/>
                <a:latin typeface="Times" charset="0"/>
                <a:ea typeface="ＭＳ Ｐゴシック" charset="-128"/>
                <a:cs typeface="+mn-cs"/>
              </a:rPr>
              <a:t>дорисовывает</a:t>
            </a:r>
            <a:r>
              <a:rPr lang="ru-RU" sz="1000" b="0" u="none" strike="noStrike" kern="1200" dirty="0">
                <a:solidFill>
                  <a:schemeClr val="tx1"/>
                </a:solidFill>
                <a:effectLst/>
                <a:latin typeface="Times" charset="0"/>
                <a:ea typeface="ＭＳ Ｐゴシック" charset="-128"/>
                <a:cs typeface="+mn-cs"/>
              </a:rPr>
              <a:t> пиксели при реконструкции — </a:t>
            </a:r>
            <a:r>
              <a:rPr lang="en-US" sz="1000" b="0" u="none" strike="noStrike" kern="1200" dirty="0">
                <a:solidFill>
                  <a:schemeClr val="tx1"/>
                </a:solidFill>
                <a:effectLst/>
                <a:latin typeface="Times" charset="0"/>
                <a:ea typeface="ＭＳ Ｐゴシック" charset="-128"/>
                <a:cs typeface="+mn-cs"/>
              </a:rPr>
              <a:t>‘</a:t>
            </a:r>
            <a:r>
              <a:rPr lang="en-US" sz="1000" b="0" u="none" strike="noStrike" kern="1200" dirty="0" err="1">
                <a:solidFill>
                  <a:schemeClr val="tx1"/>
                </a:solidFill>
                <a:effectLst/>
                <a:latin typeface="Times" charset="0"/>
                <a:ea typeface="ＭＳ Ｐゴシック" charset="-128"/>
                <a:cs typeface="+mn-cs"/>
              </a:rPr>
              <a:t>nj</a:t>
            </a:r>
            <a:r>
              <a:rPr lang="en-US" sz="1000" b="0" u="none" strike="noStrike" kern="1200" dirty="0">
                <a:solidFill>
                  <a:schemeClr val="tx1"/>
                </a:solidFill>
                <a:effectLst/>
                <a:latin typeface="Times" charset="0"/>
                <a:ea typeface="ＭＳ Ｐゴシック" charset="-128"/>
                <a:cs typeface="+mn-cs"/>
              </a:rPr>
              <a:t> </a:t>
            </a:r>
            <a:r>
              <a:rPr lang="ru-RU" sz="1000" b="0" u="none" strike="noStrike" kern="1200" dirty="0">
                <a:solidFill>
                  <a:schemeClr val="tx1"/>
                </a:solidFill>
                <a:effectLst/>
                <a:latin typeface="Times" charset="0"/>
                <a:ea typeface="ＭＳ Ｐゴシック" charset="-128"/>
                <a:cs typeface="+mn-cs"/>
              </a:rPr>
              <a:t>лишь</a:t>
            </a:r>
            <a:r>
              <a:rPr lang="ru-RU" sz="1000" b="0" u="none" strike="noStrike" kern="1200" baseline="0" dirty="0">
                <a:solidFill>
                  <a:schemeClr val="tx1"/>
                </a:solidFill>
                <a:effectLst/>
                <a:latin typeface="Times" charset="0"/>
                <a:ea typeface="ＭＳ Ｐゴシック" charset="-128"/>
                <a:cs typeface="+mn-cs"/>
              </a:rPr>
              <a:t> цифровая обработка</a:t>
            </a:r>
          </a:p>
          <a:p>
            <a:r>
              <a:rPr lang="ru-RU" sz="1000" b="1" u="none" strike="noStrike" kern="1200" dirty="0">
                <a:solidFill>
                  <a:schemeClr val="tx1"/>
                </a:solidFill>
                <a:effectLst/>
                <a:latin typeface="Times" charset="0"/>
                <a:ea typeface="ＭＳ Ｐゴシック" charset="-128"/>
                <a:cs typeface="ＭＳ Ｐゴシック" charset="-128"/>
              </a:rPr>
              <a:t>Пример на графике:</a:t>
            </a:r>
            <a:endParaRPr lang="ru-RU" sz="1000" b="0" u="none" strike="noStrike" kern="1200" dirty="0">
              <a:solidFill>
                <a:schemeClr val="tx1"/>
              </a:solidFill>
              <a:effectLst/>
              <a:latin typeface="Times" charset="0"/>
              <a:ea typeface="ＭＳ Ｐゴシック" charset="-128"/>
              <a:cs typeface="ＭＳ Ｐゴシック" charset="-128"/>
            </a:endParaRPr>
          </a:p>
          <a:p>
            <a:r>
              <a:rPr lang="ru-RU" sz="1000" b="0" u="none" strike="noStrike" kern="1200" dirty="0">
                <a:solidFill>
                  <a:schemeClr val="tx1"/>
                </a:solidFill>
                <a:effectLst/>
                <a:latin typeface="Times" charset="0"/>
                <a:ea typeface="ＭＳ Ｐゴシック" charset="-128"/>
                <a:cs typeface="ＭＳ Ｐゴシック" charset="-128"/>
              </a:rPr>
              <a:t>Реальное пространственное разрешение (сбор данных) увеличилось в </a:t>
            </a:r>
            <a:r>
              <a:rPr lang="ru-RU" sz="1000" b="1" u="none" strike="noStrike" kern="1200" dirty="0">
                <a:solidFill>
                  <a:schemeClr val="tx1"/>
                </a:solidFill>
                <a:effectLst/>
                <a:latin typeface="Times" charset="0"/>
                <a:ea typeface="ＭＳ Ｐゴシック" charset="-128"/>
                <a:cs typeface="ＭＳ Ｐゴシック" charset="-128"/>
              </a:rPr>
              <a:t>2,4 раза</a:t>
            </a:r>
            <a:r>
              <a:rPr lang="ru-RU" sz="1000" b="0" u="none" strike="noStrike" kern="1200" dirty="0">
                <a:solidFill>
                  <a:schemeClr val="tx1"/>
                </a:solidFill>
                <a:effectLst/>
                <a:latin typeface="Times" charset="0"/>
                <a:ea typeface="ＭＳ Ｐゴシック" charset="-128"/>
                <a:cs typeface="ＭＳ Ｐゴシック" charset="-128"/>
              </a:rPr>
              <a:t>, а на итоговой картинке за счет компьютера — в </a:t>
            </a:r>
            <a:r>
              <a:rPr lang="ru-RU" sz="1000" b="1" u="none" strike="noStrike" kern="1200" dirty="0">
                <a:solidFill>
                  <a:schemeClr val="tx1"/>
                </a:solidFill>
                <a:effectLst/>
                <a:latin typeface="Times" charset="0"/>
                <a:ea typeface="ＭＳ Ｐゴシック" charset="-128"/>
                <a:cs typeface="ＭＳ Ｐゴシック" charset="-128"/>
              </a:rPr>
              <a:t>4 раза</a:t>
            </a:r>
            <a:r>
              <a:rPr lang="ru-RU" sz="1000" b="0" u="none" strike="noStrike" kern="1200" dirty="0">
                <a:solidFill>
                  <a:schemeClr val="tx1"/>
                </a:solidFill>
                <a:effectLst/>
                <a:latin typeface="Times" charset="0"/>
                <a:ea typeface="ＭＳ Ｐゴシック" charset="-128"/>
                <a:cs typeface="ＭＳ Ｐゴシック" charset="-128"/>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ru-RU" sz="1000" kern="1200" dirty="0">
              <a:solidFill>
                <a:schemeClr val="tx1"/>
              </a:solidFill>
              <a:effectLst/>
              <a:latin typeface="Times" charset="0"/>
              <a:ea typeface="ＭＳ Ｐゴシック" charset="-128"/>
              <a:cs typeface="ＭＳ Ｐゴシック" charset="-128"/>
            </a:endParaRPr>
          </a:p>
          <a:p>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2818433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F139D552-1F06-F846-81ED-BD794F8A1EA6}" type="slidenum">
              <a:rPr lang="en-US" smtClean="0"/>
              <a:pPr>
                <a:defRPr/>
              </a:pPr>
              <a:t>34</a:t>
            </a:fld>
            <a:endParaRPr lang="en-US" dirty="0"/>
          </a:p>
        </p:txBody>
      </p:sp>
    </p:spTree>
    <p:extLst>
      <p:ext uri="{BB962C8B-B14F-4D97-AF65-F5344CB8AC3E}">
        <p14:creationId xmlns:p14="http://schemas.microsoft.com/office/powerpoint/2010/main" val="410149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085850"/>
            <a:ext cx="6619244" cy="2497186"/>
          </a:xfrm>
        </p:spPr>
        <p:txBody>
          <a:bodyPr anchor="b"/>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866216" y="3583035"/>
            <a:ext cx="6619244" cy="646065"/>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2277636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170071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66217" y="2146300"/>
            <a:ext cx="6619243" cy="1436735"/>
          </a:xfrm>
        </p:spPr>
        <p:txBody>
          <a:bodyPr anchor="b"/>
          <a:lstStyle>
            <a:lvl1pPr algn="l">
              <a:defRPr sz="3000" b="0" cap="none"/>
            </a:lvl1pPr>
          </a:lstStyle>
          <a:p>
            <a:r>
              <a:rPr lang="ru-RU"/>
              <a:t>Образец заголовка</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all">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38523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27485" y="1545432"/>
            <a:ext cx="3297254" cy="3146822"/>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240870" y="1542069"/>
            <a:ext cx="3297256" cy="315018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11537406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827485" y="1428750"/>
            <a:ext cx="329725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4" name="Content Placeholder 3"/>
          <p:cNvSpPr>
            <a:spLocks noGrp="1"/>
          </p:cNvSpPr>
          <p:nvPr>
            <p:ph sz="half" idx="2"/>
          </p:nvPr>
        </p:nvSpPr>
        <p:spPr>
          <a:xfrm>
            <a:off x="827485" y="1885950"/>
            <a:ext cx="3297254" cy="280630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240872" y="1428750"/>
            <a:ext cx="329725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6" name="Content Placeholder 5"/>
          <p:cNvSpPr>
            <a:spLocks noGrp="1"/>
          </p:cNvSpPr>
          <p:nvPr>
            <p:ph sz="quarter" idx="4"/>
          </p:nvPr>
        </p:nvSpPr>
        <p:spPr>
          <a:xfrm>
            <a:off x="4240872" y="1885950"/>
            <a:ext cx="3297254" cy="280630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263196640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7" name="Date Placeholder 2"/>
          <p:cNvSpPr>
            <a:spLocks noGrp="1"/>
          </p:cNvSpPr>
          <p:nvPr>
            <p:ph type="dt" sz="half" idx="10"/>
          </p:nvPr>
        </p:nvSpPr>
        <p:spPr/>
        <p:txBody>
          <a:bodyPr/>
          <a:lstStyle/>
          <a:p>
            <a:pPr>
              <a:defRPr/>
            </a:pPr>
            <a:endParaRPr lang="en-US" dirty="0"/>
          </a:p>
        </p:txBody>
      </p:sp>
      <p:sp>
        <p:nvSpPr>
          <p:cNvPr id="5" name="Footer Placeholder 3"/>
          <p:cNvSpPr>
            <a:spLocks noGrp="1"/>
          </p:cNvSpPr>
          <p:nvPr>
            <p:ph type="ftr" sz="quarter" idx="11"/>
          </p:nvPr>
        </p:nvSpPr>
        <p:spPr/>
        <p:txBody>
          <a:bodyPr/>
          <a:lstStyle/>
          <a:p>
            <a:pPr>
              <a:defRPr/>
            </a:pPr>
            <a:endParaRPr lang="en-US" dirty="0"/>
          </a:p>
        </p:txBody>
      </p:sp>
      <p:sp>
        <p:nvSpPr>
          <p:cNvPr id="6" name="Slide Number Placeholder 4"/>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15642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endParaRPr lang="en-US" dirty="0"/>
          </a:p>
        </p:txBody>
      </p:sp>
      <p:sp>
        <p:nvSpPr>
          <p:cNvPr id="5" name="Footer Placeholder 2"/>
          <p:cNvSpPr>
            <a:spLocks noGrp="1"/>
          </p:cNvSpPr>
          <p:nvPr>
            <p:ph type="ftr" sz="quarter" idx="11"/>
          </p:nvPr>
        </p:nvSpPr>
        <p:spPr/>
        <p:txBody>
          <a:bodyPr/>
          <a:lstStyle/>
          <a:p>
            <a:pPr>
              <a:defRPr/>
            </a:pPr>
            <a:endParaRPr lang="en-US" dirty="0"/>
          </a:p>
        </p:txBody>
      </p:sp>
      <p:sp>
        <p:nvSpPr>
          <p:cNvPr id="6" name="Slide Number Placeholder 3"/>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816871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215" y="1085850"/>
            <a:ext cx="2550798" cy="1085850"/>
          </a:xfrm>
        </p:spPr>
        <p:txBody>
          <a:bodyPr anchor="b"/>
          <a:lstStyle>
            <a:lvl1pPr algn="l">
              <a:defRPr sz="1800" b="0"/>
            </a:lvl1pPr>
          </a:lstStyle>
          <a:p>
            <a:r>
              <a:rPr lang="ru-RU"/>
              <a:t>Образец заголовка</a:t>
            </a:r>
            <a:endParaRPr lang="en-US" dirty="0"/>
          </a:p>
        </p:txBody>
      </p:sp>
      <p:sp>
        <p:nvSpPr>
          <p:cNvPr id="3" name="Content Placeholder 2"/>
          <p:cNvSpPr>
            <a:spLocks noGrp="1"/>
          </p:cNvSpPr>
          <p:nvPr>
            <p:ph idx="1"/>
          </p:nvPr>
        </p:nvSpPr>
        <p:spPr>
          <a:xfrm>
            <a:off x="3588462" y="1085850"/>
            <a:ext cx="3896998" cy="3429000"/>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66215" y="2346961"/>
            <a:ext cx="2550797" cy="217169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7" name="Date Placeholder 4"/>
          <p:cNvSpPr>
            <a:spLocks noGrp="1"/>
          </p:cNvSpPr>
          <p:nvPr>
            <p:ph type="dt" sz="half" idx="10"/>
          </p:nvPr>
        </p:nvSpPr>
        <p:spPr/>
        <p:txBody>
          <a:bodyPr/>
          <a:lstStyle/>
          <a:p>
            <a:pPr>
              <a:defRPr/>
            </a:pPr>
            <a:endParaRPr lang="en-US" dirty="0"/>
          </a:p>
        </p:txBody>
      </p:sp>
      <p:sp>
        <p:nvSpPr>
          <p:cNvPr id="5" name="Footer Placeholder 5"/>
          <p:cNvSpPr>
            <a:spLocks noGrp="1"/>
          </p:cNvSpPr>
          <p:nvPr>
            <p:ph type="ftr" sz="quarter" idx="11"/>
          </p:nvPr>
        </p:nvSpPr>
        <p:spPr/>
        <p:txBody>
          <a:bodyPr/>
          <a:lstStyle/>
          <a:p>
            <a:pPr>
              <a:defRPr/>
            </a:pPr>
            <a:endParaRPr lang="en-US" dirty="0"/>
          </a:p>
        </p:txBody>
      </p:sp>
      <p:sp>
        <p:nvSpPr>
          <p:cNvPr id="6" name="Slide Number Placeholder 6"/>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378247876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5430" y="1390644"/>
            <a:ext cx="3819680" cy="1181106"/>
          </a:xfrm>
        </p:spPr>
        <p:txBody>
          <a:bodyPr anchor="b">
            <a:normAutofit/>
          </a:bodyPr>
          <a:lstStyle>
            <a:lvl1pPr algn="l">
              <a:defRPr sz="27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212160" y="857250"/>
            <a:ext cx="2400300"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a:t>Вставка рисунка</a:t>
            </a:r>
            <a:endParaRPr lang="en-US" dirty="0"/>
          </a:p>
        </p:txBody>
      </p:sp>
      <p:sp>
        <p:nvSpPr>
          <p:cNvPr id="4" name="Text Placeholder 3"/>
          <p:cNvSpPr>
            <a:spLocks noGrp="1"/>
          </p:cNvSpPr>
          <p:nvPr>
            <p:ph type="body" sz="half" idx="2"/>
          </p:nvPr>
        </p:nvSpPr>
        <p:spPr>
          <a:xfrm>
            <a:off x="866216" y="2743200"/>
            <a:ext cx="3813734" cy="1028700"/>
          </a:xfrm>
        </p:spPr>
        <p:txBody>
          <a:bodyP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806845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6217" y="3600440"/>
            <a:ext cx="6619243" cy="425054"/>
          </a:xfrm>
        </p:spPr>
        <p:txBody>
          <a:bodyPr anchor="b">
            <a:normAutofit/>
          </a:bodyPr>
          <a:lstStyle>
            <a:lvl1pPr algn="l">
              <a:defRPr sz="18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66216" y="514350"/>
            <a:ext cx="6619244" cy="27305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a:t>Вставка рисунка</a:t>
            </a:r>
            <a:endParaRPr lang="en-US" dirty="0"/>
          </a:p>
        </p:txBody>
      </p:sp>
      <p:sp>
        <p:nvSpPr>
          <p:cNvPr id="4" name="Text Placeholder 3"/>
          <p:cNvSpPr>
            <a:spLocks noGrp="1"/>
          </p:cNvSpPr>
          <p:nvPr>
            <p:ph type="body" sz="half" idx="2"/>
          </p:nvPr>
        </p:nvSpPr>
        <p:spPr>
          <a:xfrm>
            <a:off x="866217" y="4025494"/>
            <a:ext cx="6619242"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1758696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66216" y="1085850"/>
            <a:ext cx="6619244" cy="1485900"/>
          </a:xfrm>
        </p:spPr>
        <p:txBody>
          <a:bodyPr/>
          <a:lstStyle>
            <a:lvl1pPr>
              <a:defRPr sz="3600"/>
            </a:lvl1pPr>
          </a:lstStyle>
          <a:p>
            <a:r>
              <a:rPr lang="ru-RU"/>
              <a:t>Образец заголовка</a:t>
            </a:r>
            <a:endParaRPr lang="en-US" dirty="0"/>
          </a:p>
        </p:txBody>
      </p:sp>
      <p:sp>
        <p:nvSpPr>
          <p:cNvPr id="8" name="Text Placeholder 3"/>
          <p:cNvSpPr>
            <a:spLocks noGrp="1"/>
          </p:cNvSpPr>
          <p:nvPr>
            <p:ph type="body" sz="half" idx="2"/>
          </p:nvPr>
        </p:nvSpPr>
        <p:spPr>
          <a:xfrm>
            <a:off x="866216" y="2743200"/>
            <a:ext cx="6619244" cy="177165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3146298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81101" y="1085850"/>
            <a:ext cx="5999486" cy="1742531"/>
          </a:xfrm>
        </p:spPr>
        <p:txBody>
          <a:bodyPr/>
          <a:lstStyle>
            <a:lvl1pPr>
              <a:defRPr sz="3600"/>
            </a:lvl1pPr>
          </a:lstStyle>
          <a:p>
            <a:r>
              <a:rPr lang="ru-RU"/>
              <a:t>Образец заголовка</a:t>
            </a:r>
            <a:endParaRPr lang="en-US" dirty="0"/>
          </a:p>
        </p:txBody>
      </p:sp>
      <p:sp>
        <p:nvSpPr>
          <p:cNvPr id="11" name="Text Placeholder 3"/>
          <p:cNvSpPr>
            <a:spLocks noGrp="1"/>
          </p:cNvSpPr>
          <p:nvPr>
            <p:ph type="body" sz="half" idx="14"/>
          </p:nvPr>
        </p:nvSpPr>
        <p:spPr>
          <a:xfrm>
            <a:off x="1447800" y="2828380"/>
            <a:ext cx="5459737" cy="256631"/>
          </a:xfrm>
        </p:spPr>
        <p:txBody>
          <a:bodyPr vert="horz" lIns="91440" tIns="45720" rIns="91440" bIns="45720" rtlCol="0" anchor="t">
            <a:normAutofit/>
          </a:bodyPr>
          <a:lstStyle>
            <a:lvl1pPr marL="0" indent="0">
              <a:buNone/>
              <a:defRPr lang="en-US" sz="1050" b="0" i="0" kern="1200" cap="small" dirty="0">
                <a:solidFill>
                  <a:schemeClr val="bg2">
                    <a:lumMod val="40000"/>
                    <a:lumOff val="60000"/>
                  </a:schemeClr>
                </a:solidFill>
                <a:latin typeface="+mj-lt"/>
                <a:ea typeface="+mj-ea"/>
                <a:cs typeface="+mj-cs"/>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lvl="0" indent="0">
              <a:buNone/>
            </a:pPr>
            <a:r>
              <a:rPr lang="ru-RU"/>
              <a:t>Образец текста</a:t>
            </a:r>
          </a:p>
        </p:txBody>
      </p:sp>
      <p:sp>
        <p:nvSpPr>
          <p:cNvPr id="10" name="Text Placeholder 3"/>
          <p:cNvSpPr>
            <a:spLocks noGrp="1"/>
          </p:cNvSpPr>
          <p:nvPr>
            <p:ph type="body" sz="half" idx="2"/>
          </p:nvPr>
        </p:nvSpPr>
        <p:spPr>
          <a:xfrm>
            <a:off x="866216" y="3262993"/>
            <a:ext cx="6619244" cy="12573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
        <p:nvSpPr>
          <p:cNvPr id="12" name="TextBox 11"/>
          <p:cNvSpPr txBox="1"/>
          <p:nvPr/>
        </p:nvSpPr>
        <p:spPr>
          <a:xfrm>
            <a:off x="673721" y="728440"/>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
        <p:nvSpPr>
          <p:cNvPr id="15" name="TextBox 14"/>
          <p:cNvSpPr txBox="1"/>
          <p:nvPr/>
        </p:nvSpPr>
        <p:spPr>
          <a:xfrm>
            <a:off x="6997868" y="1960341"/>
            <a:ext cx="601434" cy="150041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9150" dirty="0"/>
              <a:t>”</a:t>
            </a:r>
          </a:p>
        </p:txBody>
      </p:sp>
    </p:spTree>
    <p:extLst>
      <p:ext uri="{BB962C8B-B14F-4D97-AF65-F5344CB8AC3E}">
        <p14:creationId xmlns:p14="http://schemas.microsoft.com/office/powerpoint/2010/main" val="4169728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66216" y="2343151"/>
            <a:ext cx="6619245" cy="1239885"/>
          </a:xfrm>
        </p:spPr>
        <p:txBody>
          <a:bodyPr anchor="b"/>
          <a:lstStyle>
            <a:lvl1pPr algn="l">
              <a:defRPr sz="3000" b="0" cap="none"/>
            </a:lvl1pPr>
          </a:lstStyle>
          <a:p>
            <a:r>
              <a:rPr lang="ru-RU"/>
              <a:t>Образец заголовка</a:t>
            </a:r>
            <a:endParaRPr lang="en-US" dirty="0"/>
          </a:p>
        </p:txBody>
      </p:sp>
      <p:sp>
        <p:nvSpPr>
          <p:cNvPr id="3" name="Text Placeholder 2"/>
          <p:cNvSpPr>
            <a:spLocks noGrp="1"/>
          </p:cNvSpPr>
          <p:nvPr>
            <p:ph type="body" idx="1"/>
          </p:nvPr>
        </p:nvSpPr>
        <p:spPr>
          <a:xfrm>
            <a:off x="866216" y="3583036"/>
            <a:ext cx="6619244" cy="645300"/>
          </a:xfrm>
        </p:spPr>
        <p:txBody>
          <a:bodyPr anchor="t"/>
          <a:lstStyle>
            <a:lvl1pPr marL="0" indent="0" algn="l">
              <a:buNone/>
              <a:defRPr sz="1500" cap="none">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431850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ru-RU"/>
              <a:t>Образец заголовка</a:t>
            </a:r>
            <a:endParaRPr lang="en-US" dirty="0"/>
          </a:p>
        </p:txBody>
      </p:sp>
      <p:sp>
        <p:nvSpPr>
          <p:cNvPr id="3" name="Text Placeholder 2"/>
          <p:cNvSpPr>
            <a:spLocks noGrp="1"/>
          </p:cNvSpPr>
          <p:nvPr>
            <p:ph type="body" idx="1"/>
          </p:nvPr>
        </p:nvSpPr>
        <p:spPr>
          <a:xfrm>
            <a:off x="474710" y="1485900"/>
            <a:ext cx="2210150"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16" name="Text Placeholder 3"/>
          <p:cNvSpPr>
            <a:spLocks noGrp="1"/>
          </p:cNvSpPr>
          <p:nvPr>
            <p:ph type="body" sz="half" idx="15"/>
          </p:nvPr>
        </p:nvSpPr>
        <p:spPr>
          <a:xfrm>
            <a:off x="489347" y="2000250"/>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Text Placeholder 4"/>
          <p:cNvSpPr>
            <a:spLocks noGrp="1"/>
          </p:cNvSpPr>
          <p:nvPr>
            <p:ph type="body" sz="quarter" idx="3"/>
          </p:nvPr>
        </p:nvSpPr>
        <p:spPr>
          <a:xfrm>
            <a:off x="2912745" y="1485900"/>
            <a:ext cx="2202181"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19" name="Text Placeholder 3"/>
          <p:cNvSpPr>
            <a:spLocks noGrp="1"/>
          </p:cNvSpPr>
          <p:nvPr>
            <p:ph type="body" sz="half" idx="16"/>
          </p:nvPr>
        </p:nvSpPr>
        <p:spPr>
          <a:xfrm>
            <a:off x="2904829" y="2000250"/>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14" name="Text Placeholder 4"/>
          <p:cNvSpPr>
            <a:spLocks noGrp="1"/>
          </p:cNvSpPr>
          <p:nvPr>
            <p:ph type="body" sz="quarter" idx="13"/>
          </p:nvPr>
        </p:nvSpPr>
        <p:spPr>
          <a:xfrm>
            <a:off x="5343525" y="1485900"/>
            <a:ext cx="2199085"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20" name="Text Placeholder 3"/>
          <p:cNvSpPr>
            <a:spLocks noGrp="1"/>
          </p:cNvSpPr>
          <p:nvPr>
            <p:ph type="body" sz="half" idx="17"/>
          </p:nvPr>
        </p:nvSpPr>
        <p:spPr>
          <a:xfrm>
            <a:off x="5343525" y="2000250"/>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cxnSp>
        <p:nvCxnSpPr>
          <p:cNvPr id="17" name="Straight Connector 16"/>
          <p:cNvCxnSpPr/>
          <p:nvPr/>
        </p:nvCxnSpPr>
        <p:spPr>
          <a:xfrm>
            <a:off x="2794607" y="1600200"/>
            <a:ext cx="0" cy="29718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1670" y="1600200"/>
            <a:ext cx="0" cy="297516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dirty="0"/>
          </a:p>
        </p:txBody>
      </p:sp>
      <p:sp>
        <p:nvSpPr>
          <p:cNvPr id="4"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3036101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50"/>
            </a:lvl1pPr>
          </a:lstStyle>
          <a:p>
            <a:r>
              <a:rPr lang="ru-RU"/>
              <a:t>Образец заголовка</a:t>
            </a:r>
            <a:endParaRPr lang="en-US" dirty="0"/>
          </a:p>
        </p:txBody>
      </p:sp>
      <p:sp>
        <p:nvSpPr>
          <p:cNvPr id="3" name="Text Placeholder 2"/>
          <p:cNvSpPr>
            <a:spLocks noGrp="1"/>
          </p:cNvSpPr>
          <p:nvPr>
            <p:ph type="body" idx="1"/>
          </p:nvPr>
        </p:nvSpPr>
        <p:spPr>
          <a:xfrm>
            <a:off x="489347" y="3188212"/>
            <a:ext cx="2205038"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29" name="Picture Placeholder 2"/>
          <p:cNvSpPr>
            <a:spLocks noGrp="1" noChangeAspect="1"/>
          </p:cNvSpPr>
          <p:nvPr>
            <p:ph type="pic" idx="15"/>
          </p:nvPr>
        </p:nvSpPr>
        <p:spPr>
          <a:xfrm>
            <a:off x="489347" y="1657350"/>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a:t>Вставка рисунка</a:t>
            </a:r>
            <a:endParaRPr lang="en-US" dirty="0"/>
          </a:p>
        </p:txBody>
      </p:sp>
      <p:sp>
        <p:nvSpPr>
          <p:cNvPr id="22" name="Text Placeholder 3"/>
          <p:cNvSpPr>
            <a:spLocks noGrp="1"/>
          </p:cNvSpPr>
          <p:nvPr>
            <p:ph type="body" sz="half" idx="18"/>
          </p:nvPr>
        </p:nvSpPr>
        <p:spPr>
          <a:xfrm>
            <a:off x="489347" y="3620409"/>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5" name="Text Placeholder 4"/>
          <p:cNvSpPr>
            <a:spLocks noGrp="1"/>
          </p:cNvSpPr>
          <p:nvPr>
            <p:ph type="body" sz="quarter" idx="3"/>
          </p:nvPr>
        </p:nvSpPr>
        <p:spPr>
          <a:xfrm>
            <a:off x="2917032" y="3188212"/>
            <a:ext cx="2197894"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30" name="Picture Placeholder 2"/>
          <p:cNvSpPr>
            <a:spLocks noGrp="1" noChangeAspect="1"/>
          </p:cNvSpPr>
          <p:nvPr>
            <p:ph type="pic" idx="21"/>
          </p:nvPr>
        </p:nvSpPr>
        <p:spPr>
          <a:xfrm>
            <a:off x="2917031" y="1657350"/>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a:t>Вставка рисунка</a:t>
            </a:r>
            <a:endParaRPr lang="en-US" dirty="0"/>
          </a:p>
        </p:txBody>
      </p:sp>
      <p:sp>
        <p:nvSpPr>
          <p:cNvPr id="23" name="Text Placeholder 3"/>
          <p:cNvSpPr>
            <a:spLocks noGrp="1"/>
          </p:cNvSpPr>
          <p:nvPr>
            <p:ph type="body" sz="half" idx="19"/>
          </p:nvPr>
        </p:nvSpPr>
        <p:spPr>
          <a:xfrm>
            <a:off x="2916016" y="3620408"/>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sp>
        <p:nvSpPr>
          <p:cNvPr id="14" name="Text Placeholder 4"/>
          <p:cNvSpPr>
            <a:spLocks noGrp="1"/>
          </p:cNvSpPr>
          <p:nvPr>
            <p:ph type="body" sz="quarter" idx="13"/>
          </p:nvPr>
        </p:nvSpPr>
        <p:spPr>
          <a:xfrm>
            <a:off x="5343525" y="3188212"/>
            <a:ext cx="2199085" cy="432197"/>
          </a:xfrm>
        </p:spPr>
        <p:txBody>
          <a:bodyPr anchor="b">
            <a:noAutofit/>
          </a:bodyPr>
          <a:lstStyle>
            <a:lvl1pPr marL="0" indent="0">
              <a:buNone/>
              <a:defRPr sz="1800" b="0">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a:t>Образец текста</a:t>
            </a:r>
          </a:p>
        </p:txBody>
      </p:sp>
      <p:sp>
        <p:nvSpPr>
          <p:cNvPr id="31" name="Picture Placeholder 2"/>
          <p:cNvSpPr>
            <a:spLocks noGrp="1" noChangeAspect="1"/>
          </p:cNvSpPr>
          <p:nvPr>
            <p:ph type="pic" idx="22"/>
          </p:nvPr>
        </p:nvSpPr>
        <p:spPr>
          <a:xfrm>
            <a:off x="5343525" y="1657350"/>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a:t>Вставка рисунка</a:t>
            </a:r>
            <a:endParaRPr lang="en-US" dirty="0"/>
          </a:p>
        </p:txBody>
      </p:sp>
      <p:sp>
        <p:nvSpPr>
          <p:cNvPr id="24" name="Text Placeholder 3"/>
          <p:cNvSpPr>
            <a:spLocks noGrp="1"/>
          </p:cNvSpPr>
          <p:nvPr>
            <p:ph type="body" sz="half" idx="20"/>
          </p:nvPr>
        </p:nvSpPr>
        <p:spPr>
          <a:xfrm>
            <a:off x="5343432" y="3620406"/>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a:t>Образец текста</a:t>
            </a:r>
          </a:p>
        </p:txBody>
      </p:sp>
      <p:cxnSp>
        <p:nvCxnSpPr>
          <p:cNvPr id="19" name="Straight Connector 18"/>
          <p:cNvCxnSpPr/>
          <p:nvPr/>
        </p:nvCxnSpPr>
        <p:spPr>
          <a:xfrm>
            <a:off x="2794607" y="1600200"/>
            <a:ext cx="0" cy="29718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1670" y="1600200"/>
            <a:ext cx="0" cy="297516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endParaRPr lang="en-US" dirty="0"/>
          </a:p>
        </p:txBody>
      </p:sp>
      <p:sp>
        <p:nvSpPr>
          <p:cNvPr id="4"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3697426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3400501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8159" y="322660"/>
            <a:ext cx="1314451" cy="4369594"/>
          </a:xfrm>
        </p:spPr>
        <p:txBody>
          <a:bodyPr vert="eaVert" anchor="b" anchorCtr="0"/>
          <a:lstStyle/>
          <a:p>
            <a:r>
              <a:rPr lang="ru-RU"/>
              <a:t>Образец заголовка</a:t>
            </a:r>
            <a:endParaRPr lang="en-US" dirty="0"/>
          </a:p>
        </p:txBody>
      </p:sp>
      <p:sp>
        <p:nvSpPr>
          <p:cNvPr id="3" name="Vertical Text Placeholder 2"/>
          <p:cNvSpPr>
            <a:spLocks noGrp="1"/>
          </p:cNvSpPr>
          <p:nvPr>
            <p:ph type="body" orient="vert" idx="1"/>
          </p:nvPr>
        </p:nvSpPr>
        <p:spPr>
          <a:xfrm>
            <a:off x="489348" y="665561"/>
            <a:ext cx="5567362" cy="402669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3839583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006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002264"/>
            <a:ext cx="3027759" cy="3141236"/>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169261"/>
            <a:ext cx="1141809" cy="1774090"/>
          </a:xfrm>
          <a:prstGeom prst="rect">
            <a:avLst/>
          </a:prstGeom>
        </p:spPr>
      </p:pic>
      <p:sp>
        <p:nvSpPr>
          <p:cNvPr id="16" name="Oval 15"/>
          <p:cNvSpPr/>
          <p:nvPr/>
        </p:nvSpPr>
        <p:spPr>
          <a:xfrm>
            <a:off x="6456759" y="1257300"/>
            <a:ext cx="2114550" cy="211455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5999560" y="1"/>
            <a:ext cx="1202540" cy="856055"/>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6454408" y="4572000"/>
            <a:ext cx="745301" cy="571500"/>
          </a:xfrm>
          <a:prstGeom prst="rect">
            <a:avLst/>
          </a:prstGeom>
        </p:spPr>
      </p:pic>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584" y="339538"/>
            <a:ext cx="7053542" cy="1050398"/>
          </a:xfrm>
          <a:prstGeom prst="rect">
            <a:avLst/>
          </a:prstGeom>
        </p:spPr>
        <p:txBody>
          <a:bodyPr vert="horz" lIns="91440" tIns="45720" rIns="91440" bIns="45720" rtlCol="0" anchor="t">
            <a:noAutofit/>
          </a:bodyPr>
          <a:lstStyle/>
          <a:p>
            <a:r>
              <a:rPr lang="ru-RU"/>
              <a:t>Образец заголовка</a:t>
            </a:r>
            <a:endParaRPr lang="en-US" dirty="0"/>
          </a:p>
        </p:txBody>
      </p:sp>
      <p:sp>
        <p:nvSpPr>
          <p:cNvPr id="3" name="Text Placeholder 2"/>
          <p:cNvSpPr>
            <a:spLocks noGrp="1"/>
          </p:cNvSpPr>
          <p:nvPr>
            <p:ph type="body" idx="1"/>
          </p:nvPr>
        </p:nvSpPr>
        <p:spPr>
          <a:xfrm>
            <a:off x="827484" y="1539689"/>
            <a:ext cx="6709906" cy="3146611"/>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5400000">
            <a:off x="7616730" y="1343026"/>
            <a:ext cx="742949" cy="228599"/>
          </a:xfrm>
          <a:prstGeom prst="rect">
            <a:avLst/>
          </a:prstGeom>
        </p:spPr>
        <p:txBody>
          <a:bodyPr vert="horz" lIns="91440" tIns="45720" rIns="91440" bIns="45720" rtlCol="0" anchor="t"/>
          <a:lstStyle>
            <a:lvl1pPr algn="l">
              <a:defRPr sz="825" b="0" i="0">
                <a:solidFill>
                  <a:schemeClr val="tx1">
                    <a:tint val="75000"/>
                    <a:alpha val="60000"/>
                  </a:schemeClr>
                </a:solidFill>
              </a:defRPr>
            </a:lvl1pPr>
          </a:lstStyle>
          <a:p>
            <a:pPr>
              <a:defRPr/>
            </a:pPr>
            <a:endParaRPr lang="en-US" dirty="0"/>
          </a:p>
        </p:txBody>
      </p:sp>
      <p:sp>
        <p:nvSpPr>
          <p:cNvPr id="5" name="Footer Placeholder 4"/>
          <p:cNvSpPr>
            <a:spLocks noGrp="1"/>
          </p:cNvSpPr>
          <p:nvPr>
            <p:ph type="ftr" sz="quarter" idx="3"/>
          </p:nvPr>
        </p:nvSpPr>
        <p:spPr>
          <a:xfrm rot="5400000">
            <a:off x="6713680" y="2418973"/>
            <a:ext cx="2894846" cy="228601"/>
          </a:xfrm>
          <a:prstGeom prst="rect">
            <a:avLst/>
          </a:prstGeom>
        </p:spPr>
        <p:txBody>
          <a:bodyPr vert="horz" lIns="91440" tIns="45720" rIns="91440" bIns="45720" rtlCol="0" anchor="b"/>
          <a:lstStyle>
            <a:lvl1pPr algn="l">
              <a:defRPr sz="825" b="0" i="0">
                <a:solidFill>
                  <a:schemeClr val="tx1">
                    <a:tint val="75000"/>
                    <a:alpha val="60000"/>
                  </a:schemeClr>
                </a:solidFill>
              </a:defRPr>
            </a:lvl1pPr>
          </a:lstStyle>
          <a:p>
            <a:pPr>
              <a:defRPr/>
            </a:pPr>
            <a:endParaRPr lang="en-US" dirty="0"/>
          </a:p>
        </p:txBody>
      </p:sp>
      <p:sp>
        <p:nvSpPr>
          <p:cNvPr id="6" name="Slide Number Placeholder 5"/>
          <p:cNvSpPr>
            <a:spLocks noGrp="1"/>
          </p:cNvSpPr>
          <p:nvPr>
            <p:ph type="sldNum" sz="quarter" idx="4"/>
          </p:nvPr>
        </p:nvSpPr>
        <p:spPr bwMode="gray">
          <a:xfrm>
            <a:off x="7764406" y="221797"/>
            <a:ext cx="628649" cy="575765"/>
          </a:xfrm>
          <a:prstGeom prst="rect">
            <a:avLst/>
          </a:prstGeom>
        </p:spPr>
        <p:txBody>
          <a:bodyPr vert="horz" lIns="91440" tIns="45720" rIns="91440" bIns="45720" rtlCol="0" anchor="b"/>
          <a:lstStyle>
            <a:lvl1pPr algn="ctr">
              <a:defRPr sz="2100" b="0" i="0">
                <a:solidFill>
                  <a:schemeClr val="tx1">
                    <a:tint val="75000"/>
                  </a:schemeClr>
                </a:solidFill>
              </a:defRPr>
            </a:lvl1pPr>
          </a:lstStyle>
          <a:p>
            <a:pPr>
              <a:defRPr/>
            </a:pPr>
            <a:fld id="{5CF9B6D8-9A8F-EC4F-A0A3-AF9BFC01553E}" type="slidenum">
              <a:rPr lang="en-US" smtClean="0"/>
              <a:pPr>
                <a:defRPr/>
              </a:pPr>
              <a:t>‹#›</a:t>
            </a:fld>
            <a:endParaRPr lang="en-US" dirty="0"/>
          </a:p>
        </p:txBody>
      </p:sp>
    </p:spTree>
    <p:extLst>
      <p:ext uri="{BB962C8B-B14F-4D97-AF65-F5344CB8AC3E}">
        <p14:creationId xmlns:p14="http://schemas.microsoft.com/office/powerpoint/2010/main" val="966980467"/>
      </p:ext>
    </p:extLst>
  </p:cSld>
  <p:clrMap bg1="dk1" tx1="lt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Lst>
  <p:txStyles>
    <p:titleStyle>
      <a:lvl1pPr algn="l" defTabSz="342900" rtl="0" eaLnBrk="1" latinLnBrk="0" hangingPunct="1">
        <a:spcBef>
          <a:spcPct val="0"/>
        </a:spcBef>
        <a:buNone/>
        <a:defRPr sz="315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bg2">
            <a:lumMod val="40000"/>
            <a:lumOff val="60000"/>
          </a:schemeClr>
        </a:buClr>
        <a:buSzPct val="80000"/>
        <a:buFont typeface="Wingdings 3" charset="2"/>
        <a:buChar char=""/>
        <a:defRPr sz="1500" b="0" i="0" kern="1200">
          <a:solidFill>
            <a:schemeClr val="tx1"/>
          </a:solidFill>
          <a:latin typeface="+mj-lt"/>
          <a:ea typeface="+mj-ea"/>
          <a:cs typeface="+mj-cs"/>
        </a:defRPr>
      </a:lvl1pPr>
      <a:lvl2pPr marL="557213" indent="-214313" algn="l" defTabSz="342900" rtl="0" eaLnBrk="1" latinLnBrk="0" hangingPunct="1">
        <a:spcBef>
          <a:spcPts val="750"/>
        </a:spcBef>
        <a:spcAft>
          <a:spcPts val="0"/>
        </a:spcAft>
        <a:buClr>
          <a:schemeClr val="bg2">
            <a:lumMod val="40000"/>
            <a:lumOff val="60000"/>
          </a:schemeClr>
        </a:buClr>
        <a:buSzPct val="80000"/>
        <a:buFont typeface="Wingdings 3" charset="2"/>
        <a:buChar char=""/>
        <a:defRPr sz="1350" b="0" i="0" kern="1200">
          <a:solidFill>
            <a:schemeClr val="tx1"/>
          </a:solidFill>
          <a:latin typeface="+mj-lt"/>
          <a:ea typeface="+mj-ea"/>
          <a:cs typeface="+mj-cs"/>
        </a:defRPr>
      </a:lvl2pPr>
      <a:lvl3pPr marL="8572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200" b="0" i="0" kern="1200">
          <a:solidFill>
            <a:schemeClr val="tx1"/>
          </a:solidFill>
          <a:latin typeface="+mj-lt"/>
          <a:ea typeface="+mj-ea"/>
          <a:cs typeface="+mj-cs"/>
        </a:defRPr>
      </a:lvl3pPr>
      <a:lvl4pPr marL="12001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4pPr>
      <a:lvl5pPr marL="15430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5pPr>
      <a:lvl6pPr marL="187950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6pPr>
      <a:lvl7pPr marL="22288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7pPr>
      <a:lvl8pPr marL="25717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8pPr>
      <a:lvl9pPr marL="2914650" indent="-171450" algn="l" defTabSz="342900" rtl="0" eaLnBrk="1" latinLnBrk="0" hangingPunct="1">
        <a:spcBef>
          <a:spcPts val="750"/>
        </a:spcBef>
        <a:spcAft>
          <a:spcPts val="0"/>
        </a:spcAft>
        <a:buClr>
          <a:schemeClr val="bg2">
            <a:lumMod val="40000"/>
            <a:lumOff val="60000"/>
          </a:schemeClr>
        </a:buClr>
        <a:buSzPct val="80000"/>
        <a:buFont typeface="Wingdings 3" charset="2"/>
        <a:buChar char=""/>
        <a:defRPr sz="1050" b="0" i="0" kern="1200">
          <a:solidFill>
            <a:schemeClr val="tx1"/>
          </a:solidFill>
          <a:latin typeface="+mj-lt"/>
          <a:ea typeface="+mj-ea"/>
          <a:cs typeface="+mj-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emf"/></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8.png"/><Relationship Id="rId5" Type="http://schemas.openxmlformats.org/officeDocument/2006/relationships/diagramQuickStyle" Target="../diagrams/quickStyle1.xml"/><Relationship Id="rId10" Type="http://schemas.openxmlformats.org/officeDocument/2006/relationships/image" Target="../media/image17.png"/><Relationship Id="rId4" Type="http://schemas.openxmlformats.org/officeDocument/2006/relationships/diagramLayout" Target="../diagrams/layout1.xml"/><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image" Target="../media/image20.emf"/></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emf"/><Relationship Id="rId5" Type="http://schemas.openxmlformats.org/officeDocument/2006/relationships/oleObject" Target="../embeddings/oleObject1.bin"/><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s>
</file>

<file path=ppt/slides/_rels/slide2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2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7.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emf"/><Relationship Id="rId7" Type="http://schemas.openxmlformats.org/officeDocument/2006/relationships/image" Target="../media/image87.emf"/><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85.emf"/><Relationship Id="rId4" Type="http://schemas.openxmlformats.org/officeDocument/2006/relationships/image" Target="../media/image84.png"/><Relationship Id="rId9" Type="http://schemas.openxmlformats.org/officeDocument/2006/relationships/image" Target="../media/image89.png"/></Relationships>
</file>

<file path=ppt/slides/_rels/slide2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3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15.png"/><Relationship Id="rId18" Type="http://schemas.openxmlformats.org/officeDocument/2006/relationships/image" Target="../media/image120.png"/><Relationship Id="rId3" Type="http://schemas.openxmlformats.org/officeDocument/2006/relationships/image" Target="../media/image105.png"/><Relationship Id="rId7" Type="http://schemas.openxmlformats.org/officeDocument/2006/relationships/image" Target="../media/image109.png"/><Relationship Id="rId12" Type="http://schemas.openxmlformats.org/officeDocument/2006/relationships/image" Target="../media/image114.png"/><Relationship Id="rId17" Type="http://schemas.openxmlformats.org/officeDocument/2006/relationships/image" Target="../media/image119.png"/><Relationship Id="rId2" Type="http://schemas.openxmlformats.org/officeDocument/2006/relationships/image" Target="../media/image104.png"/><Relationship Id="rId16"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107.png"/><Relationship Id="rId15" Type="http://schemas.openxmlformats.org/officeDocument/2006/relationships/image" Target="../media/image117.png"/><Relationship Id="rId10" Type="http://schemas.openxmlformats.org/officeDocument/2006/relationships/image" Target="../media/image112.png"/><Relationship Id="rId19" Type="http://schemas.openxmlformats.org/officeDocument/2006/relationships/image" Target="../media/image121.png"/><Relationship Id="rId4" Type="http://schemas.openxmlformats.org/officeDocument/2006/relationships/image" Target="../media/image106.png"/><Relationship Id="rId9" Type="http://schemas.openxmlformats.org/officeDocument/2006/relationships/image" Target="../media/image111.png"/><Relationship Id="rId14"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967C360-8C09-A143-B445-CC6B0823DD79}"/>
              </a:ext>
            </a:extLst>
          </p:cNvPr>
          <p:cNvPicPr>
            <a:picLocks noChangeAspect="1"/>
          </p:cNvPicPr>
          <p:nvPr/>
        </p:nvPicPr>
        <p:blipFill rotWithShape="1">
          <a:blip r:embed="rId3"/>
          <a:srcRect r="36543" b="40228"/>
          <a:stretch/>
        </p:blipFill>
        <p:spPr>
          <a:xfrm>
            <a:off x="7612743" y="894803"/>
            <a:ext cx="1435416" cy="750764"/>
          </a:xfrm>
          <a:prstGeom prst="rect">
            <a:avLst/>
          </a:prstGeom>
          <a:effectLst>
            <a:outerShdw blurRad="50800" dist="127000" dir="4500000" sx="103000" sy="103000" algn="ctr" rotWithShape="0">
              <a:schemeClr val="tx1">
                <a:alpha val="50000"/>
              </a:schemeClr>
            </a:outerShdw>
          </a:effectLst>
        </p:spPr>
      </p:pic>
      <p:sp>
        <p:nvSpPr>
          <p:cNvPr id="2" name="Title 1"/>
          <p:cNvSpPr>
            <a:spLocks noGrp="1"/>
          </p:cNvSpPr>
          <p:nvPr>
            <p:ph type="ctrTitle"/>
          </p:nvPr>
        </p:nvSpPr>
        <p:spPr>
          <a:xfrm>
            <a:off x="1701799" y="1315255"/>
            <a:ext cx="5740401" cy="966653"/>
          </a:xfrm>
          <a:effectLst>
            <a:glow rad="139700">
              <a:schemeClr val="accent6">
                <a:satMod val="175000"/>
                <a:alpha val="40000"/>
              </a:schemeClr>
            </a:glow>
          </a:effectLst>
        </p:spPr>
        <p:txBody>
          <a:bodyPr>
            <a:noAutofit/>
          </a:bodyPr>
          <a:lstStyle/>
          <a:p>
            <a:pPr algn="ctr"/>
            <a:r>
              <a:rPr lang="en-US" sz="2800" b="1" dirty="0">
                <a:solidFill>
                  <a:schemeClr val="tx1"/>
                </a:solidFill>
                <a:effectLst>
                  <a:glow rad="228600">
                    <a:schemeClr val="accent5">
                      <a:satMod val="175000"/>
                      <a:alpha val="40000"/>
                    </a:schemeClr>
                  </a:glow>
                  <a:reflection blurRad="901700" stA="62000" endPos="65000" dist="50800" dir="5400000" sy="-100000" algn="bl" rotWithShape="0"/>
                </a:effectLst>
                <a:cs typeface="Calibri" panose="020F0502020204030204" pitchFamily="34" charset="0"/>
              </a:rPr>
              <a:t>1 T MRI and </a:t>
            </a:r>
            <a:r>
              <a:rPr lang="en-US" sz="2800" b="1" dirty="0" err="1">
                <a:solidFill>
                  <a:schemeClr val="tx1"/>
                </a:solidFill>
                <a:effectLst>
                  <a:glow rad="228600">
                    <a:schemeClr val="accent5">
                      <a:satMod val="175000"/>
                      <a:alpha val="40000"/>
                    </a:schemeClr>
                  </a:glow>
                  <a:reflection blurRad="901700" stA="62000" endPos="65000" dist="50800" dir="5400000" sy="-100000" algn="bl" rotWithShape="0"/>
                </a:effectLst>
                <a:cs typeface="Calibri" panose="020F0502020204030204" pitchFamily="34" charset="0"/>
              </a:rPr>
              <a:t>biophotonics</a:t>
            </a:r>
            <a:r>
              <a:rPr lang="en-US" sz="2800" b="1" dirty="0">
                <a:solidFill>
                  <a:schemeClr val="tx1"/>
                </a:solidFill>
                <a:effectLst>
                  <a:glow rad="228600">
                    <a:schemeClr val="accent5">
                      <a:satMod val="175000"/>
                      <a:alpha val="40000"/>
                    </a:schemeClr>
                  </a:glow>
                  <a:reflection blurRad="901700" stA="62000" endPos="65000" dist="50800" dir="5400000" sy="-100000" algn="bl" rotWithShape="0"/>
                </a:effectLst>
                <a:cs typeface="Calibri" panose="020F0502020204030204" pitchFamily="34" charset="0"/>
              </a:rPr>
              <a:t> methods: synergy of approaches in biomedical research</a:t>
            </a:r>
            <a:endParaRPr lang="en-US" sz="2800" b="1" dirty="0">
              <a:solidFill>
                <a:schemeClr val="tx2">
                  <a:lumMod val="10000"/>
                </a:schemeClr>
              </a:solidFill>
              <a:effectLst>
                <a:glow rad="228600">
                  <a:schemeClr val="accent5">
                    <a:satMod val="175000"/>
                    <a:alpha val="40000"/>
                  </a:schemeClr>
                </a:glow>
                <a:reflection blurRad="901700" stA="62000" endPos="65000" dist="50800" dir="5400000" sy="-100000" algn="bl" rotWithShape="0"/>
              </a:effectLst>
              <a:cs typeface="Calibri" panose="020F0502020204030204" pitchFamily="34" charset="0"/>
            </a:endParaRPr>
          </a:p>
        </p:txBody>
      </p:sp>
      <p:sp>
        <p:nvSpPr>
          <p:cNvPr id="3" name="Subtitle 2"/>
          <p:cNvSpPr>
            <a:spLocks noGrp="1"/>
          </p:cNvSpPr>
          <p:nvPr>
            <p:ph type="subTitle" idx="1"/>
          </p:nvPr>
        </p:nvSpPr>
        <p:spPr>
          <a:xfrm>
            <a:off x="638629" y="2340267"/>
            <a:ext cx="8106229" cy="1193297"/>
          </a:xfrm>
        </p:spPr>
        <p:txBody>
          <a:bodyPr>
            <a:noAutofit/>
          </a:bodyPr>
          <a:lstStyle/>
          <a:p>
            <a:pPr algn="ctr"/>
            <a:r>
              <a:rPr lang="en-US" sz="2000" b="1" dirty="0">
                <a:solidFill>
                  <a:schemeClr val="tx2">
                    <a:lumMod val="10000"/>
                  </a:schemeClr>
                </a:solidFill>
                <a:effectLst>
                  <a:glow rad="38100">
                    <a:schemeClr val="bg1">
                      <a:lumMod val="50000"/>
                      <a:lumOff val="50000"/>
                      <a:alpha val="20000"/>
                    </a:schemeClr>
                  </a:glow>
                </a:effectLst>
                <a:cs typeface="Calibri" panose="020F0502020204030204" pitchFamily="34" charset="0"/>
              </a:rPr>
              <a:t> </a:t>
            </a:r>
            <a:r>
              <a:rPr lang="en-US" sz="1600" b="1" dirty="0">
                <a:solidFill>
                  <a:schemeClr val="tx1"/>
                </a:solidFill>
                <a:effectLst>
                  <a:glow rad="38100">
                    <a:schemeClr val="bg1">
                      <a:lumMod val="50000"/>
                      <a:lumOff val="50000"/>
                      <a:alpha val="20000"/>
                    </a:schemeClr>
                  </a:glow>
                </a:effectLst>
                <a:cs typeface="Calibri" panose="020F0502020204030204" pitchFamily="34" charset="0"/>
              </a:rPr>
              <a:t>Zherdeva Victoria</a:t>
            </a:r>
          </a:p>
          <a:p>
            <a:pPr algn="ctr"/>
            <a:r>
              <a:rPr lang="en-US" sz="1600" b="1" dirty="0">
                <a:solidFill>
                  <a:schemeClr val="tx1"/>
                </a:solidFill>
                <a:effectLst>
                  <a:glow rad="38100">
                    <a:schemeClr val="bg1">
                      <a:lumMod val="50000"/>
                      <a:lumOff val="50000"/>
                      <a:alpha val="20000"/>
                    </a:schemeClr>
                  </a:glow>
                </a:effectLst>
                <a:cs typeface="Calibri" panose="020F0502020204030204" pitchFamily="34" charset="0"/>
              </a:rPr>
              <a:t> A.N. Bach Biochemistry Institute, RC of Biotechnology RAS</a:t>
            </a:r>
            <a:endParaRPr lang="ru-RU" sz="1600" b="1" dirty="0">
              <a:solidFill>
                <a:schemeClr val="tx1"/>
              </a:solidFill>
              <a:effectLst>
                <a:glow rad="38100">
                  <a:schemeClr val="bg1">
                    <a:lumMod val="50000"/>
                    <a:lumOff val="50000"/>
                    <a:alpha val="20000"/>
                  </a:schemeClr>
                </a:glow>
              </a:effectLst>
              <a:cs typeface="Calibri" panose="020F0502020204030204" pitchFamily="34" charset="0"/>
            </a:endParaRPr>
          </a:p>
          <a:p>
            <a:pPr algn="ctr"/>
            <a:r>
              <a:rPr lang="en-US" sz="1600" b="1" dirty="0">
                <a:solidFill>
                  <a:schemeClr val="tx1"/>
                </a:solidFill>
                <a:effectLst>
                  <a:glow rad="38100">
                    <a:schemeClr val="bg1">
                      <a:lumMod val="50000"/>
                      <a:lumOff val="50000"/>
                      <a:alpha val="20000"/>
                    </a:schemeClr>
                  </a:glow>
                </a:effectLst>
                <a:cs typeface="Calibri" panose="020F0502020204030204" pitchFamily="34" charset="0"/>
              </a:rPr>
              <a:t>Moscow, Russian Federation</a:t>
            </a:r>
            <a:r>
              <a:rPr lang="ru-RU" sz="1600" b="1" dirty="0">
                <a:solidFill>
                  <a:schemeClr val="tx1"/>
                </a:solidFill>
                <a:effectLst>
                  <a:glow rad="38100">
                    <a:schemeClr val="bg1">
                      <a:lumMod val="50000"/>
                      <a:lumOff val="50000"/>
                      <a:alpha val="20000"/>
                    </a:schemeClr>
                  </a:glow>
                </a:effectLst>
                <a:cs typeface="Calibri" panose="020F0502020204030204" pitchFamily="34" charset="0"/>
              </a:rPr>
              <a:t> </a:t>
            </a:r>
          </a:p>
          <a:p>
            <a:endParaRPr lang="pt-BR" sz="1900" b="1" dirty="0">
              <a:solidFill>
                <a:schemeClr val="tx2">
                  <a:lumMod val="10000"/>
                </a:schemeClr>
              </a:solidFill>
              <a:effectLst>
                <a:glow rad="38100">
                  <a:schemeClr val="bg1">
                    <a:lumMod val="50000"/>
                    <a:lumOff val="50000"/>
                    <a:alpha val="20000"/>
                  </a:schemeClr>
                </a:glow>
              </a:effectLst>
              <a:latin typeface="Calibri" panose="020F0502020204030204" pitchFamily="34" charset="0"/>
              <a:cs typeface="Calibri" panose="020F0502020204030204" pitchFamily="34" charset="0"/>
            </a:endParaRPr>
          </a:p>
        </p:txBody>
      </p:sp>
      <p:sp>
        <p:nvSpPr>
          <p:cNvPr id="4" name="Прямоугольник 3"/>
          <p:cNvSpPr/>
          <p:nvPr/>
        </p:nvSpPr>
        <p:spPr>
          <a:xfrm>
            <a:off x="2286000" y="2217807"/>
            <a:ext cx="4572000" cy="707886"/>
          </a:xfrm>
          <a:prstGeom prst="rect">
            <a:avLst/>
          </a:prstGeom>
        </p:spPr>
        <p:txBody>
          <a:bodyPr>
            <a:spAutoFit/>
          </a:bodyPr>
          <a:lstStyle/>
          <a:p>
            <a:br>
              <a:rPr lang="ru-RU" dirty="0"/>
            </a:br>
            <a:r>
              <a:rPr lang="ru-RU" dirty="0">
                <a:solidFill>
                  <a:srgbClr val="000000"/>
                </a:solidFill>
                <a:latin typeface="Verdana" panose="020B0604030504040204" pitchFamily="34" charset="0"/>
              </a:rPr>
              <a:t> </a:t>
            </a:r>
            <a:endParaRPr lang="ru-RU" dirty="0"/>
          </a:p>
        </p:txBody>
      </p:sp>
      <p:pic>
        <p:nvPicPr>
          <p:cNvPr id="7" name="Рисунок 6"/>
          <p:cNvPicPr>
            <a:picLocks noChangeAspect="1"/>
          </p:cNvPicPr>
          <p:nvPr/>
        </p:nvPicPr>
        <p:blipFill>
          <a:blip r:embed="rId4"/>
          <a:stretch>
            <a:fillRect/>
          </a:stretch>
        </p:blipFill>
        <p:spPr>
          <a:xfrm>
            <a:off x="8018446" y="17381"/>
            <a:ext cx="1029713" cy="848241"/>
          </a:xfrm>
          <a:prstGeom prst="rect">
            <a:avLst/>
          </a:prstGeom>
        </p:spPr>
      </p:pic>
      <p:sp>
        <p:nvSpPr>
          <p:cNvPr id="10" name="TextBox 9">
            <a:extLst>
              <a:ext uri="{FF2B5EF4-FFF2-40B4-BE49-F238E27FC236}">
                <a16:creationId xmlns:a16="http://schemas.microsoft.com/office/drawing/2014/main" id="{E4E430FD-91B3-B81B-497A-71C538C5D606}"/>
              </a:ext>
            </a:extLst>
          </p:cNvPr>
          <p:cNvSpPr txBox="1"/>
          <p:nvPr/>
        </p:nvSpPr>
        <p:spPr>
          <a:xfrm>
            <a:off x="2107262" y="3978832"/>
            <a:ext cx="4750738" cy="646331"/>
          </a:xfrm>
          <a:prstGeom prst="rect">
            <a:avLst/>
          </a:prstGeom>
          <a:noFill/>
        </p:spPr>
        <p:txBody>
          <a:bodyPr wrap="square">
            <a:spAutoFit/>
          </a:bodyPr>
          <a:lstStyle/>
          <a:p>
            <a:pPr algn="ctr"/>
            <a:r>
              <a:rPr lang="fr-FR" dirty="0"/>
              <a:t>Saratov Fall Meeting </a:t>
            </a:r>
          </a:p>
          <a:p>
            <a:pPr algn="ctr"/>
            <a:r>
              <a:rPr lang="fr-FR" dirty="0"/>
              <a:t>  SFM'26</a:t>
            </a:r>
          </a:p>
        </p:txBody>
      </p:sp>
      <p:pic>
        <p:nvPicPr>
          <p:cNvPr id="12" name="Рисунок 11">
            <a:extLst>
              <a:ext uri="{FF2B5EF4-FFF2-40B4-BE49-F238E27FC236}">
                <a16:creationId xmlns:a16="http://schemas.microsoft.com/office/drawing/2014/main" id="{8DB2B3EB-9DC8-956A-8EFA-C4D3456FC040}"/>
              </a:ext>
            </a:extLst>
          </p:cNvPr>
          <p:cNvPicPr>
            <a:picLocks noChangeAspect="1"/>
          </p:cNvPicPr>
          <p:nvPr/>
        </p:nvPicPr>
        <p:blipFill>
          <a:blip r:embed="rId5"/>
          <a:stretch>
            <a:fillRect/>
          </a:stretch>
        </p:blipFill>
        <p:spPr>
          <a:xfrm>
            <a:off x="215445" y="3186958"/>
            <a:ext cx="1803083" cy="1828800"/>
          </a:xfrm>
          <a:prstGeom prst="rect">
            <a:avLst/>
          </a:prstGeom>
        </p:spPr>
      </p:pic>
    </p:spTree>
    <p:extLst>
      <p:ext uri="{BB962C8B-B14F-4D97-AF65-F5344CB8AC3E}">
        <p14:creationId xmlns:p14="http://schemas.microsoft.com/office/powerpoint/2010/main" val="1206140885"/>
      </p:ext>
    </p:extLst>
  </p:cSld>
  <p:clrMapOvr>
    <a:masterClrMapping/>
  </p:clrMapOvr>
  <mc:AlternateContent xmlns:mc="http://schemas.openxmlformats.org/markup-compatibility/2006" xmlns:p14="http://schemas.microsoft.com/office/powerpoint/2010/main">
    <mc:Choice Requires="p14">
      <p:transition spd="slow" p14:dur="2000" advTm="31324"/>
    </mc:Choice>
    <mc:Fallback xmlns="">
      <p:transition spd="slow" advTm="3132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stretch>
            <a:fillRect/>
          </a:stretch>
        </p:blipFill>
        <p:spPr>
          <a:xfrm>
            <a:off x="2075672" y="2571750"/>
            <a:ext cx="1092546" cy="1460521"/>
          </a:xfrm>
          <a:prstGeom prst="rect">
            <a:avLst/>
          </a:prstGeom>
        </p:spPr>
      </p:pic>
      <p:sp>
        <p:nvSpPr>
          <p:cNvPr id="9" name="TextBox 8"/>
          <p:cNvSpPr txBox="1"/>
          <p:nvPr/>
        </p:nvSpPr>
        <p:spPr>
          <a:xfrm>
            <a:off x="4720686" y="309592"/>
            <a:ext cx="3998297" cy="4524315"/>
          </a:xfrm>
          <a:prstGeom prst="rect">
            <a:avLst/>
          </a:prstGeom>
          <a:noFill/>
        </p:spPr>
        <p:txBody>
          <a:bodyPr wrap="square" rtlCol="0">
            <a:spAutoFit/>
          </a:bodyPr>
          <a:lstStyle/>
          <a:p>
            <a:pPr marL="342900" indent="-342900">
              <a:buFont typeface="Wingdings" panose="05000000000000000000" pitchFamily="2" charset="2"/>
              <a:buChar char="q"/>
            </a:pPr>
            <a:r>
              <a:rPr lang="fr-FR" dirty="0">
                <a:latin typeface="+mn-lt"/>
                <a:cs typeface="Calibri" panose="020F0502020204030204" pitchFamily="34" charset="0"/>
              </a:rPr>
              <a:t> </a:t>
            </a:r>
            <a:r>
              <a:rPr lang="fr-FR" sz="1800" dirty="0">
                <a:latin typeface="+mn-lt"/>
                <a:cs typeface="Calibri" panose="020F0502020204030204" pitchFamily="34" charset="0"/>
              </a:rPr>
              <a:t>compact/non-cryogenic/ permanent magnet/easy to explotate in labrooms</a:t>
            </a:r>
          </a:p>
          <a:p>
            <a:pPr marL="342900" indent="-342900" algn="just">
              <a:buFont typeface="Wingdings" panose="05000000000000000000" pitchFamily="2" charset="2"/>
              <a:buChar char="q"/>
            </a:pPr>
            <a:r>
              <a:rPr lang="en-US" sz="1800" dirty="0">
                <a:latin typeface="+mn-lt"/>
              </a:rPr>
              <a:t>the M3 1 T system- only for small lab animals (mice)</a:t>
            </a:r>
          </a:p>
          <a:p>
            <a:pPr marL="342900" indent="-342900" algn="just">
              <a:buFont typeface="Wingdings" panose="05000000000000000000" pitchFamily="2" charset="2"/>
              <a:buChar char="q"/>
            </a:pPr>
            <a:r>
              <a:rPr lang="en-US" sz="1800" dirty="0">
                <a:latin typeface="+mn-lt"/>
              </a:rPr>
              <a:t>Equipped with 2 coil (Body and Head) installed into the handling system (=2 handling system)</a:t>
            </a:r>
          </a:p>
          <a:p>
            <a:pPr marL="342900" indent="-342900" algn="just">
              <a:buFont typeface="Wingdings" panose="05000000000000000000" pitchFamily="2" charset="2"/>
              <a:buChar char="q"/>
            </a:pPr>
            <a:r>
              <a:rPr lang="en-US" sz="1800" dirty="0">
                <a:latin typeface="+mn-lt"/>
              </a:rPr>
              <a:t>Water heated bed for mice for maintaining the physiological processes</a:t>
            </a:r>
          </a:p>
          <a:p>
            <a:pPr marL="342900" indent="-342900" algn="just">
              <a:buFont typeface="Wingdings" panose="05000000000000000000" pitchFamily="2" charset="2"/>
              <a:buChar char="q"/>
            </a:pPr>
            <a:r>
              <a:rPr lang="en-US" sz="1800" dirty="0">
                <a:latin typeface="+mn-lt"/>
              </a:rPr>
              <a:t>Breath monitoring</a:t>
            </a:r>
          </a:p>
          <a:p>
            <a:pPr marL="342900" indent="-342900" algn="just">
              <a:buFont typeface="Wingdings" panose="05000000000000000000" pitchFamily="2" charset="2"/>
              <a:buChar char="q"/>
            </a:pPr>
            <a:r>
              <a:rPr lang="en-US" sz="1800" dirty="0">
                <a:latin typeface="+mn-lt"/>
              </a:rPr>
              <a:t>Combined to a Gas Anesthesia system(isoflurane +oxygen</a:t>
            </a:r>
            <a:r>
              <a:rPr lang="en-US" dirty="0">
                <a:latin typeface="+mn-lt"/>
              </a:rPr>
              <a:t>) </a:t>
            </a:r>
            <a:endParaRPr lang="ru-RU" dirty="0">
              <a:latin typeface="+mn-lt"/>
            </a:endParaRPr>
          </a:p>
        </p:txBody>
      </p:sp>
      <p:sp>
        <p:nvSpPr>
          <p:cNvPr id="14" name="Прямоугольник 13"/>
          <p:cNvSpPr/>
          <p:nvPr/>
        </p:nvSpPr>
        <p:spPr>
          <a:xfrm>
            <a:off x="139633" y="0"/>
            <a:ext cx="5484194" cy="461665"/>
          </a:xfrm>
          <a:prstGeom prst="rect">
            <a:avLst/>
          </a:prstGeom>
        </p:spPr>
        <p:txBody>
          <a:bodyPr wrap="none">
            <a:spAutoFit/>
          </a:bodyPr>
          <a:lstStyle/>
          <a:p>
            <a:r>
              <a:rPr lang="fr-FR" sz="2400" b="1" dirty="0">
                <a:latin typeface="+mj-lt"/>
                <a:cs typeface="Calibri" panose="020F0502020204030204" pitchFamily="34" charset="0"/>
              </a:rPr>
              <a:t>1T M3 MRI</a:t>
            </a:r>
            <a:r>
              <a:rPr lang="en-US" sz="2400" b="1" dirty="0">
                <a:cs typeface="Calibri" panose="020F0502020204030204" pitchFamily="34" charset="0"/>
              </a:rPr>
              <a:t> (Aspect imaging, Israel</a:t>
            </a:r>
            <a:r>
              <a:rPr lang="fr-FR" sz="2400" b="1" dirty="0">
                <a:cs typeface="Calibri" panose="020F0502020204030204" pitchFamily="34" charset="0"/>
              </a:rPr>
              <a:t> )</a:t>
            </a:r>
            <a:r>
              <a:rPr lang="fr-FR" sz="2400" b="1" dirty="0">
                <a:latin typeface="+mj-lt"/>
                <a:cs typeface="Calibri" panose="020F0502020204030204" pitchFamily="34" charset="0"/>
              </a:rPr>
              <a:t> </a:t>
            </a:r>
            <a:endParaRPr lang="ru-RU" sz="2400" b="1" dirty="0">
              <a:latin typeface="+mj-lt"/>
            </a:endParaRPr>
          </a:p>
        </p:txBody>
      </p:sp>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9938" y="905075"/>
            <a:ext cx="1145366" cy="1527156"/>
          </a:xfrm>
          <a:prstGeom prst="rect">
            <a:avLst/>
          </a:prstGeom>
        </p:spPr>
      </p:pic>
      <p:pic>
        <p:nvPicPr>
          <p:cNvPr id="2" name="Рисунок 1"/>
          <p:cNvPicPr>
            <a:picLocks noChangeAspect="1"/>
          </p:cNvPicPr>
          <p:nvPr/>
        </p:nvPicPr>
        <p:blipFill>
          <a:blip r:embed="rId5"/>
          <a:stretch>
            <a:fillRect/>
          </a:stretch>
        </p:blipFill>
        <p:spPr>
          <a:xfrm>
            <a:off x="268100" y="2597005"/>
            <a:ext cx="1095783" cy="1461045"/>
          </a:xfrm>
          <a:prstGeom prst="rect">
            <a:avLst/>
          </a:prstGeom>
        </p:spPr>
      </p:pic>
      <p:sp>
        <p:nvSpPr>
          <p:cNvPr id="3" name="Стрелка вправо с вырезом 2"/>
          <p:cNvSpPr/>
          <p:nvPr/>
        </p:nvSpPr>
        <p:spPr>
          <a:xfrm>
            <a:off x="1501963" y="3071659"/>
            <a:ext cx="467650" cy="339199"/>
          </a:xfrm>
          <a:prstGeom prst="notchedRightArrow">
            <a:avLst/>
          </a:prstGeom>
          <a:solidFill>
            <a:schemeClr val="tx1"/>
          </a:solidFill>
        </p:spPr>
        <p:txBody>
          <a:bodyPr wrap="square" rtlCol="0" anchor="ctr">
            <a:spAutoFit/>
          </a:bodyPr>
          <a:lstStyle/>
          <a:p>
            <a:pPr algn="ctr"/>
            <a:endParaRPr lang="ru-RU" sz="800" b="1" dirty="0">
              <a:solidFill>
                <a:schemeClr val="bg1"/>
              </a:solidFill>
            </a:endParaRPr>
          </a:p>
        </p:txBody>
      </p:sp>
      <p:pic>
        <p:nvPicPr>
          <p:cNvPr id="4" name="Рисунок 3"/>
          <p:cNvPicPr>
            <a:picLocks noChangeAspect="1"/>
          </p:cNvPicPr>
          <p:nvPr/>
        </p:nvPicPr>
        <p:blipFill>
          <a:blip r:embed="rId6"/>
          <a:stretch>
            <a:fillRect/>
          </a:stretch>
        </p:blipFill>
        <p:spPr>
          <a:xfrm>
            <a:off x="922937" y="3825746"/>
            <a:ext cx="1625701" cy="1219275"/>
          </a:xfrm>
          <a:prstGeom prst="rect">
            <a:avLst/>
          </a:prstGeom>
        </p:spPr>
      </p:pic>
      <p:pic>
        <p:nvPicPr>
          <p:cNvPr id="8" name="Рисунок 7"/>
          <p:cNvPicPr>
            <a:picLocks noChangeAspect="1"/>
          </p:cNvPicPr>
          <p:nvPr/>
        </p:nvPicPr>
        <p:blipFill>
          <a:blip r:embed="rId7"/>
          <a:stretch>
            <a:fillRect/>
          </a:stretch>
        </p:blipFill>
        <p:spPr>
          <a:xfrm>
            <a:off x="3398321" y="2597354"/>
            <a:ext cx="1056983" cy="1409311"/>
          </a:xfrm>
          <a:prstGeom prst="rect">
            <a:avLst/>
          </a:prstGeom>
        </p:spPr>
      </p:pic>
      <p:pic>
        <p:nvPicPr>
          <p:cNvPr id="12" name="Рисунок 11">
            <a:extLst>
              <a:ext uri="{FF2B5EF4-FFF2-40B4-BE49-F238E27FC236}">
                <a16:creationId xmlns:a16="http://schemas.microsoft.com/office/drawing/2014/main" id="{325D5D0E-3FAD-8354-1FBE-34F3C3983FBB}"/>
              </a:ext>
            </a:extLst>
          </p:cNvPr>
          <p:cNvPicPr>
            <a:picLocks noChangeAspect="1"/>
          </p:cNvPicPr>
          <p:nvPr/>
        </p:nvPicPr>
        <p:blipFill>
          <a:blip r:embed="rId8"/>
          <a:stretch>
            <a:fillRect/>
          </a:stretch>
        </p:blipFill>
        <p:spPr>
          <a:xfrm>
            <a:off x="268100" y="443394"/>
            <a:ext cx="2865368" cy="2066723"/>
          </a:xfrm>
          <a:prstGeom prst="rect">
            <a:avLst/>
          </a:prstGeom>
        </p:spPr>
      </p:pic>
    </p:spTree>
    <p:extLst>
      <p:ext uri="{BB962C8B-B14F-4D97-AF65-F5344CB8AC3E}">
        <p14:creationId xmlns:p14="http://schemas.microsoft.com/office/powerpoint/2010/main" val="3011423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8015" y="100148"/>
            <a:ext cx="7429499" cy="552994"/>
          </a:xfrm>
        </p:spPr>
        <p:txBody>
          <a:bodyPr/>
          <a:lstStyle/>
          <a:p>
            <a:r>
              <a:rPr lang="ru-RU" sz="2400" b="1" dirty="0"/>
              <a:t>1 </a:t>
            </a:r>
            <a:r>
              <a:rPr lang="en-US" sz="2400" b="1" dirty="0"/>
              <a:t>T M3 MRI</a:t>
            </a:r>
            <a:endParaRPr lang="ru-RU" sz="2400" b="1" dirty="0"/>
          </a:p>
        </p:txBody>
      </p:sp>
      <p:sp>
        <p:nvSpPr>
          <p:cNvPr id="3" name="Объект 2"/>
          <p:cNvSpPr>
            <a:spLocks noGrp="1"/>
          </p:cNvSpPr>
          <p:nvPr>
            <p:ph idx="1"/>
          </p:nvPr>
        </p:nvSpPr>
        <p:spPr>
          <a:xfrm>
            <a:off x="339634" y="627018"/>
            <a:ext cx="8525692" cy="4180114"/>
          </a:xfrm>
        </p:spPr>
        <p:txBody>
          <a:bodyPr>
            <a:normAutofit/>
          </a:bodyPr>
          <a:lstStyle/>
          <a:p>
            <a:pPr marL="0" indent="0">
              <a:buNone/>
            </a:pPr>
            <a:r>
              <a:rPr lang="en-US" dirty="0"/>
              <a:t>Because small animals require significantly higher spatial resolution than humans, these systems use specialized, ultra-strong miniature hardware components:</a:t>
            </a:r>
          </a:p>
          <a:p>
            <a:endParaRPr lang="en-US" dirty="0"/>
          </a:p>
          <a:p>
            <a:r>
              <a:rPr lang="en-US" b="1" dirty="0"/>
              <a:t>Inner Bore Diameter </a:t>
            </a:r>
            <a:r>
              <a:rPr lang="en-US" dirty="0"/>
              <a:t>(50 × 150 mm): This narrow, specialized opening is designed tight to the subject. It accommodates an integrated animal handling bed and dedicated radiofrequency (RF) coils for small rodents, ensuring maximum signal-to-noise ratio. </a:t>
            </a:r>
          </a:p>
          <a:p>
            <a:endParaRPr lang="en-US" dirty="0"/>
          </a:p>
          <a:p>
            <a:r>
              <a:rPr lang="en-US" b="1" dirty="0"/>
              <a:t>Gradient Strength </a:t>
            </a:r>
            <a:r>
              <a:rPr lang="en-US" dirty="0"/>
              <a:t>(440 </a:t>
            </a:r>
            <a:r>
              <a:rPr lang="en-US" dirty="0" err="1"/>
              <a:t>mT</a:t>
            </a:r>
            <a:r>
              <a:rPr lang="en-US" dirty="0"/>
              <a:t>/m): </a:t>
            </a:r>
            <a:r>
              <a:rPr lang="en-US" b="1" dirty="0"/>
              <a:t>This is roughly 5 to 10 times stronger than standard human clinical MRI scanners </a:t>
            </a:r>
            <a:r>
              <a:rPr lang="en-US" dirty="0"/>
              <a:t>(which usually top out at 40–80 </a:t>
            </a:r>
            <a:r>
              <a:rPr lang="en-US" dirty="0" err="1"/>
              <a:t>mT</a:t>
            </a:r>
            <a:r>
              <a:rPr lang="en-US" dirty="0"/>
              <a:t>/m). It allows the system to map microscopic structures in tissues just fractions of a millimeter wide. </a:t>
            </a:r>
          </a:p>
          <a:p>
            <a:endParaRPr lang="en-US" dirty="0"/>
          </a:p>
          <a:p>
            <a:r>
              <a:rPr lang="en-US" b="1" dirty="0"/>
              <a:t>Slew Rate </a:t>
            </a:r>
            <a:r>
              <a:rPr lang="en-US" dirty="0"/>
              <a:t>(1750 T/m/s at 60 A): </a:t>
            </a:r>
            <a:r>
              <a:rPr lang="en-US" b="1" dirty="0"/>
              <a:t>This indicates how fast the gradient magnetic fields can switch to their maximum strength</a:t>
            </a:r>
            <a:r>
              <a:rPr lang="en-US" dirty="0"/>
              <a:t>. A high slew rate allows for ultra-fast pulse sequences and reduces image distortion.</a:t>
            </a:r>
            <a:endParaRPr lang="ru-RU" dirty="0"/>
          </a:p>
        </p:txBody>
      </p:sp>
    </p:spTree>
    <p:extLst>
      <p:ext uri="{BB962C8B-B14F-4D97-AF65-F5344CB8AC3E}">
        <p14:creationId xmlns:p14="http://schemas.microsoft.com/office/powerpoint/2010/main" val="424879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516" y="1463040"/>
            <a:ext cx="7429499" cy="1965960"/>
          </a:xfrm>
        </p:spPr>
        <p:txBody>
          <a:bodyPr>
            <a:normAutofit/>
          </a:bodyPr>
          <a:lstStyle/>
          <a:p>
            <a:pPr algn="ctr"/>
            <a:r>
              <a:rPr lang="en-US" b="1" dirty="0"/>
              <a:t>#1</a:t>
            </a:r>
            <a:br>
              <a:rPr lang="ru-RU" dirty="0"/>
            </a:br>
            <a:r>
              <a:rPr lang="en-US" sz="2000" b="1" dirty="0"/>
              <a:t> effect of tissue optical clearing:</a:t>
            </a:r>
            <a:br>
              <a:rPr lang="en-US" sz="2000" b="1" dirty="0"/>
            </a:br>
            <a:r>
              <a:rPr lang="en-US" sz="2000" b="1" dirty="0"/>
              <a:t>diamagnetic Optical clearing agents &amp;</a:t>
            </a:r>
            <a:br>
              <a:rPr lang="en-US" sz="2000" b="1" dirty="0"/>
            </a:br>
            <a:r>
              <a:rPr lang="en-US" sz="2000" b="1" dirty="0"/>
              <a:t>fluorescent imaging of red fluorescent</a:t>
            </a:r>
            <a:br>
              <a:rPr lang="en-US" sz="2000" b="1" dirty="0"/>
            </a:br>
            <a:r>
              <a:rPr lang="en-US" sz="2000" b="1" dirty="0"/>
              <a:t>protein expression in-vivo study</a:t>
            </a:r>
            <a:endParaRPr lang="ru-RU" sz="2000" b="1" dirty="0"/>
          </a:p>
        </p:txBody>
      </p:sp>
      <p:sp>
        <p:nvSpPr>
          <p:cNvPr id="4" name="Прямоугольник 3"/>
          <p:cNvSpPr/>
          <p:nvPr/>
        </p:nvSpPr>
        <p:spPr>
          <a:xfrm>
            <a:off x="228841" y="4139257"/>
            <a:ext cx="2311401" cy="707886"/>
          </a:xfrm>
          <a:prstGeom prst="rect">
            <a:avLst/>
          </a:prstGeom>
        </p:spPr>
        <p:txBody>
          <a:bodyPr wrap="square">
            <a:spAutoFit/>
          </a:bodyPr>
          <a:lstStyle/>
          <a:p>
            <a:r>
              <a:rPr lang="en-US" b="1" dirty="0" err="1">
                <a:solidFill>
                  <a:srgbClr val="FF0000"/>
                </a:solidFill>
                <a:latin typeface="+mn-lt"/>
              </a:rPr>
              <a:t>Bogdanov</a:t>
            </a:r>
            <a:r>
              <a:rPr lang="en-US" b="1" dirty="0">
                <a:solidFill>
                  <a:srgbClr val="FF0000"/>
                </a:solidFill>
                <a:latin typeface="+mn-lt"/>
              </a:rPr>
              <a:t>,</a:t>
            </a:r>
            <a:endParaRPr lang="ru-RU" b="1" dirty="0">
              <a:solidFill>
                <a:srgbClr val="FF0000"/>
              </a:solidFill>
              <a:latin typeface="+mn-lt"/>
            </a:endParaRPr>
          </a:p>
          <a:p>
            <a:r>
              <a:rPr lang="en-US" b="1" dirty="0">
                <a:solidFill>
                  <a:srgbClr val="FF0000"/>
                </a:solidFill>
                <a:latin typeface="+mn-lt"/>
              </a:rPr>
              <a:t>SPIE,2020 </a:t>
            </a:r>
            <a:endParaRPr lang="ru-RU" b="1" dirty="0">
              <a:solidFill>
                <a:srgbClr val="FF0000"/>
              </a:solidFill>
              <a:latin typeface="+mn-lt"/>
            </a:endParaRPr>
          </a:p>
        </p:txBody>
      </p:sp>
      <p:sp>
        <p:nvSpPr>
          <p:cNvPr id="5" name="Прямоугольник 4"/>
          <p:cNvSpPr/>
          <p:nvPr/>
        </p:nvSpPr>
        <p:spPr>
          <a:xfrm>
            <a:off x="6541588" y="4121838"/>
            <a:ext cx="2311401" cy="707886"/>
          </a:xfrm>
          <a:prstGeom prst="rect">
            <a:avLst/>
          </a:prstGeom>
        </p:spPr>
        <p:txBody>
          <a:bodyPr wrap="square">
            <a:spAutoFit/>
          </a:bodyPr>
          <a:lstStyle/>
          <a:p>
            <a:r>
              <a:rPr lang="en-US" b="1" dirty="0" err="1">
                <a:solidFill>
                  <a:srgbClr val="FF0000"/>
                </a:solidFill>
                <a:latin typeface="+mn-lt"/>
              </a:rPr>
              <a:t>Bogdanov</a:t>
            </a:r>
            <a:r>
              <a:rPr lang="en-US" b="1" dirty="0">
                <a:solidFill>
                  <a:srgbClr val="FF0000"/>
                </a:solidFill>
                <a:latin typeface="+mn-lt"/>
              </a:rPr>
              <a:t>,</a:t>
            </a:r>
            <a:endParaRPr lang="ru-RU" b="1" dirty="0">
              <a:solidFill>
                <a:srgbClr val="FF0000"/>
              </a:solidFill>
              <a:latin typeface="+mn-lt"/>
            </a:endParaRPr>
          </a:p>
          <a:p>
            <a:r>
              <a:rPr lang="en-US" b="1" dirty="0">
                <a:solidFill>
                  <a:srgbClr val="FF0000"/>
                </a:solidFill>
                <a:latin typeface="+mn-lt"/>
              </a:rPr>
              <a:t>SPIE,2023</a:t>
            </a:r>
            <a:endParaRPr lang="ru-RU" b="1" dirty="0">
              <a:solidFill>
                <a:srgbClr val="FF0000"/>
              </a:solidFill>
              <a:latin typeface="+mn-lt"/>
            </a:endParaRPr>
          </a:p>
        </p:txBody>
      </p:sp>
    </p:spTree>
    <p:extLst>
      <p:ext uri="{BB962C8B-B14F-4D97-AF65-F5344CB8AC3E}">
        <p14:creationId xmlns:p14="http://schemas.microsoft.com/office/powerpoint/2010/main" val="3379404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C0EDD-4CE9-C74C-96E5-AE327C033E76}"/>
              </a:ext>
            </a:extLst>
          </p:cNvPr>
          <p:cNvSpPr>
            <a:spLocks noGrp="1"/>
          </p:cNvSpPr>
          <p:nvPr>
            <p:ph type="title"/>
          </p:nvPr>
        </p:nvSpPr>
        <p:spPr>
          <a:xfrm>
            <a:off x="178889" y="-7965"/>
            <a:ext cx="8860059" cy="560056"/>
          </a:xfrm>
        </p:spPr>
        <p:txBody>
          <a:bodyPr>
            <a:normAutofit fontScale="90000"/>
          </a:bodyPr>
          <a:lstStyle/>
          <a:p>
            <a:r>
              <a:rPr lang="en-US" b="1" dirty="0">
                <a:cs typeface="Calibri Light" panose="020F0302020204030204" pitchFamily="34" charset="0"/>
              </a:rPr>
              <a:t>visualization of fluorescent tumor- bearing mice</a:t>
            </a:r>
          </a:p>
        </p:txBody>
      </p:sp>
      <p:graphicFrame>
        <p:nvGraphicFramePr>
          <p:cNvPr id="3" name="Объект 3">
            <a:extLst>
              <a:ext uri="{FF2B5EF4-FFF2-40B4-BE49-F238E27FC236}">
                <a16:creationId xmlns:a16="http://schemas.microsoft.com/office/drawing/2014/main" id="{429DDDDF-9FC5-964A-009E-A41302573027}"/>
              </a:ext>
            </a:extLst>
          </p:cNvPr>
          <p:cNvGraphicFramePr>
            <a:graphicFrameLocks noGrp="1"/>
          </p:cNvGraphicFramePr>
          <p:nvPr>
            <p:ph idx="1"/>
            <p:extLst>
              <p:ext uri="{D42A27DB-BD31-4B8C-83A1-F6EECF244321}">
                <p14:modId xmlns:p14="http://schemas.microsoft.com/office/powerpoint/2010/main" val="2243319223"/>
              </p:ext>
            </p:extLst>
          </p:nvPr>
        </p:nvGraphicFramePr>
        <p:xfrm>
          <a:off x="3302531" y="1561907"/>
          <a:ext cx="2164822" cy="1619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0E21F61C-17F4-8E4B-9721-F4A20D949926}"/>
              </a:ext>
            </a:extLst>
          </p:cNvPr>
          <p:cNvSpPr txBox="1"/>
          <p:nvPr/>
        </p:nvSpPr>
        <p:spPr>
          <a:xfrm>
            <a:off x="1601452" y="402224"/>
            <a:ext cx="3337001" cy="830997"/>
          </a:xfrm>
          <a:prstGeom prst="rect">
            <a:avLst/>
          </a:prstGeom>
          <a:noFill/>
        </p:spPr>
        <p:txBody>
          <a:bodyPr wrap="square" rtlCol="0">
            <a:spAutoFit/>
          </a:bodyPr>
          <a:lstStyle/>
          <a:p>
            <a:r>
              <a:rPr lang="en-US" sz="1600" dirty="0">
                <a:latin typeface="+mn-lt"/>
                <a:cs typeface="Calibri" panose="020F0502020204030204" pitchFamily="34" charset="0"/>
              </a:rPr>
              <a:t>TagRFP fluorescent protein expression in  HEp-2 adenocarcinoma  cells</a:t>
            </a:r>
          </a:p>
        </p:txBody>
      </p:sp>
      <p:pic>
        <p:nvPicPr>
          <p:cNvPr id="15" name="Рисунок 14"/>
          <p:cNvPicPr>
            <a:picLocks noChangeAspect="1"/>
          </p:cNvPicPr>
          <p:nvPr/>
        </p:nvPicPr>
        <p:blipFill>
          <a:blip r:embed="rId8"/>
          <a:stretch>
            <a:fillRect/>
          </a:stretch>
        </p:blipFill>
        <p:spPr>
          <a:xfrm>
            <a:off x="117244" y="1728704"/>
            <a:ext cx="1806204" cy="1856068"/>
          </a:xfrm>
          <a:prstGeom prst="rect">
            <a:avLst/>
          </a:prstGeom>
        </p:spPr>
      </p:pic>
      <p:pic>
        <p:nvPicPr>
          <p:cNvPr id="17" name="Рисунок 16"/>
          <p:cNvPicPr>
            <a:picLocks noChangeAspect="1"/>
          </p:cNvPicPr>
          <p:nvPr/>
        </p:nvPicPr>
        <p:blipFill>
          <a:blip r:embed="rId9"/>
          <a:stretch>
            <a:fillRect/>
          </a:stretch>
        </p:blipFill>
        <p:spPr>
          <a:xfrm>
            <a:off x="2043553" y="2564205"/>
            <a:ext cx="1856068" cy="1856068"/>
          </a:xfrm>
          <a:prstGeom prst="rect">
            <a:avLst/>
          </a:prstGeom>
        </p:spPr>
      </p:pic>
      <p:sp>
        <p:nvSpPr>
          <p:cNvPr id="20" name="TextBox 19"/>
          <p:cNvSpPr txBox="1"/>
          <p:nvPr/>
        </p:nvSpPr>
        <p:spPr>
          <a:xfrm>
            <a:off x="178888" y="3779232"/>
            <a:ext cx="1140953" cy="830997"/>
          </a:xfrm>
          <a:prstGeom prst="rect">
            <a:avLst/>
          </a:prstGeom>
          <a:noFill/>
        </p:spPr>
        <p:txBody>
          <a:bodyPr wrap="square" rtlCol="0">
            <a:spAutoFit/>
          </a:bodyPr>
          <a:lstStyle/>
          <a:p>
            <a:pPr algn="l"/>
            <a:r>
              <a:rPr lang="en-US" sz="1600" dirty="0">
                <a:latin typeface="+mn-lt"/>
                <a:cs typeface="Calibri" panose="020F0502020204030204" pitchFamily="34" charset="0"/>
              </a:rPr>
              <a:t>Non-invasive/ </a:t>
            </a:r>
            <a:r>
              <a:rPr lang="en-US" sz="1600" i="1" dirty="0">
                <a:latin typeface="+mn-lt"/>
                <a:cs typeface="Calibri" panose="020F0502020204030204" pitchFamily="34" charset="0"/>
              </a:rPr>
              <a:t>in vivo          </a:t>
            </a:r>
            <a:endParaRPr lang="ru-RU" sz="1600" dirty="0">
              <a:latin typeface="+mn-lt"/>
              <a:cs typeface="Calibri" panose="020F0502020204030204" pitchFamily="34" charset="0"/>
            </a:endParaRPr>
          </a:p>
        </p:txBody>
      </p:sp>
      <p:pic>
        <p:nvPicPr>
          <p:cNvPr id="21" name="Рисунок 20"/>
          <p:cNvPicPr>
            <a:picLocks noChangeAspect="1"/>
          </p:cNvPicPr>
          <p:nvPr/>
        </p:nvPicPr>
        <p:blipFill>
          <a:blip r:embed="rId10"/>
          <a:stretch>
            <a:fillRect/>
          </a:stretch>
        </p:blipFill>
        <p:spPr>
          <a:xfrm>
            <a:off x="218300" y="462624"/>
            <a:ext cx="1164852" cy="1244613"/>
          </a:xfrm>
          <a:prstGeom prst="rect">
            <a:avLst/>
          </a:prstGeom>
        </p:spPr>
      </p:pic>
      <p:pic>
        <p:nvPicPr>
          <p:cNvPr id="11" name="Рисунок 10">
            <a:extLst>
              <a:ext uri="{FF2B5EF4-FFF2-40B4-BE49-F238E27FC236}">
                <a16:creationId xmlns:a16="http://schemas.microsoft.com/office/drawing/2014/main" id="{C389A8DF-9C28-A459-9BAA-EB32C4CB8B82}"/>
              </a:ext>
            </a:extLst>
          </p:cNvPr>
          <p:cNvPicPr>
            <a:picLocks noChangeAspect="1"/>
          </p:cNvPicPr>
          <p:nvPr/>
        </p:nvPicPr>
        <p:blipFill>
          <a:blip r:embed="rId11"/>
          <a:stretch>
            <a:fillRect/>
          </a:stretch>
        </p:blipFill>
        <p:spPr>
          <a:xfrm>
            <a:off x="5895704" y="506244"/>
            <a:ext cx="2967162" cy="3103409"/>
          </a:xfrm>
          <a:prstGeom prst="rect">
            <a:avLst/>
          </a:prstGeom>
        </p:spPr>
      </p:pic>
      <p:sp>
        <p:nvSpPr>
          <p:cNvPr id="13" name="TextBox 12">
            <a:extLst>
              <a:ext uri="{FF2B5EF4-FFF2-40B4-BE49-F238E27FC236}">
                <a16:creationId xmlns:a16="http://schemas.microsoft.com/office/drawing/2014/main" id="{4B84C3B3-5F36-0E51-ED53-541299F6C502}"/>
              </a:ext>
            </a:extLst>
          </p:cNvPr>
          <p:cNvSpPr txBox="1"/>
          <p:nvPr/>
        </p:nvSpPr>
        <p:spPr>
          <a:xfrm>
            <a:off x="5408762" y="3636173"/>
            <a:ext cx="3510649" cy="1384995"/>
          </a:xfrm>
          <a:prstGeom prst="rect">
            <a:avLst/>
          </a:prstGeom>
          <a:noFill/>
        </p:spPr>
        <p:txBody>
          <a:bodyPr wrap="square" rtlCol="0">
            <a:spAutoFit/>
          </a:bodyPr>
          <a:lstStyle/>
          <a:p>
            <a:pPr algn="l"/>
            <a:r>
              <a:rPr lang="en-US" sz="1400" dirty="0">
                <a:latin typeface="+mn-lt"/>
                <a:cs typeface="Calibri" panose="020F0502020204030204" pitchFamily="34" charset="0"/>
              </a:rPr>
              <a:t>Fluorescence intensity ratio after/before OC : F</a:t>
            </a:r>
            <a:r>
              <a:rPr lang="en-US" sz="1400" baseline="-25000" dirty="0">
                <a:latin typeface="+mn-lt"/>
                <a:cs typeface="Calibri" panose="020F0502020204030204" pitchFamily="34" charset="0"/>
              </a:rPr>
              <a:t>i</a:t>
            </a:r>
            <a:r>
              <a:rPr lang="en-US" sz="1400" dirty="0">
                <a:latin typeface="+mn-lt"/>
                <a:cs typeface="Calibri" panose="020F0502020204030204" pitchFamily="34" charset="0"/>
              </a:rPr>
              <a:t>/F</a:t>
            </a:r>
            <a:r>
              <a:rPr lang="en-US" sz="1400" baseline="-25000" dirty="0">
                <a:latin typeface="+mn-lt"/>
                <a:cs typeface="Calibri" panose="020F0502020204030204" pitchFamily="34" charset="0"/>
              </a:rPr>
              <a:t>o</a:t>
            </a:r>
            <a:r>
              <a:rPr lang="en-US" sz="1400" dirty="0">
                <a:latin typeface="+mn-lt"/>
                <a:cs typeface="Calibri" panose="020F0502020204030204" pitchFamily="34" charset="0"/>
              </a:rPr>
              <a:t>  </a:t>
            </a:r>
          </a:p>
          <a:p>
            <a:pPr algn="l"/>
            <a:r>
              <a:rPr lang="en-US" sz="1400" dirty="0">
                <a:latin typeface="+mn-lt"/>
                <a:cs typeface="Calibri" panose="020F0502020204030204" pitchFamily="34" charset="0"/>
              </a:rPr>
              <a:t>Fluorescence intensity increase (i.e. F</a:t>
            </a:r>
            <a:r>
              <a:rPr lang="en-US" sz="1400" baseline="-25000" dirty="0">
                <a:latin typeface="+mn-lt"/>
                <a:cs typeface="Calibri" panose="020F0502020204030204" pitchFamily="34" charset="0"/>
              </a:rPr>
              <a:t>i</a:t>
            </a:r>
            <a:r>
              <a:rPr lang="en-US" sz="1400" dirty="0">
                <a:latin typeface="+mn-lt"/>
                <a:cs typeface="Calibri" panose="020F0502020204030204" pitchFamily="34" charset="0"/>
              </a:rPr>
              <a:t>/F</a:t>
            </a:r>
            <a:r>
              <a:rPr lang="en-US" sz="1400" baseline="-25000" dirty="0">
                <a:latin typeface="+mn-lt"/>
                <a:cs typeface="Calibri" panose="020F0502020204030204" pitchFamily="34" charset="0"/>
              </a:rPr>
              <a:t>o</a:t>
            </a:r>
            <a:r>
              <a:rPr lang="en-US" sz="1400" dirty="0">
                <a:latin typeface="+mn-lt"/>
                <a:cs typeface="Calibri" panose="020F0502020204030204" pitchFamily="34" charset="0"/>
              </a:rPr>
              <a:t>&gt;1) </a:t>
            </a:r>
          </a:p>
          <a:p>
            <a:pPr algn="l"/>
            <a:r>
              <a:rPr lang="en-US" sz="1400" dirty="0">
                <a:latin typeface="+mn-lt"/>
                <a:cs typeface="Calibri" panose="020F0502020204030204" pitchFamily="34" charset="0"/>
              </a:rPr>
              <a:t>OC effect was detected in</a:t>
            </a:r>
          </a:p>
          <a:p>
            <a:pPr algn="l"/>
            <a:r>
              <a:rPr lang="en-US" sz="1400" dirty="0">
                <a:latin typeface="+mn-lt"/>
                <a:cs typeface="Calibri" panose="020F0502020204030204" pitchFamily="34" charset="0"/>
              </a:rPr>
              <a:t>N=19 ROI  from N=22 total (3 animals) </a:t>
            </a:r>
          </a:p>
        </p:txBody>
      </p:sp>
      <p:sp>
        <p:nvSpPr>
          <p:cNvPr id="19" name="TextBox 18">
            <a:extLst>
              <a:ext uri="{FF2B5EF4-FFF2-40B4-BE49-F238E27FC236}">
                <a16:creationId xmlns:a16="http://schemas.microsoft.com/office/drawing/2014/main" id="{8D28B3D4-B3BF-F015-6846-AC53905E1FCA}"/>
              </a:ext>
            </a:extLst>
          </p:cNvPr>
          <p:cNvSpPr txBox="1"/>
          <p:nvPr/>
        </p:nvSpPr>
        <p:spPr>
          <a:xfrm>
            <a:off x="2045752" y="1300448"/>
            <a:ext cx="1256779" cy="954107"/>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n-US" sz="1400" dirty="0"/>
              <a:t>OC: </a:t>
            </a:r>
          </a:p>
          <a:p>
            <a:r>
              <a:rPr lang="en-US" sz="1400" dirty="0"/>
              <a:t>glycerol 70%</a:t>
            </a:r>
          </a:p>
          <a:p>
            <a:r>
              <a:rPr lang="en-US" sz="1400" dirty="0"/>
              <a:t>water 25%</a:t>
            </a:r>
          </a:p>
          <a:p>
            <a:r>
              <a:rPr lang="en-US" sz="1400" dirty="0"/>
              <a:t>DMSO 5%</a:t>
            </a:r>
            <a:endParaRPr lang="ru-RU" sz="1400" dirty="0"/>
          </a:p>
        </p:txBody>
      </p:sp>
      <p:sp>
        <p:nvSpPr>
          <p:cNvPr id="23" name="TextBox 22">
            <a:extLst>
              <a:ext uri="{FF2B5EF4-FFF2-40B4-BE49-F238E27FC236}">
                <a16:creationId xmlns:a16="http://schemas.microsoft.com/office/drawing/2014/main" id="{005C5084-4D55-FB16-5432-AAF479D37D4B}"/>
              </a:ext>
            </a:extLst>
          </p:cNvPr>
          <p:cNvSpPr txBox="1"/>
          <p:nvPr/>
        </p:nvSpPr>
        <p:spPr>
          <a:xfrm>
            <a:off x="806071" y="4398531"/>
            <a:ext cx="2648552" cy="584775"/>
          </a:xfrm>
          <a:prstGeom prst="rect">
            <a:avLst/>
          </a:prstGeom>
          <a:noFill/>
        </p:spPr>
        <p:txBody>
          <a:bodyPr wrap="square">
            <a:spAutoFit/>
          </a:bodyPr>
          <a:lstStyle/>
          <a:p>
            <a:r>
              <a:rPr lang="en-US" sz="1600" dirty="0">
                <a:latin typeface="+mn-lt"/>
                <a:cs typeface="Calibri" panose="020F0502020204030204" pitchFamily="34" charset="0"/>
              </a:rPr>
              <a:t>increase of FI, </a:t>
            </a:r>
          </a:p>
          <a:p>
            <a:r>
              <a:rPr lang="en-US" sz="1600" dirty="0">
                <a:latin typeface="+mn-lt"/>
                <a:cs typeface="Calibri" panose="020F0502020204030204" pitchFamily="34" charset="0"/>
              </a:rPr>
              <a:t>signal/background</a:t>
            </a:r>
            <a:endParaRPr lang="ru-RU" sz="1600" dirty="0">
              <a:latin typeface="+mn-lt"/>
            </a:endParaRPr>
          </a:p>
        </p:txBody>
      </p:sp>
    </p:spTree>
    <p:extLst>
      <p:ext uri="{BB962C8B-B14F-4D97-AF65-F5344CB8AC3E}">
        <p14:creationId xmlns:p14="http://schemas.microsoft.com/office/powerpoint/2010/main" val="2160008387"/>
      </p:ext>
    </p:extLst>
  </p:cSld>
  <p:clrMapOvr>
    <a:masterClrMapping/>
  </p:clrMapOvr>
  <mc:AlternateContent xmlns:mc="http://schemas.openxmlformats.org/markup-compatibility/2006" xmlns:p14="http://schemas.microsoft.com/office/powerpoint/2010/main">
    <mc:Choice Requires="p14">
      <p:transition spd="slow" p14:dur="2000" advTm="36938"/>
    </mc:Choice>
    <mc:Fallback xmlns="">
      <p:transition spd="slow" advTm="3693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51215" y="97558"/>
            <a:ext cx="5913691" cy="648789"/>
          </a:xfrm>
        </p:spPr>
        <p:txBody>
          <a:bodyPr/>
          <a:lstStyle/>
          <a:p>
            <a:r>
              <a:rPr lang="en-US" sz="2400" dirty="0"/>
              <a:t>Fluorescence setup and results</a:t>
            </a:r>
            <a:endParaRPr lang="ru-RU" sz="2400" dirty="0"/>
          </a:p>
        </p:txBody>
      </p:sp>
      <p:pic>
        <p:nvPicPr>
          <p:cNvPr id="4" name="Объект 3"/>
          <p:cNvPicPr>
            <a:picLocks noGrp="1" noChangeAspect="1"/>
          </p:cNvPicPr>
          <p:nvPr>
            <p:ph idx="1"/>
          </p:nvPr>
        </p:nvPicPr>
        <p:blipFill>
          <a:blip r:embed="rId3"/>
          <a:stretch>
            <a:fillRect/>
          </a:stretch>
        </p:blipFill>
        <p:spPr>
          <a:xfrm>
            <a:off x="163769" y="188886"/>
            <a:ext cx="1665031" cy="2935657"/>
          </a:xfrm>
          <a:prstGeom prst="rect">
            <a:avLst/>
          </a:prstGeom>
        </p:spPr>
      </p:pic>
      <p:sp>
        <p:nvSpPr>
          <p:cNvPr id="5" name="Прямоугольник 4"/>
          <p:cNvSpPr/>
          <p:nvPr/>
        </p:nvSpPr>
        <p:spPr>
          <a:xfrm>
            <a:off x="2366897" y="610979"/>
            <a:ext cx="3141046" cy="2893100"/>
          </a:xfrm>
          <a:prstGeom prst="rect">
            <a:avLst/>
          </a:prstGeom>
        </p:spPr>
        <p:txBody>
          <a:bodyPr wrap="square">
            <a:spAutoFit/>
          </a:bodyPr>
          <a:lstStyle/>
          <a:p>
            <a:r>
              <a:rPr lang="en-US" sz="1400" dirty="0"/>
              <a:t>A – macroscopic low resolution </a:t>
            </a:r>
            <a:r>
              <a:rPr lang="en-US" sz="1400" dirty="0" err="1"/>
              <a:t>iBox</a:t>
            </a:r>
            <a:r>
              <a:rPr lang="en-US" sz="1400" dirty="0"/>
              <a:t> (UVP) image of the whole mouse bearing</a:t>
            </a:r>
          </a:p>
          <a:p>
            <a:r>
              <a:rPr lang="en-US" sz="1400" dirty="0"/>
              <a:t>a HEp-2-TagRFP tumor. The tumor formed three distinct nodules in the mouse flank; B= a cassette for mouse imaging</a:t>
            </a:r>
          </a:p>
          <a:p>
            <a:r>
              <a:rPr lang="en-US" sz="1400" dirty="0"/>
              <a:t>with the tumor in a close proximity to the glass window (indicated by an arrow); C – the cassette positioning on the stage</a:t>
            </a:r>
          </a:p>
          <a:p>
            <a:r>
              <a:rPr lang="en-US" sz="1400" dirty="0"/>
              <a:t>of the confocal in vivo imaging device based on inverted microscope</a:t>
            </a:r>
            <a:endParaRPr lang="ru-RU" sz="1400" dirty="0"/>
          </a:p>
        </p:txBody>
      </p:sp>
      <p:pic>
        <p:nvPicPr>
          <p:cNvPr id="6" name="Рисунок 5"/>
          <p:cNvPicPr>
            <a:picLocks noChangeAspect="1"/>
          </p:cNvPicPr>
          <p:nvPr/>
        </p:nvPicPr>
        <p:blipFill rotWithShape="1">
          <a:blip r:embed="rId4"/>
          <a:srcRect l="11348" t="15608" r="12549" b="31746"/>
          <a:stretch/>
        </p:blipFill>
        <p:spPr>
          <a:xfrm>
            <a:off x="5754420" y="866273"/>
            <a:ext cx="2552181" cy="1485041"/>
          </a:xfrm>
          <a:prstGeom prst="rect">
            <a:avLst/>
          </a:prstGeom>
        </p:spPr>
      </p:pic>
      <p:sp>
        <p:nvSpPr>
          <p:cNvPr id="7" name="Прямоугольник 6"/>
          <p:cNvSpPr/>
          <p:nvPr/>
        </p:nvSpPr>
        <p:spPr>
          <a:xfrm>
            <a:off x="2286559" y="4091835"/>
            <a:ext cx="6805061" cy="954107"/>
          </a:xfrm>
          <a:prstGeom prst="rect">
            <a:avLst/>
          </a:prstGeom>
        </p:spPr>
        <p:txBody>
          <a:bodyPr wrap="square">
            <a:spAutoFit/>
          </a:bodyPr>
          <a:lstStyle/>
          <a:p>
            <a:pPr algn="l"/>
            <a:r>
              <a:rPr lang="en-US" sz="1400" dirty="0"/>
              <a:t>Confocal microscopic image of three small HEp2-TagRFP nodules showing fluorescence intensity of </a:t>
            </a:r>
            <a:r>
              <a:rPr lang="en-US" sz="1400" dirty="0" err="1"/>
              <a:t>TagRFP</a:t>
            </a:r>
            <a:endParaRPr lang="en-US" sz="1400" dirty="0"/>
          </a:p>
          <a:p>
            <a:pPr algn="l"/>
            <a:r>
              <a:rPr lang="en-US" sz="1400" dirty="0"/>
              <a:t>before (A) and after (B) of OC application. FL </a:t>
            </a:r>
            <a:r>
              <a:rPr lang="en-US" sz="1400" dirty="0" err="1"/>
              <a:t>pseudocolor</a:t>
            </a:r>
            <a:r>
              <a:rPr lang="en-US" sz="1400" dirty="0"/>
              <a:t> scale is shown under each image. Bar = 1 cm.</a:t>
            </a:r>
            <a:endParaRPr lang="ru-RU" sz="1400" dirty="0"/>
          </a:p>
        </p:txBody>
      </p:sp>
      <p:pic>
        <p:nvPicPr>
          <p:cNvPr id="8" name="Рисунок 7"/>
          <p:cNvPicPr>
            <a:picLocks noChangeAspect="1"/>
          </p:cNvPicPr>
          <p:nvPr/>
        </p:nvPicPr>
        <p:blipFill>
          <a:blip r:embed="rId5"/>
          <a:stretch>
            <a:fillRect/>
          </a:stretch>
        </p:blipFill>
        <p:spPr>
          <a:xfrm>
            <a:off x="5737113" y="2533411"/>
            <a:ext cx="3067796" cy="1501175"/>
          </a:xfrm>
          <a:prstGeom prst="rect">
            <a:avLst/>
          </a:prstGeom>
        </p:spPr>
      </p:pic>
      <p:pic>
        <p:nvPicPr>
          <p:cNvPr id="3" name="Рисунок 2"/>
          <p:cNvPicPr>
            <a:picLocks noChangeAspect="1"/>
          </p:cNvPicPr>
          <p:nvPr/>
        </p:nvPicPr>
        <p:blipFill>
          <a:blip r:embed="rId6"/>
          <a:stretch>
            <a:fillRect/>
          </a:stretch>
        </p:blipFill>
        <p:spPr>
          <a:xfrm>
            <a:off x="157135" y="3210196"/>
            <a:ext cx="1654248" cy="1763279"/>
          </a:xfrm>
          <a:prstGeom prst="rect">
            <a:avLst/>
          </a:prstGeom>
        </p:spPr>
      </p:pic>
    </p:spTree>
    <p:extLst>
      <p:ext uri="{BB962C8B-B14F-4D97-AF65-F5344CB8AC3E}">
        <p14:creationId xmlns:p14="http://schemas.microsoft.com/office/powerpoint/2010/main" val="2752140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944" y="42363"/>
            <a:ext cx="5905259" cy="555171"/>
          </a:xfrm>
        </p:spPr>
        <p:txBody>
          <a:bodyPr>
            <a:normAutofit fontScale="90000"/>
          </a:bodyPr>
          <a:lstStyle/>
          <a:p>
            <a:r>
              <a:rPr lang="en-US" b="1" dirty="0">
                <a:cs typeface="Calibri Light" panose="020F0302020204030204" pitchFamily="34" charset="0"/>
              </a:rPr>
              <a:t>T2-weighted FSE in axial MRI slices </a:t>
            </a:r>
            <a:endParaRPr lang="ru-RU" b="1" dirty="0">
              <a:cs typeface="Calibri Light" panose="020F0302020204030204" pitchFamily="34" charset="0"/>
            </a:endParaRPr>
          </a:p>
        </p:txBody>
      </p:sp>
      <p:sp>
        <p:nvSpPr>
          <p:cNvPr id="5" name="TextBox 4">
            <a:extLst>
              <a:ext uri="{FF2B5EF4-FFF2-40B4-BE49-F238E27FC236}">
                <a16:creationId xmlns:a16="http://schemas.microsoft.com/office/drawing/2014/main" id="{93536851-E28F-E643-9FC6-E2354EB1AEC0}"/>
              </a:ext>
            </a:extLst>
          </p:cNvPr>
          <p:cNvSpPr txBox="1"/>
          <p:nvPr/>
        </p:nvSpPr>
        <p:spPr>
          <a:xfrm>
            <a:off x="223829" y="2965438"/>
            <a:ext cx="2394499" cy="1815882"/>
          </a:xfrm>
          <a:prstGeom prst="rect">
            <a:avLst/>
          </a:prstGeom>
          <a:noFill/>
        </p:spPr>
        <p:txBody>
          <a:bodyPr wrap="square" rtlCol="0">
            <a:spAutoFit/>
          </a:bodyPr>
          <a:lstStyle/>
          <a:p>
            <a:pPr algn="l"/>
            <a:r>
              <a:rPr lang="en-US" sz="1600" dirty="0">
                <a:latin typeface="+mn-lt"/>
              </a:rPr>
              <a:t>Whole tumor imaging revealed no </a:t>
            </a:r>
          </a:p>
          <a:p>
            <a:pPr algn="l"/>
            <a:r>
              <a:rPr lang="en-US" sz="1600" dirty="0">
                <a:latin typeface="+mn-lt"/>
              </a:rPr>
              <a:t>statistically significant differences in MR signal</a:t>
            </a:r>
          </a:p>
          <a:p>
            <a:pPr algn="l"/>
            <a:r>
              <a:rPr lang="en-US" sz="1600" dirty="0">
                <a:latin typeface="+mn-lt"/>
              </a:rPr>
              <a:t>intensity changes after OC</a:t>
            </a:r>
          </a:p>
        </p:txBody>
      </p:sp>
      <p:pic>
        <p:nvPicPr>
          <p:cNvPr id="6" name="Объект 3"/>
          <p:cNvPicPr>
            <a:picLocks noChangeAspect="1"/>
          </p:cNvPicPr>
          <p:nvPr/>
        </p:nvPicPr>
        <p:blipFill>
          <a:blip r:embed="rId3"/>
          <a:stretch>
            <a:fillRect/>
          </a:stretch>
        </p:blipFill>
        <p:spPr>
          <a:xfrm>
            <a:off x="181536" y="135776"/>
            <a:ext cx="2013408" cy="2481548"/>
          </a:xfrm>
          <a:prstGeom prst="rect">
            <a:avLst/>
          </a:prstGeom>
        </p:spPr>
      </p:pic>
      <p:pic>
        <p:nvPicPr>
          <p:cNvPr id="4" name="Рисунок 3">
            <a:extLst>
              <a:ext uri="{FF2B5EF4-FFF2-40B4-BE49-F238E27FC236}">
                <a16:creationId xmlns:a16="http://schemas.microsoft.com/office/drawing/2014/main" id="{578CC6C9-F20E-1BB4-2E2A-A10AD4AE448E}"/>
              </a:ext>
            </a:extLst>
          </p:cNvPr>
          <p:cNvPicPr>
            <a:picLocks noChangeAspect="1"/>
          </p:cNvPicPr>
          <p:nvPr/>
        </p:nvPicPr>
        <p:blipFill>
          <a:blip r:embed="rId4"/>
          <a:stretch>
            <a:fillRect/>
          </a:stretch>
        </p:blipFill>
        <p:spPr>
          <a:xfrm>
            <a:off x="2342061" y="620009"/>
            <a:ext cx="5170614" cy="1992031"/>
          </a:xfrm>
          <a:prstGeom prst="rect">
            <a:avLst/>
          </a:prstGeom>
        </p:spPr>
      </p:pic>
      <p:sp>
        <p:nvSpPr>
          <p:cNvPr id="8" name="TextBox 7">
            <a:extLst>
              <a:ext uri="{FF2B5EF4-FFF2-40B4-BE49-F238E27FC236}">
                <a16:creationId xmlns:a16="http://schemas.microsoft.com/office/drawing/2014/main" id="{81C5127F-7FF6-B3BD-6ADB-602CF790ECA4}"/>
              </a:ext>
            </a:extLst>
          </p:cNvPr>
          <p:cNvSpPr txBox="1"/>
          <p:nvPr/>
        </p:nvSpPr>
        <p:spPr>
          <a:xfrm>
            <a:off x="7659792" y="360050"/>
            <a:ext cx="1484208" cy="2092881"/>
          </a:xfrm>
          <a:prstGeom prst="rect">
            <a:avLst/>
          </a:prstGeom>
          <a:noFill/>
        </p:spPr>
        <p:txBody>
          <a:bodyPr wrap="square">
            <a:spAutoFit/>
          </a:bodyPr>
          <a:lstStyle/>
          <a:p>
            <a:r>
              <a:rPr lang="en-US" sz="1600" dirty="0">
                <a:latin typeface="+mn-lt"/>
              </a:rPr>
              <a:t>But in Skin/subdermal space MRI showed shortening water proton relaxation </a:t>
            </a:r>
            <a:r>
              <a:rPr lang="en-US" sz="1800" dirty="0">
                <a:latin typeface="+mn-lt"/>
              </a:rPr>
              <a:t>times</a:t>
            </a:r>
          </a:p>
        </p:txBody>
      </p:sp>
      <p:pic>
        <p:nvPicPr>
          <p:cNvPr id="7" name="Рисунок 6">
            <a:extLst>
              <a:ext uri="{FF2B5EF4-FFF2-40B4-BE49-F238E27FC236}">
                <a16:creationId xmlns:a16="http://schemas.microsoft.com/office/drawing/2014/main" id="{AA3AEE83-F573-5C54-4CAC-056DD0FA9A2C}"/>
              </a:ext>
            </a:extLst>
          </p:cNvPr>
          <p:cNvPicPr>
            <a:picLocks noChangeAspect="1"/>
          </p:cNvPicPr>
          <p:nvPr/>
        </p:nvPicPr>
        <p:blipFill>
          <a:blip r:embed="rId5"/>
          <a:stretch>
            <a:fillRect/>
          </a:stretch>
        </p:blipFill>
        <p:spPr>
          <a:xfrm>
            <a:off x="4321834" y="2699109"/>
            <a:ext cx="4662985" cy="2402028"/>
          </a:xfrm>
          <a:prstGeom prst="rect">
            <a:avLst/>
          </a:prstGeom>
        </p:spPr>
      </p:pic>
    </p:spTree>
    <p:extLst>
      <p:ext uri="{BB962C8B-B14F-4D97-AF65-F5344CB8AC3E}">
        <p14:creationId xmlns:p14="http://schemas.microsoft.com/office/powerpoint/2010/main" val="279620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lue-bar-and-shad.gif">
            <a:extLst>
              <a:ext uri="{FF2B5EF4-FFF2-40B4-BE49-F238E27FC236}">
                <a16:creationId xmlns:a16="http://schemas.microsoft.com/office/drawing/2014/main" id="{F7463E68-DD4F-BE42-850E-FB56586A6DDB}"/>
              </a:ext>
            </a:extLst>
          </p:cNvPr>
          <p:cNvPicPr>
            <a:picLocks noChangeAspect="1"/>
          </p:cNvPicPr>
          <p:nvPr/>
        </p:nvPicPr>
        <p:blipFill>
          <a:blip r:embed="rId3">
            <a:alphaModFix amt="24000"/>
            <a:lum bright="-34000"/>
          </a:blip>
          <a:stretch>
            <a:fillRect/>
          </a:stretch>
        </p:blipFill>
        <p:spPr>
          <a:xfrm>
            <a:off x="0" y="0"/>
            <a:ext cx="9144000" cy="857250"/>
          </a:xfrm>
          <a:prstGeom prst="rect">
            <a:avLst/>
          </a:prstGeom>
        </p:spPr>
      </p:pic>
      <p:sp>
        <p:nvSpPr>
          <p:cNvPr id="2" name="Title 1">
            <a:extLst>
              <a:ext uri="{FF2B5EF4-FFF2-40B4-BE49-F238E27FC236}">
                <a16:creationId xmlns:a16="http://schemas.microsoft.com/office/drawing/2014/main" id="{906704F3-810F-644E-AEC5-F75D3E784CC4}"/>
              </a:ext>
            </a:extLst>
          </p:cNvPr>
          <p:cNvSpPr>
            <a:spLocks noGrp="1"/>
          </p:cNvSpPr>
          <p:nvPr>
            <p:ph type="title"/>
          </p:nvPr>
        </p:nvSpPr>
        <p:spPr>
          <a:xfrm>
            <a:off x="685800" y="-110306"/>
            <a:ext cx="7772400" cy="857250"/>
          </a:xfrm>
        </p:spPr>
        <p:txBody>
          <a:bodyPr/>
          <a:lstStyle/>
          <a:p>
            <a:r>
              <a:rPr lang="en-US" dirty="0"/>
              <a:t>Conclusions</a:t>
            </a:r>
          </a:p>
        </p:txBody>
      </p:sp>
      <p:sp>
        <p:nvSpPr>
          <p:cNvPr id="3" name="Прямоугольник 2"/>
          <p:cNvSpPr/>
          <p:nvPr/>
        </p:nvSpPr>
        <p:spPr>
          <a:xfrm>
            <a:off x="308008" y="1362550"/>
            <a:ext cx="8835992" cy="2585323"/>
          </a:xfrm>
          <a:prstGeom prst="rect">
            <a:avLst/>
          </a:prstGeom>
        </p:spPr>
        <p:txBody>
          <a:bodyPr wrap="square">
            <a:spAutoFit/>
          </a:bodyPr>
          <a:lstStyle/>
          <a:p>
            <a:pPr algn="l"/>
            <a:r>
              <a:rPr lang="en-US" dirty="0">
                <a:cs typeface="Calibri" panose="020F0502020204030204" pitchFamily="34" charset="0"/>
              </a:rPr>
              <a:t>The obtained results point to the potential mechanism of OC clearing as it relates to a transient change of microenvironment affecting the layer of </a:t>
            </a:r>
            <a:r>
              <a:rPr lang="en-US" dirty="0" err="1">
                <a:cs typeface="Calibri" panose="020F0502020204030204" pitchFamily="34" charset="0"/>
              </a:rPr>
              <a:t>TagRFP</a:t>
            </a:r>
            <a:r>
              <a:rPr lang="en-US" dirty="0">
                <a:cs typeface="Calibri" panose="020F0502020204030204" pitchFamily="34" charset="0"/>
              </a:rPr>
              <a:t>-expressing cells and resulting in FL increase and T2w MR </a:t>
            </a:r>
            <a:r>
              <a:rPr lang="en-US" dirty="0" err="1">
                <a:cs typeface="Calibri" panose="020F0502020204030204" pitchFamily="34" charset="0"/>
              </a:rPr>
              <a:t>hypointensity</a:t>
            </a:r>
            <a:r>
              <a:rPr lang="en-US" dirty="0">
                <a:cs typeface="Calibri" panose="020F0502020204030204" pitchFamily="34" charset="0"/>
              </a:rPr>
              <a:t> increase. </a:t>
            </a:r>
          </a:p>
          <a:p>
            <a:pPr algn="l"/>
            <a:endParaRPr lang="en-US" dirty="0">
              <a:cs typeface="Calibri" panose="020F0502020204030204" pitchFamily="34" charset="0"/>
            </a:endParaRPr>
          </a:p>
          <a:p>
            <a:pPr algn="l"/>
            <a:r>
              <a:rPr lang="en-US" dirty="0">
                <a:cs typeface="Calibri" panose="020F0502020204030204" pitchFamily="34" charset="0"/>
              </a:rPr>
              <a:t>T2w 1T MRI showed promise for detecting small longitudinal changes of the MR signal under the conditions of OC, which benefits not only in vivo imaging of marker protein expression in animal tumor models but vasodilatation and vasoconstriction effects as well</a:t>
            </a:r>
          </a:p>
        </p:txBody>
      </p:sp>
    </p:spTree>
    <p:extLst>
      <p:ext uri="{BB962C8B-B14F-4D97-AF65-F5344CB8AC3E}">
        <p14:creationId xmlns:p14="http://schemas.microsoft.com/office/powerpoint/2010/main" val="249929510"/>
      </p:ext>
    </p:extLst>
  </p:cSld>
  <p:clrMapOvr>
    <a:masterClrMapping/>
  </p:clrMapOvr>
  <mc:AlternateContent xmlns:mc="http://schemas.openxmlformats.org/markup-compatibility/2006" xmlns:p14="http://schemas.microsoft.com/office/powerpoint/2010/main">
    <mc:Choice Requires="p14">
      <p:transition spd="slow" p14:dur="2000" advTm="46942"/>
    </mc:Choice>
    <mc:Fallback xmlns="">
      <p:transition spd="slow" advTm="4694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12799" y="1291625"/>
            <a:ext cx="7429499" cy="1965960"/>
          </a:xfrm>
        </p:spPr>
        <p:txBody>
          <a:bodyPr>
            <a:normAutofit/>
          </a:bodyPr>
          <a:lstStyle/>
          <a:p>
            <a:pPr algn="ctr"/>
            <a:r>
              <a:rPr lang="en-US" b="1" dirty="0"/>
              <a:t>#2</a:t>
            </a:r>
            <a:br>
              <a:rPr lang="ru-RU" dirty="0"/>
            </a:br>
            <a:r>
              <a:rPr lang="en-US" b="1" dirty="0"/>
              <a:t> </a:t>
            </a:r>
            <a:r>
              <a:rPr lang="en-US" sz="2000" b="1" dirty="0"/>
              <a:t>effect of tissue optical clearing:</a:t>
            </a:r>
            <a:br>
              <a:rPr lang="en-US" sz="2000" b="1" dirty="0"/>
            </a:br>
            <a:r>
              <a:rPr lang="en-US" sz="2000" b="1" dirty="0"/>
              <a:t>paramagnetic MRI contrast agent &amp;</a:t>
            </a:r>
            <a:br>
              <a:rPr lang="en-US" sz="2000" b="1" dirty="0"/>
            </a:br>
            <a:r>
              <a:rPr lang="en-US" sz="2000" b="1" dirty="0"/>
              <a:t>fluorescent imaging of red fluorescent</a:t>
            </a:r>
            <a:br>
              <a:rPr lang="en-US" sz="2000" b="1" dirty="0"/>
            </a:br>
            <a:r>
              <a:rPr lang="en-US" sz="2000" b="1" dirty="0"/>
              <a:t>protein expression in-vivo study</a:t>
            </a:r>
            <a:endParaRPr lang="ru-RU" sz="2000" b="1" dirty="0"/>
          </a:p>
        </p:txBody>
      </p:sp>
      <p:sp>
        <p:nvSpPr>
          <p:cNvPr id="3" name="Прямоугольник 2"/>
          <p:cNvSpPr/>
          <p:nvPr/>
        </p:nvSpPr>
        <p:spPr>
          <a:xfrm>
            <a:off x="3674532" y="3699474"/>
            <a:ext cx="2311401" cy="1323439"/>
          </a:xfrm>
          <a:prstGeom prst="rect">
            <a:avLst/>
          </a:prstGeom>
        </p:spPr>
        <p:txBody>
          <a:bodyPr wrap="square">
            <a:spAutoFit/>
          </a:bodyPr>
          <a:lstStyle/>
          <a:p>
            <a:r>
              <a:rPr lang="en-US" b="1" dirty="0" err="1">
                <a:solidFill>
                  <a:srgbClr val="FF0000"/>
                </a:solidFill>
                <a:latin typeface="+mn-lt"/>
              </a:rPr>
              <a:t>Kazachkina</a:t>
            </a:r>
            <a:r>
              <a:rPr lang="en-US" b="1" dirty="0">
                <a:solidFill>
                  <a:srgbClr val="FF0000"/>
                </a:solidFill>
                <a:latin typeface="+mn-lt"/>
              </a:rPr>
              <a:t>,</a:t>
            </a:r>
            <a:endParaRPr lang="ru-RU" b="1" dirty="0">
              <a:solidFill>
                <a:srgbClr val="FF0000"/>
              </a:solidFill>
              <a:latin typeface="+mn-lt"/>
            </a:endParaRPr>
          </a:p>
          <a:p>
            <a:r>
              <a:rPr lang="en-US" b="1" dirty="0">
                <a:solidFill>
                  <a:srgbClr val="FF0000"/>
                </a:solidFill>
                <a:latin typeface="+mn-lt"/>
              </a:rPr>
              <a:t>NMR in Biomedicine  2022 </a:t>
            </a:r>
            <a:endParaRPr lang="ru-RU" b="1" dirty="0">
              <a:solidFill>
                <a:srgbClr val="FF0000"/>
              </a:solidFill>
              <a:latin typeface="+mn-lt"/>
            </a:endParaRPr>
          </a:p>
        </p:txBody>
      </p:sp>
      <p:sp>
        <p:nvSpPr>
          <p:cNvPr id="4" name="Прямоугольник 3"/>
          <p:cNvSpPr/>
          <p:nvPr/>
        </p:nvSpPr>
        <p:spPr>
          <a:xfrm>
            <a:off x="829732" y="499074"/>
            <a:ext cx="2311401" cy="707886"/>
          </a:xfrm>
          <a:prstGeom prst="rect">
            <a:avLst/>
          </a:prstGeom>
        </p:spPr>
        <p:txBody>
          <a:bodyPr wrap="square">
            <a:spAutoFit/>
          </a:bodyPr>
          <a:lstStyle/>
          <a:p>
            <a:r>
              <a:rPr lang="en-US" b="1" dirty="0" err="1">
                <a:solidFill>
                  <a:srgbClr val="FF0000"/>
                </a:solidFill>
                <a:latin typeface="+mn-lt"/>
              </a:rPr>
              <a:t>Bogdanov</a:t>
            </a:r>
            <a:r>
              <a:rPr lang="en-US" b="1" dirty="0">
                <a:solidFill>
                  <a:srgbClr val="FF0000"/>
                </a:solidFill>
                <a:latin typeface="+mn-lt"/>
              </a:rPr>
              <a:t>,</a:t>
            </a:r>
            <a:endParaRPr lang="ru-RU" b="1" dirty="0">
              <a:solidFill>
                <a:srgbClr val="FF0000"/>
              </a:solidFill>
              <a:latin typeface="+mn-lt"/>
            </a:endParaRPr>
          </a:p>
          <a:p>
            <a:r>
              <a:rPr lang="en-US" b="1" dirty="0">
                <a:solidFill>
                  <a:srgbClr val="FF0000"/>
                </a:solidFill>
                <a:latin typeface="+mn-lt"/>
              </a:rPr>
              <a:t>SPIE,2021 </a:t>
            </a:r>
            <a:endParaRPr lang="ru-RU" b="1" dirty="0">
              <a:solidFill>
                <a:srgbClr val="FF0000"/>
              </a:solidFill>
              <a:latin typeface="+mn-lt"/>
            </a:endParaRPr>
          </a:p>
        </p:txBody>
      </p:sp>
      <p:sp>
        <p:nvSpPr>
          <p:cNvPr id="5" name="Прямоугольник 4"/>
          <p:cNvSpPr/>
          <p:nvPr/>
        </p:nvSpPr>
        <p:spPr>
          <a:xfrm>
            <a:off x="6045199" y="499073"/>
            <a:ext cx="2311401" cy="707886"/>
          </a:xfrm>
          <a:prstGeom prst="rect">
            <a:avLst/>
          </a:prstGeom>
        </p:spPr>
        <p:txBody>
          <a:bodyPr wrap="square">
            <a:spAutoFit/>
          </a:bodyPr>
          <a:lstStyle/>
          <a:p>
            <a:r>
              <a:rPr lang="en-US" b="1" dirty="0" err="1">
                <a:solidFill>
                  <a:srgbClr val="FF0000"/>
                </a:solidFill>
                <a:latin typeface="+mn-lt"/>
              </a:rPr>
              <a:t>Bogdanov</a:t>
            </a:r>
            <a:r>
              <a:rPr lang="en-US" b="1" dirty="0">
                <a:solidFill>
                  <a:srgbClr val="FF0000"/>
                </a:solidFill>
                <a:latin typeface="+mn-lt"/>
              </a:rPr>
              <a:t>,</a:t>
            </a:r>
            <a:endParaRPr lang="ru-RU" b="1" dirty="0">
              <a:solidFill>
                <a:srgbClr val="FF0000"/>
              </a:solidFill>
              <a:latin typeface="+mn-lt"/>
            </a:endParaRPr>
          </a:p>
          <a:p>
            <a:r>
              <a:rPr lang="en-US" b="1" dirty="0">
                <a:solidFill>
                  <a:srgbClr val="FF0000"/>
                </a:solidFill>
                <a:latin typeface="+mn-lt"/>
              </a:rPr>
              <a:t>SPIE,2023</a:t>
            </a:r>
            <a:endParaRPr lang="ru-RU" b="1" dirty="0">
              <a:solidFill>
                <a:srgbClr val="FF0000"/>
              </a:solidFill>
              <a:latin typeface="+mn-lt"/>
            </a:endParaRPr>
          </a:p>
        </p:txBody>
      </p:sp>
      <p:sp>
        <p:nvSpPr>
          <p:cNvPr id="7" name="Прямоугольник 6"/>
          <p:cNvSpPr/>
          <p:nvPr/>
        </p:nvSpPr>
        <p:spPr>
          <a:xfrm>
            <a:off x="812799" y="3877274"/>
            <a:ext cx="2311401" cy="707886"/>
          </a:xfrm>
          <a:prstGeom prst="rect">
            <a:avLst/>
          </a:prstGeom>
        </p:spPr>
        <p:txBody>
          <a:bodyPr wrap="square">
            <a:spAutoFit/>
          </a:bodyPr>
          <a:lstStyle/>
          <a:p>
            <a:r>
              <a:rPr lang="en-US" b="1" dirty="0" err="1">
                <a:solidFill>
                  <a:srgbClr val="FF0000"/>
                </a:solidFill>
                <a:latin typeface="+mn-lt"/>
              </a:rPr>
              <a:t>Kazachkina</a:t>
            </a:r>
            <a:r>
              <a:rPr lang="en-US" b="1" dirty="0">
                <a:solidFill>
                  <a:srgbClr val="FF0000"/>
                </a:solidFill>
                <a:latin typeface="+mn-lt"/>
              </a:rPr>
              <a:t>,</a:t>
            </a:r>
            <a:endParaRPr lang="ru-RU" b="1" dirty="0">
              <a:solidFill>
                <a:srgbClr val="FF0000"/>
              </a:solidFill>
              <a:latin typeface="+mn-lt"/>
            </a:endParaRPr>
          </a:p>
          <a:p>
            <a:r>
              <a:rPr lang="en-US" b="1" dirty="0">
                <a:solidFill>
                  <a:srgbClr val="FF0000"/>
                </a:solidFill>
                <a:latin typeface="+mn-lt"/>
              </a:rPr>
              <a:t>JBPE, 2021</a:t>
            </a:r>
            <a:endParaRPr lang="ru-RU" b="1" dirty="0">
              <a:solidFill>
                <a:srgbClr val="FF0000"/>
              </a:solidFill>
              <a:latin typeface="+mn-lt"/>
            </a:endParaRPr>
          </a:p>
        </p:txBody>
      </p:sp>
      <p:sp>
        <p:nvSpPr>
          <p:cNvPr id="8" name="Прямоугольник 7"/>
          <p:cNvSpPr/>
          <p:nvPr/>
        </p:nvSpPr>
        <p:spPr>
          <a:xfrm>
            <a:off x="5985932" y="3851875"/>
            <a:ext cx="2311401" cy="707886"/>
          </a:xfrm>
          <a:prstGeom prst="rect">
            <a:avLst/>
          </a:prstGeom>
        </p:spPr>
        <p:txBody>
          <a:bodyPr wrap="square">
            <a:spAutoFit/>
          </a:bodyPr>
          <a:lstStyle/>
          <a:p>
            <a:r>
              <a:rPr lang="en-US" b="1" dirty="0">
                <a:solidFill>
                  <a:srgbClr val="FF0000"/>
                </a:solidFill>
                <a:latin typeface="+mn-lt"/>
              </a:rPr>
              <a:t>Zherdeva,</a:t>
            </a:r>
            <a:endParaRPr lang="ru-RU" b="1" dirty="0">
              <a:solidFill>
                <a:srgbClr val="FF0000"/>
              </a:solidFill>
              <a:latin typeface="+mn-lt"/>
            </a:endParaRPr>
          </a:p>
          <a:p>
            <a:r>
              <a:rPr lang="en-US" b="1" dirty="0">
                <a:solidFill>
                  <a:srgbClr val="FF0000"/>
                </a:solidFill>
                <a:latin typeface="+mn-lt"/>
              </a:rPr>
              <a:t>MDPI, 2023</a:t>
            </a:r>
            <a:endParaRPr lang="ru-RU" b="1" dirty="0">
              <a:solidFill>
                <a:srgbClr val="FF0000"/>
              </a:solidFill>
              <a:latin typeface="+mn-lt"/>
            </a:endParaRPr>
          </a:p>
        </p:txBody>
      </p:sp>
    </p:spTree>
    <p:extLst>
      <p:ext uri="{BB962C8B-B14F-4D97-AF65-F5344CB8AC3E}">
        <p14:creationId xmlns:p14="http://schemas.microsoft.com/office/powerpoint/2010/main" val="3549082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D040-6DA3-EB49-AFBA-71E585210E66}"/>
              </a:ext>
            </a:extLst>
          </p:cNvPr>
          <p:cNvSpPr>
            <a:spLocks noGrp="1"/>
          </p:cNvSpPr>
          <p:nvPr>
            <p:ph type="title"/>
          </p:nvPr>
        </p:nvSpPr>
        <p:spPr>
          <a:xfrm>
            <a:off x="182749" y="46521"/>
            <a:ext cx="7698508" cy="554470"/>
          </a:xfrm>
        </p:spPr>
        <p:txBody>
          <a:bodyPr>
            <a:normAutofit/>
          </a:bodyPr>
          <a:lstStyle/>
          <a:p>
            <a:r>
              <a:rPr lang="en-US" sz="1400" b="1" dirty="0"/>
              <a:t>Fluorescence </a:t>
            </a:r>
            <a:r>
              <a:rPr lang="en-US" sz="1400" b="1" i="1" dirty="0"/>
              <a:t>in vivo  </a:t>
            </a:r>
            <a:r>
              <a:rPr lang="en-US" sz="1400" b="1" dirty="0"/>
              <a:t>after OC using 1M and 0,7M </a:t>
            </a:r>
            <a:r>
              <a:rPr lang="en-US" sz="1400" b="1" dirty="0" err="1"/>
              <a:t>Gadobutrol</a:t>
            </a:r>
            <a:r>
              <a:rPr lang="en-US" sz="1400" b="1" dirty="0"/>
              <a:t> (GB)</a:t>
            </a:r>
            <a:endParaRPr lang="en-US" sz="1400" b="1" dirty="0">
              <a:latin typeface="+mj-lt"/>
            </a:endParaRPr>
          </a:p>
        </p:txBody>
      </p:sp>
      <p:sp>
        <p:nvSpPr>
          <p:cNvPr id="5" name="TextBox 4">
            <a:extLst>
              <a:ext uri="{FF2B5EF4-FFF2-40B4-BE49-F238E27FC236}">
                <a16:creationId xmlns:a16="http://schemas.microsoft.com/office/drawing/2014/main" id="{B6AA5BD1-3700-834C-BB86-B5CF699F993A}"/>
              </a:ext>
            </a:extLst>
          </p:cNvPr>
          <p:cNvSpPr txBox="1"/>
          <p:nvPr/>
        </p:nvSpPr>
        <p:spPr>
          <a:xfrm>
            <a:off x="182748" y="3927428"/>
            <a:ext cx="3735805" cy="1169551"/>
          </a:xfrm>
          <a:prstGeom prst="rect">
            <a:avLst/>
          </a:prstGeom>
          <a:noFill/>
        </p:spPr>
        <p:txBody>
          <a:bodyPr wrap="square" rtlCol="0">
            <a:spAutoFit/>
          </a:bodyPr>
          <a:lstStyle/>
          <a:p>
            <a:r>
              <a:rPr lang="ru-RU" sz="1400" dirty="0">
                <a:solidFill>
                  <a:schemeClr val="tx1">
                    <a:lumMod val="95000"/>
                  </a:schemeClr>
                </a:solidFill>
                <a:latin typeface="Calibri" panose="020F0502020204030204" pitchFamily="34" charset="0"/>
                <a:cs typeface="Calibri" panose="020F0502020204030204" pitchFamily="34" charset="0"/>
              </a:rPr>
              <a:t>A-D </a:t>
            </a:r>
            <a:r>
              <a:rPr lang="en-US" sz="1400" dirty="0">
                <a:solidFill>
                  <a:schemeClr val="tx1">
                    <a:lumMod val="95000"/>
                  </a:schemeClr>
                </a:solidFill>
                <a:latin typeface="Calibri" panose="020F0502020204030204" pitchFamily="34" charset="0"/>
                <a:cs typeface="Calibri" panose="020F0502020204030204" pitchFamily="34" charset="0"/>
              </a:rPr>
              <a:t> FI of tumor before and after </a:t>
            </a:r>
            <a:r>
              <a:rPr lang="ru-RU" sz="1400" dirty="0">
                <a:solidFill>
                  <a:schemeClr val="tx1">
                    <a:lumMod val="95000"/>
                  </a:schemeClr>
                </a:solidFill>
                <a:latin typeface="Calibri" panose="020F0502020204030204" pitchFamily="34" charset="0"/>
                <a:cs typeface="Calibri" panose="020F0502020204030204" pitchFamily="34" charset="0"/>
              </a:rPr>
              <a:t>15-60 </a:t>
            </a:r>
            <a:r>
              <a:rPr lang="en-US" sz="1400" dirty="0">
                <a:solidFill>
                  <a:schemeClr val="tx1">
                    <a:lumMod val="95000"/>
                  </a:schemeClr>
                </a:solidFill>
                <a:latin typeface="Calibri" panose="020F0502020204030204" pitchFamily="34" charset="0"/>
                <a:cs typeface="Calibri" panose="020F0502020204030204" pitchFamily="34" charset="0"/>
              </a:rPr>
              <a:t>min after 10</a:t>
            </a:r>
            <a:r>
              <a:rPr lang="ru-RU" sz="1400" dirty="0">
                <a:solidFill>
                  <a:schemeClr val="tx1">
                    <a:lumMod val="95000"/>
                  </a:schemeClr>
                </a:solidFill>
                <a:latin typeface="Calibri" panose="020F0502020204030204" pitchFamily="34" charset="0"/>
                <a:cs typeface="Calibri" panose="020F0502020204030204" pitchFamily="34" charset="0"/>
              </a:rPr>
              <a:t>0% </a:t>
            </a:r>
            <a:r>
              <a:rPr lang="en-US" sz="1400" dirty="0">
                <a:solidFill>
                  <a:schemeClr val="tx1">
                    <a:lumMod val="95000"/>
                  </a:schemeClr>
                </a:solidFill>
                <a:latin typeface="Calibri" panose="020F0502020204030204" pitchFamily="34" charset="0"/>
                <a:cs typeface="Calibri" panose="020F0502020204030204" pitchFamily="34" charset="0"/>
              </a:rPr>
              <a:t>GB application</a:t>
            </a:r>
            <a:r>
              <a:rPr lang="ru-RU" sz="1400" dirty="0">
                <a:solidFill>
                  <a:schemeClr val="tx1">
                    <a:lumMod val="95000"/>
                  </a:schemeClr>
                </a:solidFill>
                <a:latin typeface="Calibri" panose="020F0502020204030204" pitchFamily="34" charset="0"/>
                <a:cs typeface="Calibri" panose="020F0502020204030204" pitchFamily="34" charset="0"/>
              </a:rPr>
              <a:t>.; </a:t>
            </a:r>
          </a:p>
          <a:p>
            <a:r>
              <a:rPr lang="ru-RU" sz="1400" dirty="0">
                <a:solidFill>
                  <a:schemeClr val="tx1">
                    <a:lumMod val="95000"/>
                  </a:schemeClr>
                </a:solidFill>
                <a:latin typeface="Calibri" panose="020F0502020204030204" pitchFamily="34" charset="0"/>
                <a:cs typeface="Calibri" panose="020F0502020204030204" pitchFamily="34" charset="0"/>
              </a:rPr>
              <a:t>Е  - </a:t>
            </a:r>
            <a:r>
              <a:rPr lang="en-US" sz="1400" dirty="0">
                <a:solidFill>
                  <a:schemeClr val="tx1">
                    <a:lumMod val="95000"/>
                  </a:schemeClr>
                </a:solidFill>
                <a:latin typeface="Calibri" panose="020F0502020204030204" pitchFamily="34" charset="0"/>
                <a:cs typeface="Calibri" panose="020F0502020204030204" pitchFamily="34" charset="0"/>
              </a:rPr>
              <a:t>FI-time dependence </a:t>
            </a:r>
            <a:r>
              <a:rPr lang="ru-RU" sz="1400" dirty="0">
                <a:solidFill>
                  <a:schemeClr val="tx1">
                    <a:lumMod val="95000"/>
                  </a:schemeClr>
                </a:solidFill>
                <a:latin typeface="Calibri" panose="020F0502020204030204" pitchFamily="34" charset="0"/>
                <a:cs typeface="Calibri" panose="020F0502020204030204" pitchFamily="34" charset="0"/>
              </a:rPr>
              <a:t>А-Г; </a:t>
            </a:r>
          </a:p>
          <a:p>
            <a:r>
              <a:rPr lang="ru-RU" sz="1400" dirty="0">
                <a:solidFill>
                  <a:schemeClr val="tx1">
                    <a:lumMod val="95000"/>
                  </a:schemeClr>
                </a:solidFill>
                <a:latin typeface="Calibri" panose="020F0502020204030204" pitchFamily="34" charset="0"/>
                <a:cs typeface="Calibri" panose="020F0502020204030204" pitchFamily="34" charset="0"/>
              </a:rPr>
              <a:t>F –</a:t>
            </a:r>
            <a:r>
              <a:rPr lang="en-US" sz="1400" dirty="0">
                <a:solidFill>
                  <a:schemeClr val="tx1">
                    <a:lumMod val="95000"/>
                  </a:schemeClr>
                </a:solidFill>
                <a:latin typeface="Calibri" panose="020F0502020204030204" pitchFamily="34" charset="0"/>
                <a:cs typeface="Calibri" panose="020F0502020204030204" pitchFamily="34" charset="0"/>
              </a:rPr>
              <a:t>FI\F0( %)</a:t>
            </a:r>
            <a:r>
              <a:rPr lang="ru-RU" sz="1400" dirty="0">
                <a:solidFill>
                  <a:schemeClr val="tx1">
                    <a:lumMod val="95000"/>
                  </a:schemeClr>
                </a:solidFill>
                <a:latin typeface="Calibri" panose="020F0502020204030204" pitchFamily="34" charset="0"/>
                <a:cs typeface="Calibri" panose="020F0502020204030204" pitchFamily="34" charset="0"/>
              </a:rPr>
              <a:t>; </a:t>
            </a:r>
          </a:p>
          <a:p>
            <a:r>
              <a:rPr lang="ru-RU" sz="1400" dirty="0">
                <a:solidFill>
                  <a:schemeClr val="tx1">
                    <a:lumMod val="95000"/>
                  </a:schemeClr>
                </a:solidFill>
                <a:latin typeface="Calibri" panose="020F0502020204030204" pitchFamily="34" charset="0"/>
                <a:cs typeface="Calibri" panose="020F0502020204030204" pitchFamily="34" charset="0"/>
              </a:rPr>
              <a:t>G – </a:t>
            </a:r>
            <a:r>
              <a:rPr lang="en-US" sz="1400" dirty="0">
                <a:solidFill>
                  <a:schemeClr val="tx1">
                    <a:lumMod val="95000"/>
                  </a:schemeClr>
                </a:solidFill>
                <a:latin typeface="Calibri" panose="020F0502020204030204" pitchFamily="34" charset="0"/>
                <a:cs typeface="Calibri" panose="020F0502020204030204" pitchFamily="34" charset="0"/>
              </a:rPr>
              <a:t>FI SNR</a:t>
            </a:r>
            <a:r>
              <a:rPr lang="ru-RU" sz="1400" dirty="0">
                <a:solidFill>
                  <a:schemeClr val="tx1">
                    <a:lumMod val="95000"/>
                  </a:schemeClr>
                </a:solidFill>
                <a:latin typeface="Calibri" panose="020F0502020204030204" pitchFamily="34" charset="0"/>
                <a:cs typeface="Calibri" panose="020F0502020204030204" pitchFamily="34" charset="0"/>
              </a:rPr>
              <a:t>, (n=8-9</a:t>
            </a:r>
            <a:r>
              <a:rPr lang="en-US" sz="1400" dirty="0">
                <a:solidFill>
                  <a:schemeClr val="tx1">
                    <a:lumMod val="95000"/>
                  </a:schemeClr>
                </a:solidFill>
                <a:latin typeface="Calibri" panose="020F0502020204030204" pitchFamily="34" charset="0"/>
                <a:cs typeface="Calibri" panose="020F0502020204030204" pitchFamily="34" charset="0"/>
              </a:rPr>
              <a:t>)</a:t>
            </a:r>
            <a:r>
              <a:rPr lang="ru-RU" sz="1400" dirty="0">
                <a:solidFill>
                  <a:schemeClr val="tx1">
                    <a:lumMod val="95000"/>
                  </a:schemeClr>
                </a:solidFill>
                <a:latin typeface="Calibri" panose="020F0502020204030204" pitchFamily="34" charset="0"/>
                <a:cs typeface="Calibri" panose="020F0502020204030204" pitchFamily="34" charset="0"/>
              </a:rPr>
              <a:t> </a:t>
            </a:r>
            <a:r>
              <a:rPr lang="en-US" sz="1400" dirty="0">
                <a:solidFill>
                  <a:schemeClr val="tx1">
                    <a:lumMod val="95000"/>
                  </a:schemeClr>
                </a:solidFill>
                <a:latin typeface="Calibri" panose="020F0502020204030204" pitchFamily="34" charset="0"/>
                <a:cs typeface="Calibri" panose="020F0502020204030204" pitchFamily="34" charset="0"/>
              </a:rPr>
              <a:t> bar</a:t>
            </a:r>
            <a:r>
              <a:rPr lang="ru-RU" sz="1400" dirty="0">
                <a:solidFill>
                  <a:schemeClr val="tx1">
                    <a:lumMod val="95000"/>
                  </a:schemeClr>
                </a:solidFill>
                <a:latin typeface="Calibri" panose="020F0502020204030204" pitchFamily="34" charset="0"/>
                <a:cs typeface="Calibri" panose="020F0502020204030204" pitchFamily="34" charset="0"/>
              </a:rPr>
              <a:t>(D) = </a:t>
            </a:r>
            <a:r>
              <a:rPr lang="en-US" sz="1400" dirty="0">
                <a:solidFill>
                  <a:schemeClr val="tx1">
                    <a:lumMod val="95000"/>
                  </a:schemeClr>
                </a:solidFill>
                <a:latin typeface="Calibri" panose="020F0502020204030204" pitchFamily="34" charset="0"/>
                <a:cs typeface="Calibri" panose="020F0502020204030204" pitchFamily="34" charset="0"/>
              </a:rPr>
              <a:t>2</a:t>
            </a:r>
            <a:r>
              <a:rPr lang="ru-RU" sz="1400" dirty="0">
                <a:solidFill>
                  <a:schemeClr val="tx1">
                    <a:lumMod val="95000"/>
                  </a:schemeClr>
                </a:solidFill>
                <a:latin typeface="Calibri" panose="020F0502020204030204" pitchFamily="34" charset="0"/>
                <a:cs typeface="Calibri" panose="020F0502020204030204" pitchFamily="34" charset="0"/>
              </a:rPr>
              <a:t> мм.</a:t>
            </a:r>
          </a:p>
        </p:txBody>
      </p:sp>
      <p:pic>
        <p:nvPicPr>
          <p:cNvPr id="3" name="Рисунок 2"/>
          <p:cNvPicPr>
            <a:picLocks noChangeAspect="1"/>
          </p:cNvPicPr>
          <p:nvPr/>
        </p:nvPicPr>
        <p:blipFill>
          <a:blip r:embed="rId3"/>
          <a:stretch>
            <a:fillRect/>
          </a:stretch>
        </p:blipFill>
        <p:spPr>
          <a:xfrm>
            <a:off x="182749" y="517286"/>
            <a:ext cx="3735804" cy="3403970"/>
          </a:xfrm>
          <a:prstGeom prst="rect">
            <a:avLst/>
          </a:prstGeom>
        </p:spPr>
      </p:pic>
      <p:pic>
        <p:nvPicPr>
          <p:cNvPr id="6" name="Рисунок 5">
            <a:extLst>
              <a:ext uri="{FF2B5EF4-FFF2-40B4-BE49-F238E27FC236}">
                <a16:creationId xmlns:a16="http://schemas.microsoft.com/office/drawing/2014/main" id="{DDFCF425-729E-D8C1-04EA-2EEA2ED0F559}"/>
              </a:ext>
            </a:extLst>
          </p:cNvPr>
          <p:cNvPicPr>
            <a:picLocks noChangeAspect="1"/>
          </p:cNvPicPr>
          <p:nvPr/>
        </p:nvPicPr>
        <p:blipFill>
          <a:blip r:embed="rId4"/>
          <a:stretch>
            <a:fillRect/>
          </a:stretch>
        </p:blipFill>
        <p:spPr>
          <a:xfrm>
            <a:off x="5293286" y="418253"/>
            <a:ext cx="3498525" cy="3503003"/>
          </a:xfrm>
          <a:prstGeom prst="rect">
            <a:avLst/>
          </a:prstGeom>
        </p:spPr>
      </p:pic>
      <p:sp>
        <p:nvSpPr>
          <p:cNvPr id="13" name="TextBox 12">
            <a:extLst>
              <a:ext uri="{FF2B5EF4-FFF2-40B4-BE49-F238E27FC236}">
                <a16:creationId xmlns:a16="http://schemas.microsoft.com/office/drawing/2014/main" id="{2BFF9875-0596-E2B4-3776-89C7D97F878C}"/>
              </a:ext>
            </a:extLst>
          </p:cNvPr>
          <p:cNvSpPr txBox="1"/>
          <p:nvPr/>
        </p:nvSpPr>
        <p:spPr>
          <a:xfrm>
            <a:off x="2464459" y="662429"/>
            <a:ext cx="1222170" cy="307777"/>
          </a:xfrm>
          <a:prstGeom prst="rect">
            <a:avLst/>
          </a:prstGeom>
          <a:noFill/>
        </p:spPr>
        <p:txBody>
          <a:bodyPr wrap="square">
            <a:spAutoFit/>
          </a:bodyPr>
          <a:lstStyle/>
          <a:p>
            <a:r>
              <a:rPr lang="en-US" sz="1400" b="1" dirty="0">
                <a:solidFill>
                  <a:srgbClr val="FF0000"/>
                </a:solidFill>
              </a:rPr>
              <a:t>1M  GB</a:t>
            </a:r>
            <a:endParaRPr lang="ru-RU" dirty="0">
              <a:solidFill>
                <a:srgbClr val="FF0000"/>
              </a:solidFill>
            </a:endParaRPr>
          </a:p>
        </p:txBody>
      </p:sp>
      <p:sp>
        <p:nvSpPr>
          <p:cNvPr id="15" name="TextBox 14">
            <a:extLst>
              <a:ext uri="{FF2B5EF4-FFF2-40B4-BE49-F238E27FC236}">
                <a16:creationId xmlns:a16="http://schemas.microsoft.com/office/drawing/2014/main" id="{3EF8EB99-2753-315B-8887-C6830E7A9AB0}"/>
              </a:ext>
            </a:extLst>
          </p:cNvPr>
          <p:cNvSpPr txBox="1"/>
          <p:nvPr/>
        </p:nvSpPr>
        <p:spPr>
          <a:xfrm>
            <a:off x="7335266" y="563396"/>
            <a:ext cx="1091982" cy="307777"/>
          </a:xfrm>
          <a:prstGeom prst="rect">
            <a:avLst/>
          </a:prstGeom>
          <a:noFill/>
        </p:spPr>
        <p:txBody>
          <a:bodyPr wrap="square">
            <a:spAutoFit/>
          </a:bodyPr>
          <a:lstStyle/>
          <a:p>
            <a:r>
              <a:rPr lang="en-US" sz="1400" b="1" dirty="0">
                <a:solidFill>
                  <a:srgbClr val="FF0000"/>
                </a:solidFill>
              </a:rPr>
              <a:t>0,7M GB</a:t>
            </a:r>
            <a:endParaRPr lang="ru-RU" dirty="0">
              <a:solidFill>
                <a:srgbClr val="FF0000"/>
              </a:solidFill>
            </a:endParaRPr>
          </a:p>
        </p:txBody>
      </p:sp>
      <p:sp>
        <p:nvSpPr>
          <p:cNvPr id="19" name="TextBox 18">
            <a:extLst>
              <a:ext uri="{FF2B5EF4-FFF2-40B4-BE49-F238E27FC236}">
                <a16:creationId xmlns:a16="http://schemas.microsoft.com/office/drawing/2014/main" id="{CF26EE0B-73F8-D51E-FF26-2B6D1BB405BC}"/>
              </a:ext>
            </a:extLst>
          </p:cNvPr>
          <p:cNvSpPr txBox="1"/>
          <p:nvPr/>
        </p:nvSpPr>
        <p:spPr>
          <a:xfrm>
            <a:off x="5225448" y="3896650"/>
            <a:ext cx="3566363" cy="1200329"/>
          </a:xfrm>
          <a:prstGeom prst="rect">
            <a:avLst/>
          </a:prstGeom>
          <a:noFill/>
        </p:spPr>
        <p:txBody>
          <a:bodyPr wrap="square" rtlCol="0">
            <a:spAutoFit/>
          </a:bodyPr>
          <a:lstStyle/>
          <a:p>
            <a:r>
              <a:rPr lang="ru-RU" sz="1600" dirty="0">
                <a:solidFill>
                  <a:schemeClr val="tx1">
                    <a:lumMod val="95000"/>
                  </a:schemeClr>
                </a:solidFill>
                <a:latin typeface="Calibri" panose="020F0502020204030204" pitchFamily="34" charset="0"/>
                <a:cs typeface="Calibri" panose="020F0502020204030204" pitchFamily="34" charset="0"/>
              </a:rPr>
              <a:t> </a:t>
            </a:r>
            <a:r>
              <a:rPr lang="ru-RU" sz="1400" dirty="0">
                <a:solidFill>
                  <a:schemeClr val="tx1">
                    <a:lumMod val="95000"/>
                  </a:schemeClr>
                </a:solidFill>
                <a:latin typeface="Calibri" panose="020F0502020204030204" pitchFamily="34" charset="0"/>
                <a:cs typeface="Calibri" panose="020F0502020204030204" pitchFamily="34" charset="0"/>
              </a:rPr>
              <a:t>A-D </a:t>
            </a:r>
            <a:r>
              <a:rPr lang="en-US" sz="1400" dirty="0">
                <a:solidFill>
                  <a:schemeClr val="tx1">
                    <a:lumMod val="95000"/>
                  </a:schemeClr>
                </a:solidFill>
                <a:latin typeface="Calibri" panose="020F0502020204030204" pitchFamily="34" charset="0"/>
                <a:cs typeface="Calibri" panose="020F0502020204030204" pitchFamily="34" charset="0"/>
              </a:rPr>
              <a:t> FI of tumor before and after </a:t>
            </a:r>
            <a:r>
              <a:rPr lang="ru-RU" sz="1400" dirty="0">
                <a:solidFill>
                  <a:schemeClr val="tx1">
                    <a:lumMod val="95000"/>
                  </a:schemeClr>
                </a:solidFill>
                <a:latin typeface="Calibri" panose="020F0502020204030204" pitchFamily="34" charset="0"/>
                <a:cs typeface="Calibri" panose="020F0502020204030204" pitchFamily="34" charset="0"/>
              </a:rPr>
              <a:t>15-60 </a:t>
            </a:r>
            <a:r>
              <a:rPr lang="en-US" sz="1400" dirty="0">
                <a:solidFill>
                  <a:schemeClr val="tx1">
                    <a:lumMod val="95000"/>
                  </a:schemeClr>
                </a:solidFill>
                <a:latin typeface="Calibri" panose="020F0502020204030204" pitchFamily="34" charset="0"/>
                <a:cs typeface="Calibri" panose="020F0502020204030204" pitchFamily="34" charset="0"/>
              </a:rPr>
              <a:t>min </a:t>
            </a:r>
          </a:p>
          <a:p>
            <a:r>
              <a:rPr lang="en-US" sz="1400" dirty="0">
                <a:solidFill>
                  <a:schemeClr val="tx1">
                    <a:lumMod val="95000"/>
                  </a:schemeClr>
                </a:solidFill>
                <a:latin typeface="Calibri" panose="020F0502020204030204" pitchFamily="34" charset="0"/>
                <a:cs typeface="Calibri" panose="020F0502020204030204" pitchFamily="34" charset="0"/>
              </a:rPr>
              <a:t>after </a:t>
            </a:r>
            <a:r>
              <a:rPr lang="ru-RU" sz="1400" dirty="0">
                <a:solidFill>
                  <a:schemeClr val="tx1">
                    <a:lumMod val="95000"/>
                  </a:schemeClr>
                </a:solidFill>
                <a:latin typeface="Calibri" panose="020F0502020204030204" pitchFamily="34" charset="0"/>
                <a:cs typeface="Calibri" panose="020F0502020204030204" pitchFamily="34" charset="0"/>
              </a:rPr>
              <a:t>70% </a:t>
            </a:r>
            <a:r>
              <a:rPr lang="en-US" sz="1400" dirty="0">
                <a:solidFill>
                  <a:schemeClr val="tx1">
                    <a:lumMod val="95000"/>
                  </a:schemeClr>
                </a:solidFill>
                <a:latin typeface="Calibri" panose="020F0502020204030204" pitchFamily="34" charset="0"/>
                <a:cs typeface="Calibri" panose="020F0502020204030204" pitchFamily="34" charset="0"/>
              </a:rPr>
              <a:t>GB application</a:t>
            </a:r>
            <a:r>
              <a:rPr lang="ru-RU" sz="1400" dirty="0">
                <a:solidFill>
                  <a:schemeClr val="tx1">
                    <a:lumMod val="95000"/>
                  </a:schemeClr>
                </a:solidFill>
                <a:latin typeface="Calibri" panose="020F0502020204030204" pitchFamily="34" charset="0"/>
                <a:cs typeface="Calibri" panose="020F0502020204030204" pitchFamily="34" charset="0"/>
              </a:rPr>
              <a:t>.; </a:t>
            </a:r>
          </a:p>
          <a:p>
            <a:r>
              <a:rPr lang="ru-RU" sz="1400" dirty="0">
                <a:solidFill>
                  <a:schemeClr val="tx1">
                    <a:lumMod val="95000"/>
                  </a:schemeClr>
                </a:solidFill>
                <a:latin typeface="Calibri" panose="020F0502020204030204" pitchFamily="34" charset="0"/>
                <a:cs typeface="Calibri" panose="020F0502020204030204" pitchFamily="34" charset="0"/>
              </a:rPr>
              <a:t>Е  - </a:t>
            </a:r>
            <a:r>
              <a:rPr lang="en-US" sz="1400" dirty="0">
                <a:solidFill>
                  <a:schemeClr val="tx1">
                    <a:lumMod val="95000"/>
                  </a:schemeClr>
                </a:solidFill>
                <a:latin typeface="Calibri" panose="020F0502020204030204" pitchFamily="34" charset="0"/>
                <a:cs typeface="Calibri" panose="020F0502020204030204" pitchFamily="34" charset="0"/>
              </a:rPr>
              <a:t>FI-time dependence </a:t>
            </a:r>
            <a:r>
              <a:rPr lang="ru-RU" sz="1400" dirty="0">
                <a:solidFill>
                  <a:schemeClr val="tx1">
                    <a:lumMod val="95000"/>
                  </a:schemeClr>
                </a:solidFill>
                <a:latin typeface="Calibri" panose="020F0502020204030204" pitchFamily="34" charset="0"/>
                <a:cs typeface="Calibri" panose="020F0502020204030204" pitchFamily="34" charset="0"/>
              </a:rPr>
              <a:t>А-Г; </a:t>
            </a:r>
          </a:p>
          <a:p>
            <a:r>
              <a:rPr lang="ru-RU" sz="1400" dirty="0">
                <a:solidFill>
                  <a:schemeClr val="tx1">
                    <a:lumMod val="95000"/>
                  </a:schemeClr>
                </a:solidFill>
                <a:latin typeface="Calibri" panose="020F0502020204030204" pitchFamily="34" charset="0"/>
                <a:cs typeface="Calibri" panose="020F0502020204030204" pitchFamily="34" charset="0"/>
              </a:rPr>
              <a:t>F –</a:t>
            </a:r>
            <a:r>
              <a:rPr lang="en-US" sz="1400" dirty="0">
                <a:solidFill>
                  <a:schemeClr val="tx1">
                    <a:lumMod val="95000"/>
                  </a:schemeClr>
                </a:solidFill>
                <a:latin typeface="Calibri" panose="020F0502020204030204" pitchFamily="34" charset="0"/>
                <a:cs typeface="Calibri" panose="020F0502020204030204" pitchFamily="34" charset="0"/>
              </a:rPr>
              <a:t>FI\F0( %)</a:t>
            </a:r>
            <a:r>
              <a:rPr lang="ru-RU" sz="1400" dirty="0">
                <a:solidFill>
                  <a:schemeClr val="tx1">
                    <a:lumMod val="95000"/>
                  </a:schemeClr>
                </a:solidFill>
                <a:latin typeface="Calibri" panose="020F0502020204030204" pitchFamily="34" charset="0"/>
                <a:cs typeface="Calibri" panose="020F0502020204030204" pitchFamily="34" charset="0"/>
              </a:rPr>
              <a:t>; </a:t>
            </a:r>
          </a:p>
          <a:p>
            <a:r>
              <a:rPr lang="ru-RU" sz="1400" dirty="0">
                <a:solidFill>
                  <a:schemeClr val="tx1">
                    <a:lumMod val="95000"/>
                  </a:schemeClr>
                </a:solidFill>
                <a:latin typeface="Calibri" panose="020F0502020204030204" pitchFamily="34" charset="0"/>
                <a:cs typeface="Calibri" panose="020F0502020204030204" pitchFamily="34" charset="0"/>
              </a:rPr>
              <a:t>G – </a:t>
            </a:r>
            <a:r>
              <a:rPr lang="en-US" sz="1400" dirty="0">
                <a:solidFill>
                  <a:schemeClr val="tx1">
                    <a:lumMod val="95000"/>
                  </a:schemeClr>
                </a:solidFill>
                <a:latin typeface="Calibri" panose="020F0502020204030204" pitchFamily="34" charset="0"/>
                <a:cs typeface="Calibri" panose="020F0502020204030204" pitchFamily="34" charset="0"/>
              </a:rPr>
              <a:t>FI SNR</a:t>
            </a:r>
            <a:r>
              <a:rPr lang="ru-RU" sz="1400" dirty="0">
                <a:solidFill>
                  <a:schemeClr val="tx1">
                    <a:lumMod val="95000"/>
                  </a:schemeClr>
                </a:solidFill>
                <a:latin typeface="Calibri" panose="020F0502020204030204" pitchFamily="34" charset="0"/>
                <a:cs typeface="Calibri" panose="020F0502020204030204" pitchFamily="34" charset="0"/>
              </a:rPr>
              <a:t>, (n=8-9</a:t>
            </a:r>
            <a:r>
              <a:rPr lang="en-US" sz="1400" dirty="0">
                <a:solidFill>
                  <a:schemeClr val="tx1">
                    <a:lumMod val="95000"/>
                  </a:schemeClr>
                </a:solidFill>
                <a:latin typeface="Calibri" panose="020F0502020204030204" pitchFamily="34" charset="0"/>
                <a:cs typeface="Calibri" panose="020F0502020204030204" pitchFamily="34" charset="0"/>
              </a:rPr>
              <a:t>)</a:t>
            </a:r>
            <a:r>
              <a:rPr lang="ru-RU" sz="1400" dirty="0">
                <a:solidFill>
                  <a:schemeClr val="tx1">
                    <a:lumMod val="95000"/>
                  </a:schemeClr>
                </a:solidFill>
                <a:latin typeface="Calibri" panose="020F0502020204030204" pitchFamily="34" charset="0"/>
                <a:cs typeface="Calibri" panose="020F0502020204030204" pitchFamily="34" charset="0"/>
              </a:rPr>
              <a:t> </a:t>
            </a:r>
            <a:r>
              <a:rPr lang="en-US" sz="1400" dirty="0">
                <a:solidFill>
                  <a:schemeClr val="tx1">
                    <a:lumMod val="95000"/>
                  </a:schemeClr>
                </a:solidFill>
                <a:latin typeface="Calibri" panose="020F0502020204030204" pitchFamily="34" charset="0"/>
                <a:cs typeface="Calibri" panose="020F0502020204030204" pitchFamily="34" charset="0"/>
              </a:rPr>
              <a:t> bar</a:t>
            </a:r>
            <a:r>
              <a:rPr lang="ru-RU" sz="1400" dirty="0">
                <a:solidFill>
                  <a:schemeClr val="tx1">
                    <a:lumMod val="95000"/>
                  </a:schemeClr>
                </a:solidFill>
                <a:latin typeface="Calibri" panose="020F0502020204030204" pitchFamily="34" charset="0"/>
                <a:cs typeface="Calibri" panose="020F0502020204030204" pitchFamily="34" charset="0"/>
              </a:rPr>
              <a:t>(D) = 5 мм.</a:t>
            </a:r>
            <a:endParaRPr lang="en-US" sz="1400" dirty="0">
              <a:solidFill>
                <a:schemeClr val="tx1">
                  <a:lumMod val="9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7443861"/>
      </p:ext>
    </p:extLst>
  </p:cSld>
  <p:clrMapOvr>
    <a:masterClrMapping/>
  </p:clrMapOvr>
  <mc:AlternateContent xmlns:mc="http://schemas.openxmlformats.org/markup-compatibility/2006" xmlns:p14="http://schemas.microsoft.com/office/powerpoint/2010/main">
    <mc:Choice Requires="p14">
      <p:transition spd="slow" p14:dur="2000" advTm="54136"/>
    </mc:Choice>
    <mc:Fallback xmlns="">
      <p:transition spd="slow" advTm="5413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5090" y="69766"/>
            <a:ext cx="8229600" cy="318448"/>
          </a:xfrm>
        </p:spPr>
        <p:txBody>
          <a:bodyPr>
            <a:normAutofit fontScale="90000"/>
          </a:bodyPr>
          <a:lstStyle/>
          <a:p>
            <a:r>
              <a:rPr lang="ru-RU" sz="2000" dirty="0">
                <a:latin typeface="+mj-lt"/>
              </a:rPr>
              <a:t>3D-</a:t>
            </a:r>
            <a:r>
              <a:rPr lang="en-US" sz="2000" dirty="0">
                <a:latin typeface="+mj-lt"/>
              </a:rPr>
              <a:t>GREMR-imaging before and after </a:t>
            </a:r>
            <a:r>
              <a:rPr lang="en-US" sz="2000" dirty="0" err="1">
                <a:latin typeface="+mj-lt"/>
              </a:rPr>
              <a:t>gadobutrol</a:t>
            </a:r>
            <a:r>
              <a:rPr lang="en-US" sz="2000" dirty="0">
                <a:latin typeface="+mj-lt"/>
              </a:rPr>
              <a:t> application</a:t>
            </a:r>
            <a:endParaRPr lang="ru-RU" dirty="0"/>
          </a:p>
        </p:txBody>
      </p:sp>
      <p:pic>
        <p:nvPicPr>
          <p:cNvPr id="4" name="Объект 3"/>
          <p:cNvPicPr>
            <a:picLocks noGrp="1" noChangeAspect="1"/>
          </p:cNvPicPr>
          <p:nvPr>
            <p:ph idx="1"/>
          </p:nvPr>
        </p:nvPicPr>
        <p:blipFill>
          <a:blip r:embed="rId3"/>
          <a:stretch>
            <a:fillRect/>
          </a:stretch>
        </p:blipFill>
        <p:spPr>
          <a:xfrm>
            <a:off x="63368" y="411889"/>
            <a:ext cx="3621769" cy="2616936"/>
          </a:xfrm>
          <a:prstGeom prst="rect">
            <a:avLst/>
          </a:prstGeom>
        </p:spPr>
      </p:pic>
      <p:sp>
        <p:nvSpPr>
          <p:cNvPr id="5" name="Прямоугольник 4"/>
          <p:cNvSpPr/>
          <p:nvPr/>
        </p:nvSpPr>
        <p:spPr>
          <a:xfrm>
            <a:off x="190960" y="3776102"/>
            <a:ext cx="8608191" cy="954107"/>
          </a:xfrm>
          <a:prstGeom prst="rect">
            <a:avLst/>
          </a:prstGeom>
        </p:spPr>
        <p:txBody>
          <a:bodyPr wrap="square">
            <a:spAutoFit/>
          </a:bodyPr>
          <a:lstStyle/>
          <a:p>
            <a:r>
              <a:rPr lang="en-US" sz="1400" b="1" dirty="0">
                <a:solidFill>
                  <a:schemeClr val="tx1">
                    <a:lumMod val="95000"/>
                  </a:schemeClr>
                </a:solidFill>
                <a:latin typeface="+mn-lt"/>
              </a:rPr>
              <a:t>3D GRE MR imaging (TR/TE= 60/2.9 </a:t>
            </a:r>
            <a:r>
              <a:rPr lang="en-US" sz="1400" b="1" dirty="0" err="1">
                <a:solidFill>
                  <a:schemeClr val="tx1">
                    <a:lumMod val="95000"/>
                  </a:schemeClr>
                </a:solidFill>
                <a:latin typeface="+mn-lt"/>
              </a:rPr>
              <a:t>ms</a:t>
            </a:r>
            <a:r>
              <a:rPr lang="en-US" sz="1400" b="1" dirty="0">
                <a:solidFill>
                  <a:schemeClr val="tx1">
                    <a:lumMod val="95000"/>
                  </a:schemeClr>
                </a:solidFill>
                <a:latin typeface="+mn-lt"/>
              </a:rPr>
              <a:t>, FA 20o, NEX 5) before (A) and after 30 min GB application</a:t>
            </a:r>
            <a:r>
              <a:rPr lang="ru-RU" sz="1400" b="1" dirty="0">
                <a:solidFill>
                  <a:schemeClr val="tx1">
                    <a:lumMod val="95000"/>
                  </a:schemeClr>
                </a:solidFill>
                <a:latin typeface="+mn-lt"/>
              </a:rPr>
              <a:t> </a:t>
            </a:r>
            <a:r>
              <a:rPr lang="en-US" sz="1400" b="1" dirty="0">
                <a:solidFill>
                  <a:schemeClr val="tx1">
                    <a:lumMod val="95000"/>
                  </a:schemeClr>
                </a:solidFill>
                <a:latin typeface="+mn-lt"/>
              </a:rPr>
              <a:t>(B) t- </a:t>
            </a:r>
            <a:r>
              <a:rPr lang="ru-RU" sz="1400" b="1" dirty="0">
                <a:solidFill>
                  <a:schemeClr val="tx1">
                    <a:lumMod val="95000"/>
                  </a:schemeClr>
                </a:solidFill>
                <a:latin typeface="+mn-lt"/>
              </a:rPr>
              <a:t>опухоль</a:t>
            </a:r>
            <a:r>
              <a:rPr lang="en-US" sz="1400" b="1" dirty="0">
                <a:solidFill>
                  <a:schemeClr val="tx1">
                    <a:lumMod val="95000"/>
                  </a:schemeClr>
                </a:solidFill>
                <a:latin typeface="+mn-lt"/>
              </a:rPr>
              <a:t>; MIP before ( N=4) </a:t>
            </a:r>
            <a:r>
              <a:rPr lang="ru-RU" sz="1400" b="1" dirty="0">
                <a:solidFill>
                  <a:schemeClr val="tx1">
                    <a:lumMod val="95000"/>
                  </a:schemeClr>
                </a:solidFill>
                <a:latin typeface="+mn-lt"/>
              </a:rPr>
              <a:t>(С) </a:t>
            </a:r>
            <a:r>
              <a:rPr lang="en-US" sz="1400" b="1" dirty="0">
                <a:solidFill>
                  <a:schemeClr val="tx1">
                    <a:lumMod val="95000"/>
                  </a:schemeClr>
                </a:solidFill>
                <a:latin typeface="+mn-lt"/>
              </a:rPr>
              <a:t>and after 3- min GB application </a:t>
            </a:r>
            <a:r>
              <a:rPr lang="ru-RU" sz="1400" b="1" dirty="0">
                <a:solidFill>
                  <a:schemeClr val="tx1">
                    <a:lumMod val="95000"/>
                  </a:schemeClr>
                </a:solidFill>
                <a:latin typeface="+mn-lt"/>
              </a:rPr>
              <a:t>(</a:t>
            </a:r>
            <a:r>
              <a:rPr lang="en-US" sz="1400" b="1" dirty="0">
                <a:solidFill>
                  <a:schemeClr val="tx1">
                    <a:lumMod val="95000"/>
                  </a:schemeClr>
                </a:solidFill>
                <a:latin typeface="+mn-lt"/>
              </a:rPr>
              <a:t>D</a:t>
            </a:r>
            <a:r>
              <a:rPr lang="ru-RU" sz="1400" b="1" dirty="0">
                <a:solidFill>
                  <a:schemeClr val="tx1">
                    <a:lumMod val="95000"/>
                  </a:schemeClr>
                </a:solidFill>
                <a:latin typeface="+mn-lt"/>
              </a:rPr>
              <a:t>)</a:t>
            </a:r>
            <a:r>
              <a:rPr lang="en-US" sz="1400" b="1" dirty="0">
                <a:solidFill>
                  <a:schemeClr val="tx1">
                    <a:lumMod val="95000"/>
                  </a:schemeClr>
                </a:solidFill>
                <a:latin typeface="+mn-lt"/>
              </a:rPr>
              <a:t>;</a:t>
            </a:r>
            <a:r>
              <a:rPr lang="ru-RU" sz="1400" b="1" dirty="0">
                <a:solidFill>
                  <a:schemeClr val="tx1">
                    <a:lumMod val="95000"/>
                  </a:schemeClr>
                </a:solidFill>
                <a:latin typeface="+mn-lt"/>
              </a:rPr>
              <a:t> E –</a:t>
            </a:r>
            <a:r>
              <a:rPr lang="en-US" sz="1400" b="1" dirty="0" err="1">
                <a:solidFill>
                  <a:schemeClr val="tx1">
                    <a:lumMod val="95000"/>
                  </a:schemeClr>
                </a:solidFill>
                <a:latin typeface="+mn-lt"/>
              </a:rPr>
              <a:t>pseudocolor</a:t>
            </a:r>
            <a:r>
              <a:rPr lang="en-US" sz="1400" b="1" dirty="0">
                <a:solidFill>
                  <a:schemeClr val="tx1">
                    <a:lumMod val="95000"/>
                  </a:schemeClr>
                </a:solidFill>
                <a:latin typeface="+mn-lt"/>
              </a:rPr>
              <a:t> mapping of ‘before’ (green) and ‘after 30 min’ (red)  of GB </a:t>
            </a:r>
            <a:r>
              <a:rPr lang="en-US" sz="1400" b="1" dirty="0" err="1">
                <a:solidFill>
                  <a:schemeClr val="tx1">
                    <a:lumMod val="95000"/>
                  </a:schemeClr>
                </a:solidFill>
                <a:latin typeface="+mn-lt"/>
              </a:rPr>
              <a:t>applicatiton</a:t>
            </a:r>
            <a:r>
              <a:rPr lang="en-US" sz="1400" b="1" dirty="0">
                <a:solidFill>
                  <a:schemeClr val="tx1">
                    <a:lumMod val="95000"/>
                  </a:schemeClr>
                </a:solidFill>
                <a:latin typeface="+mn-lt"/>
              </a:rPr>
              <a:t> </a:t>
            </a:r>
            <a:r>
              <a:rPr lang="ru-RU" sz="1400" b="1" dirty="0">
                <a:solidFill>
                  <a:schemeClr val="tx1">
                    <a:lumMod val="95000"/>
                  </a:schemeClr>
                </a:solidFill>
                <a:latin typeface="+mn-lt"/>
              </a:rPr>
              <a:t>; </a:t>
            </a:r>
            <a:r>
              <a:rPr lang="en-US" sz="1400" b="1" dirty="0">
                <a:solidFill>
                  <a:schemeClr val="tx1">
                    <a:lumMod val="95000"/>
                  </a:schemeClr>
                </a:solidFill>
                <a:latin typeface="+mn-lt"/>
              </a:rPr>
              <a:t>bar</a:t>
            </a:r>
            <a:r>
              <a:rPr lang="ru-RU" sz="1400" b="1" dirty="0">
                <a:solidFill>
                  <a:schemeClr val="tx1">
                    <a:lumMod val="95000"/>
                  </a:schemeClr>
                </a:solidFill>
                <a:latin typeface="+mn-lt"/>
              </a:rPr>
              <a:t> = 5 </a:t>
            </a:r>
            <a:r>
              <a:rPr lang="en-US" sz="1400" b="1" dirty="0">
                <a:solidFill>
                  <a:schemeClr val="tx1">
                    <a:lumMod val="95000"/>
                  </a:schemeClr>
                </a:solidFill>
                <a:latin typeface="+mn-lt"/>
              </a:rPr>
              <a:t>mm</a:t>
            </a:r>
            <a:endParaRPr lang="ru-RU" sz="1400" b="1" dirty="0">
              <a:solidFill>
                <a:schemeClr val="tx1">
                  <a:lumMod val="95000"/>
                </a:schemeClr>
              </a:solidFill>
              <a:latin typeface="+mn-lt"/>
            </a:endParaRPr>
          </a:p>
          <a:p>
            <a:r>
              <a:rPr lang="ru-RU" sz="1400" b="1" dirty="0">
                <a:solidFill>
                  <a:schemeClr val="tx1">
                    <a:lumMod val="95000"/>
                  </a:schemeClr>
                </a:solidFill>
                <a:latin typeface="+mn-lt"/>
              </a:rPr>
              <a:t> А- H&amp;E ( </a:t>
            </a:r>
            <a:r>
              <a:rPr lang="en-US" sz="1400" b="1" dirty="0">
                <a:solidFill>
                  <a:schemeClr val="tx1">
                    <a:lumMod val="95000"/>
                  </a:schemeClr>
                </a:solidFill>
                <a:latin typeface="+mn-lt"/>
              </a:rPr>
              <a:t>green - boundary of the skin layers) bar</a:t>
            </a:r>
            <a:r>
              <a:rPr lang="ru-RU" sz="1400" b="1" dirty="0">
                <a:solidFill>
                  <a:schemeClr val="tx1">
                    <a:lumMod val="95000"/>
                  </a:schemeClr>
                </a:solidFill>
                <a:latin typeface="+mn-lt"/>
              </a:rPr>
              <a:t>= 500 </a:t>
            </a:r>
            <a:r>
              <a:rPr lang="en-US" sz="1400" b="1" dirty="0" err="1">
                <a:solidFill>
                  <a:schemeClr val="tx1">
                    <a:lumMod val="95000"/>
                  </a:schemeClr>
                </a:solidFill>
                <a:latin typeface="+mn-lt"/>
              </a:rPr>
              <a:t>mkm</a:t>
            </a:r>
            <a:endParaRPr lang="ru-RU" sz="1400" b="1" dirty="0">
              <a:solidFill>
                <a:schemeClr val="tx1">
                  <a:lumMod val="95000"/>
                </a:schemeClr>
              </a:solidFill>
              <a:latin typeface="+mn-lt"/>
            </a:endParaRPr>
          </a:p>
        </p:txBody>
      </p:sp>
      <p:pic>
        <p:nvPicPr>
          <p:cNvPr id="6" name="Рисунок 5"/>
          <p:cNvPicPr>
            <a:picLocks noChangeAspect="1"/>
          </p:cNvPicPr>
          <p:nvPr/>
        </p:nvPicPr>
        <p:blipFill>
          <a:blip r:embed="rId4"/>
          <a:stretch>
            <a:fillRect/>
          </a:stretch>
        </p:blipFill>
        <p:spPr>
          <a:xfrm>
            <a:off x="5106438" y="356230"/>
            <a:ext cx="3980210" cy="2696271"/>
          </a:xfrm>
          <a:prstGeom prst="rect">
            <a:avLst/>
          </a:prstGeom>
        </p:spPr>
      </p:pic>
      <p:sp>
        <p:nvSpPr>
          <p:cNvPr id="9" name="Прямоугольник 8"/>
          <p:cNvSpPr/>
          <p:nvPr/>
        </p:nvSpPr>
        <p:spPr>
          <a:xfrm>
            <a:off x="5497315" y="3050134"/>
            <a:ext cx="3198455" cy="523220"/>
          </a:xfrm>
          <a:prstGeom prst="rect">
            <a:avLst/>
          </a:prstGeom>
          <a:ln>
            <a:solidFill>
              <a:srgbClr val="FF0000"/>
            </a:solidFill>
          </a:ln>
        </p:spPr>
        <p:txBody>
          <a:bodyPr wrap="square">
            <a:spAutoFit/>
          </a:bodyPr>
          <a:lstStyle/>
          <a:p>
            <a:r>
              <a:rPr lang="ru-RU" sz="1400" b="1" dirty="0">
                <a:solidFill>
                  <a:srgbClr val="FF0000"/>
                </a:solidFill>
                <a:latin typeface="+mn-lt"/>
              </a:rPr>
              <a:t>0,7М  </a:t>
            </a:r>
            <a:r>
              <a:rPr lang="en-US" sz="1400" b="1" dirty="0">
                <a:solidFill>
                  <a:srgbClr val="FF0000"/>
                </a:solidFill>
                <a:latin typeface="+mn-lt"/>
              </a:rPr>
              <a:t>GB </a:t>
            </a:r>
            <a:r>
              <a:rPr lang="ru-RU" sz="1400" b="1" dirty="0">
                <a:solidFill>
                  <a:srgbClr val="FF0000"/>
                </a:solidFill>
                <a:latin typeface="+mn-lt"/>
              </a:rPr>
              <a:t> </a:t>
            </a:r>
            <a:r>
              <a:rPr lang="en-US" sz="1400" b="1" dirty="0">
                <a:solidFill>
                  <a:srgbClr val="FF0000"/>
                </a:solidFill>
                <a:latin typeface="+mn-lt"/>
              </a:rPr>
              <a:t>enhanced MR-signal at tumor </a:t>
            </a:r>
            <a:r>
              <a:rPr lang="en-US" sz="1400" b="1" dirty="0">
                <a:solidFill>
                  <a:srgbClr val="FF0000"/>
                </a:solidFill>
              </a:rPr>
              <a:t>periphery</a:t>
            </a:r>
            <a:endParaRPr lang="ru-RU" sz="1400" b="1" dirty="0">
              <a:solidFill>
                <a:srgbClr val="FF0000"/>
              </a:solidFill>
              <a:latin typeface="+mn-lt"/>
            </a:endParaRPr>
          </a:p>
        </p:txBody>
      </p:sp>
      <p:sp>
        <p:nvSpPr>
          <p:cNvPr id="11" name="Прямоугольник 10"/>
          <p:cNvSpPr/>
          <p:nvPr/>
        </p:nvSpPr>
        <p:spPr>
          <a:xfrm>
            <a:off x="190960" y="3058114"/>
            <a:ext cx="3198455" cy="523220"/>
          </a:xfrm>
          <a:prstGeom prst="rect">
            <a:avLst/>
          </a:prstGeom>
          <a:ln>
            <a:solidFill>
              <a:srgbClr val="FF0000"/>
            </a:solidFill>
          </a:ln>
        </p:spPr>
        <p:txBody>
          <a:bodyPr wrap="square">
            <a:spAutoFit/>
          </a:bodyPr>
          <a:lstStyle/>
          <a:p>
            <a:r>
              <a:rPr lang="ru-RU" sz="1100" b="1" dirty="0">
                <a:latin typeface="+mn-lt"/>
              </a:rPr>
              <a:t> </a:t>
            </a:r>
            <a:r>
              <a:rPr lang="ru-RU" sz="1400" b="1" dirty="0">
                <a:solidFill>
                  <a:srgbClr val="FF0000"/>
                </a:solidFill>
                <a:latin typeface="+mn-lt"/>
              </a:rPr>
              <a:t>1М </a:t>
            </a:r>
            <a:r>
              <a:rPr lang="en-US" sz="1400" b="1" dirty="0">
                <a:solidFill>
                  <a:srgbClr val="FF0000"/>
                </a:solidFill>
                <a:latin typeface="+mn-lt"/>
              </a:rPr>
              <a:t>GB</a:t>
            </a:r>
            <a:r>
              <a:rPr lang="ru-RU" sz="1400" b="1" dirty="0">
                <a:solidFill>
                  <a:srgbClr val="FF0000"/>
                </a:solidFill>
                <a:latin typeface="+mn-lt"/>
              </a:rPr>
              <a:t> </a:t>
            </a:r>
            <a:r>
              <a:rPr lang="en-US" sz="1400" b="1" dirty="0">
                <a:solidFill>
                  <a:srgbClr val="FF0000"/>
                </a:solidFill>
                <a:latin typeface="+mn-lt"/>
              </a:rPr>
              <a:t>visualized as empty spaces at tumor periphery</a:t>
            </a:r>
            <a:endParaRPr lang="ru-RU" sz="1400" b="1" dirty="0">
              <a:solidFill>
                <a:srgbClr val="FF0000"/>
              </a:solidFill>
              <a:latin typeface="+mn-lt"/>
            </a:endParaRPr>
          </a:p>
        </p:txBody>
      </p:sp>
      <p:pic>
        <p:nvPicPr>
          <p:cNvPr id="7" name="Рисунок 6"/>
          <p:cNvPicPr>
            <a:picLocks noChangeAspect="1"/>
          </p:cNvPicPr>
          <p:nvPr/>
        </p:nvPicPr>
        <p:blipFill>
          <a:blip r:embed="rId5"/>
          <a:stretch>
            <a:fillRect/>
          </a:stretch>
        </p:blipFill>
        <p:spPr>
          <a:xfrm>
            <a:off x="3662247" y="1932746"/>
            <a:ext cx="1444191" cy="1096080"/>
          </a:xfrm>
          <a:prstGeom prst="rect">
            <a:avLst/>
          </a:prstGeom>
        </p:spPr>
      </p:pic>
      <p:sp>
        <p:nvSpPr>
          <p:cNvPr id="8" name="Прямоугольник 7"/>
          <p:cNvSpPr/>
          <p:nvPr/>
        </p:nvSpPr>
        <p:spPr>
          <a:xfrm>
            <a:off x="7804414" y="4392097"/>
            <a:ext cx="184731" cy="369332"/>
          </a:xfrm>
          <a:prstGeom prst="rect">
            <a:avLst/>
          </a:prstGeom>
        </p:spPr>
        <p:txBody>
          <a:bodyPr wrap="none">
            <a:spAutoFit/>
          </a:bodyPr>
          <a:lstStyle/>
          <a:p>
            <a:endParaRPr lang="ru-RU" b="1" dirty="0">
              <a:solidFill>
                <a:schemeClr val="bg1"/>
              </a:solidFill>
              <a:latin typeface="+mn-lt"/>
            </a:endParaRPr>
          </a:p>
        </p:txBody>
      </p:sp>
      <p:sp>
        <p:nvSpPr>
          <p:cNvPr id="10" name="TextBox 9"/>
          <p:cNvSpPr txBox="1"/>
          <p:nvPr/>
        </p:nvSpPr>
        <p:spPr>
          <a:xfrm>
            <a:off x="7662164" y="1824917"/>
            <a:ext cx="1553554" cy="307777"/>
          </a:xfrm>
          <a:prstGeom prst="rect">
            <a:avLst/>
          </a:prstGeom>
          <a:noFill/>
        </p:spPr>
        <p:txBody>
          <a:bodyPr wrap="square" rtlCol="0">
            <a:spAutoFit/>
          </a:bodyPr>
          <a:lstStyle/>
          <a:p>
            <a:r>
              <a:rPr lang="ru-RU" sz="1400" b="1" dirty="0">
                <a:solidFill>
                  <a:schemeClr val="tx1">
                    <a:lumMod val="95000"/>
                  </a:schemeClr>
                </a:solidFill>
                <a:latin typeface="+mn-lt"/>
                <a:cs typeface="MS PGothic" pitchFamily="34" charset="-128"/>
              </a:rPr>
              <a:t>0,74±0,12 мм </a:t>
            </a:r>
            <a:endParaRPr lang="ru-RU" sz="1400" b="1" dirty="0">
              <a:solidFill>
                <a:schemeClr val="tx1">
                  <a:lumMod val="95000"/>
                </a:schemeClr>
              </a:solidFill>
              <a:latin typeface="+mn-lt"/>
            </a:endParaRPr>
          </a:p>
        </p:txBody>
      </p:sp>
      <p:sp>
        <p:nvSpPr>
          <p:cNvPr id="12" name="TextBox 11"/>
          <p:cNvSpPr txBox="1"/>
          <p:nvPr/>
        </p:nvSpPr>
        <p:spPr>
          <a:xfrm>
            <a:off x="2569535" y="1932746"/>
            <a:ext cx="1455617" cy="307777"/>
          </a:xfrm>
          <a:prstGeom prst="rect">
            <a:avLst/>
          </a:prstGeom>
          <a:noFill/>
        </p:spPr>
        <p:txBody>
          <a:bodyPr wrap="square" rtlCol="0">
            <a:spAutoFit/>
          </a:bodyPr>
          <a:lstStyle/>
          <a:p>
            <a:r>
              <a:rPr lang="ru-RU" sz="1400" b="1" dirty="0">
                <a:solidFill>
                  <a:schemeClr val="tx1">
                    <a:lumMod val="95000"/>
                  </a:schemeClr>
                </a:solidFill>
                <a:latin typeface="Calibri"/>
                <a:cs typeface="MS PGothic" pitchFamily="34" charset="-128"/>
              </a:rPr>
              <a:t>0,62±0,06 мм </a:t>
            </a:r>
            <a:endParaRPr lang="ru-RU" sz="1400" b="1" dirty="0">
              <a:solidFill>
                <a:schemeClr val="tx1">
                  <a:lumMod val="95000"/>
                </a:schemeClr>
              </a:solidFill>
            </a:endParaRPr>
          </a:p>
        </p:txBody>
      </p:sp>
      <p:cxnSp>
        <p:nvCxnSpPr>
          <p:cNvPr id="14" name="Прямая со стрелкой 13"/>
          <p:cNvCxnSpPr/>
          <p:nvPr/>
        </p:nvCxnSpPr>
        <p:spPr>
          <a:xfrm>
            <a:off x="2984625" y="2183070"/>
            <a:ext cx="66174" cy="3893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8158466" y="2091893"/>
            <a:ext cx="66174" cy="3893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Минус 2"/>
          <p:cNvSpPr/>
          <p:nvPr/>
        </p:nvSpPr>
        <p:spPr>
          <a:xfrm>
            <a:off x="4733365" y="2895600"/>
            <a:ext cx="349623" cy="89647"/>
          </a:xfrm>
          <a:prstGeom prst="mathMinu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bg1"/>
              </a:solidFill>
            </a:endParaRPr>
          </a:p>
        </p:txBody>
      </p:sp>
      <p:sp>
        <p:nvSpPr>
          <p:cNvPr id="13" name="TextBox 12"/>
          <p:cNvSpPr txBox="1"/>
          <p:nvPr/>
        </p:nvSpPr>
        <p:spPr>
          <a:xfrm>
            <a:off x="3774141" y="1362635"/>
            <a:ext cx="1676400" cy="307777"/>
          </a:xfrm>
          <a:prstGeom prst="rect">
            <a:avLst/>
          </a:prstGeom>
          <a:noFill/>
        </p:spPr>
        <p:txBody>
          <a:bodyPr wrap="square" rtlCol="0">
            <a:spAutoFit/>
          </a:bodyPr>
          <a:lstStyle/>
          <a:p>
            <a:r>
              <a:rPr lang="ru-RU" sz="1400" b="1" dirty="0">
                <a:latin typeface="+mn-lt"/>
              </a:rPr>
              <a:t>0,1</a:t>
            </a:r>
            <a:r>
              <a:rPr lang="en-US" sz="1400" b="1" dirty="0">
                <a:latin typeface="+mn-lt"/>
              </a:rPr>
              <a:t>-</a:t>
            </a:r>
            <a:r>
              <a:rPr lang="ru-RU" sz="1400" b="1" dirty="0">
                <a:latin typeface="+mn-lt"/>
              </a:rPr>
              <a:t>0,25 </a:t>
            </a:r>
            <a:r>
              <a:rPr lang="en-US" sz="1400" b="1" dirty="0">
                <a:latin typeface="+mn-lt"/>
              </a:rPr>
              <a:t>mm</a:t>
            </a:r>
            <a:r>
              <a:rPr lang="ru-RU" sz="1400" b="1" dirty="0">
                <a:latin typeface="+mn-lt"/>
              </a:rPr>
              <a:t> </a:t>
            </a:r>
          </a:p>
        </p:txBody>
      </p:sp>
      <p:pic>
        <p:nvPicPr>
          <p:cNvPr id="16" name="Рисунок 15"/>
          <p:cNvPicPr>
            <a:picLocks noChangeAspect="1"/>
          </p:cNvPicPr>
          <p:nvPr/>
        </p:nvPicPr>
        <p:blipFill>
          <a:blip r:embed="rId6"/>
          <a:stretch>
            <a:fillRect/>
          </a:stretch>
        </p:blipFill>
        <p:spPr>
          <a:xfrm>
            <a:off x="4476095" y="1643702"/>
            <a:ext cx="300759" cy="902274"/>
          </a:xfrm>
          <a:prstGeom prst="rect">
            <a:avLst/>
          </a:prstGeom>
        </p:spPr>
      </p:pic>
    </p:spTree>
    <p:extLst>
      <p:ext uri="{BB962C8B-B14F-4D97-AF65-F5344CB8AC3E}">
        <p14:creationId xmlns:p14="http://schemas.microsoft.com/office/powerpoint/2010/main" val="327150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457200"/>
            <a:ext cx="7429499" cy="744583"/>
          </a:xfrm>
        </p:spPr>
        <p:txBody>
          <a:bodyPr/>
          <a:lstStyle/>
          <a:p>
            <a:r>
              <a:rPr lang="en-US" dirty="0" err="1"/>
              <a:t>conslusions</a:t>
            </a:r>
            <a:endParaRPr lang="ru-RU" dirty="0"/>
          </a:p>
        </p:txBody>
      </p:sp>
      <p:sp>
        <p:nvSpPr>
          <p:cNvPr id="3" name="Объект 2"/>
          <p:cNvSpPr>
            <a:spLocks noGrp="1"/>
          </p:cNvSpPr>
          <p:nvPr>
            <p:ph idx="1"/>
          </p:nvPr>
        </p:nvSpPr>
        <p:spPr>
          <a:xfrm>
            <a:off x="348344" y="1105989"/>
            <a:ext cx="8281850" cy="3971107"/>
          </a:xfrm>
        </p:spPr>
        <p:txBody>
          <a:bodyPr>
            <a:normAutofit/>
          </a:bodyPr>
          <a:lstStyle/>
          <a:p>
            <a:r>
              <a:rPr lang="en-US" dirty="0">
                <a:effectLst/>
              </a:rPr>
              <a:t>A </a:t>
            </a:r>
            <a:r>
              <a:rPr lang="en-US" b="1" dirty="0">
                <a:effectLst/>
              </a:rPr>
              <a:t>1.0 M </a:t>
            </a:r>
            <a:r>
              <a:rPr lang="en-US" b="1" dirty="0" err="1">
                <a:effectLst/>
              </a:rPr>
              <a:t>gadobutrol</a:t>
            </a:r>
            <a:r>
              <a:rPr lang="en-US" b="1" dirty="0">
                <a:effectLst/>
              </a:rPr>
              <a:t> (GB) solution</a:t>
            </a:r>
            <a:r>
              <a:rPr lang="en-US" dirty="0">
                <a:effectLst/>
              </a:rPr>
              <a:t> increases tumor fluorescence intensity by </a:t>
            </a:r>
            <a:r>
              <a:rPr lang="en-US" b="1" dirty="0">
                <a:effectLst/>
              </a:rPr>
              <a:t>30–40%</a:t>
            </a:r>
            <a:r>
              <a:rPr lang="en-US" dirty="0">
                <a:effectLst/>
              </a:rPr>
              <a:t> within the first 15 minutes, after which the intensity decreases over time.</a:t>
            </a:r>
          </a:p>
          <a:p>
            <a:r>
              <a:rPr lang="en-US" dirty="0">
                <a:effectLst/>
              </a:rPr>
              <a:t> The use of </a:t>
            </a:r>
            <a:r>
              <a:rPr lang="en-US" b="1" dirty="0">
                <a:effectLst/>
              </a:rPr>
              <a:t>T1-weighted MR pulse sequences</a:t>
            </a:r>
            <a:r>
              <a:rPr lang="en-US" dirty="0">
                <a:effectLst/>
              </a:rPr>
              <a:t> showed that the 1.0 M GB concentration caused a loss of the skin MR signal due to high magnetic susceptibility. This signal loss coincided chronologically with the  OC effect.</a:t>
            </a:r>
          </a:p>
          <a:p>
            <a:r>
              <a:rPr lang="en-US" dirty="0">
                <a:effectLst/>
              </a:rPr>
              <a:t>A </a:t>
            </a:r>
            <a:r>
              <a:rPr lang="en-US" b="1" dirty="0">
                <a:effectLst/>
              </a:rPr>
              <a:t>0.7 M </a:t>
            </a:r>
            <a:r>
              <a:rPr lang="en-US" b="1" dirty="0" err="1">
                <a:effectLst/>
              </a:rPr>
              <a:t>gadobutrol</a:t>
            </a:r>
            <a:r>
              <a:rPr lang="en-US" b="1" dirty="0">
                <a:effectLst/>
              </a:rPr>
              <a:t> solution</a:t>
            </a:r>
            <a:r>
              <a:rPr lang="en-US" dirty="0">
                <a:effectLst/>
              </a:rPr>
              <a:t> leads to both a </a:t>
            </a:r>
            <a:r>
              <a:rPr lang="en-US" b="1" dirty="0">
                <a:effectLst/>
              </a:rPr>
              <a:t>30–40% increase</a:t>
            </a:r>
            <a:r>
              <a:rPr lang="en-US" dirty="0">
                <a:effectLst/>
              </a:rPr>
              <a:t> in fluorescence intensity within the first 15 minutes and a steady growth in fluorescence and the </a:t>
            </a:r>
            <a:r>
              <a:rPr lang="en-US" b="1" dirty="0">
                <a:effectLst/>
              </a:rPr>
              <a:t>signal-to-background ratio</a:t>
            </a:r>
            <a:r>
              <a:rPr lang="en-US" dirty="0">
                <a:effectLst/>
              </a:rPr>
              <a:t> during the subsequent 15–60 minutes of observation.</a:t>
            </a:r>
          </a:p>
          <a:p>
            <a:r>
              <a:rPr lang="en-US" b="1" dirty="0">
                <a:effectLst/>
              </a:rPr>
              <a:t>MRI enabled monitoring of the OC effects of GB-containing mixtures on the skin surface and in tumor tissue, as well as investigating the in vivo correlation of fluorescence intensity increase over time.</a:t>
            </a:r>
          </a:p>
          <a:p>
            <a:endParaRPr lang="ru-RU" dirty="0"/>
          </a:p>
        </p:txBody>
      </p:sp>
    </p:spTree>
    <p:extLst>
      <p:ext uri="{BB962C8B-B14F-4D97-AF65-F5344CB8AC3E}">
        <p14:creationId xmlns:p14="http://schemas.microsoft.com/office/powerpoint/2010/main" val="1051159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516" y="1463040"/>
            <a:ext cx="7429499" cy="1965960"/>
          </a:xfrm>
        </p:spPr>
        <p:txBody>
          <a:bodyPr>
            <a:normAutofit/>
          </a:bodyPr>
          <a:lstStyle/>
          <a:p>
            <a:pPr algn="ctr"/>
            <a:r>
              <a:rPr lang="en-US" b="1" dirty="0"/>
              <a:t>#3</a:t>
            </a:r>
            <a:br>
              <a:rPr lang="ru-RU" dirty="0"/>
            </a:br>
            <a:r>
              <a:rPr lang="en-US" b="1" dirty="0"/>
              <a:t> </a:t>
            </a:r>
            <a:r>
              <a:rPr lang="en-US" sz="2000" b="1" dirty="0"/>
              <a:t>effect of tissue optical clearing:</a:t>
            </a:r>
            <a:br>
              <a:rPr lang="en-US" sz="2000" b="1" dirty="0"/>
            </a:br>
            <a:r>
              <a:rPr lang="en-US" sz="2000" b="1" dirty="0"/>
              <a:t>paramagnetic MRI contrast agent &amp;</a:t>
            </a:r>
            <a:br>
              <a:rPr lang="en-US" sz="2000" b="1" dirty="0"/>
            </a:br>
            <a:r>
              <a:rPr lang="en-US" sz="2000" b="1" dirty="0"/>
              <a:t>fluorescent imaging of dcas9 –FP expression</a:t>
            </a:r>
            <a:br>
              <a:rPr lang="en-US" sz="2000" b="1" dirty="0"/>
            </a:br>
            <a:r>
              <a:rPr lang="en-US" sz="2000" b="1" dirty="0"/>
              <a:t> in-vivo study</a:t>
            </a:r>
            <a:endParaRPr lang="ru-RU" sz="2000" b="1" dirty="0"/>
          </a:p>
        </p:txBody>
      </p:sp>
      <p:sp>
        <p:nvSpPr>
          <p:cNvPr id="8" name="Прямоугольник 7"/>
          <p:cNvSpPr/>
          <p:nvPr/>
        </p:nvSpPr>
        <p:spPr>
          <a:xfrm>
            <a:off x="621452" y="3947669"/>
            <a:ext cx="2311401" cy="707886"/>
          </a:xfrm>
          <a:prstGeom prst="rect">
            <a:avLst/>
          </a:prstGeom>
        </p:spPr>
        <p:txBody>
          <a:bodyPr wrap="square">
            <a:spAutoFit/>
          </a:bodyPr>
          <a:lstStyle/>
          <a:p>
            <a:r>
              <a:rPr lang="en-US" b="1" dirty="0" err="1">
                <a:solidFill>
                  <a:srgbClr val="FF0000"/>
                </a:solidFill>
                <a:latin typeface="+mn-lt"/>
              </a:rPr>
              <a:t>Abushinova</a:t>
            </a:r>
            <a:r>
              <a:rPr lang="en-US" b="1" dirty="0">
                <a:solidFill>
                  <a:srgbClr val="FF0000"/>
                </a:solidFill>
                <a:latin typeface="+mn-lt"/>
              </a:rPr>
              <a:t>,</a:t>
            </a:r>
            <a:endParaRPr lang="ru-RU" b="1" dirty="0">
              <a:solidFill>
                <a:srgbClr val="FF0000"/>
              </a:solidFill>
              <a:latin typeface="+mn-lt"/>
            </a:endParaRPr>
          </a:p>
          <a:p>
            <a:r>
              <a:rPr lang="en-US" b="1" dirty="0">
                <a:solidFill>
                  <a:srgbClr val="FF0000"/>
                </a:solidFill>
                <a:latin typeface="+mn-lt"/>
              </a:rPr>
              <a:t>JBPE, 2024</a:t>
            </a:r>
            <a:endParaRPr lang="ru-RU" b="1" dirty="0">
              <a:solidFill>
                <a:srgbClr val="FF0000"/>
              </a:solidFill>
              <a:latin typeface="+mn-lt"/>
            </a:endParaRPr>
          </a:p>
        </p:txBody>
      </p:sp>
      <p:sp>
        <p:nvSpPr>
          <p:cNvPr id="9" name="Прямоугольник 8"/>
          <p:cNvSpPr/>
          <p:nvPr/>
        </p:nvSpPr>
        <p:spPr>
          <a:xfrm>
            <a:off x="6138332" y="4004275"/>
            <a:ext cx="2311401" cy="707886"/>
          </a:xfrm>
          <a:prstGeom prst="rect">
            <a:avLst/>
          </a:prstGeom>
        </p:spPr>
        <p:txBody>
          <a:bodyPr wrap="square">
            <a:spAutoFit/>
          </a:bodyPr>
          <a:lstStyle/>
          <a:p>
            <a:r>
              <a:rPr lang="en-US" b="1" dirty="0">
                <a:solidFill>
                  <a:srgbClr val="FF0000"/>
                </a:solidFill>
                <a:latin typeface="+mn-lt"/>
              </a:rPr>
              <a:t>Zherdeva,</a:t>
            </a:r>
            <a:endParaRPr lang="ru-RU" b="1" dirty="0">
              <a:solidFill>
                <a:srgbClr val="FF0000"/>
              </a:solidFill>
              <a:latin typeface="+mn-lt"/>
            </a:endParaRPr>
          </a:p>
          <a:p>
            <a:r>
              <a:rPr lang="en-US" b="1" dirty="0">
                <a:solidFill>
                  <a:srgbClr val="FF0000"/>
                </a:solidFill>
                <a:latin typeface="+mn-lt"/>
              </a:rPr>
              <a:t>MDPI, 2023</a:t>
            </a:r>
            <a:endParaRPr lang="ru-RU" b="1" dirty="0">
              <a:solidFill>
                <a:srgbClr val="FF0000"/>
              </a:solidFill>
              <a:latin typeface="+mn-lt"/>
            </a:endParaRPr>
          </a:p>
        </p:txBody>
      </p:sp>
    </p:spTree>
    <p:extLst>
      <p:ext uri="{BB962C8B-B14F-4D97-AF65-F5344CB8AC3E}">
        <p14:creationId xmlns:p14="http://schemas.microsoft.com/office/powerpoint/2010/main" val="1462674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AE040-2B7A-D742-E434-2FF9A8B687F5}"/>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3310B5AB-E5FD-2CA1-B56E-79457F2DE758}"/>
              </a:ext>
            </a:extLst>
          </p:cNvPr>
          <p:cNvPicPr>
            <a:picLocks noChangeAspect="1"/>
          </p:cNvPicPr>
          <p:nvPr/>
        </p:nvPicPr>
        <p:blipFill>
          <a:blip r:embed="rId3"/>
          <a:stretch>
            <a:fillRect/>
          </a:stretch>
        </p:blipFill>
        <p:spPr>
          <a:xfrm>
            <a:off x="557784" y="175881"/>
            <a:ext cx="8183247" cy="4610146"/>
          </a:xfrm>
          <a:prstGeom prst="rect">
            <a:avLst/>
          </a:prstGeom>
        </p:spPr>
      </p:pic>
    </p:spTree>
    <p:extLst>
      <p:ext uri="{BB962C8B-B14F-4D97-AF65-F5344CB8AC3E}">
        <p14:creationId xmlns:p14="http://schemas.microsoft.com/office/powerpoint/2010/main" val="4029990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14C614-1DDE-B252-7C41-7943A13FC6AA}"/>
              </a:ext>
            </a:extLst>
          </p:cNvPr>
          <p:cNvSpPr>
            <a:spLocks noGrp="1"/>
          </p:cNvSpPr>
          <p:nvPr>
            <p:ph type="title"/>
          </p:nvPr>
        </p:nvSpPr>
        <p:spPr>
          <a:xfrm>
            <a:off x="157957" y="103267"/>
            <a:ext cx="8269806" cy="684357"/>
          </a:xfrm>
        </p:spPr>
        <p:txBody>
          <a:bodyPr>
            <a:noAutofit/>
          </a:bodyPr>
          <a:lstStyle/>
          <a:p>
            <a:r>
              <a:rPr lang="en-US" sz="1800" b="1" dirty="0"/>
              <a:t>Evaluation of fluorescent signal development kinetics in cells (Tet-On induced expression </a:t>
            </a:r>
            <a:br>
              <a:rPr lang="en-US" sz="1800" b="1" dirty="0"/>
            </a:br>
            <a:r>
              <a:rPr lang="en-US" sz="1800" b="1" dirty="0"/>
              <a:t>of St, Nm,  </a:t>
            </a:r>
            <a:r>
              <a:rPr lang="en-US" sz="1800" b="1" dirty="0" err="1"/>
              <a:t>Sp</a:t>
            </a:r>
            <a:r>
              <a:rPr lang="en-US" sz="1800" b="1" dirty="0"/>
              <a:t> dCas9 </a:t>
            </a:r>
            <a:r>
              <a:rPr lang="en-US" sz="1800" b="1" dirty="0" err="1"/>
              <a:t>orthologs</a:t>
            </a:r>
            <a:r>
              <a:rPr lang="ru-RU" sz="1800" b="1" dirty="0">
                <a:ln>
                  <a:noFill/>
                </a:ln>
                <a:solidFill>
                  <a:prstClr val="white"/>
                </a:solidFill>
                <a:effectLst/>
                <a:cs typeface="+mn-cs"/>
              </a:rPr>
              <a:t>)</a:t>
            </a:r>
            <a:endParaRPr lang="ru-RU" sz="1800" b="1" dirty="0"/>
          </a:p>
        </p:txBody>
      </p:sp>
      <p:pic>
        <p:nvPicPr>
          <p:cNvPr id="5" name="Объект 4">
            <a:extLst>
              <a:ext uri="{FF2B5EF4-FFF2-40B4-BE49-F238E27FC236}">
                <a16:creationId xmlns:a16="http://schemas.microsoft.com/office/drawing/2014/main" id="{4806F5BB-4D42-5DFD-A842-3D06AC4374DE}"/>
              </a:ext>
            </a:extLst>
          </p:cNvPr>
          <p:cNvPicPr>
            <a:picLocks noGrp="1" noChangeAspect="1"/>
          </p:cNvPicPr>
          <p:nvPr>
            <p:ph idx="1"/>
          </p:nvPr>
        </p:nvPicPr>
        <p:blipFill>
          <a:blip r:embed="rId3"/>
          <a:stretch>
            <a:fillRect/>
          </a:stretch>
        </p:blipFill>
        <p:spPr>
          <a:xfrm>
            <a:off x="37083" y="824850"/>
            <a:ext cx="3825940" cy="2266645"/>
          </a:xfrm>
          <a:prstGeom prst="rect">
            <a:avLst/>
          </a:prstGeom>
        </p:spPr>
      </p:pic>
      <p:sp>
        <p:nvSpPr>
          <p:cNvPr id="7" name="TextBox 6">
            <a:extLst>
              <a:ext uri="{FF2B5EF4-FFF2-40B4-BE49-F238E27FC236}">
                <a16:creationId xmlns:a16="http://schemas.microsoft.com/office/drawing/2014/main" id="{46D17B20-824A-80C9-2771-F7D1B599A5E8}"/>
              </a:ext>
            </a:extLst>
          </p:cNvPr>
          <p:cNvSpPr txBox="1"/>
          <p:nvPr/>
        </p:nvSpPr>
        <p:spPr>
          <a:xfrm>
            <a:off x="4101736" y="933981"/>
            <a:ext cx="1649453" cy="530915"/>
          </a:xfrm>
          <a:prstGeom prst="rect">
            <a:avLst/>
          </a:prstGeom>
          <a:noFill/>
        </p:spPr>
        <p:txBody>
          <a:bodyPr wrap="square">
            <a:spAutoFit/>
          </a:bodyPr>
          <a:lstStyle/>
          <a:p>
            <a:r>
              <a:rPr lang="en-US" sz="1350" b="1" dirty="0">
                <a:solidFill>
                  <a:prstClr val="white"/>
                </a:solidFill>
                <a:highlight>
                  <a:srgbClr val="008000"/>
                </a:highlight>
                <a:ea typeface="+mn-ea"/>
                <a:cs typeface="+mn-cs"/>
              </a:rPr>
              <a:t>St</a:t>
            </a:r>
            <a:r>
              <a:rPr lang="en-US" sz="1350" b="1" dirty="0">
                <a:solidFill>
                  <a:prstClr val="white"/>
                </a:solidFill>
                <a:ea typeface="+mn-ea"/>
                <a:cs typeface="+mn-cs"/>
              </a:rPr>
              <a:t> dCas9-EGFP-</a:t>
            </a:r>
            <a:r>
              <a:rPr lang="en-US" sz="1350" b="1" dirty="0">
                <a:solidFill>
                  <a:prstClr val="white"/>
                </a:solidFill>
                <a:highlight>
                  <a:srgbClr val="FF0000"/>
                </a:highlight>
                <a:ea typeface="+mn-ea"/>
                <a:cs typeface="+mn-cs"/>
              </a:rPr>
              <a:t>Nm</a:t>
            </a:r>
            <a:r>
              <a:rPr lang="en-US" sz="1350" b="1" dirty="0">
                <a:solidFill>
                  <a:prstClr val="white"/>
                </a:solidFill>
                <a:ea typeface="+mn-ea"/>
                <a:cs typeface="+mn-cs"/>
              </a:rPr>
              <a:t> </a:t>
            </a:r>
            <a:r>
              <a:rPr lang="en-US" sz="1350" b="1" dirty="0" err="1">
                <a:solidFill>
                  <a:prstClr val="white"/>
                </a:solidFill>
                <a:ea typeface="+mn-ea"/>
                <a:cs typeface="+mn-cs"/>
              </a:rPr>
              <a:t>mCherry</a:t>
            </a:r>
            <a:r>
              <a:rPr lang="en-US" sz="1350" b="1" dirty="0">
                <a:solidFill>
                  <a:prstClr val="white"/>
                </a:solidFill>
                <a:ea typeface="+mn-ea"/>
                <a:cs typeface="+mn-cs"/>
              </a:rPr>
              <a:t> </a:t>
            </a:r>
            <a:r>
              <a:rPr lang="en-US" sz="1500" b="1" dirty="0">
                <a:solidFill>
                  <a:prstClr val="white"/>
                </a:solidFill>
              </a:rPr>
              <a:t>?</a:t>
            </a:r>
            <a:r>
              <a:rPr lang="en-US" sz="1350" b="1" dirty="0">
                <a:solidFill>
                  <a:prstClr val="white"/>
                </a:solidFill>
                <a:ea typeface="+mn-ea"/>
                <a:cs typeface="+mn-cs"/>
              </a:rPr>
              <a:t> </a:t>
            </a:r>
            <a:endParaRPr lang="ru-RU" sz="1500" dirty="0"/>
          </a:p>
        </p:txBody>
      </p:sp>
      <p:sp>
        <p:nvSpPr>
          <p:cNvPr id="8" name="Rectangle 2">
            <a:extLst>
              <a:ext uri="{FF2B5EF4-FFF2-40B4-BE49-F238E27FC236}">
                <a16:creationId xmlns:a16="http://schemas.microsoft.com/office/drawing/2014/main" id="{2DF9138E-8A42-D308-9F57-56664082C7A4}"/>
              </a:ext>
            </a:extLst>
          </p:cNvPr>
          <p:cNvSpPr>
            <a:spLocks noChangeArrowheads="1"/>
          </p:cNvSpPr>
          <p:nvPr/>
        </p:nvSpPr>
        <p:spPr bwMode="auto">
          <a:xfrm>
            <a:off x="5833629" y="1654560"/>
            <a:ext cx="138564"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ru-RU" sz="1500"/>
          </a:p>
        </p:txBody>
      </p:sp>
      <p:grpSp>
        <p:nvGrpSpPr>
          <p:cNvPr id="12" name="Группа 11">
            <a:extLst>
              <a:ext uri="{FF2B5EF4-FFF2-40B4-BE49-F238E27FC236}">
                <a16:creationId xmlns:a16="http://schemas.microsoft.com/office/drawing/2014/main" id="{E533BCF7-99EF-7EDC-5DC3-D23F02F03D00}"/>
              </a:ext>
            </a:extLst>
          </p:cNvPr>
          <p:cNvGrpSpPr/>
          <p:nvPr/>
        </p:nvGrpSpPr>
        <p:grpSpPr>
          <a:xfrm>
            <a:off x="4382297" y="2345531"/>
            <a:ext cx="3064520" cy="2722134"/>
            <a:chOff x="6941353" y="1251752"/>
            <a:chExt cx="5043501" cy="3922524"/>
          </a:xfrm>
        </p:grpSpPr>
        <p:sp>
          <p:nvSpPr>
            <p:cNvPr id="11" name="Прямоугольник 10">
              <a:extLst>
                <a:ext uri="{FF2B5EF4-FFF2-40B4-BE49-F238E27FC236}">
                  <a16:creationId xmlns:a16="http://schemas.microsoft.com/office/drawing/2014/main" id="{65A07558-BF8C-5D7C-FFD8-54B98EAFD91C}"/>
                </a:ext>
              </a:extLst>
            </p:cNvPr>
            <p:cNvSpPr/>
            <p:nvPr/>
          </p:nvSpPr>
          <p:spPr>
            <a:xfrm>
              <a:off x="6941353" y="1251752"/>
              <a:ext cx="5043501" cy="392252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a:p>
          </p:txBody>
        </p:sp>
        <p:pic>
          <p:nvPicPr>
            <p:cNvPr id="10" name="Рисунок 9">
              <a:extLst>
                <a:ext uri="{FF2B5EF4-FFF2-40B4-BE49-F238E27FC236}">
                  <a16:creationId xmlns:a16="http://schemas.microsoft.com/office/drawing/2014/main" id="{58D1EF3D-72D5-73E5-C5B3-1BC457FB2817}"/>
                </a:ext>
              </a:extLst>
            </p:cNvPr>
            <p:cNvPicPr>
              <a:picLocks noChangeAspect="1"/>
            </p:cNvPicPr>
            <p:nvPr/>
          </p:nvPicPr>
          <p:blipFill>
            <a:blip r:embed="rId4"/>
            <a:stretch>
              <a:fillRect/>
            </a:stretch>
          </p:blipFill>
          <p:spPr>
            <a:xfrm>
              <a:off x="7012227" y="1251752"/>
              <a:ext cx="4904762" cy="3771429"/>
            </a:xfrm>
            <a:prstGeom prst="rect">
              <a:avLst/>
            </a:prstGeom>
          </p:spPr>
        </p:pic>
      </p:grpSp>
      <p:sp>
        <p:nvSpPr>
          <p:cNvPr id="18" name="Rectangle 8">
            <a:extLst>
              <a:ext uri="{FF2B5EF4-FFF2-40B4-BE49-F238E27FC236}">
                <a16:creationId xmlns:a16="http://schemas.microsoft.com/office/drawing/2014/main" id="{1F679FE6-E19B-ACE2-42B4-54338A3794BB}"/>
              </a:ext>
            </a:extLst>
          </p:cNvPr>
          <p:cNvSpPr>
            <a:spLocks noChangeArrowheads="1"/>
          </p:cNvSpPr>
          <p:nvPr/>
        </p:nvSpPr>
        <p:spPr bwMode="auto">
          <a:xfrm>
            <a:off x="4502718" y="-150040"/>
            <a:ext cx="138564"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ru-RU" sz="1500"/>
          </a:p>
        </p:txBody>
      </p:sp>
      <p:grpSp>
        <p:nvGrpSpPr>
          <p:cNvPr id="21" name="Группа 20">
            <a:extLst>
              <a:ext uri="{FF2B5EF4-FFF2-40B4-BE49-F238E27FC236}">
                <a16:creationId xmlns:a16="http://schemas.microsoft.com/office/drawing/2014/main" id="{9972B7C9-9705-D900-710D-C05F4B4EFDCF}"/>
              </a:ext>
            </a:extLst>
          </p:cNvPr>
          <p:cNvGrpSpPr/>
          <p:nvPr/>
        </p:nvGrpSpPr>
        <p:grpSpPr>
          <a:xfrm>
            <a:off x="6063025" y="322587"/>
            <a:ext cx="3064520" cy="2375854"/>
            <a:chOff x="4250210" y="3563739"/>
            <a:chExt cx="4927107" cy="3964967"/>
          </a:xfrm>
        </p:grpSpPr>
        <p:sp>
          <p:nvSpPr>
            <p:cNvPr id="20" name="Прямоугольник 19">
              <a:extLst>
                <a:ext uri="{FF2B5EF4-FFF2-40B4-BE49-F238E27FC236}">
                  <a16:creationId xmlns:a16="http://schemas.microsoft.com/office/drawing/2014/main" id="{2C7704B6-BAB6-F2AD-336E-178C2B97E572}"/>
                </a:ext>
              </a:extLst>
            </p:cNvPr>
            <p:cNvSpPr/>
            <p:nvPr/>
          </p:nvSpPr>
          <p:spPr>
            <a:xfrm>
              <a:off x="4250210" y="3642936"/>
              <a:ext cx="4927107" cy="388577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a:p>
          </p:txBody>
        </p:sp>
        <p:graphicFrame>
          <p:nvGraphicFramePr>
            <p:cNvPr id="19" name="Объект 18">
              <a:extLst>
                <a:ext uri="{FF2B5EF4-FFF2-40B4-BE49-F238E27FC236}">
                  <a16:creationId xmlns:a16="http://schemas.microsoft.com/office/drawing/2014/main" id="{CF330305-2EE5-A023-8386-98C863181D68}"/>
                </a:ext>
              </a:extLst>
            </p:cNvPr>
            <p:cNvGraphicFramePr>
              <a:graphicFrameLocks noChangeAspect="1"/>
            </p:cNvGraphicFramePr>
            <p:nvPr/>
          </p:nvGraphicFramePr>
          <p:xfrm>
            <a:off x="4250210" y="3563739"/>
            <a:ext cx="4783941" cy="3885770"/>
          </p:xfrm>
          <a:graphic>
            <a:graphicData uri="http://schemas.openxmlformats.org/presentationml/2006/ole">
              <mc:AlternateContent xmlns:mc="http://schemas.openxmlformats.org/markup-compatibility/2006">
                <mc:Choice xmlns:v="urn:schemas-microsoft-com:vml" Requires="v">
                  <p:oleObj name="Prism 8" r:id="rId5" imgW="6322543" imgH="5125991" progId="Prism8.Document">
                    <p:embed/>
                  </p:oleObj>
                </mc:Choice>
                <mc:Fallback>
                  <p:oleObj name="Prism 8" r:id="rId5" imgW="6322543" imgH="5125991" progId="Prism8.Document">
                    <p:embed/>
                    <p:pic>
                      <p:nvPicPr>
                        <p:cNvPr id="19" name="Объект 18">
                          <a:extLst>
                            <a:ext uri="{FF2B5EF4-FFF2-40B4-BE49-F238E27FC236}">
                              <a16:creationId xmlns:a16="http://schemas.microsoft.com/office/drawing/2014/main" id="{CF330305-2EE5-A023-8386-98C863181D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0210" y="3563739"/>
                          <a:ext cx="4783941" cy="3885770"/>
                        </a:xfrm>
                        <a:prstGeom prst="rect">
                          <a:avLst/>
                        </a:prstGeom>
                        <a:noFill/>
                      </p:spPr>
                    </p:pic>
                  </p:oleObj>
                </mc:Fallback>
              </mc:AlternateContent>
            </a:graphicData>
          </a:graphic>
        </p:graphicFrame>
      </p:grpSp>
      <p:graphicFrame>
        <p:nvGraphicFramePr>
          <p:cNvPr id="22" name="Таблица 21">
            <a:extLst>
              <a:ext uri="{FF2B5EF4-FFF2-40B4-BE49-F238E27FC236}">
                <a16:creationId xmlns:a16="http://schemas.microsoft.com/office/drawing/2014/main" id="{C64AC31F-2920-BF31-414A-E3383B2318E5}"/>
              </a:ext>
            </a:extLst>
          </p:cNvPr>
          <p:cNvGraphicFramePr>
            <a:graphicFrameLocks noGrp="1"/>
          </p:cNvGraphicFramePr>
          <p:nvPr/>
        </p:nvGraphicFramePr>
        <p:xfrm>
          <a:off x="45681" y="3135558"/>
          <a:ext cx="3825939" cy="198932"/>
        </p:xfrm>
        <a:graphic>
          <a:graphicData uri="http://schemas.openxmlformats.org/drawingml/2006/table">
            <a:tbl>
              <a:tblPr firstRow="1" firstCol="1" bandRow="1">
                <a:tableStyleId>{5C22544A-7EE6-4342-B048-85BDC9FD1C3A}</a:tableStyleId>
              </a:tblPr>
              <a:tblGrid>
                <a:gridCol w="903159">
                  <a:extLst>
                    <a:ext uri="{9D8B030D-6E8A-4147-A177-3AD203B41FA5}">
                      <a16:colId xmlns:a16="http://schemas.microsoft.com/office/drawing/2014/main" val="709816760"/>
                    </a:ext>
                  </a:extLst>
                </a:gridCol>
                <a:gridCol w="1010015">
                  <a:extLst>
                    <a:ext uri="{9D8B030D-6E8A-4147-A177-3AD203B41FA5}">
                      <a16:colId xmlns:a16="http://schemas.microsoft.com/office/drawing/2014/main" val="2017075597"/>
                    </a:ext>
                  </a:extLst>
                </a:gridCol>
                <a:gridCol w="970712">
                  <a:extLst>
                    <a:ext uri="{9D8B030D-6E8A-4147-A177-3AD203B41FA5}">
                      <a16:colId xmlns:a16="http://schemas.microsoft.com/office/drawing/2014/main" val="1040496083"/>
                    </a:ext>
                  </a:extLst>
                </a:gridCol>
                <a:gridCol w="942053">
                  <a:extLst>
                    <a:ext uri="{9D8B030D-6E8A-4147-A177-3AD203B41FA5}">
                      <a16:colId xmlns:a16="http://schemas.microsoft.com/office/drawing/2014/main" val="69803380"/>
                    </a:ext>
                  </a:extLst>
                </a:gridCol>
              </a:tblGrid>
              <a:tr h="198932">
                <a:tc>
                  <a:txBody>
                    <a:bodyPr/>
                    <a:lstStyle/>
                    <a:p>
                      <a:pPr algn="just">
                        <a:lnSpc>
                          <a:spcPct val="150000"/>
                        </a:lnSpc>
                        <a:spcAft>
                          <a:spcPts val="800"/>
                        </a:spcAft>
                      </a:pPr>
                      <a:r>
                        <a:rPr lang="en-US" sz="900">
                          <a:effectLst/>
                        </a:rPr>
                        <a:t>0h</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800"/>
                        </a:spcAft>
                      </a:pPr>
                      <a:r>
                        <a:rPr lang="en-US" sz="900">
                          <a:effectLst/>
                        </a:rPr>
                        <a:t>24h</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800"/>
                        </a:spcAft>
                      </a:pPr>
                      <a:r>
                        <a:rPr lang="en-US" sz="900">
                          <a:effectLst/>
                        </a:rPr>
                        <a:t>48h</a:t>
                      </a:r>
                      <a:endParaRPr lang="ru-RU"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800"/>
                        </a:spcAft>
                      </a:pPr>
                      <a:r>
                        <a:rPr lang="en-US" sz="900" dirty="0">
                          <a:effectLst/>
                        </a:rPr>
                        <a:t>90h</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722248034"/>
                  </a:ext>
                </a:extLst>
              </a:tr>
            </a:tbl>
          </a:graphicData>
        </a:graphic>
      </p:graphicFrame>
      <p:sp>
        <p:nvSpPr>
          <p:cNvPr id="24" name="TextBox 23">
            <a:extLst>
              <a:ext uri="{FF2B5EF4-FFF2-40B4-BE49-F238E27FC236}">
                <a16:creationId xmlns:a16="http://schemas.microsoft.com/office/drawing/2014/main" id="{3016A99E-C886-6D98-4012-DC606DA79C76}"/>
              </a:ext>
            </a:extLst>
          </p:cNvPr>
          <p:cNvSpPr txBox="1"/>
          <p:nvPr/>
        </p:nvSpPr>
        <p:spPr>
          <a:xfrm>
            <a:off x="441250" y="940464"/>
            <a:ext cx="429611" cy="553998"/>
          </a:xfrm>
          <a:prstGeom prst="rect">
            <a:avLst/>
          </a:prstGeom>
          <a:noFill/>
        </p:spPr>
        <p:txBody>
          <a:bodyPr wrap="square">
            <a:spAutoFit/>
          </a:bodyPr>
          <a:lstStyle/>
          <a:p>
            <a:r>
              <a:rPr lang="en-US" sz="1500" dirty="0">
                <a:highlight>
                  <a:srgbClr val="FF0000"/>
                </a:highlight>
              </a:rPr>
              <a:t>Nm</a:t>
            </a:r>
            <a:endParaRPr lang="ru-RU" sz="1500" dirty="0">
              <a:highlight>
                <a:srgbClr val="FF0000"/>
              </a:highlight>
            </a:endParaRPr>
          </a:p>
        </p:txBody>
      </p:sp>
      <p:sp>
        <p:nvSpPr>
          <p:cNvPr id="26" name="TextBox 25">
            <a:extLst>
              <a:ext uri="{FF2B5EF4-FFF2-40B4-BE49-F238E27FC236}">
                <a16:creationId xmlns:a16="http://schemas.microsoft.com/office/drawing/2014/main" id="{F262BF55-3E32-5B8B-713D-0E5F3E97F4F9}"/>
              </a:ext>
            </a:extLst>
          </p:cNvPr>
          <p:cNvSpPr txBox="1"/>
          <p:nvPr/>
        </p:nvSpPr>
        <p:spPr>
          <a:xfrm>
            <a:off x="469192" y="1681497"/>
            <a:ext cx="429611" cy="323165"/>
          </a:xfrm>
          <a:prstGeom prst="rect">
            <a:avLst/>
          </a:prstGeom>
          <a:noFill/>
        </p:spPr>
        <p:txBody>
          <a:bodyPr wrap="square">
            <a:spAutoFit/>
          </a:bodyPr>
          <a:lstStyle/>
          <a:p>
            <a:r>
              <a:rPr lang="en-US" sz="1500" dirty="0">
                <a:highlight>
                  <a:srgbClr val="008000"/>
                </a:highlight>
              </a:rPr>
              <a:t>St</a:t>
            </a:r>
            <a:r>
              <a:rPr lang="en-US" sz="1500" dirty="0">
                <a:highlight>
                  <a:srgbClr val="00FF00"/>
                </a:highlight>
              </a:rPr>
              <a:t> </a:t>
            </a:r>
            <a:endParaRPr lang="ru-RU" sz="1500" dirty="0">
              <a:highlight>
                <a:srgbClr val="00FF00"/>
              </a:highlight>
            </a:endParaRPr>
          </a:p>
        </p:txBody>
      </p:sp>
      <p:sp>
        <p:nvSpPr>
          <p:cNvPr id="27" name="TextBox 26">
            <a:extLst>
              <a:ext uri="{FF2B5EF4-FFF2-40B4-BE49-F238E27FC236}">
                <a16:creationId xmlns:a16="http://schemas.microsoft.com/office/drawing/2014/main" id="{E01C1656-D187-3CFF-2FC1-51F26C24E938}"/>
              </a:ext>
            </a:extLst>
          </p:cNvPr>
          <p:cNvSpPr txBox="1"/>
          <p:nvPr/>
        </p:nvSpPr>
        <p:spPr>
          <a:xfrm>
            <a:off x="463125" y="2511297"/>
            <a:ext cx="365629" cy="553998"/>
          </a:xfrm>
          <a:prstGeom prst="rect">
            <a:avLst/>
          </a:prstGeom>
          <a:noFill/>
        </p:spPr>
        <p:txBody>
          <a:bodyPr wrap="square">
            <a:spAutoFit/>
          </a:bodyPr>
          <a:lstStyle/>
          <a:p>
            <a:r>
              <a:rPr lang="en-US" sz="1500" dirty="0" err="1">
                <a:highlight>
                  <a:srgbClr val="808080"/>
                </a:highlight>
              </a:rPr>
              <a:t>Sp</a:t>
            </a:r>
            <a:endParaRPr lang="ru-RU" sz="1500" dirty="0">
              <a:highlight>
                <a:srgbClr val="808080"/>
              </a:highlight>
            </a:endParaRPr>
          </a:p>
        </p:txBody>
      </p:sp>
      <p:sp>
        <p:nvSpPr>
          <p:cNvPr id="28" name="TextBox 27">
            <a:extLst>
              <a:ext uri="{FF2B5EF4-FFF2-40B4-BE49-F238E27FC236}">
                <a16:creationId xmlns:a16="http://schemas.microsoft.com/office/drawing/2014/main" id="{B15D62FB-EA14-5169-6A61-8EB9A6F2E425}"/>
              </a:ext>
            </a:extLst>
          </p:cNvPr>
          <p:cNvSpPr txBox="1"/>
          <p:nvPr/>
        </p:nvSpPr>
        <p:spPr>
          <a:xfrm>
            <a:off x="6425575" y="954717"/>
            <a:ext cx="429611" cy="553998"/>
          </a:xfrm>
          <a:prstGeom prst="rect">
            <a:avLst/>
          </a:prstGeom>
          <a:noFill/>
        </p:spPr>
        <p:txBody>
          <a:bodyPr wrap="square">
            <a:spAutoFit/>
          </a:bodyPr>
          <a:lstStyle/>
          <a:p>
            <a:r>
              <a:rPr lang="en-US" sz="1500" dirty="0">
                <a:highlight>
                  <a:srgbClr val="FF0000"/>
                </a:highlight>
              </a:rPr>
              <a:t>Nm</a:t>
            </a:r>
            <a:endParaRPr lang="ru-RU" sz="1500" dirty="0">
              <a:highlight>
                <a:srgbClr val="FF0000"/>
              </a:highlight>
            </a:endParaRPr>
          </a:p>
        </p:txBody>
      </p:sp>
      <p:sp>
        <p:nvSpPr>
          <p:cNvPr id="29" name="TextBox 28">
            <a:extLst>
              <a:ext uri="{FF2B5EF4-FFF2-40B4-BE49-F238E27FC236}">
                <a16:creationId xmlns:a16="http://schemas.microsoft.com/office/drawing/2014/main" id="{8B669705-9659-D7B0-2FA4-4C2664E5B01D}"/>
              </a:ext>
            </a:extLst>
          </p:cNvPr>
          <p:cNvSpPr txBox="1"/>
          <p:nvPr/>
        </p:nvSpPr>
        <p:spPr>
          <a:xfrm>
            <a:off x="4871982" y="4120913"/>
            <a:ext cx="429611" cy="323165"/>
          </a:xfrm>
          <a:prstGeom prst="rect">
            <a:avLst/>
          </a:prstGeom>
          <a:noFill/>
        </p:spPr>
        <p:txBody>
          <a:bodyPr wrap="square">
            <a:spAutoFit/>
          </a:bodyPr>
          <a:lstStyle/>
          <a:p>
            <a:r>
              <a:rPr lang="en-US" sz="1500" dirty="0">
                <a:highlight>
                  <a:srgbClr val="008000"/>
                </a:highlight>
              </a:rPr>
              <a:t>St</a:t>
            </a:r>
            <a:endParaRPr lang="ru-RU" sz="1500" dirty="0">
              <a:highlight>
                <a:srgbClr val="008000"/>
              </a:highlight>
            </a:endParaRPr>
          </a:p>
        </p:txBody>
      </p:sp>
      <p:sp>
        <p:nvSpPr>
          <p:cNvPr id="30" name="TextBox 29">
            <a:extLst>
              <a:ext uri="{FF2B5EF4-FFF2-40B4-BE49-F238E27FC236}">
                <a16:creationId xmlns:a16="http://schemas.microsoft.com/office/drawing/2014/main" id="{88CB33F1-7547-9EB8-AD80-4E62F3FB0D22}"/>
              </a:ext>
            </a:extLst>
          </p:cNvPr>
          <p:cNvSpPr txBox="1"/>
          <p:nvPr/>
        </p:nvSpPr>
        <p:spPr>
          <a:xfrm>
            <a:off x="5311365" y="3100659"/>
            <a:ext cx="365629" cy="553998"/>
          </a:xfrm>
          <a:prstGeom prst="rect">
            <a:avLst/>
          </a:prstGeom>
          <a:noFill/>
        </p:spPr>
        <p:txBody>
          <a:bodyPr wrap="square">
            <a:spAutoFit/>
          </a:bodyPr>
          <a:lstStyle/>
          <a:p>
            <a:r>
              <a:rPr lang="en-US" sz="1500" dirty="0" err="1">
                <a:highlight>
                  <a:srgbClr val="808080"/>
                </a:highlight>
              </a:rPr>
              <a:t>Sp</a:t>
            </a:r>
            <a:endParaRPr lang="ru-RU" sz="1500" dirty="0">
              <a:highlight>
                <a:srgbClr val="808080"/>
              </a:highlight>
            </a:endParaRPr>
          </a:p>
        </p:txBody>
      </p:sp>
      <p:pic>
        <p:nvPicPr>
          <p:cNvPr id="16" name="Рисунок 15">
            <a:extLst>
              <a:ext uri="{FF2B5EF4-FFF2-40B4-BE49-F238E27FC236}">
                <a16:creationId xmlns:a16="http://schemas.microsoft.com/office/drawing/2014/main" id="{84095759-BFCF-F13E-08BA-E281677BADAB}"/>
              </a:ext>
            </a:extLst>
          </p:cNvPr>
          <p:cNvPicPr>
            <a:picLocks noChangeAspect="1"/>
          </p:cNvPicPr>
          <p:nvPr/>
        </p:nvPicPr>
        <p:blipFill>
          <a:blip r:embed="rId7"/>
          <a:stretch>
            <a:fillRect/>
          </a:stretch>
        </p:blipFill>
        <p:spPr>
          <a:xfrm>
            <a:off x="176245" y="1773838"/>
            <a:ext cx="143140" cy="161034"/>
          </a:xfrm>
          <a:prstGeom prst="rect">
            <a:avLst/>
          </a:prstGeom>
        </p:spPr>
      </p:pic>
      <p:sp>
        <p:nvSpPr>
          <p:cNvPr id="25" name="TextBox 24">
            <a:extLst>
              <a:ext uri="{FF2B5EF4-FFF2-40B4-BE49-F238E27FC236}">
                <a16:creationId xmlns:a16="http://schemas.microsoft.com/office/drawing/2014/main" id="{99D97A6B-2731-AB49-9115-F5B74C3697FC}"/>
              </a:ext>
            </a:extLst>
          </p:cNvPr>
          <p:cNvSpPr txBox="1"/>
          <p:nvPr/>
        </p:nvSpPr>
        <p:spPr>
          <a:xfrm>
            <a:off x="7728528" y="2730489"/>
            <a:ext cx="1385311" cy="784830"/>
          </a:xfrm>
          <a:prstGeom prst="rect">
            <a:avLst/>
          </a:prstGeom>
          <a:noFill/>
        </p:spPr>
        <p:txBody>
          <a:bodyPr wrap="square">
            <a:spAutoFit/>
          </a:bodyPr>
          <a:lstStyle/>
          <a:p>
            <a:r>
              <a:rPr lang="fr-FR" sz="1500" dirty="0"/>
              <a:t>Zeiss Axio Observer, X40</a:t>
            </a:r>
            <a:endParaRPr lang="ru-RU" sz="1500" dirty="0"/>
          </a:p>
        </p:txBody>
      </p:sp>
      <p:sp>
        <p:nvSpPr>
          <p:cNvPr id="4" name="TextBox 3">
            <a:extLst>
              <a:ext uri="{FF2B5EF4-FFF2-40B4-BE49-F238E27FC236}">
                <a16:creationId xmlns:a16="http://schemas.microsoft.com/office/drawing/2014/main" id="{DC8A8B4B-A4A5-5B58-B9CE-8FB5D34DB178}"/>
              </a:ext>
            </a:extLst>
          </p:cNvPr>
          <p:cNvSpPr txBox="1"/>
          <p:nvPr/>
        </p:nvSpPr>
        <p:spPr>
          <a:xfrm>
            <a:off x="-49569" y="3358989"/>
            <a:ext cx="4573844" cy="1246495"/>
          </a:xfrm>
          <a:prstGeom prst="rect">
            <a:avLst/>
          </a:prstGeom>
          <a:noFill/>
        </p:spPr>
        <p:txBody>
          <a:bodyPr wrap="square">
            <a:spAutoFit/>
          </a:bodyPr>
          <a:lstStyle/>
          <a:p>
            <a:r>
              <a:rPr lang="en-US" sz="1500" dirty="0"/>
              <a:t>Dependence of the intensity of red cell nuclear fluorescence (red symbols), green FI  (green symbols) in A549, and the fraction of total FI in cell nuclei (open symbols) on the time elapsed since the induction of chimera expression with DOX</a:t>
            </a:r>
            <a:endParaRPr lang="ru-RU" sz="1500" dirty="0"/>
          </a:p>
        </p:txBody>
      </p:sp>
      <p:sp>
        <p:nvSpPr>
          <p:cNvPr id="3" name="Равнобедренный треугольник 2">
            <a:extLst>
              <a:ext uri="{FF2B5EF4-FFF2-40B4-BE49-F238E27FC236}">
                <a16:creationId xmlns:a16="http://schemas.microsoft.com/office/drawing/2014/main" id="{66743AC5-C296-40CB-E422-6377D09E5944}"/>
              </a:ext>
            </a:extLst>
          </p:cNvPr>
          <p:cNvSpPr/>
          <p:nvPr/>
        </p:nvSpPr>
        <p:spPr>
          <a:xfrm rot="10800000">
            <a:off x="152687" y="2632045"/>
            <a:ext cx="143139" cy="98444"/>
          </a:xfrm>
          <a:prstGeom prst="triangle">
            <a:avLst/>
          </a:prstGeom>
          <a:solidFill>
            <a:schemeClr val="bg2">
              <a:lumMod val="25000"/>
              <a:lumOff val="75000"/>
            </a:schemeClr>
          </a:solidFill>
          <a:ln>
            <a:solidFill>
              <a:schemeClr val="bg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500"/>
          </a:p>
        </p:txBody>
      </p:sp>
      <p:sp>
        <p:nvSpPr>
          <p:cNvPr id="6" name="Ромб 5">
            <a:extLst>
              <a:ext uri="{FF2B5EF4-FFF2-40B4-BE49-F238E27FC236}">
                <a16:creationId xmlns:a16="http://schemas.microsoft.com/office/drawing/2014/main" id="{87943472-E7F0-3FDC-D479-6092285FB832}"/>
              </a:ext>
            </a:extLst>
          </p:cNvPr>
          <p:cNvSpPr/>
          <p:nvPr/>
        </p:nvSpPr>
        <p:spPr>
          <a:xfrm>
            <a:off x="176245" y="993354"/>
            <a:ext cx="175959" cy="183097"/>
          </a:xfrm>
          <a:prstGeom prst="diamon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500"/>
          </a:p>
        </p:txBody>
      </p:sp>
      <p:sp>
        <p:nvSpPr>
          <p:cNvPr id="31" name="Прямоугольник 30"/>
          <p:cNvSpPr/>
          <p:nvPr/>
        </p:nvSpPr>
        <p:spPr>
          <a:xfrm>
            <a:off x="532130" y="4719138"/>
            <a:ext cx="4968240" cy="307777"/>
          </a:xfrm>
          <a:prstGeom prst="rect">
            <a:avLst/>
          </a:prstGeom>
        </p:spPr>
        <p:txBody>
          <a:bodyPr wrap="square">
            <a:spAutoFit/>
          </a:bodyPr>
          <a:lstStyle/>
          <a:p>
            <a:pPr algn="l"/>
            <a:r>
              <a:rPr lang="en-US" sz="1400" b="1" dirty="0" err="1">
                <a:solidFill>
                  <a:srgbClr val="C00000"/>
                </a:solidFill>
                <a:latin typeface="inherit"/>
              </a:rPr>
              <a:t>Maloshenok</a:t>
            </a:r>
            <a:r>
              <a:rPr lang="en-US" sz="1400" b="1" dirty="0">
                <a:solidFill>
                  <a:srgbClr val="C00000"/>
                </a:solidFill>
                <a:latin typeface="inherit"/>
              </a:rPr>
              <a:t> et al., Materials. 2023</a:t>
            </a:r>
            <a:endParaRPr lang="en-US" sz="1400" b="1" i="0" dirty="0">
              <a:solidFill>
                <a:srgbClr val="C00000"/>
              </a:solidFill>
              <a:effectLst/>
              <a:latin typeface="inherit"/>
            </a:endParaRPr>
          </a:p>
        </p:txBody>
      </p:sp>
    </p:spTree>
    <p:extLst>
      <p:ext uri="{BB962C8B-B14F-4D97-AF65-F5344CB8AC3E}">
        <p14:creationId xmlns:p14="http://schemas.microsoft.com/office/powerpoint/2010/main" val="2325456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097D0A-78A0-BB0A-A26E-9F66FB77EF4B}"/>
              </a:ext>
            </a:extLst>
          </p:cNvPr>
          <p:cNvSpPr>
            <a:spLocks noGrp="1"/>
          </p:cNvSpPr>
          <p:nvPr>
            <p:ph type="title"/>
          </p:nvPr>
        </p:nvSpPr>
        <p:spPr>
          <a:xfrm>
            <a:off x="529540" y="-4680"/>
            <a:ext cx="7765322" cy="727838"/>
          </a:xfrm>
        </p:spPr>
        <p:txBody>
          <a:bodyPr>
            <a:normAutofit/>
          </a:bodyPr>
          <a:lstStyle/>
          <a:p>
            <a:r>
              <a:rPr lang="ru-RU" sz="1800" b="1" dirty="0">
                <a:solidFill>
                  <a:schemeClr val="tx1"/>
                </a:solidFill>
                <a:effectLst/>
                <a:latin typeface="Times New Roman" panose="02020603050405020304" pitchFamily="18" charset="0"/>
                <a:ea typeface="Calibri" panose="020F0502020204030204" pitchFamily="34" charset="0"/>
              </a:rPr>
              <a:t>Индукция экспрессии </a:t>
            </a:r>
            <a:r>
              <a:rPr lang="ru-RU" sz="1800" b="1" dirty="0" err="1">
                <a:solidFill>
                  <a:schemeClr val="tx1"/>
                </a:solidFill>
                <a:effectLst/>
                <a:latin typeface="Times New Roman" panose="02020603050405020304" pitchFamily="18" charset="0"/>
                <a:ea typeface="Calibri" panose="020F0502020204030204" pitchFamily="34" charset="0"/>
              </a:rPr>
              <a:t>ортологов</a:t>
            </a:r>
            <a:r>
              <a:rPr lang="ru-RU" sz="1800" b="1" dirty="0">
                <a:solidFill>
                  <a:schemeClr val="tx1"/>
                </a:solidFill>
                <a:effectLst/>
                <a:latin typeface="Times New Roman" panose="02020603050405020304" pitchFamily="18" charset="0"/>
                <a:ea typeface="Calibri" panose="020F0502020204030204" pitchFamily="34" charset="0"/>
              </a:rPr>
              <a:t> </a:t>
            </a:r>
            <a:r>
              <a:rPr lang="en-US" sz="1800" b="1" dirty="0">
                <a:solidFill>
                  <a:schemeClr val="tx1"/>
                </a:solidFill>
                <a:effectLst/>
                <a:latin typeface="Times New Roman" panose="02020603050405020304" pitchFamily="18" charset="0"/>
                <a:ea typeface="Calibri" panose="020F0502020204030204" pitchFamily="34" charset="0"/>
              </a:rPr>
              <a:t>St dCas9 EGFP-Nm/ dCas9-mCherry</a:t>
            </a:r>
            <a:r>
              <a:rPr lang="ru-RU" sz="1800" b="1" dirty="0">
                <a:solidFill>
                  <a:schemeClr val="tx1"/>
                </a:solidFill>
                <a:effectLst/>
                <a:latin typeface="Times New Roman" panose="02020603050405020304" pitchFamily="18" charset="0"/>
                <a:ea typeface="Calibri" panose="020F0502020204030204" pitchFamily="34" charset="0"/>
              </a:rPr>
              <a:t> в опухолевых </a:t>
            </a:r>
            <a:r>
              <a:rPr lang="ru-RU" sz="1800" b="1" dirty="0" err="1">
                <a:solidFill>
                  <a:schemeClr val="tx1"/>
                </a:solidFill>
                <a:effectLst/>
                <a:latin typeface="Times New Roman" panose="02020603050405020304" pitchFamily="18" charset="0"/>
                <a:ea typeface="Calibri" panose="020F0502020204030204" pitchFamily="34" charset="0"/>
              </a:rPr>
              <a:t>ксенографтах</a:t>
            </a:r>
            <a:r>
              <a:rPr lang="ru-RU" sz="1800" b="1" dirty="0">
                <a:solidFill>
                  <a:schemeClr val="tx1"/>
                </a:solidFill>
                <a:effectLst/>
                <a:latin typeface="Times New Roman" panose="02020603050405020304" pitchFamily="18" charset="0"/>
                <a:ea typeface="Calibri" panose="020F0502020204030204" pitchFamily="34" charset="0"/>
              </a:rPr>
              <a:t> на мышах линии </a:t>
            </a:r>
            <a:r>
              <a:rPr lang="en-US" sz="1800" b="1" dirty="0">
                <a:solidFill>
                  <a:schemeClr val="tx1"/>
                </a:solidFill>
                <a:effectLst/>
                <a:latin typeface="Times New Roman" panose="02020603050405020304" pitchFamily="18" charset="0"/>
                <a:ea typeface="Calibri" panose="020F0502020204030204" pitchFamily="34" charset="0"/>
              </a:rPr>
              <a:t>nude</a:t>
            </a:r>
            <a:endParaRPr lang="ru-RU" sz="1800" b="1" dirty="0">
              <a:solidFill>
                <a:schemeClr val="tx1"/>
              </a:solidFill>
            </a:endParaRPr>
          </a:p>
        </p:txBody>
      </p:sp>
      <p:pic>
        <p:nvPicPr>
          <p:cNvPr id="5" name="Объект 4">
            <a:extLst>
              <a:ext uri="{FF2B5EF4-FFF2-40B4-BE49-F238E27FC236}">
                <a16:creationId xmlns:a16="http://schemas.microsoft.com/office/drawing/2014/main" id="{7ABC8BE8-CD23-6693-FBDB-3B2FF44D95D3}"/>
              </a:ext>
            </a:extLst>
          </p:cNvPr>
          <p:cNvPicPr>
            <a:picLocks noGrp="1" noChangeAspect="1"/>
          </p:cNvPicPr>
          <p:nvPr>
            <p:ph idx="1"/>
          </p:nvPr>
        </p:nvPicPr>
        <p:blipFill>
          <a:blip r:embed="rId3"/>
          <a:stretch>
            <a:fillRect/>
          </a:stretch>
        </p:blipFill>
        <p:spPr>
          <a:xfrm>
            <a:off x="2325805" y="2768214"/>
            <a:ext cx="3968840" cy="2322317"/>
          </a:xfrm>
          <a:prstGeom prst="rect">
            <a:avLst/>
          </a:prstGeom>
        </p:spPr>
      </p:pic>
      <p:pic>
        <p:nvPicPr>
          <p:cNvPr id="7" name="Рисунок 6">
            <a:extLst>
              <a:ext uri="{FF2B5EF4-FFF2-40B4-BE49-F238E27FC236}">
                <a16:creationId xmlns:a16="http://schemas.microsoft.com/office/drawing/2014/main" id="{25900E01-95DB-378E-E3DE-40FCA2C3767A}"/>
              </a:ext>
            </a:extLst>
          </p:cNvPr>
          <p:cNvPicPr>
            <a:picLocks noChangeAspect="1"/>
          </p:cNvPicPr>
          <p:nvPr/>
        </p:nvPicPr>
        <p:blipFill>
          <a:blip r:embed="rId4"/>
          <a:stretch>
            <a:fillRect/>
          </a:stretch>
        </p:blipFill>
        <p:spPr>
          <a:xfrm>
            <a:off x="2380384" y="775693"/>
            <a:ext cx="1081620" cy="1656231"/>
          </a:xfrm>
          <a:prstGeom prst="rect">
            <a:avLst/>
          </a:prstGeom>
        </p:spPr>
      </p:pic>
      <p:pic>
        <p:nvPicPr>
          <p:cNvPr id="8" name="Рисунок 7">
            <a:extLst>
              <a:ext uri="{FF2B5EF4-FFF2-40B4-BE49-F238E27FC236}">
                <a16:creationId xmlns:a16="http://schemas.microsoft.com/office/drawing/2014/main" id="{52F33DE9-90E5-16CA-4D18-567071D43808}"/>
              </a:ext>
            </a:extLst>
          </p:cNvPr>
          <p:cNvPicPr>
            <a:picLocks noChangeAspect="1"/>
          </p:cNvPicPr>
          <p:nvPr/>
        </p:nvPicPr>
        <p:blipFill>
          <a:blip r:embed="rId5"/>
          <a:stretch>
            <a:fillRect/>
          </a:stretch>
        </p:blipFill>
        <p:spPr>
          <a:xfrm>
            <a:off x="3872902" y="745205"/>
            <a:ext cx="1081960" cy="1656231"/>
          </a:xfrm>
          <a:prstGeom prst="rect">
            <a:avLst/>
          </a:prstGeom>
        </p:spPr>
      </p:pic>
      <p:pic>
        <p:nvPicPr>
          <p:cNvPr id="9" name="Рисунок 8">
            <a:extLst>
              <a:ext uri="{FF2B5EF4-FFF2-40B4-BE49-F238E27FC236}">
                <a16:creationId xmlns:a16="http://schemas.microsoft.com/office/drawing/2014/main" id="{6385EF0A-A087-38B8-7B05-45A9BAA62B35}"/>
              </a:ext>
            </a:extLst>
          </p:cNvPr>
          <p:cNvPicPr>
            <a:picLocks noChangeAspect="1"/>
          </p:cNvPicPr>
          <p:nvPr/>
        </p:nvPicPr>
        <p:blipFill>
          <a:blip r:embed="rId6"/>
          <a:stretch>
            <a:fillRect/>
          </a:stretch>
        </p:blipFill>
        <p:spPr>
          <a:xfrm>
            <a:off x="5365760" y="789348"/>
            <a:ext cx="1081960" cy="1656751"/>
          </a:xfrm>
          <a:prstGeom prst="rect">
            <a:avLst/>
          </a:prstGeom>
        </p:spPr>
      </p:pic>
      <p:cxnSp>
        <p:nvCxnSpPr>
          <p:cNvPr id="11" name="Прямая со стрелкой 10">
            <a:extLst>
              <a:ext uri="{FF2B5EF4-FFF2-40B4-BE49-F238E27FC236}">
                <a16:creationId xmlns:a16="http://schemas.microsoft.com/office/drawing/2014/main" id="{038523B9-4F85-7B6A-07A8-9AC7F8F22F05}"/>
              </a:ext>
            </a:extLst>
          </p:cNvPr>
          <p:cNvCxnSpPr>
            <a:cxnSpLocks/>
          </p:cNvCxnSpPr>
          <p:nvPr/>
        </p:nvCxnSpPr>
        <p:spPr>
          <a:xfrm>
            <a:off x="3060230" y="2204312"/>
            <a:ext cx="306280" cy="15780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Рисунок 11">
            <a:extLst>
              <a:ext uri="{FF2B5EF4-FFF2-40B4-BE49-F238E27FC236}">
                <a16:creationId xmlns:a16="http://schemas.microsoft.com/office/drawing/2014/main" id="{3366686D-2868-5B7C-9DB9-CEA49A94ACC5}"/>
              </a:ext>
            </a:extLst>
          </p:cNvPr>
          <p:cNvPicPr>
            <a:picLocks noChangeAspect="1"/>
          </p:cNvPicPr>
          <p:nvPr/>
        </p:nvPicPr>
        <p:blipFill>
          <a:blip r:embed="rId7"/>
          <a:stretch>
            <a:fillRect/>
          </a:stretch>
        </p:blipFill>
        <p:spPr>
          <a:xfrm>
            <a:off x="4492513" y="2618268"/>
            <a:ext cx="109003" cy="870568"/>
          </a:xfrm>
          <a:prstGeom prst="rect">
            <a:avLst/>
          </a:prstGeom>
        </p:spPr>
      </p:pic>
      <p:cxnSp>
        <p:nvCxnSpPr>
          <p:cNvPr id="14" name="Прямая со стрелкой 13">
            <a:extLst>
              <a:ext uri="{FF2B5EF4-FFF2-40B4-BE49-F238E27FC236}">
                <a16:creationId xmlns:a16="http://schemas.microsoft.com/office/drawing/2014/main" id="{79599868-9620-8AE1-4ACA-3DBD70DDB613}"/>
              </a:ext>
            </a:extLst>
          </p:cNvPr>
          <p:cNvCxnSpPr>
            <a:cxnSpLocks/>
          </p:cNvCxnSpPr>
          <p:nvPr/>
        </p:nvCxnSpPr>
        <p:spPr>
          <a:xfrm flipH="1">
            <a:off x="5636226" y="2571751"/>
            <a:ext cx="299621" cy="1150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Рисунок 16">
            <a:extLst>
              <a:ext uri="{FF2B5EF4-FFF2-40B4-BE49-F238E27FC236}">
                <a16:creationId xmlns:a16="http://schemas.microsoft.com/office/drawing/2014/main" id="{415345E8-7270-6FCA-955A-FDAA5F7BBDD3}"/>
              </a:ext>
            </a:extLst>
          </p:cNvPr>
          <p:cNvPicPr>
            <a:picLocks noChangeAspect="1"/>
          </p:cNvPicPr>
          <p:nvPr/>
        </p:nvPicPr>
        <p:blipFill>
          <a:blip r:embed="rId8"/>
          <a:stretch>
            <a:fillRect/>
          </a:stretch>
        </p:blipFill>
        <p:spPr>
          <a:xfrm>
            <a:off x="255294" y="1517966"/>
            <a:ext cx="1466594" cy="1113278"/>
          </a:xfrm>
          <a:prstGeom prst="rect">
            <a:avLst/>
          </a:prstGeom>
        </p:spPr>
      </p:pic>
      <p:sp>
        <p:nvSpPr>
          <p:cNvPr id="18" name="TextBox 17">
            <a:extLst>
              <a:ext uri="{FF2B5EF4-FFF2-40B4-BE49-F238E27FC236}">
                <a16:creationId xmlns:a16="http://schemas.microsoft.com/office/drawing/2014/main" id="{A7E143AA-70B5-E745-BBAC-139837FB91EE}"/>
              </a:ext>
            </a:extLst>
          </p:cNvPr>
          <p:cNvSpPr txBox="1"/>
          <p:nvPr/>
        </p:nvSpPr>
        <p:spPr>
          <a:xfrm>
            <a:off x="281421" y="670051"/>
            <a:ext cx="1963094" cy="784830"/>
          </a:xfrm>
          <a:prstGeom prst="rect">
            <a:avLst/>
          </a:prstGeom>
          <a:noFill/>
        </p:spPr>
        <p:txBody>
          <a:bodyPr wrap="square" rtlCol="0">
            <a:spAutoFit/>
          </a:bodyPr>
          <a:lstStyle/>
          <a:p>
            <a:r>
              <a:rPr lang="en-US" sz="1500" dirty="0"/>
              <a:t>Dox</a:t>
            </a:r>
            <a:r>
              <a:rPr lang="ru-RU" sz="1500" dirty="0"/>
              <a:t> </a:t>
            </a:r>
            <a:r>
              <a:rPr lang="en-US" sz="1500" dirty="0" err="1"/>
              <a:t>gavaging</a:t>
            </a:r>
            <a:endParaRPr lang="en-US" sz="1500" dirty="0"/>
          </a:p>
          <a:p>
            <a:r>
              <a:rPr lang="en-US" sz="1500" dirty="0"/>
              <a:t>200 µg  per a day– 2 days</a:t>
            </a:r>
            <a:endParaRPr lang="ru-RU" sz="1500" dirty="0"/>
          </a:p>
        </p:txBody>
      </p:sp>
      <p:sp>
        <p:nvSpPr>
          <p:cNvPr id="20" name="TextBox 19">
            <a:extLst>
              <a:ext uri="{FF2B5EF4-FFF2-40B4-BE49-F238E27FC236}">
                <a16:creationId xmlns:a16="http://schemas.microsoft.com/office/drawing/2014/main" id="{30A7607D-8ABE-9224-E099-8394025D805B}"/>
              </a:ext>
            </a:extLst>
          </p:cNvPr>
          <p:cNvSpPr txBox="1"/>
          <p:nvPr/>
        </p:nvSpPr>
        <p:spPr>
          <a:xfrm>
            <a:off x="2207068" y="2461569"/>
            <a:ext cx="4570890" cy="553998"/>
          </a:xfrm>
          <a:prstGeom prst="rect">
            <a:avLst/>
          </a:prstGeom>
          <a:noFill/>
        </p:spPr>
        <p:txBody>
          <a:bodyPr wrap="square">
            <a:spAutoFit/>
          </a:bodyPr>
          <a:lstStyle/>
          <a:p>
            <a:r>
              <a:rPr lang="fr-FR" sz="1500" dirty="0"/>
              <a:t>Excitation: 502-547 nm, emission: 570-640 nm (iBox).</a:t>
            </a:r>
            <a:endParaRPr lang="ru-RU" sz="1500" dirty="0"/>
          </a:p>
        </p:txBody>
      </p:sp>
      <p:pic>
        <p:nvPicPr>
          <p:cNvPr id="3" name="Рисунок 2">
            <a:extLst>
              <a:ext uri="{FF2B5EF4-FFF2-40B4-BE49-F238E27FC236}">
                <a16:creationId xmlns:a16="http://schemas.microsoft.com/office/drawing/2014/main" id="{B0BCF05C-5A8C-9609-1DC1-808EF7C3BB63}"/>
              </a:ext>
            </a:extLst>
          </p:cNvPr>
          <p:cNvPicPr>
            <a:picLocks noChangeAspect="1"/>
          </p:cNvPicPr>
          <p:nvPr/>
        </p:nvPicPr>
        <p:blipFill>
          <a:blip r:embed="rId9"/>
          <a:stretch>
            <a:fillRect/>
          </a:stretch>
        </p:blipFill>
        <p:spPr>
          <a:xfrm>
            <a:off x="6973982" y="2860980"/>
            <a:ext cx="2010665" cy="2146216"/>
          </a:xfrm>
          <a:prstGeom prst="rect">
            <a:avLst/>
          </a:prstGeom>
        </p:spPr>
      </p:pic>
      <p:sp>
        <p:nvSpPr>
          <p:cNvPr id="21" name="TextBox 20">
            <a:extLst>
              <a:ext uri="{FF2B5EF4-FFF2-40B4-BE49-F238E27FC236}">
                <a16:creationId xmlns:a16="http://schemas.microsoft.com/office/drawing/2014/main" id="{74499FF3-6F64-D15A-1066-5F9764EA3C4E}"/>
              </a:ext>
            </a:extLst>
          </p:cNvPr>
          <p:cNvSpPr txBox="1"/>
          <p:nvPr/>
        </p:nvSpPr>
        <p:spPr>
          <a:xfrm>
            <a:off x="91071" y="3116172"/>
            <a:ext cx="1789874" cy="1246495"/>
          </a:xfrm>
          <a:prstGeom prst="rect">
            <a:avLst/>
          </a:prstGeom>
          <a:noFill/>
        </p:spPr>
        <p:txBody>
          <a:bodyPr wrap="square">
            <a:spAutoFit/>
          </a:bodyPr>
          <a:lstStyle/>
          <a:p>
            <a:r>
              <a:rPr lang="en-US" sz="1500" dirty="0"/>
              <a:t>A549 St dCas9-EGFP-Nm </a:t>
            </a:r>
            <a:r>
              <a:rPr lang="en-US" sz="1500" dirty="0" err="1"/>
              <a:t>mCherry</a:t>
            </a:r>
            <a:endParaRPr lang="ru-RU" sz="1500" dirty="0"/>
          </a:p>
          <a:p>
            <a:r>
              <a:rPr lang="en-US" sz="1500" dirty="0"/>
              <a:t>Xenografts in </a:t>
            </a:r>
            <a:r>
              <a:rPr lang="ru-RU" sz="1500" dirty="0"/>
              <a:t> </a:t>
            </a:r>
            <a:r>
              <a:rPr lang="en-US" sz="1500" dirty="0"/>
              <a:t>nude mice</a:t>
            </a:r>
          </a:p>
        </p:txBody>
      </p:sp>
      <p:sp>
        <p:nvSpPr>
          <p:cNvPr id="4" name="TextBox 3">
            <a:extLst>
              <a:ext uri="{FF2B5EF4-FFF2-40B4-BE49-F238E27FC236}">
                <a16:creationId xmlns:a16="http://schemas.microsoft.com/office/drawing/2014/main" id="{7A5D8D7C-D9BF-2901-2CCC-466AEF26A3E5}"/>
              </a:ext>
            </a:extLst>
          </p:cNvPr>
          <p:cNvSpPr txBox="1"/>
          <p:nvPr/>
        </p:nvSpPr>
        <p:spPr>
          <a:xfrm>
            <a:off x="7088432" y="2021839"/>
            <a:ext cx="1908468" cy="276999"/>
          </a:xfrm>
          <a:prstGeom prst="rect">
            <a:avLst/>
          </a:prstGeom>
          <a:noFill/>
        </p:spPr>
        <p:txBody>
          <a:bodyPr wrap="square">
            <a:spAutoFit/>
          </a:bodyPr>
          <a:lstStyle/>
          <a:p>
            <a:r>
              <a:rPr lang="en-US" sz="1200" dirty="0" err="1"/>
              <a:t>iBox</a:t>
            </a:r>
            <a:r>
              <a:rPr lang="en-US" sz="1200" dirty="0"/>
              <a:t> (UVP, USA)</a:t>
            </a:r>
            <a:r>
              <a:rPr lang="ru-RU" sz="1200" dirty="0"/>
              <a:t>   </a:t>
            </a:r>
          </a:p>
        </p:txBody>
      </p:sp>
    </p:spTree>
    <p:extLst>
      <p:ext uri="{BB962C8B-B14F-4D97-AF65-F5344CB8AC3E}">
        <p14:creationId xmlns:p14="http://schemas.microsoft.com/office/powerpoint/2010/main" val="2735768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20542EF-A9B3-4B42-B74F-6B4CA27B818F}"/>
              </a:ext>
            </a:extLst>
          </p:cNvPr>
          <p:cNvSpPr txBox="1"/>
          <p:nvPr/>
        </p:nvSpPr>
        <p:spPr>
          <a:xfrm>
            <a:off x="4249272" y="95030"/>
            <a:ext cx="4496696" cy="646331"/>
          </a:xfrm>
          <a:prstGeom prst="rect">
            <a:avLst/>
          </a:prstGeom>
          <a:noFill/>
        </p:spPr>
        <p:txBody>
          <a:bodyPr wrap="square">
            <a:spAutoFit/>
          </a:bodyPr>
          <a:lstStyle/>
          <a:p>
            <a:r>
              <a:rPr kumimoji="0" lang="en-US" sz="1800" b="1" i="0" u="none" strike="noStrike" kern="1200" cap="none" spc="0" normalizeH="0" baseline="0" noProof="0" dirty="0">
                <a:ln>
                  <a:noFill/>
                </a:ln>
                <a:solidFill>
                  <a:srgbClr val="FFFF00"/>
                </a:solidFill>
                <a:effectLst/>
                <a:uLnTx/>
                <a:uFillTx/>
                <a:latin typeface="Calibri" panose="020F0502020204030204" pitchFamily="34" charset="0"/>
                <a:ea typeface="MS PGothic" panose="020B0600070205080204" pitchFamily="34" charset="-128"/>
                <a:cs typeface="Calibri" panose="020F0502020204030204" pitchFamily="34" charset="0"/>
              </a:rPr>
              <a:t>Planar imaging  of </a:t>
            </a:r>
            <a:r>
              <a:rPr kumimoji="0" lang="en-US" sz="1800" b="1" i="0" u="none" strike="noStrike" kern="1200" cap="none" spc="0" normalizeH="0" baseline="0" noProof="0" dirty="0" err="1">
                <a:ln>
                  <a:noFill/>
                </a:ln>
                <a:solidFill>
                  <a:srgbClr val="FFFF00"/>
                </a:solidFill>
                <a:effectLst/>
                <a:uLnTx/>
                <a:uFillTx/>
                <a:latin typeface="Calibri" panose="020F0502020204030204" pitchFamily="34" charset="0"/>
                <a:ea typeface="MS PGothic" panose="020B0600070205080204" pitchFamily="34" charset="-128"/>
                <a:cs typeface="Calibri" panose="020F0502020204030204" pitchFamily="34" charset="0"/>
              </a:rPr>
              <a:t>s.c.</a:t>
            </a:r>
            <a:r>
              <a:rPr kumimoji="0" lang="en-US" sz="1800" b="1" i="0" u="none" strike="noStrike" kern="1200" cap="none" spc="0" normalizeH="0" baseline="0" noProof="0" dirty="0">
                <a:ln>
                  <a:noFill/>
                </a:ln>
                <a:solidFill>
                  <a:srgbClr val="FFFF00"/>
                </a:solidFill>
                <a:effectLst/>
                <a:uLnTx/>
                <a:uFillTx/>
                <a:latin typeface="Calibri" panose="020F0502020204030204" pitchFamily="34" charset="0"/>
                <a:ea typeface="MS PGothic" panose="020B0600070205080204" pitchFamily="34" charset="-128"/>
                <a:cs typeface="Calibri" panose="020F0502020204030204" pitchFamily="34" charset="0"/>
              </a:rPr>
              <a:t> tumor using optical clearing </a:t>
            </a:r>
            <a:r>
              <a:rPr kumimoji="0" lang="ru-RU" sz="1800" b="1" i="0" u="none" strike="noStrike" kern="1200" cap="none" spc="0" normalizeH="0" baseline="0" noProof="0" dirty="0">
                <a:ln>
                  <a:noFill/>
                </a:ln>
                <a:solidFill>
                  <a:srgbClr val="FFFF00"/>
                </a:solidFill>
                <a:effectLst/>
                <a:uLnTx/>
                <a:uFillTx/>
                <a:latin typeface="Calibri" panose="020F0502020204030204" pitchFamily="34" charset="0"/>
                <a:ea typeface="MS PGothic" panose="020B0600070205080204" pitchFamily="34" charset="-128"/>
                <a:cs typeface="Calibri" panose="020F0502020204030204" pitchFamily="34" charset="0"/>
              </a:rPr>
              <a:t> </a:t>
            </a:r>
            <a:r>
              <a:rPr lang="en-US" b="1" dirty="0">
                <a:solidFill>
                  <a:srgbClr val="FFFF00"/>
                </a:solidFill>
                <a:latin typeface="Calibri" panose="020F0502020204030204" pitchFamily="34" charset="0"/>
                <a:cs typeface="Calibri" panose="020F0502020204030204" pitchFamily="34" charset="0"/>
              </a:rPr>
              <a:t>with 0.7 </a:t>
            </a:r>
            <a:r>
              <a:rPr lang="en-US" b="1" dirty="0" err="1">
                <a:solidFill>
                  <a:srgbClr val="FFFF00"/>
                </a:solidFill>
                <a:latin typeface="Calibri" panose="020F0502020204030204" pitchFamily="34" charset="0"/>
                <a:cs typeface="Calibri" panose="020F0502020204030204" pitchFamily="34" charset="0"/>
              </a:rPr>
              <a:t>gadobutrol</a:t>
            </a:r>
            <a:r>
              <a:rPr lang="en-US" b="1" dirty="0">
                <a:solidFill>
                  <a:srgbClr val="FFFF00"/>
                </a:solidFill>
                <a:latin typeface="Calibri" panose="020F0502020204030204" pitchFamily="34" charset="0"/>
                <a:cs typeface="Calibri" panose="020F0502020204030204" pitchFamily="34" charset="0"/>
              </a:rPr>
              <a:t> </a:t>
            </a:r>
            <a:endParaRPr lang="ru-RU" dirty="0"/>
          </a:p>
        </p:txBody>
      </p:sp>
      <p:pic>
        <p:nvPicPr>
          <p:cNvPr id="6" name="Рисунок 5">
            <a:extLst>
              <a:ext uri="{FF2B5EF4-FFF2-40B4-BE49-F238E27FC236}">
                <a16:creationId xmlns:a16="http://schemas.microsoft.com/office/drawing/2014/main" id="{37D5DCC6-7CF8-466D-B19B-7232E4D45BBE}"/>
              </a:ext>
            </a:extLst>
          </p:cNvPr>
          <p:cNvPicPr>
            <a:picLocks noChangeAspect="1"/>
          </p:cNvPicPr>
          <p:nvPr/>
        </p:nvPicPr>
        <p:blipFill>
          <a:blip r:embed="rId3"/>
          <a:stretch>
            <a:fillRect/>
          </a:stretch>
        </p:blipFill>
        <p:spPr>
          <a:xfrm>
            <a:off x="133692" y="289763"/>
            <a:ext cx="3802819" cy="4249271"/>
          </a:xfrm>
          <a:prstGeom prst="rect">
            <a:avLst/>
          </a:prstGeom>
        </p:spPr>
      </p:pic>
      <p:sp>
        <p:nvSpPr>
          <p:cNvPr id="8" name="TextBox 7">
            <a:extLst>
              <a:ext uri="{FF2B5EF4-FFF2-40B4-BE49-F238E27FC236}">
                <a16:creationId xmlns:a16="http://schemas.microsoft.com/office/drawing/2014/main" id="{3F0C2E4C-70D0-4A14-84B7-D9F2E4078F51}"/>
              </a:ext>
            </a:extLst>
          </p:cNvPr>
          <p:cNvSpPr txBox="1"/>
          <p:nvPr/>
        </p:nvSpPr>
        <p:spPr>
          <a:xfrm>
            <a:off x="4319775" y="863590"/>
            <a:ext cx="4572000" cy="3785652"/>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   Fluorescence imaging (A) and  skin-normalized fluorescence in the E9  tumor (B) at 3rd day after  </a:t>
            </a:r>
            <a:r>
              <a:rPr lang="en-US" dirty="0" err="1">
                <a:latin typeface="Calibri" panose="020F0502020204030204" pitchFamily="34" charset="0"/>
                <a:cs typeface="Calibri" panose="020F0502020204030204" pitchFamily="34" charset="0"/>
              </a:rPr>
              <a:t>tet</a:t>
            </a:r>
            <a:r>
              <a:rPr lang="en-US" dirty="0">
                <a:latin typeface="Calibri" panose="020F0502020204030204" pitchFamily="34" charset="0"/>
                <a:cs typeface="Calibri" panose="020F0502020204030204" pitchFamily="34" charset="0"/>
              </a:rPr>
              <a:t>- induction using 0.7 M </a:t>
            </a:r>
            <a:r>
              <a:rPr lang="en-US" dirty="0" err="1">
                <a:latin typeface="Calibri" panose="020F0502020204030204" pitchFamily="34" charset="0"/>
                <a:cs typeface="Calibri" panose="020F0502020204030204" pitchFamily="34" charset="0"/>
              </a:rPr>
              <a:t>gadobutrol</a:t>
            </a:r>
            <a:r>
              <a:rPr lang="en-US" dirty="0">
                <a:latin typeface="Calibri" panose="020F0502020204030204" pitchFamily="34" charset="0"/>
                <a:cs typeface="Calibri" panose="020F0502020204030204" pitchFamily="34" charset="0"/>
              </a:rPr>
              <a:t> as an optical clearing  (OC) agent (before optical clearing, 15 min after OC, 30 min after OC, after 45 min after OC, 60 min after OC) ( ex 502-547 nm, </a:t>
            </a:r>
            <a:r>
              <a:rPr lang="en-US" dirty="0" err="1">
                <a:latin typeface="Calibri" panose="020F0502020204030204" pitchFamily="34" charset="0"/>
                <a:cs typeface="Calibri" panose="020F0502020204030204" pitchFamily="34" charset="0"/>
              </a:rPr>
              <a:t>em</a:t>
            </a:r>
            <a:r>
              <a:rPr lang="en-US" dirty="0">
                <a:latin typeface="Calibri" panose="020F0502020204030204" pitchFamily="34" charset="0"/>
                <a:cs typeface="Calibri" panose="020F0502020204030204" pitchFamily="34" charset="0"/>
              </a:rPr>
              <a:t> 570-640 nm, </a:t>
            </a:r>
            <a:r>
              <a:rPr lang="en-US" dirty="0" err="1">
                <a:latin typeface="Calibri" panose="020F0502020204030204" pitchFamily="34" charset="0"/>
                <a:cs typeface="Calibri" panose="020F0502020204030204" pitchFamily="34" charset="0"/>
              </a:rPr>
              <a:t>iBox</a:t>
            </a:r>
            <a:r>
              <a:rPr lang="en-US" dirty="0">
                <a:latin typeface="Calibri" panose="020F0502020204030204" pitchFamily="34" charset="0"/>
                <a:cs typeface="Calibri" panose="020F0502020204030204" pitchFamily="34" charset="0"/>
              </a:rPr>
              <a:t> UVP)</a:t>
            </a:r>
          </a:p>
          <a:p>
            <a:r>
              <a:rPr lang="en-US" dirty="0">
                <a:latin typeface="Calibri" panose="020F0502020204030204" pitchFamily="34" charset="0"/>
                <a:cs typeface="Calibri" panose="020F0502020204030204" pitchFamily="34" charset="0"/>
              </a:rPr>
              <a:t>B- P values ​​(Wilcoxon-Mann-Whitney test, n = 6-12 data points) are shown above the bars. Data are presented as mean ± standard deviation</a:t>
            </a:r>
          </a:p>
        </p:txBody>
      </p:sp>
      <p:sp>
        <p:nvSpPr>
          <p:cNvPr id="9" name="TextBox 8">
            <a:extLst>
              <a:ext uri="{FF2B5EF4-FFF2-40B4-BE49-F238E27FC236}">
                <a16:creationId xmlns:a16="http://schemas.microsoft.com/office/drawing/2014/main" id="{64353140-A2E4-4778-91DD-C4CF495ECE0C}"/>
              </a:ext>
            </a:extLst>
          </p:cNvPr>
          <p:cNvSpPr txBox="1"/>
          <p:nvPr/>
        </p:nvSpPr>
        <p:spPr>
          <a:xfrm>
            <a:off x="3743661" y="741361"/>
            <a:ext cx="236668" cy="369332"/>
          </a:xfrm>
          <a:prstGeom prst="rect">
            <a:avLst/>
          </a:prstGeom>
          <a:noFill/>
        </p:spPr>
        <p:txBody>
          <a:bodyPr wrap="square" rtlCol="0">
            <a:spAutoFit/>
          </a:bodyPr>
          <a:lstStyle/>
          <a:p>
            <a:r>
              <a:rPr lang="en-US" b="1" dirty="0">
                <a:solidFill>
                  <a:schemeClr val="bg1"/>
                </a:solidFill>
              </a:rPr>
              <a:t>A</a:t>
            </a:r>
            <a:endParaRPr lang="ru-RU" b="1" dirty="0">
              <a:solidFill>
                <a:schemeClr val="bg1"/>
              </a:solidFill>
            </a:endParaRPr>
          </a:p>
        </p:txBody>
      </p:sp>
      <p:sp>
        <p:nvSpPr>
          <p:cNvPr id="10" name="TextBox 9">
            <a:extLst>
              <a:ext uri="{FF2B5EF4-FFF2-40B4-BE49-F238E27FC236}">
                <a16:creationId xmlns:a16="http://schemas.microsoft.com/office/drawing/2014/main" id="{2A705780-1B59-46C2-8D6C-D0C8218DE8F2}"/>
              </a:ext>
            </a:extLst>
          </p:cNvPr>
          <p:cNvSpPr txBox="1"/>
          <p:nvPr/>
        </p:nvSpPr>
        <p:spPr>
          <a:xfrm>
            <a:off x="3743661" y="3910578"/>
            <a:ext cx="236668" cy="369332"/>
          </a:xfrm>
          <a:prstGeom prst="rect">
            <a:avLst/>
          </a:prstGeom>
          <a:noFill/>
        </p:spPr>
        <p:txBody>
          <a:bodyPr wrap="square" rtlCol="0">
            <a:spAutoFit/>
          </a:bodyPr>
          <a:lstStyle/>
          <a:p>
            <a:r>
              <a:rPr lang="en-US" b="1" dirty="0"/>
              <a:t>B</a:t>
            </a:r>
            <a:endParaRPr lang="ru-RU" b="1" dirty="0">
              <a:solidFill>
                <a:schemeClr val="bg1"/>
              </a:solidFill>
            </a:endParaRPr>
          </a:p>
        </p:txBody>
      </p:sp>
    </p:spTree>
    <p:extLst>
      <p:ext uri="{BB962C8B-B14F-4D97-AF65-F5344CB8AC3E}">
        <p14:creationId xmlns:p14="http://schemas.microsoft.com/office/powerpoint/2010/main" val="2277959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4D0F4D4E-8381-4A2C-8F94-4793F3D3CE44}"/>
              </a:ext>
            </a:extLst>
          </p:cNvPr>
          <p:cNvPicPr>
            <a:picLocks noGrp="1" noChangeAspect="1"/>
          </p:cNvPicPr>
          <p:nvPr>
            <p:ph idx="1"/>
          </p:nvPr>
        </p:nvPicPr>
        <p:blipFill>
          <a:blip r:embed="rId3"/>
          <a:stretch>
            <a:fillRect/>
          </a:stretch>
        </p:blipFill>
        <p:spPr>
          <a:xfrm>
            <a:off x="216581" y="644434"/>
            <a:ext cx="5835876" cy="2801616"/>
          </a:xfrm>
          <a:prstGeom prst="rect">
            <a:avLst/>
          </a:prstGeom>
        </p:spPr>
      </p:pic>
      <p:pic>
        <p:nvPicPr>
          <p:cNvPr id="6" name="Рисунок 5">
            <a:extLst>
              <a:ext uri="{FF2B5EF4-FFF2-40B4-BE49-F238E27FC236}">
                <a16:creationId xmlns:a16="http://schemas.microsoft.com/office/drawing/2014/main" id="{2EA90F8A-611F-4B1F-8A20-003C1ABDE9D9}"/>
              </a:ext>
            </a:extLst>
          </p:cNvPr>
          <p:cNvPicPr>
            <a:picLocks noChangeAspect="1"/>
          </p:cNvPicPr>
          <p:nvPr/>
        </p:nvPicPr>
        <p:blipFill>
          <a:blip r:embed="rId4"/>
          <a:stretch>
            <a:fillRect/>
          </a:stretch>
        </p:blipFill>
        <p:spPr>
          <a:xfrm>
            <a:off x="1557581" y="690861"/>
            <a:ext cx="344244" cy="397857"/>
          </a:xfrm>
          <a:prstGeom prst="rect">
            <a:avLst/>
          </a:prstGeom>
        </p:spPr>
      </p:pic>
      <p:pic>
        <p:nvPicPr>
          <p:cNvPr id="7" name="Рисунок 6">
            <a:extLst>
              <a:ext uri="{FF2B5EF4-FFF2-40B4-BE49-F238E27FC236}">
                <a16:creationId xmlns:a16="http://schemas.microsoft.com/office/drawing/2014/main" id="{BF213E62-E205-49C3-B991-7A778C56EE68}"/>
              </a:ext>
            </a:extLst>
          </p:cNvPr>
          <p:cNvPicPr>
            <a:picLocks noChangeAspect="1"/>
          </p:cNvPicPr>
          <p:nvPr/>
        </p:nvPicPr>
        <p:blipFill>
          <a:blip r:embed="rId5"/>
          <a:stretch>
            <a:fillRect/>
          </a:stretch>
        </p:blipFill>
        <p:spPr>
          <a:xfrm>
            <a:off x="3405584" y="711407"/>
            <a:ext cx="362744" cy="429806"/>
          </a:xfrm>
          <a:prstGeom prst="rect">
            <a:avLst/>
          </a:prstGeom>
        </p:spPr>
      </p:pic>
      <p:pic>
        <p:nvPicPr>
          <p:cNvPr id="8" name="Рисунок 7">
            <a:extLst>
              <a:ext uri="{FF2B5EF4-FFF2-40B4-BE49-F238E27FC236}">
                <a16:creationId xmlns:a16="http://schemas.microsoft.com/office/drawing/2014/main" id="{C2922C22-37AC-4222-9759-53D19012D98E}"/>
              </a:ext>
            </a:extLst>
          </p:cNvPr>
          <p:cNvPicPr>
            <a:picLocks noChangeAspect="1"/>
          </p:cNvPicPr>
          <p:nvPr/>
        </p:nvPicPr>
        <p:blipFill>
          <a:blip r:embed="rId6"/>
          <a:stretch>
            <a:fillRect/>
          </a:stretch>
        </p:blipFill>
        <p:spPr>
          <a:xfrm>
            <a:off x="5584268" y="1991612"/>
            <a:ext cx="328338" cy="399100"/>
          </a:xfrm>
          <a:prstGeom prst="rect">
            <a:avLst/>
          </a:prstGeom>
        </p:spPr>
      </p:pic>
      <p:sp>
        <p:nvSpPr>
          <p:cNvPr id="10" name="TextBox 9">
            <a:extLst>
              <a:ext uri="{FF2B5EF4-FFF2-40B4-BE49-F238E27FC236}">
                <a16:creationId xmlns:a16="http://schemas.microsoft.com/office/drawing/2014/main" id="{DF0F308F-5297-4997-B3EC-3D63373CE890}"/>
              </a:ext>
            </a:extLst>
          </p:cNvPr>
          <p:cNvSpPr txBox="1"/>
          <p:nvPr/>
        </p:nvSpPr>
        <p:spPr>
          <a:xfrm>
            <a:off x="5991497" y="608025"/>
            <a:ext cx="3082833" cy="4278094"/>
          </a:xfrm>
          <a:prstGeom prst="rect">
            <a:avLst/>
          </a:prstGeom>
          <a:noFill/>
        </p:spPr>
        <p:txBody>
          <a:bodyPr wrap="square">
            <a:spAutoFit/>
          </a:bodyPr>
          <a:lstStyle/>
          <a:p>
            <a:r>
              <a:rPr lang="ru-RU" sz="1600" dirty="0">
                <a:latin typeface="Calibri" panose="020F0502020204030204" pitchFamily="34" charset="0"/>
                <a:cs typeface="Calibri" panose="020F0502020204030204" pitchFamily="34" charset="0"/>
              </a:rPr>
              <a:t>А- 1</a:t>
            </a:r>
            <a:r>
              <a:rPr lang="en-US" sz="1600" dirty="0">
                <a:latin typeface="Calibri" panose="020F0502020204030204" pitchFamily="34" charset="0"/>
                <a:cs typeface="Calibri" panose="020F0502020204030204" pitchFamily="34" charset="0"/>
              </a:rPr>
              <a:t>T 3D GRE MR images (TR/TE=60/2.9 </a:t>
            </a:r>
            <a:r>
              <a:rPr lang="en-US" sz="1600" dirty="0" err="1">
                <a:latin typeface="Calibri" panose="020F0502020204030204" pitchFamily="34" charset="0"/>
                <a:cs typeface="Calibri" panose="020F0502020204030204" pitchFamily="34" charset="0"/>
              </a:rPr>
              <a:t>ms</a:t>
            </a:r>
            <a:r>
              <a:rPr lang="en-US" sz="1600" dirty="0">
                <a:latin typeface="Calibri" panose="020F0502020204030204" pitchFamily="34" charset="0"/>
                <a:cs typeface="Calibri" panose="020F0502020204030204" pitchFamily="34" charset="0"/>
              </a:rPr>
              <a:t>, FA 20o, NEX=5) 30 min after the application of 0.7M GB, maximum intensity projection image obtained using a stack of four MRI slices before OC;  </a:t>
            </a:r>
            <a:r>
              <a:rPr lang="ru-RU" sz="1600" dirty="0">
                <a:latin typeface="Calibri" panose="020F0502020204030204" pitchFamily="34" charset="0"/>
                <a:cs typeface="Calibri" panose="020F0502020204030204" pitchFamily="34" charset="0"/>
              </a:rPr>
              <a:t>В - </a:t>
            </a:r>
            <a:r>
              <a:rPr lang="en-US" sz="1600" dirty="0">
                <a:latin typeface="Calibri" panose="020F0502020204030204" pitchFamily="34" charset="0"/>
                <a:cs typeface="Calibri" panose="020F0502020204030204" pitchFamily="34" charset="0"/>
              </a:rPr>
              <a:t>fluorescence of Nm dCas9-mCherry ortholog chimera (Supercontinuum laser (</a:t>
            </a:r>
            <a:r>
              <a:rPr lang="en-US" sz="1600" dirty="0" err="1">
                <a:latin typeface="Calibri" panose="020F0502020204030204" pitchFamily="34" charset="0"/>
                <a:cs typeface="Calibri" panose="020F0502020204030204" pitchFamily="34" charset="0"/>
              </a:rPr>
              <a:t>Fianium</a:t>
            </a:r>
            <a:r>
              <a:rPr lang="en-US" sz="1600" dirty="0">
                <a:latin typeface="Calibri" panose="020F0502020204030204" pitchFamily="34" charset="0"/>
                <a:cs typeface="Calibri" panose="020F0502020204030204" pitchFamily="34" charset="0"/>
              </a:rPr>
              <a:t>, UK): ex 540 nm, LP550nm, BP 590-620  nm, DCS-120 (B&amp;H, Germany); E – a pseudo color image showing the overlay (C)  of the MR-image (blue) and FI (red)  of E9 tumor in the animal injected with 0.15 mmol/kg </a:t>
            </a:r>
            <a:r>
              <a:rPr lang="en-US" sz="1600" dirty="0" err="1">
                <a:latin typeface="Calibri" panose="020F0502020204030204" pitchFamily="34" charset="0"/>
                <a:cs typeface="Calibri" panose="020F0502020204030204" pitchFamily="34" charset="0"/>
              </a:rPr>
              <a:t>gadobutrol</a:t>
            </a:r>
            <a:r>
              <a:rPr lang="en-US" sz="1600" dirty="0">
                <a:latin typeface="Calibri" panose="020F0502020204030204" pitchFamily="34" charset="0"/>
                <a:cs typeface="Calibri" panose="020F0502020204030204" pitchFamily="34" charset="0"/>
              </a:rPr>
              <a:t>. Scale = 5 mm  and FLT </a:t>
            </a:r>
          </a:p>
        </p:txBody>
      </p:sp>
      <p:sp>
        <p:nvSpPr>
          <p:cNvPr id="12" name="TextBox 11">
            <a:extLst>
              <a:ext uri="{FF2B5EF4-FFF2-40B4-BE49-F238E27FC236}">
                <a16:creationId xmlns:a16="http://schemas.microsoft.com/office/drawing/2014/main" id="{20A31E76-3C8B-472D-BE11-14918B451505}"/>
              </a:ext>
            </a:extLst>
          </p:cNvPr>
          <p:cNvSpPr txBox="1"/>
          <p:nvPr/>
        </p:nvSpPr>
        <p:spPr>
          <a:xfrm>
            <a:off x="462337" y="138593"/>
            <a:ext cx="8527189" cy="461665"/>
          </a:xfrm>
          <a:prstGeom prst="rect">
            <a:avLst/>
          </a:prstGeom>
          <a:noFill/>
        </p:spPr>
        <p:txBody>
          <a:bodyPr wrap="square">
            <a:spAutoFit/>
          </a:bodyPr>
          <a:lstStyle/>
          <a:p>
            <a:r>
              <a:rPr lang="en-US" sz="2400" b="1" dirty="0">
                <a:solidFill>
                  <a:schemeClr val="tx1">
                    <a:lumMod val="95000"/>
                  </a:schemeClr>
                </a:solidFill>
                <a:latin typeface="+mj-lt"/>
              </a:rPr>
              <a:t>MRI &amp; Fluorescence imaging of </a:t>
            </a:r>
            <a:r>
              <a:rPr lang="en-US" sz="2400" b="1" dirty="0" err="1">
                <a:solidFill>
                  <a:schemeClr val="tx1">
                    <a:lumMod val="95000"/>
                  </a:schemeClr>
                </a:solidFill>
                <a:latin typeface="+mj-lt"/>
              </a:rPr>
              <a:t>s.c.</a:t>
            </a:r>
            <a:r>
              <a:rPr lang="en-US" sz="2400" b="1" dirty="0">
                <a:solidFill>
                  <a:schemeClr val="tx1">
                    <a:lumMod val="95000"/>
                  </a:schemeClr>
                </a:solidFill>
                <a:latin typeface="+mj-lt"/>
              </a:rPr>
              <a:t> E9 xenograft</a:t>
            </a:r>
          </a:p>
        </p:txBody>
      </p:sp>
    </p:spTree>
    <p:extLst>
      <p:ext uri="{BB962C8B-B14F-4D97-AF65-F5344CB8AC3E}">
        <p14:creationId xmlns:p14="http://schemas.microsoft.com/office/powerpoint/2010/main" val="500188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457200"/>
            <a:ext cx="7429499" cy="549667"/>
          </a:xfrm>
        </p:spPr>
        <p:txBody>
          <a:bodyPr/>
          <a:lstStyle/>
          <a:p>
            <a:r>
              <a:rPr lang="en-US" dirty="0"/>
              <a:t>Conclusions</a:t>
            </a:r>
            <a:endParaRPr lang="ru-RU" dirty="0"/>
          </a:p>
        </p:txBody>
      </p:sp>
      <p:sp>
        <p:nvSpPr>
          <p:cNvPr id="3" name="Объект 2"/>
          <p:cNvSpPr>
            <a:spLocks noGrp="1"/>
          </p:cNvSpPr>
          <p:nvPr>
            <p:ph idx="1"/>
          </p:nvPr>
        </p:nvSpPr>
        <p:spPr>
          <a:xfrm>
            <a:off x="856060" y="1284270"/>
            <a:ext cx="7429499" cy="3059131"/>
          </a:xfrm>
        </p:spPr>
        <p:txBody>
          <a:bodyPr>
            <a:normAutofit/>
          </a:bodyPr>
          <a:lstStyle/>
          <a:p>
            <a:r>
              <a:rPr lang="en-US" sz="2000" dirty="0">
                <a:latin typeface="Calibri" panose="020F0502020204030204" pitchFamily="34" charset="0"/>
                <a:cs typeface="Calibri" panose="020F0502020204030204" pitchFamily="34" charset="0"/>
              </a:rPr>
              <a:t>In experiments involving E9 xenografts grown in </a:t>
            </a:r>
            <a:r>
              <a:rPr lang="en-US" sz="2000" dirty="0" err="1">
                <a:latin typeface="Calibri" panose="020F0502020204030204" pitchFamily="34" charset="0"/>
                <a:cs typeface="Calibri" panose="020F0502020204030204" pitchFamily="34" charset="0"/>
              </a:rPr>
              <a:t>athymic</a:t>
            </a:r>
            <a:r>
              <a:rPr lang="en-US" sz="2000" dirty="0">
                <a:latin typeface="Calibri" panose="020F0502020204030204" pitchFamily="34" charset="0"/>
                <a:cs typeface="Calibri" panose="020F0502020204030204" pitchFamily="34" charset="0"/>
              </a:rPr>
              <a:t> mice we observed that the highest FI was achieved on the 3rd day after induction of chimeric protein expression. </a:t>
            </a:r>
          </a:p>
          <a:p>
            <a:r>
              <a:rPr lang="en-US" sz="2000" dirty="0">
                <a:latin typeface="Calibri" panose="020F0502020204030204" pitchFamily="34" charset="0"/>
                <a:cs typeface="Calibri" panose="020F0502020204030204" pitchFamily="34" charset="0"/>
              </a:rPr>
              <a:t>To improve the contrast, a 0.7 M solution of </a:t>
            </a:r>
            <a:r>
              <a:rPr lang="en-US" sz="2000" dirty="0" err="1">
                <a:latin typeface="Calibri" panose="020F0502020204030204" pitchFamily="34" charset="0"/>
                <a:cs typeface="Calibri" panose="020F0502020204030204" pitchFamily="34" charset="0"/>
              </a:rPr>
              <a:t>gadobutrol</a:t>
            </a:r>
            <a:r>
              <a:rPr lang="en-US" sz="2000" dirty="0">
                <a:latin typeface="Calibri" panose="020F0502020204030204" pitchFamily="34" charset="0"/>
                <a:cs typeface="Calibri" panose="020F0502020204030204" pitchFamily="34" charset="0"/>
              </a:rPr>
              <a:t> was found to be useful for optical clearing of the skin surface resulting in overall increase of FI. I.V. injection of </a:t>
            </a:r>
            <a:r>
              <a:rPr lang="en-US" sz="2000" dirty="0" err="1">
                <a:latin typeface="Calibri" panose="020F0502020204030204" pitchFamily="34" charset="0"/>
                <a:cs typeface="Calibri" panose="020F0502020204030204" pitchFamily="34" charset="0"/>
              </a:rPr>
              <a:t>gadobutrol</a:t>
            </a:r>
            <a:r>
              <a:rPr lang="en-US" sz="2000" dirty="0">
                <a:latin typeface="Calibri" panose="020F0502020204030204" pitchFamily="34" charset="0"/>
                <a:cs typeface="Calibri" panose="020F0502020204030204" pitchFamily="34" charset="0"/>
              </a:rPr>
              <a:t> assisted in detection of regional tumor perfusion which delineated areas with inducible dCas9-FP chimera expression</a:t>
            </a:r>
            <a:endParaRPr lang="ru-RU" sz="2000" dirty="0">
              <a:latin typeface="Calibri" panose="020F0502020204030204" pitchFamily="34" charset="0"/>
              <a:cs typeface="Calibri" panose="020F0502020204030204" pitchFamily="34" charset="0"/>
            </a:endParaRPr>
          </a:p>
          <a:p>
            <a:endParaRPr lang="ru-RU" dirty="0"/>
          </a:p>
        </p:txBody>
      </p:sp>
    </p:spTree>
    <p:extLst>
      <p:ext uri="{BB962C8B-B14F-4D97-AF65-F5344CB8AC3E}">
        <p14:creationId xmlns:p14="http://schemas.microsoft.com/office/powerpoint/2010/main" val="820320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636E94-8E7D-5207-C775-5D8BA800F4F5}"/>
              </a:ext>
            </a:extLst>
          </p:cNvPr>
          <p:cNvSpPr>
            <a:spLocks noGrp="1"/>
          </p:cNvSpPr>
          <p:nvPr>
            <p:ph type="title"/>
          </p:nvPr>
        </p:nvSpPr>
        <p:spPr>
          <a:xfrm>
            <a:off x="910924" y="1554480"/>
            <a:ext cx="7429499" cy="1428750"/>
          </a:xfrm>
        </p:spPr>
        <p:txBody>
          <a:bodyPr>
            <a:normAutofit fontScale="90000"/>
          </a:bodyPr>
          <a:lstStyle/>
          <a:p>
            <a:pPr algn="ctr"/>
            <a:r>
              <a:rPr lang="en-US" b="1" dirty="0"/>
              <a:t>#4</a:t>
            </a:r>
            <a:br>
              <a:rPr lang="en-US" dirty="0"/>
            </a:br>
            <a:r>
              <a:rPr lang="en-US" b="1" dirty="0"/>
              <a:t>Enhanced fluorescence imaging of implants based on polyester copolymers in combination with MRI. </a:t>
            </a:r>
            <a:endParaRPr lang="ru-RU" b="1" dirty="0"/>
          </a:p>
        </p:txBody>
      </p:sp>
    </p:spTree>
    <p:extLst>
      <p:ext uri="{BB962C8B-B14F-4D97-AF65-F5344CB8AC3E}">
        <p14:creationId xmlns:p14="http://schemas.microsoft.com/office/powerpoint/2010/main" val="1951273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
          <p:cNvSpPr/>
          <p:nvPr/>
        </p:nvSpPr>
        <p:spPr>
          <a:xfrm>
            <a:off x="15" y="-3212"/>
            <a:ext cx="9143985" cy="609018"/>
          </a:xfrm>
          <a:prstGeom prst="rect">
            <a:avLst/>
          </a:prstGeom>
          <a:solidFill>
            <a:srgbClr val="323F4F"/>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a:spcBef>
                <a:spcPts val="0"/>
              </a:spcBef>
              <a:spcAft>
                <a:spcPts val="0"/>
              </a:spcAft>
            </a:pPr>
            <a:endParaRPr sz="1350">
              <a:solidFill>
                <a:schemeClr val="lt1"/>
              </a:solidFill>
              <a:latin typeface="Calibri"/>
              <a:ea typeface="Calibri"/>
              <a:cs typeface="Calibri"/>
              <a:sym typeface="Calibri"/>
            </a:endParaRPr>
          </a:p>
        </p:txBody>
      </p:sp>
      <p:sp>
        <p:nvSpPr>
          <p:cNvPr id="187" name="Google Shape;187;p3"/>
          <p:cNvSpPr txBox="1">
            <a:spLocks noGrp="1"/>
          </p:cNvSpPr>
          <p:nvPr>
            <p:ph type="title"/>
          </p:nvPr>
        </p:nvSpPr>
        <p:spPr>
          <a:xfrm>
            <a:off x="628650" y="-62757"/>
            <a:ext cx="7886700" cy="816218"/>
          </a:xfrm>
          <a:prstGeom prst="rect">
            <a:avLst/>
          </a:prstGeom>
          <a:noFill/>
          <a:ln>
            <a:noFill/>
          </a:ln>
        </p:spPr>
        <p:txBody>
          <a:bodyPr spcFirstLastPara="1" vert="horz" wrap="square" lIns="68569" tIns="34275" rIns="68569" bIns="34275" rtlCol="0" anchor="ctr" anchorCtr="0">
            <a:normAutofit/>
          </a:bodyPr>
          <a:lstStyle/>
          <a:p>
            <a:pPr algn="ctr">
              <a:lnSpc>
                <a:spcPct val="90000"/>
              </a:lnSpc>
              <a:spcBef>
                <a:spcPts val="0"/>
              </a:spcBef>
              <a:buClr>
                <a:srgbClr val="F2F2F2"/>
              </a:buClr>
              <a:buSzPts val="4000"/>
            </a:pPr>
            <a:r>
              <a:rPr lang="en-US" sz="2000" b="1" dirty="0">
                <a:solidFill>
                  <a:srgbClr val="F2F2F2"/>
                </a:solidFill>
                <a:ea typeface="Arial"/>
                <a:cs typeface="Arial"/>
                <a:sym typeface="Arial"/>
              </a:rPr>
              <a:t>Background</a:t>
            </a:r>
            <a:endParaRPr sz="2000" b="1" dirty="0">
              <a:solidFill>
                <a:srgbClr val="F2F2F2"/>
              </a:solidFill>
              <a:ea typeface="Arial"/>
              <a:cs typeface="Arial"/>
              <a:sym typeface="Arial"/>
            </a:endParaRPr>
          </a:p>
        </p:txBody>
      </p:sp>
      <p:sp>
        <p:nvSpPr>
          <p:cNvPr id="188" name="Google Shape;188;p3"/>
          <p:cNvSpPr txBox="1">
            <a:spLocks noGrp="1"/>
          </p:cNvSpPr>
          <p:nvPr>
            <p:ph idx="1"/>
          </p:nvPr>
        </p:nvSpPr>
        <p:spPr>
          <a:xfrm>
            <a:off x="0" y="870506"/>
            <a:ext cx="9072675" cy="4170600"/>
          </a:xfrm>
          <a:prstGeom prst="rect">
            <a:avLst/>
          </a:prstGeom>
          <a:noFill/>
          <a:ln>
            <a:noFill/>
          </a:ln>
        </p:spPr>
        <p:txBody>
          <a:bodyPr spcFirstLastPara="1" vert="horz" wrap="square" lIns="68569" tIns="34275" rIns="68569" bIns="34275" rtlCol="0" anchor="t" anchorCtr="0">
            <a:normAutofit/>
          </a:bodyPr>
          <a:lstStyle/>
          <a:p>
            <a:pPr marL="0" indent="0" algn="ctr">
              <a:spcBef>
                <a:spcPts val="0"/>
              </a:spcBef>
              <a:buClr>
                <a:srgbClr val="000000"/>
              </a:buClr>
              <a:buSzTx/>
              <a:buNone/>
            </a:pPr>
            <a:r>
              <a:rPr lang="en-US" sz="4050" b="1" dirty="0">
                <a:ln w="22225">
                  <a:solidFill>
                    <a:srgbClr val="ED7D31"/>
                  </a:solidFill>
                  <a:prstDash val="solid"/>
                </a:ln>
                <a:solidFill>
                  <a:srgbClr val="ED7D31">
                    <a:lumMod val="40000"/>
                    <a:lumOff val="60000"/>
                  </a:srgbClr>
                </a:solidFill>
                <a:latin typeface="Arial"/>
                <a:cs typeface="Arial"/>
                <a:sym typeface="Arial"/>
              </a:rPr>
              <a:t>	</a:t>
            </a:r>
            <a:endParaRPr sz="1950" dirty="0">
              <a:latin typeface="Arial"/>
              <a:ea typeface="Arial"/>
              <a:cs typeface="Arial"/>
              <a:sym typeface="Arial"/>
            </a:endParaRPr>
          </a:p>
        </p:txBody>
      </p:sp>
      <p:sp>
        <p:nvSpPr>
          <p:cNvPr id="189" name="Google Shape;189;p3"/>
          <p:cNvSpPr txBox="1">
            <a:spLocks noGrp="1"/>
          </p:cNvSpPr>
          <p:nvPr>
            <p:ph type="sldNum" sz="quarter" idx="12"/>
          </p:nvPr>
        </p:nvSpPr>
        <p:spPr>
          <a:xfrm>
            <a:off x="6457950" y="4767263"/>
            <a:ext cx="2057400" cy="273844"/>
          </a:xfrm>
          <a:prstGeom prst="rect">
            <a:avLst/>
          </a:prstGeom>
          <a:noFill/>
          <a:ln>
            <a:noFill/>
          </a:ln>
        </p:spPr>
        <p:txBody>
          <a:bodyPr spcFirstLastPara="1" vert="horz" wrap="square" lIns="68569" tIns="34275" rIns="68569" bIns="34275" rtlCol="0" anchor="ctr" anchorCtr="0">
            <a:noAutofit/>
          </a:bodyPr>
          <a:lstStyle/>
          <a:p>
            <a:pPr>
              <a:spcBef>
                <a:spcPts val="0"/>
              </a:spcBef>
              <a:spcAft>
                <a:spcPts val="0"/>
              </a:spcAft>
            </a:pPr>
            <a:fld id="{00000000-1234-1234-1234-123412341234}" type="slidenum">
              <a:rPr lang="ru-RU"/>
              <a:pPr>
                <a:spcBef>
                  <a:spcPts val="0"/>
                </a:spcBef>
                <a:spcAft>
                  <a:spcPts val="0"/>
                </a:spcAft>
              </a:pPr>
              <a:t>21</a:t>
            </a:fld>
            <a:endParaRPr/>
          </a:p>
        </p:txBody>
      </p:sp>
      <p:pic>
        <p:nvPicPr>
          <p:cNvPr id="2" name="Рисунок 1"/>
          <p:cNvPicPr>
            <a:picLocks noChangeAspect="1"/>
          </p:cNvPicPr>
          <p:nvPr/>
        </p:nvPicPr>
        <p:blipFill>
          <a:blip r:embed="rId3"/>
          <a:stretch>
            <a:fillRect/>
          </a:stretch>
        </p:blipFill>
        <p:spPr>
          <a:xfrm>
            <a:off x="220533" y="899520"/>
            <a:ext cx="3929701" cy="3638168"/>
          </a:xfrm>
          <a:prstGeom prst="rect">
            <a:avLst/>
          </a:prstGeom>
        </p:spPr>
      </p:pic>
      <p:sp>
        <p:nvSpPr>
          <p:cNvPr id="3" name="Прямоугольник 2"/>
          <p:cNvSpPr/>
          <p:nvPr/>
        </p:nvSpPr>
        <p:spPr>
          <a:xfrm>
            <a:off x="220533" y="4675430"/>
            <a:ext cx="3811396" cy="276999"/>
          </a:xfrm>
          <a:prstGeom prst="rect">
            <a:avLst/>
          </a:prstGeom>
        </p:spPr>
        <p:txBody>
          <a:bodyPr wrap="square">
            <a:spAutoFit/>
          </a:bodyPr>
          <a:lstStyle/>
          <a:p>
            <a:r>
              <a:rPr lang="en-US" sz="1200" b="1" dirty="0"/>
              <a:t>Premkumar, Polymers in Biomedical Use, 2021</a:t>
            </a:r>
            <a:endParaRPr lang="ru-RU" sz="1200" b="1" dirty="0"/>
          </a:p>
        </p:txBody>
      </p:sp>
      <p:pic>
        <p:nvPicPr>
          <p:cNvPr id="8" name="Рисунок 7">
            <a:extLst>
              <a:ext uri="{FF2B5EF4-FFF2-40B4-BE49-F238E27FC236}">
                <a16:creationId xmlns:a16="http://schemas.microsoft.com/office/drawing/2014/main" id="{B136061B-D38B-941A-C130-11E683790FED}"/>
              </a:ext>
            </a:extLst>
          </p:cNvPr>
          <p:cNvPicPr>
            <a:picLocks noChangeAspect="1"/>
          </p:cNvPicPr>
          <p:nvPr/>
        </p:nvPicPr>
        <p:blipFill>
          <a:blip r:embed="rId4"/>
          <a:stretch>
            <a:fillRect/>
          </a:stretch>
        </p:blipFill>
        <p:spPr>
          <a:xfrm>
            <a:off x="4370766" y="768742"/>
            <a:ext cx="4658335" cy="3762338"/>
          </a:xfrm>
          <a:prstGeom prst="rect">
            <a:avLst/>
          </a:prstGeom>
        </p:spPr>
      </p:pic>
      <p:sp>
        <p:nvSpPr>
          <p:cNvPr id="11" name="TextBox 10">
            <a:extLst>
              <a:ext uri="{FF2B5EF4-FFF2-40B4-BE49-F238E27FC236}">
                <a16:creationId xmlns:a16="http://schemas.microsoft.com/office/drawing/2014/main" id="{92BD5A69-EE89-1AC5-BF0E-A8EF84952F93}"/>
              </a:ext>
            </a:extLst>
          </p:cNvPr>
          <p:cNvSpPr txBox="1"/>
          <p:nvPr/>
        </p:nvSpPr>
        <p:spPr>
          <a:xfrm>
            <a:off x="4244585" y="4671334"/>
            <a:ext cx="4615434" cy="276999"/>
          </a:xfrm>
          <a:prstGeom prst="rect">
            <a:avLst/>
          </a:prstGeom>
          <a:noFill/>
        </p:spPr>
        <p:txBody>
          <a:bodyPr wrap="square">
            <a:spAutoFit/>
          </a:bodyPr>
          <a:lstStyle/>
          <a:p>
            <a:r>
              <a:rPr lang="en-US" sz="1200" b="1" dirty="0"/>
              <a:t>Yuval </a:t>
            </a:r>
            <a:r>
              <a:rPr lang="en-US" sz="1200" b="1" dirty="0" err="1"/>
              <a:t>Ramot</a:t>
            </a:r>
            <a:r>
              <a:rPr lang="en-US" sz="1200" b="1" dirty="0"/>
              <a:t>, Advanced Drug Delivery Reviews, 2016</a:t>
            </a:r>
            <a:endParaRPr lang="ru-RU" sz="1200" b="1" dirty="0"/>
          </a:p>
        </p:txBody>
      </p:sp>
    </p:spTree>
    <p:extLst>
      <p:ext uri="{BB962C8B-B14F-4D97-AF65-F5344CB8AC3E}">
        <p14:creationId xmlns:p14="http://schemas.microsoft.com/office/powerpoint/2010/main" val="3881259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g24be2a837e2_0_659"/>
          <p:cNvSpPr/>
          <p:nvPr/>
        </p:nvSpPr>
        <p:spPr>
          <a:xfrm>
            <a:off x="0" y="0"/>
            <a:ext cx="9144000" cy="609075"/>
          </a:xfrm>
          <a:prstGeom prst="rect">
            <a:avLst/>
          </a:prstGeom>
          <a:solidFill>
            <a:srgbClr val="323F4F"/>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a:spcBef>
                <a:spcPts val="0"/>
              </a:spcBef>
              <a:spcAft>
                <a:spcPts val="0"/>
              </a:spcAft>
            </a:pPr>
            <a:endParaRPr sz="1350">
              <a:solidFill>
                <a:schemeClr val="lt1"/>
              </a:solidFill>
              <a:latin typeface="Calibri"/>
              <a:ea typeface="Calibri"/>
              <a:cs typeface="Calibri"/>
              <a:sym typeface="Calibri"/>
            </a:endParaRPr>
          </a:p>
        </p:txBody>
      </p:sp>
      <p:sp>
        <p:nvSpPr>
          <p:cNvPr id="211" name="Google Shape;211;g24be2a837e2_0_659"/>
          <p:cNvSpPr txBox="1">
            <a:spLocks noGrp="1"/>
          </p:cNvSpPr>
          <p:nvPr>
            <p:ph type="title"/>
          </p:nvPr>
        </p:nvSpPr>
        <p:spPr>
          <a:xfrm>
            <a:off x="614212" y="-71651"/>
            <a:ext cx="7886700" cy="816300"/>
          </a:xfrm>
          <a:prstGeom prst="rect">
            <a:avLst/>
          </a:prstGeom>
          <a:noFill/>
          <a:ln>
            <a:noFill/>
          </a:ln>
        </p:spPr>
        <p:txBody>
          <a:bodyPr spcFirstLastPara="1" vert="horz" wrap="square" lIns="68569" tIns="34275" rIns="68569" bIns="34275" rtlCol="0" anchor="ctr" anchorCtr="0">
            <a:normAutofit/>
          </a:bodyPr>
          <a:lstStyle/>
          <a:p>
            <a:pPr algn="ctr">
              <a:lnSpc>
                <a:spcPct val="90000"/>
              </a:lnSpc>
              <a:spcBef>
                <a:spcPts val="0"/>
              </a:spcBef>
              <a:buClr>
                <a:srgbClr val="F2F2F2"/>
              </a:buClr>
              <a:buSzPts val="4000"/>
            </a:pPr>
            <a:r>
              <a:rPr lang="en-US" sz="2000" b="1" dirty="0">
                <a:solidFill>
                  <a:srgbClr val="F2F2F2"/>
                </a:solidFill>
                <a:ea typeface="Arial"/>
                <a:cs typeface="Arial"/>
                <a:sym typeface="Arial"/>
              </a:rPr>
              <a:t>Polyester copolymers  (PC) samples</a:t>
            </a:r>
            <a:endParaRPr sz="2000" b="1" dirty="0">
              <a:solidFill>
                <a:srgbClr val="F2F2F2"/>
              </a:solidFill>
              <a:ea typeface="Arial"/>
              <a:cs typeface="Arial"/>
              <a:sym typeface="Arial"/>
            </a:endParaRPr>
          </a:p>
        </p:txBody>
      </p:sp>
      <p:sp>
        <p:nvSpPr>
          <p:cNvPr id="216" name="Google Shape;216;g24be2a837e2_0_659"/>
          <p:cNvSpPr txBox="1"/>
          <p:nvPr/>
        </p:nvSpPr>
        <p:spPr>
          <a:xfrm rot="10800000" flipV="1">
            <a:off x="160364" y="3229712"/>
            <a:ext cx="1972191" cy="369310"/>
          </a:xfrm>
          <a:prstGeom prst="rect">
            <a:avLst/>
          </a:prstGeom>
          <a:noFill/>
          <a:ln>
            <a:noFill/>
          </a:ln>
        </p:spPr>
        <p:txBody>
          <a:bodyPr spcFirstLastPara="1" wrap="square" lIns="68569" tIns="68569" rIns="68569" bIns="68569" anchor="t" anchorCtr="0">
            <a:spAutoFit/>
          </a:bodyPr>
          <a:lstStyle/>
          <a:p>
            <a:r>
              <a:rPr lang="ru-RU" sz="1500" dirty="0">
                <a:latin typeface="+mj-lt"/>
                <a:ea typeface="Calibri" panose="020F0502020204030204" pitchFamily="34" charset="0"/>
                <a:cs typeface="Times New Roman" panose="02020603050405020304" pitchFamily="18" charset="0"/>
              </a:rPr>
              <a:t> </a:t>
            </a:r>
            <a:endParaRPr sz="1650" b="1" dirty="0">
              <a:latin typeface="Open Sans"/>
            </a:endParaRPr>
          </a:p>
        </p:txBody>
      </p:sp>
      <p:pic>
        <p:nvPicPr>
          <p:cNvPr id="3" name="Рисунок 2"/>
          <p:cNvPicPr>
            <a:picLocks noChangeAspect="1"/>
          </p:cNvPicPr>
          <p:nvPr/>
        </p:nvPicPr>
        <p:blipFill>
          <a:blip r:embed="rId3"/>
          <a:stretch>
            <a:fillRect/>
          </a:stretch>
        </p:blipFill>
        <p:spPr>
          <a:xfrm>
            <a:off x="6562181" y="2966824"/>
            <a:ext cx="2364130" cy="1944689"/>
          </a:xfrm>
          <a:prstGeom prst="rect">
            <a:avLst/>
          </a:prstGeom>
          <a:ln>
            <a:solidFill>
              <a:schemeClr val="tx1"/>
            </a:solidFill>
          </a:ln>
        </p:spPr>
      </p:pic>
      <p:pic>
        <p:nvPicPr>
          <p:cNvPr id="4" name="Рисунок 3"/>
          <p:cNvPicPr>
            <a:picLocks noChangeAspect="1"/>
          </p:cNvPicPr>
          <p:nvPr/>
        </p:nvPicPr>
        <p:blipFill>
          <a:blip r:embed="rId4"/>
          <a:stretch>
            <a:fillRect/>
          </a:stretch>
        </p:blipFill>
        <p:spPr>
          <a:xfrm>
            <a:off x="6562123" y="813043"/>
            <a:ext cx="2324702" cy="1743527"/>
          </a:xfrm>
          <a:prstGeom prst="rect">
            <a:avLst/>
          </a:prstGeom>
          <a:solidFill>
            <a:schemeClr val="tx1"/>
          </a:solidFill>
        </p:spPr>
      </p:pic>
      <p:pic>
        <p:nvPicPr>
          <p:cNvPr id="13" name="Рисунок 12"/>
          <p:cNvPicPr>
            <a:picLocks noChangeAspect="1"/>
          </p:cNvPicPr>
          <p:nvPr/>
        </p:nvPicPr>
        <p:blipFill>
          <a:blip r:embed="rId5"/>
          <a:stretch>
            <a:fillRect/>
          </a:stretch>
        </p:blipFill>
        <p:spPr>
          <a:xfrm>
            <a:off x="3407723" y="1097279"/>
            <a:ext cx="1388745" cy="1388745"/>
          </a:xfrm>
          <a:prstGeom prst="rect">
            <a:avLst/>
          </a:prstGeom>
        </p:spPr>
      </p:pic>
      <p:pic>
        <p:nvPicPr>
          <p:cNvPr id="12" name="Рисунок 11"/>
          <p:cNvPicPr>
            <a:picLocks noChangeAspect="1"/>
          </p:cNvPicPr>
          <p:nvPr/>
        </p:nvPicPr>
        <p:blipFill>
          <a:blip r:embed="rId6"/>
          <a:stretch>
            <a:fillRect/>
          </a:stretch>
        </p:blipFill>
        <p:spPr>
          <a:xfrm>
            <a:off x="419100" y="1095693"/>
            <a:ext cx="2315391" cy="1190307"/>
          </a:xfrm>
          <a:prstGeom prst="rect">
            <a:avLst/>
          </a:prstGeom>
          <a:solidFill>
            <a:schemeClr val="tx1"/>
          </a:solidFill>
        </p:spPr>
      </p:pic>
      <p:sp>
        <p:nvSpPr>
          <p:cNvPr id="5" name="Прямоугольник 4"/>
          <p:cNvSpPr/>
          <p:nvPr/>
        </p:nvSpPr>
        <p:spPr>
          <a:xfrm>
            <a:off x="1437054" y="636787"/>
            <a:ext cx="3531737" cy="507831"/>
          </a:xfrm>
          <a:prstGeom prst="rect">
            <a:avLst/>
          </a:prstGeom>
        </p:spPr>
        <p:txBody>
          <a:bodyPr wrap="none">
            <a:spAutoFit/>
          </a:bodyPr>
          <a:lstStyle/>
          <a:p>
            <a:pPr lvl="0"/>
            <a:r>
              <a:rPr lang="en-US" sz="1800" b="1" dirty="0">
                <a:latin typeface="Open Sans"/>
              </a:rPr>
              <a:t>ICG </a:t>
            </a:r>
            <a:r>
              <a:rPr lang="ru-RU" sz="1800" b="1" dirty="0">
                <a:latin typeface="Open Sans"/>
              </a:rPr>
              <a:t> </a:t>
            </a:r>
            <a:r>
              <a:rPr lang="ru-RU" sz="2700" dirty="0">
                <a:latin typeface="Open Sans"/>
              </a:rPr>
              <a:t>                  </a:t>
            </a:r>
            <a:r>
              <a:rPr lang="en-US" sz="1800" b="1" dirty="0" err="1">
                <a:latin typeface="Open Sans"/>
              </a:rPr>
              <a:t>Gd</a:t>
            </a:r>
            <a:r>
              <a:rPr lang="en-US" sz="1800" b="1" dirty="0">
                <a:latin typeface="Open Sans"/>
              </a:rPr>
              <a:t> citrate</a:t>
            </a:r>
            <a:endParaRPr lang="ru-RU" sz="1800" b="1" dirty="0">
              <a:latin typeface="Open Sans"/>
            </a:endParaRPr>
          </a:p>
        </p:txBody>
      </p:sp>
      <p:pic>
        <p:nvPicPr>
          <p:cNvPr id="6" name="Рисунок 5"/>
          <p:cNvPicPr>
            <a:picLocks noChangeAspect="1"/>
          </p:cNvPicPr>
          <p:nvPr/>
        </p:nvPicPr>
        <p:blipFill>
          <a:blip r:embed="rId7"/>
          <a:stretch>
            <a:fillRect/>
          </a:stretch>
        </p:blipFill>
        <p:spPr>
          <a:xfrm>
            <a:off x="2732888" y="2725784"/>
            <a:ext cx="2414092" cy="1847305"/>
          </a:xfrm>
          <a:prstGeom prst="rect">
            <a:avLst/>
          </a:prstGeom>
        </p:spPr>
      </p:pic>
      <p:sp>
        <p:nvSpPr>
          <p:cNvPr id="15" name="TextBox 14"/>
          <p:cNvSpPr txBox="1"/>
          <p:nvPr/>
        </p:nvSpPr>
        <p:spPr>
          <a:xfrm>
            <a:off x="2028010" y="3849246"/>
            <a:ext cx="746645" cy="323165"/>
          </a:xfrm>
          <a:prstGeom prst="rect">
            <a:avLst/>
          </a:prstGeom>
          <a:noFill/>
        </p:spPr>
        <p:txBody>
          <a:bodyPr wrap="square" rtlCol="0">
            <a:spAutoFit/>
          </a:bodyPr>
          <a:lstStyle/>
          <a:p>
            <a:r>
              <a:rPr lang="en-US" sz="1500" b="1" dirty="0">
                <a:latin typeface="Open Sans"/>
              </a:rPr>
              <a:t>FTIR</a:t>
            </a:r>
            <a:r>
              <a:rPr lang="en-US" sz="1500" dirty="0"/>
              <a:t> </a:t>
            </a:r>
            <a:endParaRPr lang="ru-RU" sz="1500" dirty="0"/>
          </a:p>
        </p:txBody>
      </p:sp>
      <p:sp>
        <p:nvSpPr>
          <p:cNvPr id="7" name="TextBox 6"/>
          <p:cNvSpPr txBox="1"/>
          <p:nvPr/>
        </p:nvSpPr>
        <p:spPr>
          <a:xfrm>
            <a:off x="117566" y="4748935"/>
            <a:ext cx="3830682" cy="300082"/>
          </a:xfrm>
          <a:prstGeom prst="rect">
            <a:avLst/>
          </a:prstGeom>
          <a:noFill/>
        </p:spPr>
        <p:txBody>
          <a:bodyPr wrap="square" rtlCol="0">
            <a:spAutoFit/>
          </a:bodyPr>
          <a:lstStyle/>
          <a:p>
            <a:r>
              <a:rPr lang="en-US" sz="1350" b="1" dirty="0" err="1"/>
              <a:t>Demin</a:t>
            </a:r>
            <a:r>
              <a:rPr lang="en-US" sz="1350" b="1" dirty="0"/>
              <a:t> et al</a:t>
            </a:r>
            <a:r>
              <a:rPr lang="ru-RU" sz="1350" b="1" dirty="0"/>
              <a:t>.</a:t>
            </a:r>
            <a:r>
              <a:rPr lang="en-US" sz="1350" b="1" dirty="0"/>
              <a:t>, </a:t>
            </a:r>
            <a:r>
              <a:rPr lang="ru-RU" sz="1350" b="1" dirty="0"/>
              <a:t>2023</a:t>
            </a:r>
          </a:p>
        </p:txBody>
      </p:sp>
      <p:sp>
        <p:nvSpPr>
          <p:cNvPr id="8" name="Прямоугольник 7"/>
          <p:cNvSpPr/>
          <p:nvPr/>
        </p:nvSpPr>
        <p:spPr>
          <a:xfrm>
            <a:off x="5030465" y="921387"/>
            <a:ext cx="1531017" cy="3093154"/>
          </a:xfrm>
          <a:prstGeom prst="rect">
            <a:avLst/>
          </a:prstGeom>
        </p:spPr>
        <p:txBody>
          <a:bodyPr wrap="square">
            <a:spAutoFit/>
          </a:bodyPr>
          <a:lstStyle/>
          <a:p>
            <a:r>
              <a:rPr lang="en-US" sz="1500" dirty="0"/>
              <a:t> </a:t>
            </a:r>
            <a:endParaRPr lang="ru-RU" sz="1500" dirty="0"/>
          </a:p>
          <a:p>
            <a:endParaRPr lang="ru-RU" sz="1500" dirty="0">
              <a:latin typeface="Open Sans"/>
            </a:endParaRPr>
          </a:p>
          <a:p>
            <a:endParaRPr lang="ru-RU" sz="1500" dirty="0">
              <a:latin typeface="Open Sans"/>
            </a:endParaRPr>
          </a:p>
          <a:p>
            <a:endParaRPr lang="ru-RU" sz="1500" dirty="0">
              <a:latin typeface="Open Sans"/>
            </a:endParaRPr>
          </a:p>
          <a:p>
            <a:r>
              <a:rPr lang="en-US" sz="1500" b="1" dirty="0">
                <a:latin typeface="Open Sans"/>
              </a:rPr>
              <a:t>ICG fluorescence spectra</a:t>
            </a:r>
            <a:endParaRPr lang="ru-RU" sz="1500" b="1" dirty="0">
              <a:latin typeface="Open Sans"/>
            </a:endParaRPr>
          </a:p>
          <a:p>
            <a:endParaRPr lang="ru-RU" sz="1500" b="1" dirty="0">
              <a:latin typeface="Open Sans"/>
            </a:endParaRPr>
          </a:p>
          <a:p>
            <a:endParaRPr lang="ru-RU" sz="1500" b="1" dirty="0">
              <a:latin typeface="Open Sans"/>
            </a:endParaRPr>
          </a:p>
          <a:p>
            <a:endParaRPr lang="ru-RU" sz="1500" b="1" dirty="0">
              <a:latin typeface="Open Sans"/>
            </a:endParaRPr>
          </a:p>
          <a:p>
            <a:endParaRPr lang="ru-RU" sz="1500" b="1" dirty="0">
              <a:latin typeface="Open Sans"/>
            </a:endParaRPr>
          </a:p>
          <a:p>
            <a:r>
              <a:rPr lang="en-US" sz="1500" b="1" dirty="0">
                <a:latin typeface="Open Sans"/>
              </a:rPr>
              <a:t>  T1w 3DGRE </a:t>
            </a:r>
          </a:p>
          <a:p>
            <a:r>
              <a:rPr lang="en-US" sz="1500" b="1" dirty="0">
                <a:latin typeface="Open Sans"/>
              </a:rPr>
              <a:t>MRI</a:t>
            </a:r>
            <a:endParaRPr lang="ru-RU" sz="1500" b="1" dirty="0">
              <a:latin typeface="Open Sans"/>
            </a:endParaRPr>
          </a:p>
        </p:txBody>
      </p:sp>
      <p:sp>
        <p:nvSpPr>
          <p:cNvPr id="2" name="Прямоугольник 1"/>
          <p:cNvSpPr/>
          <p:nvPr/>
        </p:nvSpPr>
        <p:spPr>
          <a:xfrm>
            <a:off x="259308" y="2357262"/>
            <a:ext cx="2094932" cy="2400657"/>
          </a:xfrm>
          <a:prstGeom prst="rect">
            <a:avLst/>
          </a:prstGeom>
        </p:spPr>
        <p:txBody>
          <a:bodyPr wrap="square">
            <a:spAutoFit/>
          </a:bodyPr>
          <a:lstStyle/>
          <a:p>
            <a:r>
              <a:rPr lang="en-US" sz="1500" dirty="0"/>
              <a:t>based on the 1,3 </a:t>
            </a:r>
            <a:r>
              <a:rPr lang="en-US" sz="1500" dirty="0" err="1"/>
              <a:t>propanediol</a:t>
            </a:r>
            <a:r>
              <a:rPr lang="en-US" sz="1500" dirty="0"/>
              <a:t>, 1,5-pentadiol, succinic acid and citric acid. The copolymers were labeled with </a:t>
            </a:r>
            <a:r>
              <a:rPr lang="en-US" sz="1500" dirty="0" err="1"/>
              <a:t>indocyanine</a:t>
            </a:r>
            <a:r>
              <a:rPr lang="en-US" sz="1500" dirty="0"/>
              <a:t> green (ICG) and paramagnetic </a:t>
            </a:r>
            <a:r>
              <a:rPr lang="en-US" sz="1500" dirty="0" err="1"/>
              <a:t>Gd</a:t>
            </a:r>
            <a:r>
              <a:rPr lang="en-US" sz="1500" dirty="0"/>
              <a:t>-citrate complex  </a:t>
            </a:r>
            <a:endParaRPr lang="ru-RU" sz="1500" dirty="0"/>
          </a:p>
        </p:txBody>
      </p:sp>
      <p:sp>
        <p:nvSpPr>
          <p:cNvPr id="16" name="Прямоугольник 15"/>
          <p:cNvSpPr/>
          <p:nvPr/>
        </p:nvSpPr>
        <p:spPr>
          <a:xfrm>
            <a:off x="2915413" y="4804946"/>
            <a:ext cx="4461510" cy="338554"/>
          </a:xfrm>
          <a:prstGeom prst="rect">
            <a:avLst/>
          </a:prstGeom>
        </p:spPr>
        <p:txBody>
          <a:bodyPr wrap="square">
            <a:spAutoFit/>
          </a:bodyPr>
          <a:lstStyle/>
          <a:p>
            <a:r>
              <a:rPr lang="en-US" sz="1600" b="1" dirty="0">
                <a:solidFill>
                  <a:srgbClr val="C00000"/>
                </a:solidFill>
              </a:rPr>
              <a:t>Zherdeva V.V., J. of </a:t>
            </a:r>
            <a:r>
              <a:rPr lang="en-US" sz="1600" b="1" dirty="0" err="1">
                <a:solidFill>
                  <a:srgbClr val="C00000"/>
                </a:solidFill>
              </a:rPr>
              <a:t>Biophotonics</a:t>
            </a:r>
            <a:r>
              <a:rPr lang="en-US" sz="1600" b="1" dirty="0">
                <a:solidFill>
                  <a:srgbClr val="C00000"/>
                </a:solidFill>
              </a:rPr>
              <a:t>. 2025</a:t>
            </a:r>
            <a:endParaRPr lang="ru-RU" sz="1600" dirty="0"/>
          </a:p>
        </p:txBody>
      </p:sp>
    </p:spTree>
    <p:extLst>
      <p:ext uri="{BB962C8B-B14F-4D97-AF65-F5344CB8AC3E}">
        <p14:creationId xmlns:p14="http://schemas.microsoft.com/office/powerpoint/2010/main" val="492768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6981BBB9-C95D-BC5B-70B1-2DF0F89199F5}"/>
              </a:ext>
            </a:extLst>
          </p:cNvPr>
          <p:cNvPicPr>
            <a:picLocks noChangeAspect="1"/>
          </p:cNvPicPr>
          <p:nvPr/>
        </p:nvPicPr>
        <p:blipFill>
          <a:blip r:embed="rId3"/>
          <a:stretch>
            <a:fillRect/>
          </a:stretch>
        </p:blipFill>
        <p:spPr>
          <a:xfrm>
            <a:off x="262218" y="0"/>
            <a:ext cx="8703608" cy="5143500"/>
          </a:xfrm>
          <a:prstGeom prst="rect">
            <a:avLst/>
          </a:prstGeom>
        </p:spPr>
      </p:pic>
      <p:sp>
        <p:nvSpPr>
          <p:cNvPr id="4" name="Номер слайда 3">
            <a:extLst>
              <a:ext uri="{FF2B5EF4-FFF2-40B4-BE49-F238E27FC236}">
                <a16:creationId xmlns:a16="http://schemas.microsoft.com/office/drawing/2014/main" id="{2A6C5058-CA33-35B4-B4E4-7ADC825AEEC6}"/>
              </a:ext>
            </a:extLst>
          </p:cNvPr>
          <p:cNvSpPr>
            <a:spLocks noGrp="1"/>
          </p:cNvSpPr>
          <p:nvPr>
            <p:ph type="sldNum" sz="quarter" idx="12"/>
          </p:nvPr>
        </p:nvSpPr>
        <p:spPr/>
        <p:txBody>
          <a:bodyPr/>
          <a:lstStyle/>
          <a:p>
            <a:pPr>
              <a:spcBef>
                <a:spcPts val="0"/>
              </a:spcBef>
              <a:spcAft>
                <a:spcPts val="0"/>
              </a:spcAft>
            </a:pPr>
            <a:fld id="{00000000-1234-1234-1234-123412341234}" type="slidenum">
              <a:rPr lang="ru-RU" smtClean="0"/>
              <a:pPr>
                <a:spcBef>
                  <a:spcPts val="0"/>
                </a:spcBef>
                <a:spcAft>
                  <a:spcPts val="0"/>
                </a:spcAft>
              </a:pPr>
              <a:t>23</a:t>
            </a:fld>
            <a:endParaRPr lang="ru-RU"/>
          </a:p>
        </p:txBody>
      </p:sp>
    </p:spTree>
    <p:extLst>
      <p:ext uri="{BB962C8B-B14F-4D97-AF65-F5344CB8AC3E}">
        <p14:creationId xmlns:p14="http://schemas.microsoft.com/office/powerpoint/2010/main" val="586901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spcBef>
                <a:spcPts val="0"/>
              </a:spcBef>
              <a:spcAft>
                <a:spcPts val="0"/>
              </a:spcAft>
            </a:pPr>
            <a:fld id="{00000000-1234-1234-1234-123412341234}" type="slidenum">
              <a:rPr lang="ru-RU" smtClean="0"/>
              <a:pPr>
                <a:spcBef>
                  <a:spcPts val="0"/>
                </a:spcBef>
                <a:spcAft>
                  <a:spcPts val="0"/>
                </a:spcAft>
              </a:pPr>
              <a:t>24</a:t>
            </a:fld>
            <a:endParaRPr lang="ru-RU"/>
          </a:p>
        </p:txBody>
      </p:sp>
      <p:sp>
        <p:nvSpPr>
          <p:cNvPr id="6" name="AutoShape 4" descr="data:image/png;base64,iVBORw0KGgoAAAANSUhEUgAAA/QAAANnCAYAAACf1xOPAAAAAXNSR0IArs4c6QAAIABJREFUeF7svc2rrd2ZvfWe5KQKQRuVqnyBCjZEbIjYELEhaENQQVDB/1JQQVDBhoINERsiNhQbggqCCpWkCiqppOqVeayxveqqMeazTn5Hc5LaL7ycvZ41nznvj3GPcc/5rL32h+9///vffvjw4Zvz33e+851v8vN5/e23337z13/915/eOz/nvzPmvM613HP+zf9n7Ln3jOH7vC9rZt7M53mzfubyep7zzdC/+cHv00aOzby0mT7wPo49c/i1bYgPjC/9dnw9ju+/kg+PZ27oX4uVrxkTnrvN4XueYp44GxOJLTERXBoPDY+MlW0gLp7iTzzHpiccMgYNW4nbqTtinLbERufM8WDtMpa00Th1/BzrhiHXqnEVvnBdsbYZl2M3ffR94RqvSy5qtcZ4euyqVWN2zbvGtXzT/pXLVW+3umv11Ooy69sOY6HZztp5qvnGa+ap4I3YbTzheARTxvKTTQ0zmSM1Z34wJy+uXPFyXI/tSzdcE8sf10C4KFxpW1at0baFbdvPcebIvPdXf/VXb73DsSU+t/inBojLhX/z87mHPMe4MAatZ7HvufeMDQeRJ8iNq64a5s3d5hq+JgYbrzoujHNwaxuYe2I7cSMWzbu2lfeYT7nO0uHm0y3vC2s3TK75ct117lwSY8w/sUV9pi2J5eojbvxDu1t9O78n99/73vc+TUlOck0uLWVsG2YWlhevU+dde8eG7373u5+WjG/k/l//+tfffPz48Y0XiaXj53lv/be40DliTpIn5suYct3EJ+OoccHiNNf68e38f64fHz1X+ramTdahlpcT15///Oc3an/pvW//H5j9zvz38VfffPNXvzPW/n9r6Ic/+qM/+rSh9/9nWW4Mmhmt0TLJGYgmIAPzvD6g93+LWFiYFJ1Fkrze1va6PpQw6TexiY8kbV5rRN/et8Cuhoqkybkdg+TGPtrexDG+mSz5PuPRyC5jSZC0y43BGZ/1bG/uMy5N1LTphqMlxE0AsiZjRZ9WmWZ8a95a7CgOed91xpg1G9yk0J+VO9YCG2Jev2GUeW5NhmvTuW1+P8XUeWa9GIvN9htO3BA82dJqy/XX8tbmbVzne7mem5EVF+e+2UfOom2rtputy++FvRVb59NYXzaFt24YWLjO9XYwRa43R9KHNne792Y/xzc/zKcrhubfhflbfbS8GRv0+fzsht88/8SdDdNND4y12NU4cOWP/p37XqllzsVDyVYztnHV2FMd5L6nemcMblywMMwYMBbtoNj4ctwb5+SaHyB5bOt3HAPWeuMi+n/ez4bqid/JPcy1cd4w9dQ3n7V9WGLbbzVvjDXMLu7L2jestRwa41zzN+GOlttXOdX9UA4I7FPTTB4YLBvageQZew4pWmxu9Zw4Hdsybw4RT0xbX8l7mg+OU8acOPzZn/3ZTQpeeu/bf+ilYV/NoI9/8b6hf+O584Q+pHSAGaJp5G0wu5DdZLZTPBONG5PzvpupJrBrnlsjZpImGbOImmhYJGkTm8DVzNLPm+0kzltj6PfWnE/C1e4z0cXXzxEZCi0rv/lkXLUnA7Hh5Ne4usXpljeu6zjRhvNeO2Rqfq0G0xh27Ti2tJvYdNPjhm3N49rk+swvBeQVxmZNPeGk4Yr+xM+VT+fSzRQxx7VWbTB2Wfvmf2sYnZvVVFqYWyPoXLpx8/vE2o1XV6NjPjQmjMFW0855a0xXTFesnJdgZI1/uu46p949YePp/War8bs0YdXX4pCFd9eg422M0n/XH59WLz8axzzlsmHJdqwxDZfNtsYPi3My9pWDG/MKtbzVxMrr4uYnDDWuaHPdnka/0n/Q7sV1HtP6kNYnNG4L1lYvkzoIx6y6uMW11d6tvpw729Byy4MJ9go3u/xJE2K32WwcNzterYkbPq0Jxo11LLbmOh/GhFvIv7aRuMhcpybzhH9pAXnLD0uy3uIN9wbBl2uZ9zNmzkUbFxvMFWeeHCq1Tyeu+LjuPP95/1e/+tX7hn6B++/J9Q9//Md//P9+lh5PR1MwBJg/ymbSb8VvsK9iSlGtp4NcyyRCEnIzQzH4HPGl/1zvqUHg+iaU1hzGPpLeIohjEwnTa6VxuwmkiemJQCymnyOGSxxNRre4GIcNg85/awBWTBt2GsE33DYsNBHnfCv+7T5j+cZJrkUKntdvNbIEq+WmiUsTruZTs4v2mENeaT6W7TcRNo75egl5q6uV27a25205a/6u+vAaT9x0xufpQO4NZ5B/Fl5e0UT7xHlfvf8V3ITLjUXji69tS4v/Ux219RrPcV3G2j8vTDgG5Palu40vbrxH7otdN0xad6mneY/3t7ms761+nCfjOuvanle1zHHy/In1K3glDvlkb8Wx1ZuxvHBpuxKnxb0t9y1GxMHtk2Tm6cYTLXcLr69+8o84azhtHGN+d92t982LLbat3hnD2NNwxGuJ35Mtfrj2xM+xxb9K8mRXtIH2MEer3hh/PwiJ5jSeI34ZP/rHeDnPqTf6m9zkwU/mYt2x3mgXxy4OaJx50+zM3z5G33SBWKdtjp/14dz3vqF/lbF/f8d9+JM/+ZNvDerVBFgIXewk20ayC8BLoJu4UBza6fqykeSZZqsVhcXD5OKPyLTTwdZUusGzPbSpkR9jawEwUVu0Wz4J6RtJNTFecVtl4jmct9V4tObD+SUJJ4Yt1y3+zvWrJE5xyM83UW5NAWN4i6ffW7nK+o7Zakhcny3WrV5ZD7bFtbLw0PzlNdpC+537heEmhLcaeBJp29By0nwiJp78cyNpvLr+7TvzSUwa426CGg5vmHHT0+ywDnwODl6V2oXzmz23OmP9NDw0brjhfdWTMUxcmidX7d/W9T03jXN9u+5azTzh/IbTpruLGxdHvJp348j5S75TN4596ubWs3gNb+if+HDV3uopWm9Cv+JD7Gi+NVyypvlzi0HmbBu3M5790eKRrLF4lx+pbnlpuV2c/JTfG5eTE4Jdf6og97fN88oXub090W7+kbcZ14bjvE+bEocbB1I3rCGxKfk1tmPHOgC46S9xFlzRXupo6/mNJ+OK2thim2vtYVnT5Zu+tbWfNG31BsSu48fX+UTDL3/5yy/zhP4ffrL463r/45+/f+T+DZPnCT1J0w2fBW01IK0ZuZGHIdGEmoUcgiFhkFxaI2exW02WCzrC1IQnJ39uELi+ibE1BZybhLM+Tk4Sb8XNOVouQpokHM9pn7xObPaJMQm5CaTz6Fg1LNBO2mFyXoJPwaEYkYxvdrcctgaETVwTC2Oo2bJEhnFr+Wsi2WrG965P2rA5cJzcZLEOXWdsWBb1GycNNxb61OUau9ZdPET8+95V38Ziw8RN8G+813BgsW+4bnlbDVlrHlpNua6yRvOXsWqYvL1/w4HxTzw8tRSMk/27YbLxbBvfeOcJw7QjY5tGcR7m0bF3fBrOuY7jt+J77rl99N783Z60tlwRp9YhxjNxon323fFj3p5qcumRcWoMLd1qcTe3vMqDrb4Zj6e6dK+xao82357Kr7hz45Vcnzn9wIP+0PYWH2P1Vu+eiz1JvjwwnN4OWlqtLp2wFtKu6CI/Pv0KT5FPn9ZtOT3r+aP+TSsSgxsHmrMXds9199zkJ/9Mu9unDKyTZ37iir1w5r71x+ZK4smcap+bLYmZN/rN51WjjefNI7TlrOUDOfYmrGfi7Fz/Yl+K9488qevX9f7HP3vf0L/ht23oCRQSZzudc/G/UjgE5TqNtnCxiEjUhFYTw3aiZ4LOfSRlb2DYjJCcTLYWmkYcvJZ5byePq5GI3SQ7zt2EwvniHPSZJMJ7SFyx63Y6bdvdJHG+Rsh5vxHZEsLWRLScRUBMmMbUIv9m2xLHlUNTo++3j6tZdY7swxKRV5qP+JmxiS9rYlH8alAZc//cbF9+W9RWPFc8jMeG+1c45BWJewWvWZ8xX3xFruF41kqLW+NS2tby6zzefElObJN1pc3ha7brlThzfetI4rti51g3fK05G3ZoS+ZevMxcpbbo7zpEW7lovOZ5rVe213Fa8W8c2eJkHlp6aV+bL7eadp6N+Rvn2MeWC+fS+tQwSJ3O7wgnbvnXG2Xbaf2+4XnF1rY3DNx41HklbhtvJRYLD+aoW301PbEONd5ZGr5scl7OuHZwxZwSJ7GT7584nLy3mlo13HiZHHXjMfbW0bA8kOLvqDe9WDyQ2LaaiC0tTtw7tFqkT+zD6f/KYeMBb4zze+ut7o0BxiP+Ol6sIa5FfC5NbhqTNXNQk3glX1yPHECcno/c//mf//mi6Jevf/u+oX85Vl/bwE8fuSdYLEwsXAPdRG3yac2Yi9lisMCatZqQ8r0UVOxuJ8YeTz+OfT5NdHNhsr81FibqRkpPIpiYOZ4hPvtqMm4NihsD573lknb6o2IrPyavhiHHJLbxi+gy5tbwmJjbQcMSSOLQDQbjt3LVYsw8POW4CU0jC+NpNWNPcSaG2xw3IW3YaXa1cY6l67k1Cg1by2Y3d0+1SQH26X9yYt88Z+NM+9V4i1xFzLXDJ8eAdhM7jV9WTIxz+uFG0bm8CZnvjX3OGWui3dOuvcL/t1p0ndEGxo65WTi48UTLv/nJOGr5IH+29Ro2Ww21cSvf5uxXuOlWA5zvxoP21RzUOGtpBzHXasKxv33Sithvh3vt3qYntGm937iO8ecmjXV9q2XXw3mSt750LHPesNr8OOP5QMA6e+OLVq/E8OLf9jCIGDnzHpvWJ0gYa69xXrO/ytibFpz3/FDEPEJeYH9iLlz6S19aL2TeuXGKewTm3jFb3GNtib/uTVvdN41ZukYONr9Zm5KH/Gk41ueNB+1Lw6ztu2GM8UysF08St6c2T++bb9U/PwfHxgUx9Jd/+ZfvG/rPIZrfw7FvG3o2kd6sudFJcRqcrzR5LAgX0JrvRqJuAkwSpxhuok97WFTx8bxvcltk67UdD8exNUpNCG1/xMbrWcwcNxIfCSZi1UQ8OYpQ5b7Erfn01MA1cXATaQFYvrT73BRR5Fp8GReLhXO9sHhrgG4ismrG8zVBpJ+/yfrE3w0breG6NUMr/qsejO9mlxsV5/3WuHjs5/B4q/XmOznzqYni+m4Q1ma++dCaC8aSfNrwY6zbrsZPDZfNDs7lmnu1hpp9rR5p0+Kwxs3WMcYrzTJtsD44z7caXDXUrq9cxZbGUbS91Z/j9jm2GhdLozwn7WSsbvq5Yrr4zzgjFq2HGcsm2DpmzLf5Fhe1+ll1cONuYzW+xxbblDivvDR7jZfYw7lazbT8nGt8qpoYcg1igWO9xo3TmE/Gguu9gv3G/2dubsazGWw+tBiwP/I9jTN9oJIc89cFuI45jq/5Ee2G15bTc+3pk2cNT4mvOdxjHSPWb96LXbEjGhruNY74lD/3NowSy8S++wzXDe1JDr3ODZ/G1do3ELvU+7NmaoN/Is9P6c1f8euLfSneH31Oh/TbH/vxT98/cv/WH56P3LvYGmibyCzxaw0bQexiIQmTZFoTknkaQZgIUgitkF30btZaA9385elfI7EmpiS0VQ4rhjfSSFxvzU8TUObDwp71/KkFE7uF5Ilo3Ww1TDDejodF8raec7DmankxBlteWhMR222nbWli7/p75YmtbTAWjd1VW8YXa8c4YQ5bPprvFv6G1VWvq1G84eRJbiLYr9S77aIv5J7VMN644MkHY9O5aGvat8aZNzy3OnHdktefsGPO8PjWpD3xY+Kw/L/d37DH2uMTsCd9sB2v5KfFi3XLORtPPGGbnPDEW67zJ55anNeut9gk9vYrTXB01U338tlY5zjjnmP5lDd2us45F+1pMaU/xPMNa0sjwgmMBfFprLyCh6e4LB19wk/DJ2ug8b7t9SfqyBdP8cv7xlri5folBmJ76+Wce9rkp/Hm8JWrzNHwceOzZkvWtD+rHlZ+jYuFpfVpB+fX9pz32yfgFgcyb4xJi88Nm7TDdd3q51U9tO4tfDZMnLEnjtm0p78jRvmAILEzXoyH84T+i/wd+vcN/edS6Vcz/tOfraO4NhJycQWkBKAJvRGMxZ4AzXt5om5CSiGTUG4Nz5mvbYTs302gWfCrwTGRtdjk3hajhoQn8eQ9N4I1gS1CMzG02C8/bf8NBxTDz6kAkuWt+WkE3cYT78135nrlgjltY7LuWr9hwvnJGJ+kr3EZbzG41WvLa8P9ypdrkLax1tb9fLLhXDQ/b75bVJtvruMnTro1Os2WJ/zbRo+/YanZumqqzbvqiDzuNZ74yTi/1Wfj0NYUP3FK8LzG3fJ+q+1g2c3ajdNvPNa09IlPGj55jfFt/G7u9obVvLNqnXYuneVajjl7hlZDxBx9apzROGLVmf1p9eb1FsYbh59rfhobfDTst3wxB22NxHvVpe+51W/Lb9NJY581Rp/5M7niFd+JI/q4YpD5+WTWfEe8nDmzKSfubxzeOIn5YWzbk+Pgqz2Ndf0z7i0H1r8bt9huH4Ycu3zNWGxjFrfm+i2u5IPghJ90yO+xm09ilw9UGKPznj/V0GxNvs542urYJzfElg8cGlezToLF+E0+fuJ5xzF20G7mK9c5L/N7rr9v6F+pmN/vMW9/h55gtKjydRNXFmJrCEnYTWBYGO33pmnb2sCSFFh0Lqxliz/O48ZvNTUWPjYQJLgGI4ug7zXB0wa+107zmoh5veS1rWvBaYLtZqkJvPO9GizHyuv7iU0Tv0asNzFfOfU8zl3ev2GZTcFTw/gkoq3BID5tj+u35Wk1Mhb9p7VZu81P12trKoy/hjXHiHXMGndz+ySsjpXr+Yafp7w++dHqmdfa+5yzxcANx43Hbg2R8fvEZU84MN6M3xXnpkWx+5Xcrhg/rdfqgNi6vc/3yM0NL7drrlv7srDCuDR8J1dtvsS2cVvDnmsvc7ZPrFBjl9YtTNuupReJpzfdnJcxsZ95zYOmjM+abUP/lNsWzxODs+G58X+bl747J8mHNwyJd8u568j3MnZ8SGKcWStuOnnubQfPzvOKjfN/5nIf2p7433iI9jNfN05deOU9K0fEmg82gzlyTutXuI5r0fpD3GfsubYefLUegfeRh21vYk/99zqM3U3fiYn4a+6zrcGX7XWOjWfXFvtO/rz00XbdckafM/dao3F929D//Oc/f6Kix/e//ZPHIV/VgI//1/tH7t/wmL9DTyFowp1r3HAvcrwRCe8h4bOQSGIE/RnTTiLToJhgDPhF2Lzv/NxOW4lgi/Ot0TLylwjSZ5Ojia+RH2Me8W4xdW4jhG5gbLfnd8wcn9YEuXFohG7snHso1CboNn6Ncewb2Tu39KuRams4KJyL+RyLNu5mb3Lc4m6bl6itfDSfHWefZlvgFu5Tw+f91RyynhvuMndrWs0BLU43bK/m66ZgqbOnnDasvqKMNz42B6+cEgNu/J54fNV+s6vhYK19G8t7WE+Ne53zvH4ll0+cxPomn3oN44zcRj43Bm51Yo71+q7ThWs2t+RlH5I2bXoF0/E9/GjuT516Q+8NmLnMr1dfQBzdnrIl9u0A3AcQN1ww19aEV+r5FQ1zbazc37jBtsVuPu1r8zJ/toPxZRxYo7neNtk3vVpc/VQzjVdvunGrOd/HOm66ar+ja/mX32pv7iIv8FvYvWbicq4n/utJubncsTn3MS9n7rWhX5gjrsiPxspZ5/xe9/e+971Pb2Ud+sP4ke/Su+d9c8gZG9+C56yfdbxXaLliTMkvTTuYv8bv8fHWGzGm5D/e03gwMfNfx2DMT6x/9rOfvUJB1zHf/uAfeIr/Xyf4+H++b+jfcPCDH/zg73zkvglOCt9FawJphN0aulYwjRzc2JlUaY/tXsTtOZooklxIHm3927oWCJMZfWZD1CriJmyLZG+NCUmSzV0TnhZLN1jMRSNPY8U2NxFuDWWLA21mjBdeE/dF0sbiEjdev2F11YlzTn9vuHIz1fxcY2zLwpXzwzqwbctWiySbGNfYE+YbltnYNH95reWAOGUuGxZ5f+5ruGt+MJa3eN9i4ObH+WhPJW+csbj0ZkOL8a3W21yO4ysHqPEjTZrz2vJs3l5csvTOsfP9bT77a5zkfTZzxlrTDMeM/NXsalhJPPze8oPXzZPmqcZ9y4aMbRuJ+Mm6bpzBOPvpJmNsu1zv1oFwQDtssC62mnZcfI/z1jZmnveWB853y2vqg3XSnmDHXtd0m5tzPuW6+UCcN8yvJ+zGojmh8bh1qOl77nuFq4k/3+d6esox43jmpd9PWpG1V35S8/HpjCPfeu1sjl0njB/nyv2MedbM4QHr3RvXzGWbGlcxL8ZT3jv/8uBw8bGfvN84sMWCdUI/sz5/dZgaQKy0mMZvctqNZ8iNv/zlL7/M79C/b+hvbctX/d6nb7k3YFgQJM8m2remkEVOEjAhm1zd4LVmhvc00cw96z0XcBMkil8jVpOKSa3ZsMR5xZbX2aDaNo5b5OQGl3E1BkgUfM/3+L1G0K4AEhmJkTl98oGHEWt+x/+VSmyNhXPvhoG5MM6NP/vlvHl9Nw4UhCZWrseGi9XwrOZh1d/C0xMnuN7ba/vdsLGE1pzVsNRqt63peLc6cU286s/C4yvclNg3X28c03gu9pprnjiUtcs4mQdfreUbbloTavy1uJFrGh+sfN5sZr0bMyt3jQfMfTeefAUrrt+lKa1uaHf8y7ilfY33GGNzWebLN3nn/laL1hXjtt1rPPCAy7FuHOgcuY79PjVycWfDX/PNHNt0wHW1+Ir3ZuPCeLnOqVnM37nugxXaeX5uTyM5v9df/OP4PWG5cRzz1eLXtJfjEt9mS9tgJab+xAdzvmrIm07e4/nMW41fie/M5SfXi89d+5nLn1ppnyJo+DYH0F5zZ4s149rqdOUxY2lT45bwhGtiYW7VQObhpwmCwRN7Yt844F8zSP0ZYwvjmYsHoufaeUL/RT5y/8OlNl/n9Y//x/sT+reaO1+K19IUkN1Ate7LPTw5NXES4C5yFogJg6Ka+5aYmkhM8r6vPSlahGBSaUXmgre99oUNCd9zo2JRdePhhiH3e87cRwF2XpzjFv9lX+Zv+XEj0GJhAbJQWDhpqzHV5lpxWgJHP3kvhcE2ugaMAdq5asL5cVz5/orBEqtVO6s5ohgubNzyEB8d+5Wv23qNfzj/Ez8ZE2yKFs5do1kv8VofnWtYc5xu8bxxXO67PfFssXgltk88tOLtGlrru2l0U9bq1o2M67Lx0dKK5IW5bzVqP43Xlp/Gq5zba5/XNw1aazBH1rhbjVAfrZXkGM65xjXsPmHHGuo5mvY2nXCcb9zfeMfxa3zabD33nXyxOX9Fg55i6xwy5ry36YKxb7sZmxbfpnHkuPiXe1cO+b7tf4XLbnrV3rMd4ZXmb+xp+OTf/47fK7/Z4Do+wdjSZfK1bQgHLAw0jmjxzIYyH3dvXL84mlzIfPOAoHHHqhFi9vwcjfQnF+yH82TscV72WRl3Nrjxm4ckjP/SJV53PMwXbe4Tizylz8bemKR/mZP9w9KYhtsz9ott6H/ySlS+njEf//f3Df1bn9Q29I2ISFp+f71O8baC8HxubkhABDaLvjV2jbjYFJp0aFsKbImASZaQTlE//d37JriOnwuWPtFe22mBNinRP5Nj5m1CyPg14rmV9oq3G4LgIT4FD4yXcdT8jY9tc7PiuuxfdRAh4X2NfI3xJt6cy41B3luNgUXV+bZNtzxxriacyYPHuTbtw4qLbTEelq2rBskftzo47/kjuoufGg+4ftmUNOw2PxYOWhOxrjVMeP2Gd9vT4tlq7+YHMeF6b7Ximr7xaluXWOG9LVbNnld8abzFeL6C6xsOl04tf578aPe1mmocY1uS/2X/zRbfYywFK02LyDvmmRv3m0Pz2jHx2ubvW22YExlH4+IpnhxPG5/4n3pw+1j2LVbMTzCcdXlfy7HndW0z12udG585Fpyf/O74Na3P767fNNC8Q06l/Wf+/IkxY8r3rDo0no9v2SCz3s7P6cEaf6/a47rcMLeYNtxTO7xBTXzbt8yvXiHX6TdrPphbWnz7lK7ndsyzgf71r3/95qoPD4xd54d2OR72yfWTub2hZ/2cn1ue/IkW1jx1kzHIz+db7r/IE/r3DX1rEX4nrr392TqTRxMaFqHJ26AOCbTG08LF4rGo3JoiP+V9RaBpN8f7UwEWCcej+UVSpACdddz4N1sdlyfyJkGu5i0kwPyuZpQ2rzFckwTTmsD4uEiba9g+280mrT3FYuw4r5uWG0EusaafTWQtDiTbJajGSvN3zWtibzbl2npi3MShiTPj53voA+ufPt8aw1caQOfEwrtqxOzbaoUxb3lyU2pbjH9itAkur7FeXQcLM61Gbpx3w7Mxvfhj4X3Fq+XD19zYEHc3vm/4fFLZFQPjaI2zXpj/zPNPMW98TB+Wzqw80z6v7SeLr9ja6ov58sdCG6Zta6th8tPSZNZTiys1uM1hX5ZeEfvN1sXD66PRC8+NP3nNH+21jjV+aTy38GQ/Xqk1c3njwDNv0/jFn8wb6ykaYs3J/O1J6LmHvWbsO2PXppD5Mae2el94ph8NI/RnYchzBA8323NPnsKfe/jle7GXczRcP2lQ7jkb4zOWhyStHpNLb1SbzjdccVzbgDOGGctPDSR2wU++wDt5aNzW4n/m4b38FFmbI3ExT565mSPmhfPwACf30Ffvc+K76+hs6L/Il+K9b+if2oqv9v23P1vXRCDA8Ykhn0K7QaFQ57TJTdCt6TnvkYgI3hRmEya+twogdphMWnZMdpx/xWoJOQmB8zYxvsVmoagJC3NnYWX8SHYWLs/b4tYE3uu5cbCIe91btTgPbHpu+AhOmaOndSz8zVf60vxs4spxyUWuNSH3ePvS/GjCw/tW3uwD4+t1ll1t7lcZ0HNSJCnYzI2byTbOtUkuIG4WN/wmdWluXPXlGBvjbkjcILUcPXFsw9Cyw5xFjuY67UnZwiZjk3VX7mlr4zLmm7FpNe/8muOeuMjs2JI8AAAgAElEQVR11eKYfLW83A52V127Js0ZS5uYN/r9OfXpeH5OvG73xobGIU2fGvfcbFmYaXXR+IPrLd5vWGg1znG32PPTcYwB8+2NTubmxoZxaXqZ+VYO2v3BcrvnN9Gnc0+rhZtNDedNf4M79l3GT8sdeSjvx8Y88HnCa9ZpnN3uNYZzX+uBXfd8Anw+Ws81Gcf04YvzqY32m/Hlz43Xc4B440i/Rzvzs+vAer50wtqw+If+uha4VuKW3Lf6zBrZ1OdTARzr/dJZI5/4SB20Oo0/fijjnJz5znpnQ//Tn/60peazrn37j37W8N/64I//2/tH7t9453zk3iJjATqvA9CcOJHgSULnensqmGaPwG0NT8BJYrS40V4Tgos9r1lgLnzOR4KlL42gm0gwdiQEk3EKmaTjPLg5WK9zXyPSVW1Z17F0Tiywtjdrmuxpi0WLa/h+ky19M7E3gWkxTO6Y99bEGdMWulYXzquxyqcKJmK+bjFqwpMYGLOrMfAcTdQzl2uUDc4rrG0B5T23GqNNS6zDC855w2vmWILu664BY+jm1y2+C4uOK3Fn3iNftjjRV8bOWPV75uGG45Yz4o8Nc3tKRo7x+sYTY2KfHRPWGHOzuGvxamuUFhZXfd442z6SC7x2q9/Gk+TA3LOeZt1qlrzbctHuNaYyJg0vMXSLV3tvze18LD0yb7T71mFpMHTjHsfDuuQa5pwL+62+TqMfbDBOzpc5zjFljfCj0mce/p44MeY5Wv/SdJ2xadxqHuAcTxtl1j51nPF2rGkD8+Sc2RdzELnO2m3eT1/88ePHvwWVc1/y6Qdc1uLY1562O0/ndTaK598//MM//PQUPTHiv0+/BnrDGf0m5pxTczQx/wr+GU/i9YZr8x/Hrk8mun94pa8hz9FOxy01lzWOHzx0cYy4J2G+qKXk+xtPn7l+8YtffJmP3P9jnxOV3/7Yj//r+4b+DVvnW+4JNIKUBRMxbKdN535u+E3q7Ym5RcBgN9lRoExaeY8nkWwuON7XV5FYMFvjZqKyQDdhITG3xtVz8rVjZgKnyLEB4JqcY532myjdYHAOiqR9WzluePOc9vsWf+OtCSWFlcS7CNq4cCPJ5oLYJL7YwNOmZm/LLce1uqTt/Nl4b++53vh0lb7x4MM5If5utN78zTUL9lNsjIOn+rjZ5bnc8DluC6OtYXniC96z7mfDSa5g7MhTjuXitmDx1Vgam+bf1L35x3z4FJNXniS5Dp84xjjn/S0HrtlWY8zLDV/Gi3NI3mg4bnrS6qbFtXH0Uy2sWjKf5nWrXa5hPb7lqvE9/aKenXluDbv9bDqX2K+Dlcb/zkfGnPnXU35romt65YT33Z40N05emCf2rYeJR/Ox5YG80/BAHifuifkbH9iO2ydbzIeMSYtdw9LSnTOWB1Ynz/xb4Of16YnPRt7cxFybI23XeT8+Zv5V/4y97SE3Z87zL3u4tvYTZlLLxnNqceG6ccqZ68TLGKINT5zGdTPW3J6ctjha2zMmBzPt770bC9btxCB4OXOdJ/aJd2qOOWp1R9sa3zduOmt9sd+hf9/QvyrrX924D/k79CYjFwxJzU2OC8nkQBJvEXBhmFxtGwskRdKELddeGe9mYxUrfSMhWbTczPAk2mLHtVn0jTxbrC3UKx+NCCLGzhH9oRgtESahP6HcczjWDS8tH87ZEoRbPOJnRC/r0MYlLonLEgzG0PG5CVZrlm6Nn+uROV0593XXj2uuCbPXsY+rSWr2PmHzxhsUdNq5nsDe+MjNwY3LnmLScL7uoU3tiStx2vBmLDY+bzm3jbc6bnW6cm4+XLXactFsv9XPrTF84qK87w0Zn+banhsfNBwvLqHdTb+M6+Znw0qr5cXbjSsa1z7dH/4kTpNbY4HzP9XQqj/ydHhmYd62cwO+uOgVrLsObWvLl7FgP1o9tE1pi5vjunjEPi/uZ/5o140jfE/DDe9vHNlq9oxrm3r2WYz3U83deCGfYEhtEFfWtJsviUXuCUcvLUue2a9yDv/c8HbW4MM18hg1whtWxpH38OebbjY7fW/i6UMI1gB9Yg79wMH3MEfnZz9E5LwNM7GNMXL9+jsEXG/NXuaDdddq89jV9lmLo871zPNFN/T/+Kuq+XWM+/i/vD+hf8N3NvSL5G8nnE6nG+jcmyJpImnS45wWTDY4JPgUO8mVhUmCPNf5hRcpZJKVyaCJzs02EjebGdrk2FkoHBfbQIKz8CQONwFZxNlEYpVt1llPSxhbz2ECJv4aTiiKiSlj254kG3/MMbHEWJvEPY5+tPgyx7emws3nsqfFsDWST3Y30WxC4QalNY7GSMNyYtr8Yh4WLmgb881c2Y5WI4tP1jytQbvFe8WQflv4V/xarBv+Eg/y6i2/Ld6Li+0Pcdo4ivFyrFftcJ4VG8/1Kn6f4tC4/InfWq3G7/Pv+rNWrt2mGa7bcw+5zPFnflpTePPl5nvLQ6s7Ys/+Gb9PuWh4XxjLWq2XyHs3/1pdm8sbj3nOG5+sOmtzGFOLR+j3TU+aFnndZofvS34di9unLcz1ySv1l5zX+qDFI463N6jEIH1hfNs95r8zfm0CjfNbjTVMPXEcuSR2s+9mvG75av6bP1ZuWjya365Zc5pteNK0vJ/NbOJnbjt/ku1cO//yT/Gd8e3gYPnj/LRD/3AQudmHLK5181arl8TqPLX/gz/4g0+fUPD6TRsd48VBX+xL8f6JhfCv8/rH//l9Q//Gr/nIPcFLIU6xmOiXeJO4CUSfsFGELdJNuBqR8CTShUASpO0sIpNmijT3+jCjNQWM22pwbk3BuSfFf2tIVik14mI8E5dGvE28mw25Zv+dtyYAy6eV4yZKzffY3hoB5q8JLP224GX8erp7E2digTFz03FrCJo9T41ZmpEl6E8ifKNp557xJk94jvbeLXbkg9ShNzbJ261JaPkmJ/H9dhC1Yu06p38rvq3uXa9Pdc053OQw3443ccTmw+PIm7Gl+dNizlox3pnPxX8rhgtXrdadb/Ldqzh5tU1ZuTPHEitr0517WgxusWYuzaHrvpYb5/rGEcbSbb42L8cnh8GudWlxfeMXzkFuONfZ5Nt+80HLq+NBjXa+g/XFEU+66Ps4funkiofxsWrPnGBN5H1+eMD4MdacM2P4xDFzNm11bbM+jB/q3VmnbegcH+IudmYNPuV0vJzrJw5qWHON27d2T64137hZtCZ6raUD7OsZD+pB5m4+Mye0Z2Gl6TIx508I2O5s6P10v3EReYH5Y0wzZtkb3Job8rrhenFzq1Xez5zlI/q858aRyc35931D/6qS//6O+zt/tq410U1gCPTWlLhYm/iSjPiUnSAlmWSO2HOKIoXhJ7R8vcikCW1rNNicWuifmi+Kn201WbxauDcxJxEyL4l1e7L/OeTRhJ7rLHG1ULqpYiPY8MRctYaq3b/W8HXbdmK0nki0+HLt1kg8NQGv2hnBoL205/ZJiWaX52PcjQkKPRuAVkPt3sUXi1rd5B4/26eFzCvGAZsS15dr4YYr+/wkCa3RuOVgceir3OtaNyZbPJ98aDxjLJ95+XTFTSA5PvcaS8Z/41TO0/jc9yy+cZxXnp543vM37j5zrEPjVvNPaxKDPCggBzA/1FFimz+H58gdt0MI2s35vcmIL9Th9tSx1Suv3fLDfiB10rix8XNiQCz656Y53NgHk8lLqyfa+Mq9xMzihFYfjZMbZ8enW734ybrj3O41L7APIJ7CF003jNcnvfMcN509732OPjKnzHPjP+Ok4aBtELk5NYaC41eePjfeYN0s7Y0viUu+kPHGLcdO88OrG/rF600X2+H1Gcd9gnPUdCFj/L0E1KLgm5xwfm6/R7803LggJy9fzHPJg+uWuSSGY3fq9Ze//OWX+VK89yf0n9safTXjP3z/+9//9C33BGATR4oLifbcdz5y2BqotoHNWhT3bKCyLk+vVpGeeSg8bCpZ9LcmiX4vUV4NxZM4ZN1GfiYOxoR2eA42Yh7X3mMDQUHxZrXlrpGlm1YLvRuBhvKGs4wjyba8L9Kk6NEm5r75SOJMDuzTIvCWJzdLzsnCMv2/rce687jY7RytNdcJveN0E6rVWN5saHXG8cQAm7Ac3nGseSPx5xrBpDnOHMG8Z+zCu2O0muNVV7TT8TBmG/9kTP4lF5kXPfZJeW42t4+WNw6wf8b3auxW/a8YeG1ilfXcfGYzRHubDY1HzB2rHom/xi3mw8YrbYxrxhgwFzEHrmlqu5vJhU/WE9fi/aumznXqtdekLxnXDgPIefTBsYnvqxZu2nCrdeKycYDzvXBvXl812A5NvCk0fqxr1CTGzDXAfoFxbjjzQYXrPVqzNizOD/FuG2NL+yZ4z8O4RksYQ2+WvZb9eNI1647x75jesBU724GgNZ06SUyuvujc3zaZwYrzlD+xFv+OX94gR4ttC7mGODJfmrv9lxmytje0tMmclBgS87GP+Ekv0PDDHLWe33uVxj1cv/E7eYn1unggcTyfWjgf3T//nr9y8MW+5f6ffOoSvq73P/5P7x+5f+Oq9mfrVkPWBMDFQHFfjci5HqIKETTQk5xMMj4QYDGbSPO6EewSE0KWdphYTFhunBjLNDK5Fp84/yJnxpVr3EQjzRBJghsZ20ZfLIa0izFz3kxordHh3CQ44yVrxq68b2K1cDXSXERr0WZz6Xg0QW9NmrHj+26Nne0xdbam48kGY4R5t4+Lql0Dre5vNJ+4Lt8bVxgbtIE1vYQvuCf+130U1bMu+eW8NuZarSSu5KJW461x4DX70/Bje7024+mxrRZueWfOnL/WjDQMmyebjxnTMO74ENPmE+LbvMk1zhw+2CLmWp4a1oivG/c0PmnzMaaOxeIn5oW4d5wW9ohZj2kczvF5v232aL/XaJzQmmbeZ1xzvDcp5mHGgtrIcY6vsXzu85emuXaYU9b/ygVxYZ5teGR+vClttiyucN1wbW5UGh5ZY9YXznN+5oOdhlP7uPimYbRxje9v2pLaP+9xk9+w7jWav8FNdJF/l9xawnpZdcfNKDfPjh/nig3x19wW2zjOWGW+zs95WOc5jTP/aTzbkhwndok7DzxTW+eaf0+e9y8taFzZOD71S9+J8cZTSxcyRzsoMv/w9cIcbXJf69f5m/fnnvNXA84T+p/97GdLyl++/u37hv7lWH1tAz995D7kzEagFaALxkXGIm5jz3iK7hlDwbNYk1y8lk8ub2LOw4AQip+c3ETZ5GS7G6n6yWDWbWJlESfpLVJgrHyaS8FxvPmFgCY0ixlx0Wxq4kIMNXF8Zc3ghGvSp0aubIpuTZAbkVaQtJHvr4ODhXXXU6uXtX6zwT5S2ILRNp8bEMbA4vjKe5mvbXIXwcW+FauG8xt+fKDgeDH2iRsbGmK7xZGibux5LceX99429Fx35W01HWxAmLNXMOcxN1+bjbcaJpetmlzY9lq3ON/w0mLW1iS/tHtumrBw/kpNtibzFlPXzNKHrN1q4bzHw1zzhTHR9MrckHuMxZuONKw1TVyxv+Wp4c3rsZG2P42bsl5ydv7NHOe983OeYDKm1kb6cxrx3MP5Gy5uWuYctpw6jtZUxpO9Qnu62+LDa4lNep/4Qx+X3hgzmathbvV6yT+xm2vEQeMOaoRtZG3c6oJznA0Wn8hT+zmOdtF+8igxwHg7ruYFzxEOsF7QX+Yu44mR83N7Ks0em+t4bNP02JNDNtu3+M9z+WFV4mZc87CEa3E+221MZK3MTU5oPGxuyOscmGQ9Y9v16b6HnPG+oX9S5d//9//Whj6niiQWF6qJkQTXBIXXfG8rQDd13pBmPjctKcxmnzf0WYNz0+cm9D4JN8lws3DGrg29yTn+rM2i/bqRmw85mh+NeCg2N7FzfjnWeW7iQh8pam1ejzWRuTRXo2fSJ9m2BsUxY77aYVSbn0Jqgs54b4ZXE9Guu0Zog+uC793GWYTYHLdmi3G55cLj3By8kp8m8Gn4bo1a3mPMjVPGcjVLjMUtvq1WUweuK9q24mtMt1w2DLtJbPWdxoxYJZe7tl/FB+czpzb85Zp53WPdvDqenKfV8PJn5bxhumkO8/uEDdroj5Q6Vqu+ntZ4xXfzbfDSNnGZz/c03GXME+YbLtb8r+SB2PDaq19ZuXT8Gr9wjfMzP5LccLZsaD4vHaNd5ovFgdYO64Zr+rxuPRH5gza7RhOX2GNf2uuGZ3PCqxggz8fmlufbfA0/2Whyg06s09/Y4I2x5/0cfjPvk2PNE41jM771HI6PtcNYN9ZYy/l54Yy2csOcOW+96RmTPHAd708cK+PZuW9c6Bo+6/HXiulz69sZo1YjZ/58SiDz8oAv8zs3iZkfEsTeL7ah/6ccpa/79cf/8f0j929cno/ccxNKAvemmyAL8NpmqxHFEqVGCm60SCxt48q5myjmfs9L8rEgWfAsZizcEwMSUgqdxE6hSoxzTzu4oK0+UDBJPzUCjN8SOQvpIqbEgTZkrH1MXs77bZNukaFYkbjPvGsT3DDZGiteW/dw/RWziIsbq9YgtRjGl5YHx9Y2G0/ENW1vDc3Nn9UAWdDp4xKrhQXHIvauhmXly83RwvOqCdrhZpU84p9bM8BrPMRjfbvpMsbWvLbf/LPmZY6eYnA7SLzN32xjrTu3LWfkW3KnceV8Nbtyz2oKjdsbTxET5qP42OqCPoe7zGG83urVDeZTjqlfrgOubT40zwQHvMdPobhWw5j5ufmy+NDc+cT1CxONk8lHft/5IYZd/+apxYXOCXN+y6dtW75Yp9kPkXe8aTLP3Oxs9bvup0/2Na8bFjjf4inHmLnkPVzHMT6vwwte0zXIe2Oznxw3DKV+zGM3u8wXzlc4pvVIxn+rF9a4sbvykXk5P+du/Oq56YcxwyfSzC3vsW15ne9wYd5jjzf2ySNr4wmLrT815zXeCb4SB2K08Vre58acOKQukoOaljC+X2xD/0/fKv3re+/j//DNN3/16XPm7/99OH+HnkVs8svvxvhJo4HemrDPIXGmgocIATqvsflwkd7WPO+Z2HnqxYJ0IYUgKFgmlqzNxp5jMkcKlk1hazpMEBYAx5zzmkhMEnyf83rOW4nYNwup7U9Mkz/+3hXFx7YHk8wd8+y8Nd9t2yJm5p0HVW542VQxRm4ymi3rAIw+ucGJve2AiPN5fc/TcOA8WjiWr8tv+vwKntwgcd4lkivnr1A6c88aXPXf5nRMzpz+hFPy8rm2vhIzcskreSD+6T9z7bg7L084Se2wYVncYnusJ+Zf43jVeJuHdjluNx+fOGnhtuWPtc0NAv18FWcexxyufN443vXgsY1DaDcb4XVAu/Sm4cC1xdgZY7TVufV7LW6La9oB+8qP+dLYtO83viN+7bfXX3FhTBeXtHo6Prcvvsx8N65oDybOeP6K3xNPtffDz9TfhpnYln+pc+dXHHKdeTUPMk/WBc5rbPAL1ngfa6Tprv31pjb3cOPX6oi2tRy1OmgHHGc9H0pnvYw3dp2fViOuscY3fmDFe8yXjGtiQ95xrDO3D6+tZ45tsJv13IuYbxgjf5GgcXl+JYPjbQtr2zpEjDGW7xv6J/T9/r//4Yc//OGnDT1Bm8I+/+aLF3zqZjFx00oCNThvAhewtvlzbRXok2A0Uo2d3mQxJjcYmCxDiCYojuNp4oqjySOFS0K1WOd1ExVfS75JCOfa2hySRCkatqsRvtdqsaAgc3xI0/lpmDIpNoEk9laOSNQmU4uTMdcaJd/T8uOY5h7igJt5v8/c570z3iLW1mZMmGfm0ptT48H3ORdNsBJnx7Bh3DhdeWg85HUa33EMbSVWW2NEO9gMHTtY56t5cB7NNY2HFgc0nlqNwq2ZCUbcSDouxtziTHMCmxvqzs3+aFI4injzfU1DGn4aJ7Z5nXfGodWX8fxKXtqYVtO271V8tk0389VwcuNyP81KXmgzY970q9Ul65f5aZpj3moPArgGNWNh+Yz3w4vVeDs/tNcHrw1/rQ4aJzZujS/899h5NhLG5OKUhrlWS2tcYujNobXcOLI/8TkxYq7Do4kn+cLaSC7lmqeHjY3+dvymU6vuiLfGdX7iyrmDDeO4zZn1qbnMczC6arZhjTlMTFsNMAfGZ8Nm/Lr1Ug1/mbsdBDnHWaP9ZQNrFbGUeZyrrH1sbn1lrrf4rrwbs8wB8ZTDpbOhp5/EbuP0mz6kz/1if4f+/Qn9K9T4VY758KMf/ehbN4gk6hAJQcbxBr0J6rzfCN+FR9DfRJ1FSjspEiwuE1nm9imrnyzwPhYxm4KWUW+i4ruJ/MzjP/fnPMQnznmzk6TQmpuV54gln5gzno6tyYcCfmsCPU87RCHejLnbKXETRvvwhFvjydihPSZjCiHj05o+2kV/WyNBvFIkXKPGou8777dNuetp1XmEM3W7xLLVDWNlDLLWHe9W64ytbeHrxlvGQ8uT7X8SV/KBRdx4YwxbnNi0NV51o5b5Gic98ZQx6Ne0tTV5iXWrqVYnxkDThYbhrE0NiW1urm615k0ax5K/bMN6zZjQnqdDnDOWm5PEsTWPxre51TYYz4yPuc11d95fhxPGku0nFozJxln0g5zuQwL7e9bxN1SzZhon32LSaoC+NV+IG8aQOk/earxpXnuVE4mRFhvXgx8cpPFvPJVr9mnxCOdgT+J8L86LHtmmM1euLbw3PVmHqcee9DXEeNMOYiWcwPqPbcSpD8rOmLNZSy680TVHxZfMnSe7sdnYiN32l3liLokZHjj4sDa8tOZxjmMHvwXfMSOWzG9NV1t+sgE+6yWWxEeLp3HDWCWf2bSHU4ipxsWMS+xgzbuXZw7On5U7mCCfsKdvuPOeiVxFLo+vBzdf7M/W/TOvquDXMe7jf//+kftk4m9t6C0+AUsKgidaT0QfwJ5xFBaLaJvHYDb5UDTcELEBtNgTfhZHjiURvQXqw4e3j22RjAzp5rfHx8Z8+sFzmAhDdI4jfW8i3Q4T2HyxISSxOSeOt+1lLFtcW4woqCTgV+ZqzUzDgbHGXDbc2Y4IFOvC/tneJqC2jb633HNd4895vh3wsH4pGqtRogh5TGvMjIv4zn99X+Ztdq+6Cv+05iY55r2uH4u+Gw/GpnGEBf5Jxji/cbaw29ZoGPWm62YL/V51ZQ55Jc/kkFYzzRdfc06WntA/8znj7Jw6zsbQykOr1VuMjfUztjVjizPp982HjGv8c65lQ7D43fp244BX8tsOSHhgGDvPNX/hU2KRJtj1ynpstbpqhXxv7m/5bnxzrvELCxML57TxI+dbDwyWXsTPfMzX8X0Fg01LWv1QU9q8rM2Gz1dsW1x+0z7beuPiVd+e33Y0LTD/t9/VNk9yXv5MnPhvtbOuPB91jHVkPg5OmINoaa5Fl1sOzNfmixbzpQmN61ZdmKtXbs+40xefP1uXOLhmcr0dAN4078xDHThjky/PSft8aGGNaLxNXThzcw+T8bHHfc2Kdw4yVs2eJ/Q///nPb1Tx0nvfvm/oX4rT1ziobugDqBBDNqlpHFxoJn2fiGU+CnfmcGEH7A3kLBKK0hlLgmMz0U4WXZBslhrh530LGTfYJtEmXLErhdkaoEawmdvCQ0JyzNdGj2RBosxcLR+L5N0YMD8mJTdtzHMTGQocY7Ias3U9sbuJUnBNf5p9jFcrZuPTWIpPzRZisvmSe7mux63mZeHH+bsR1BJqx4zxJl6XT8apMWkcuAboW4uH89iwtuK24mMbFy6Iedt9w88tD24e1tiFd9do46nmdztI8BrmQNvKOPG9VQ/mHepMwwGbsoWF3LeaRccjdq64txxbX1j3CwetRo3VhTPjl+t/Tj3ahjOP9fOMaVoT/WDj6kOUpjeM76o38iht5HxpmttHqomvxUMZc+bMHNZpcy/jvnLDp4ntoKfx1+J1YzGveZjzhL1mpzHseFu7XZev6Ibr55YH10vGuv8yn5hTyFmuOx+AcU1v6MM7zQ7Hxn4l/9Qh1yv9IF7MizkcMw5tl+uYa9NPHgDcOJi1YU4iJ2ec8dQw3ng142zvsdlcklqibfSt8TLnD7cxt85dq4uFufWAgg9BW91kPmLCcSQvtvo918767xv6GxP9/Xjv04aeZBdhThFlMx+h4PuNmPiEOgUUgBL0LoAULNexXUvwXRR57ZOxRYQhgkUox/7VxJBMKSgsPJJO5uFmfglYyGY1CzwU4aFLIwTP0Qi8HX4wx863iaatwXw6T63RZc49/pXN3+c0GxYAk3VrOpzXtZ4JOms1fLvZuPlgAVs1wfy2uLc1moDFXteO12V9pA544HWjU2OxYc5NARsJ45J1w+aA9WJxf/LzKc8rPsx747Plq+cz7m44vOVqNRDNP9rGv7VNDLuhJZfe6qflbDVnrsvGEc7fbe1o2OLVVVNPaxiji3OpE16L77l5ZkPvuDd/Wy4y7pXcmKuObdbBM4ZfOmabb7reaq7VC+1g3TK+/Fg1/c695AHjJ/OEr/jlln7w0OJGLmI+mwa0tT1uzUdfGCfa1O69cS9z0HDpfHxOzSxMxkbaetOAvJcn3utJZeOJlffUkjmnHbq0+N1ylPGs12MHD7sa9skfrdc5dcZPj5ADzs/coBsr3AB73OJi4zKbU2KcWktuYe5fPThofEW9yjzs65tu0Y6lHY4/e5WFcfra6s+czEOj2wEyD6qCR9bDiqVr84t95P6ffWKMr+v9j//d+0fu32ryxz/+8acNfQMSN4ke44YyYKeAB3BpoG6FRjExCed+CzWJpYn4ueZCag0NiZQngSwqN2sWK58gEvIUDT/pIgmQZDh/1rY93oCTGNrmxSREgbGgNnIlBkyUzrsJiQJIkm7+23fTh+9xrC04vp9CdWuum1i0vLamxxhu9ZK56K9F4UlsLT5c13EyhlseWizdOKxcrhoxbp2fhT2Oe2p2zC0t3q2em3g3jlhYoF23+l18wHteaZadiyWtrZFlvhuuGpbO/K3heGooYLgAACAASURBVOIXrt/mbflxw3urK2O3YWjFpj1NSR4477qfOWv5u+XRtW7di8/Wl2iZm/E2nvVJHid/N041p5Ofzpzm+Ib3V9Z27h1D6h39S0yetIa84Z+Z+9h6w2dw5Xw0nmWsm64QY1mb/QDzk/vNqeZE20Xu8tyZk9e50Wu4Nb813CxuNBaIJ/dBrinHr2HT82cDRZu9CbUGcI7F+2c+zr36pqYF5hPybqsVxuimDY0fXOutPhtGm932MTqwuNP5on3G8LKdfO8egweJ5z1u6lmLrX9ffJw1XONNAzLGOKQet9o0T7CuFzc3HJKrzI/h5i/2Lff/3E35vr73Pv637xv6N+z95Cc/+fSleP4/oGEz18jcBNnIvRWDC9ZFl6J1E2LyWcWacf6ityYcJjk3MmeuCAOLjYV/I42b4JnUGc9GEBagJvznvtVws0Fa5NzyvBqUzNeexNyIuzUbFjP6z7kaiT41Gn6f/tzmS17XKWrwFLw1HLccW6xdRxbBpzpYtUmRZMyJ3VueWLseR18dHwsZc+m8NszbVorYspd59Pgm2uaS1gAZG63OzZFPa9lf46Nh6ElGb/XpuKxaaZhrMfJTS/OU65i2WVesO7SNeeZ95sBg/BU+u+mVn87Z98ZB9LXFasX6VkvMP8etv+HMGm9ay1o3xo2bhm/j57zmx5KTD+bSNZF5OZa2JPZu3BuWjFNuSpvWZk1ykuelvdRUainjSKz5T72dcWe+pivMpzcf2TSaD4wx5tv1wnutccbVq5zhnMQHY635yxzH7jOu9ZVNB4xdco3r9bzOJ4lemd9YbweKrb49zjk1TwQPq64zfh1yuHYcU+KBOQ0GV1xXbBfmzbusZeKdeXY9Nlueapb1fn7md28Qc+cTDOfL59ire73Gb4mna8ccQR7xe/GZMSXfsGacr8bfT5x25uYnAM4cZ0P/RX6H/n1Db9n+nXn94TyhpxCTjNyghJhS8D7dJcEvscicJsV2smbhaCfzJLtEneO8ob+J7LmvCUFsPvemmeU8fN9jKUCMSexuTShz0IiChO7mwzHj+hZDx6KtayJq5Ovcxb4mYBYRx7ERpeeznY4xBYlk2cSF8WfuHDf70mzgGOKyxbU1D669JijEQ6sxXlvz2bdb3om1xmrmCI5xY7OE+0lQLcIUymWTse5YtmbGcWjNAP29YZf3kjcdn4Ujc0XGETetvhbe2awwFssH1hzrwjHhXKt+Gld6TvMg/c1YxtH1teJFP5rtxlaLh/Hmums55BO9htFWVw1buTe6Q64lF+Rn467VnNe+8Q7jnLm8WW2as3h+8QOv+3DY9nruNPKxg19iRR5oeWu+e3OSmDafXtGic9+q28VlLe6sYWtNbMyYzNvmN+Zdw6wBY8y5fqqf23j2W8Tt4t3mv201bzE/7cvNrAs8FHDdmmPMLcSa69Dc2A6BM2YdmLYaZ00u7k+f7oc8nI/c02LCQ53z/upbydXM/eJr4pXznutck/HLl0kT4zwM8UFGw3PWavjltVb7sTkx4Jd+kqvaAU3DlK8tjT12tS9sTKzen9Avpf37c/3T36En6bFQTTpuJlZjQAEj4bBQ1p95yJyr+bqRXgrNdnouCgN9yNw+rafdJz4mRgt95uQJMgmN5MTYW/x8wGC7b3OuRoNkbTI1ebn54pwkbjcNt7UtHE2kiYEmUhZLNh2JSfLkXDLfZ562ob+R7lNcKeqONeO95rH4NHy0g60bZTlvaywFkjmlTbb7jHMD7JpyPtv6XsMNq5uMNce6z1zFZoZzsWkzzlqdO9+5h/60Zsk4JIbtq5sh123jsNYktBguO8lFrsGnGuD7xEarxTP32sy7Fhz/hkVzVmJDTWoYaXNxPWKBcSRe+HPjrWZb4ws3mcsn3ut7Wv1az83bjktw9mqcV405Xsk5cU0fqd+OqWs1a+ap3OKFpjPmfs4Vn/2pCNby2Vgwpo5X/PCT5NRENo+sgdgU7T9z8hMAfCp3fs6fw2p+P3FmMN00OTa6BhIj8wb5gjhKXlzLZx7H7lYfLe+uvSd/W601rnVciP+2oXIf5jpIfDMPN3p5Lz0lY3f7iwc84IsP7Auo5dSkJ+5uWsXDyXb/4mnHwfcS2wsLtCexaZ+65eb/5m/jOOaFvhjTrO+mDYx50yrPTVw4NuaM835qcnHOF/s79P/8jU2+vvc+/jfvH7l/47Yf/OAHb1+KR2Fxs8DCCrDdEPAei2W+aIYb4hugm3BEBM593FSzGNw0sigbebeGgcV4fmaDccgkvrlJIFHzRH41Xj6JpR+JzSION0MkKs9Dgkvsjk1NyFfD1ASZ+WsntktAaetTI8I4HBsSM8e++RISpB2JBbHe5iL+jH3b7Fwsn7iOxe7VZmRh6SmOr7xvQWr1bWzxNDyYuvHDqzEgtmh7ayiMp6d80M+Vh8UVvN5wbPvcQDgPrM3wW+LYcOv4t7w2zlicYDw5n0/xWbwTv1g7bnKWfpizX7nvVqNNA8h/r8SUcSC+mn4sfmB9NBzfONnrsMYWz5LrnnC7cMQcOcau5RvHJH6ZI5uVp1g1uxmLV3iCzTE3xM3e/J372Gvd48aBmke8c17XP/Nmu4yx9mAi91AXz8+ca2GLdrE/aZz8ikYzNs5J4y7rQ4sTbSd+zTPW+4ZNYodxX5pFf24a5nqzbY6n+ct+J3bc1Lve+Zp9Y3pO82yziZhObNchK3NljXhVExpnkQesEY2v6AcPwm6659pd/Ege93zEyG0c+Sd5t19LI1K3XIs/U7dY78Q143n+3v1Pf/rTJxp+fP/b9w39Y4y+1gGfntCzeE30jXRNnk1gvaHnaXXE3KTjILXm2MXVxpxrWa+t1ZLRNuAU7xSfv02XBWXbHKcmcraftptIW9PghsOvkxuSJQXnZjPj1NamEAVDN6DHNorIGs+40EYfHFAsb02IiZdkSfFmLbhhCQZazDjfk4AswVmN2PIr5E8Mul55+GS76IfjzcMpC5XnWXVq7DFXFKXmd+MGjnPOiL82n5ss427l1PW07qM/tP2GyeStPSm0gLt+G8aMVwu/Y+o4tQ0E12WMm1+Ny8wLjo1z+iSUuf92YLo2Nw2nycHNt4VPY+rV+l0N3uLQp/p4hXPJT9Ql43Zplutt+WqNIwc84a/533Dm+OX1wmTjjabb5itzImvyyf/GG40XMs5P5MhH1r/zmhs5c6njYG5ruG25aTZQu4yjvOb8rV7ta+My61ae9DPX5sjM0zQvceZT7BaHxffEhjFOrWy12OKYa4zZelhB/bW+t1yf8X6K676+8afnJjeen1vf1jjVNi37fd21wPXc6wRD5iXb3Gp42dP857UcBjZ8c1w0s+WhcZTxxBoLJ5p7yOex5/0J/VP38Pv//qcN/RLC9gT5FNYq7NUMLCG3MFvQ26GAwc57UkghnzP/E3FlvjXOPmWNRaQ3UmhNQLtG0XGxs5C9FsXIMTfRNRHNNeeXcaUQnfEnbnxq4ByS3EhOLi2SpEk4Y8/1duBkm5Zvbi6eyN5i0fDa8NjWbzXG+vLcqyljY+Ect8aBuWP8jbsWi5Yjj2v4dZ45ho0osbFyztzf1nqFqm9iuu5f9R4fiVvXI/PRatW1wdox7xAfKw63mm51ydi25jj1Zl5Zft1q+um95tOqt5Ur5td1sniz8bWb4cad5hzXWbOR9zzh/VZ7Xpu+GgNcZ2E1/hkDKyeMR+OcYI1Nd/PnFqNX6tljHF/Gxfk3VuhHcuknpmcMN29e74zP79Mypqy92LE2gbccnXma1pJHGjZY584da8wcc+a1neZDxiRrc8Pup+HkTdvlHPD9Fi9yJO/1oX/jZWuBe93Egv82Hnji3OXjue7DheS3xa9xYeO7huvGTYsP7W/sz2bWmL9xxOIGru0aPa+5VuNMrmm7bA9jydi0X/ltWsCc267UKv1kvvO+a3rhnIcWrU7PffkVm/TdzO0X+1K8f+E3Yd/f3j0f/+v3j9y/8RD/Dj0Bf4DC31WxEHksyZUkx2bwRiy5x08GKYZto5l1PXcTEosJBYj3m+ybILcxq2lxwVs4OT8F0gSTIiZptLkzn99r5Mtcrc3Wjego8LGdJN1Oy5d9XKeRpe1fzQ+xyDGxi43aU6yMa9pA/CzhNk4amTcbiQk3DS0OHr98bfNaPNqY1RDTdmPBdrdYuvlq4hj77Hd8vNXiU522GmF9GvvksycJ89rmwnO/68NP3lbTwFjcGgbmYNljH+k/7SM3rfUXH3n8wvQ6LG5xD95uB8zGp+u0+W5tY31Yj+zXjWPNNYszmHPWXYtBs/UJl+v9zLVq8Dav703MmtateRafv+IP119Ya1wTTjIvG/fmGr/OJwHzd8Jd66suFj+tjTQxE9vPWn56+Jvmknhr2sUN0o1bWn0zL/SPh/SJa+P6plM3rWq1zk10/ONmvq37ykOhV7j1FT1cuKFWUEfzt+n56aozRzuUXDlh3Z378t0QrR6t4Tdtbphv/BgeJ2dEa1yX5sDFGZyz8Qc39I27GvZZG9aB5CfxaYdKXCc4vz3Uid3hlPO6/epy4vbFvhTvX3yFcb+eMR//q/cN/VttZ0PPQo1AtM3YEiCKyxrTitlkbhIw2XCdJtwhApMEC/CpCfMa9Kc1VU/QTvF6nMUz6+YwwrFwPpr4rNhz7bUuMdDWaqLFeERUGlktWxsmmnC3RuLWmDLmzifJtgmUG4Hmt2MVnC6BucWOftiezGcfWtwsTKkB2sY6yHiLSotJ5rrVNrHQ5niKQZu71bGbuBazho1bg+JY3e5n7JfNsXFhJw0A/XP+Wq7cVNxqoNlpTmGtGYdu1hYuFiZ4PfW4Gq3MTfv488Lfqjf70urFsTzr+XBgPe3LWM6xuMyNNLHxVMfEpbVncQLj3ng365/34l+4O98YT/580jfjtHGh87fykXVvPOP6X9pubC8NYs5PU/y9733v05+cYz0mVuuhAud+4lvqi/1sGGSemjbmWpvr3OvDAcaYDz5uHGg8cK0zBw/Jn3icPBLfYqdrPr6dNfwEs+HSnBO7/LDCNiRnPuw/a2TTTA5jHoyJW/3dsJuNNOu68XXjYdvmnDPPfthlrPvPMJLjuHYOsc5TY+oZ68b1TDszjhxLPsrmlTpkTbtxbvCcWDC3TU+I8ZZTapdxxjwtDB8/fKBE/Ns36kRiwXrO93nlez9+8YtffPOzn/3sFbq+jvn2fUP/DxzD39YEbx+5d3NggiaYF5m1YiVZWIxcID5lbA0mi5ONSca2OdoJ640YciLWvk1zNWdOoJsvkyLH2xYWPcWcsWzk8tQMucGxL47dmY9k6/WdTzYjbA64ziJF28KckZjdWBhfS+RN/LbDBL3ylfVYLz4gIC55ENGIngLfGiHHxXXYGoSV5xvJOD7rqefCua8TC7SRQmpf3Kg0DDXMOQZPIm/ecNPkPHg+Y5DCmzgQP40zWh4b37WYnHHtaWPDim1zTSeev4mPzkVrSFbuW72zaT/+5ePLLZ9P8b3VBfPnOmczeotNq9XFbdaCltPFP7FhPV2+2ZgYNH4i1shpC6vO9Sv3N72gvTe+o02MX9NyxrM9hLCtsSH3UW9fiVWrs1XPxpNtYT9DOziOB67miKZ/vNb0MutQ77nG4s/MywcO5M5oHfPB+uL75snFXbm/bcgTc2/0uT75jrFYNp45j51rzqZfjEeL/Znv/J+N79KbxsGxmVp45jqHTskfewzOkYMWcyHndE6eeI21k1o5trDuWK8N/7yWeLt+0j84T44RD2yc38zNeDt/xJ3taphcGDd/n9h7/xBfjg3ETPTctmV8YkF9zCcM4uOx64v9Dv37hp40+zv186cNvTeQ/uK3kKLFw41JazRZFC50HxrwVLGJCjcZfN8kxMImES4iZSHHp2Pb+ibe1SwukWjNEG1mITcxarG4kX/sW2LfENqInGJInynSWYNiz/XpW5ujNYa3JrXZuZqDFqNbI2HxCT7jW3D1ysHT8mGxw/LLNhHPn8s0FjbXb6sp1lJbr2GTeWasHPsm4saIx9iG5kNrKMxN5oI2b8PKU56MZ87R4u9acWPQuKbF5MaBi68alm71RS6/YW/F/1aPnLtxo9fLXOswbemO87N41PVLLm08z3kXtycPOaxIbXnuxh0r5+vehu9Wq037PM4cb04wb2RO/8k3jmtxJ24SgxtfmytcXw0D4QHzqnPatKBxIWNzi2/8MV95HfvdsEC/svnk/Jyj6ce55sODdhDCGjs/50EHOf2JR30A434gOWy1YDyYm9pcxMTSO87L+lnampzZnoalhnFey6as5dnXmDvW//k5OaBtHMPrjEPw0mLpXLj2Fr55+OHDJ/OLtShzMva5hz4aRw1XTeeoD1zLWmYcZK5cj008PAlm43/yknvzSYcWt7Y+8Zx1GQMfanGPcsZ/sQ39v2S1/bpff/wv3z9y/4anH//4x29/ti6AImhZ1CYBi9O5nwXdSCNiEjJkwfj3z0ywXm+RA9c1wfJ1a2ZSpD5d84ltg/gSHI5tPpDIvVlsonXzwUTnWCxyse1uJGI3hdf5aU8Ysp7fa8LnBs0ETEKz+NmvJT6tcXDTkzELy6uJucXQwrDE282YRZ312GLYbHilThaeGa82hkLYGkkewjXsWNi8BpuUNTbzvhrTtsYrksXaTexXvN0MtderqWK+jE3Gwzyw8PeES/veeL2NeYpj5nEd0x7b5rXNZ+SlGzYcN3Ow5yG2jHnmmvadn6OVHmOfbxpAjm+H1ivntJmH4bcaMm7tT+NHYtebuab5jU/dWJM3rFF+Tf9v2KHfrg367abcvMKxfshgzFELluY0Tk/cE+/Mw4ccXMtPUs3pN/5q2tN4pcWP2Iyt1PJco92xLZtHxnPp9OKoM5c3Mub55btx1PSDOIyvtvHMYx1jTSwtWHiwjjQdtwakznj9XGPP3Pw1By/c+Mlzsymxcm0xNqnzxtuxjxtg28z7rAU3vcl9/FLKprk3LDqnXv/YbR5j/TesWiOcD8Y0tUR889cOMn/m9OHJF/sd+vcN/Y1Ov+r3PvzkJz/5ls3HaqBCBAawySkguwnqmsNP80hiN1Fic2bSZpE0ISDJsKBZLLcnsqsx4VpuICxesTFzhTgoME3wnBP7alFws0Bken5iguIf8j5zMde03Y0BT6VjE5sVkiyxsZqnVlFLmNkwGavEiu0P9og7Y7AJtn13HNMc8LrnMaZuzU67t9XAEkPm1gJosU0+HMfVSCx80vdWkzfhbva+MsdqZGzLja1faTBWnb5qo3lz5Ye1sWLi+m6Ye4WnW2PUcn7jk/h/4zHmiDVwq6mWr+TJOmMMPPHrijHjbfx4Y93qsx1uklvY8K76Nmc+cUTjKuI5PzMmrWaa7e2p3JnHhxPmQusTa8S5W5vwpQWvaNttfebj2OKNCrltcYg1ibhsh99nTvZfjKvtWdpDveOG2vVqHXJ9cn6vlXtzj/3nWrFn1SlxTJ7hfbd6I26Jnxb7xkFN4+xX/DXPxsbGE/Gl1SV9a/Wda8QIPzXr+IYvaA99NScRI4vbG76sFfSR9Wo8MBfkHK79Ck82DSVfef9gPWFMGGOvnd7WB1fG13ntB33GSHxva5zNOg8IwjPOD2uVPoYfwo3vT+gby/z9uvZpQx9QLZFoBMMiZci40bs1W60hMTlT4LxeI2LOyWIk4ZqUKJQk8mYfr5FIKO722QckjiUL/vzMDXMjW9qbn00qJK4WpyWWTaB5vw82kutb85TY5N7M1zBnsmdD04QxczO/LWYWHgufBdI4aEKeOUjIzn3s4v0k5+CbmCTGftOmgMJj25eAN/GjP8S780Qx99pNwLOWNwL23VhhnTFntxzQL9u58kxcGduMJ3G38Nk4sOU4117BzC0XjD/jxfmJgcX5xqyx0Px6utb89j0Nr4yJ/TC/nfl4gOgckfvMG9aYdq9j6vhZw/w+OZ6+t0Pfhi/6n7VcY76v8ePCNWui5ZNfznTWjQawthLjtqF3jFfdeBNiXJMbqbEtH+Y2x5A5tf/mjHU43/JsX7mOMWpebtgMtun7TTu4fn5OrPjN2eZs25L3k1firWGr1SRz4Hw0DLBOn3hl1XSbgzGxH+T9My65Zs2y5njwxoclS/MyP+c1rzKf1hrHkK/PnPzOEc7jp/jk4cb/DbfJs+OXOl09gP1p/JjY8WCCGHdeVszO3Oachp3GVW1O5jH3MHeORWKUXjcP5niwRn5puM+c+bfpIe0nl32xDf2//FRxX9f7H/+L94/cv9XL+ci9yYigItmvEyuKb755kaSxRJuwSPFwc9rEopFNE2FuIPm78I3ALDAWONrPDfeay+RAIb6RKePYGhPmiYTX7nOcnI8QUxMfb5BMLiT3lY9GyCRzElHiY5ysU+nW0Hi+hj+LThPMJRYWrjPO+SBeLRpsBCgO3tQ6bu11a6gWFnndOGli4fUY1/j3Sj27+VjimPUYO4py4ky7WiN2q2vay3HEccOrZcv4CU84Hny97nF8jN9V32e+VjstjqthIL8tvJOPGyaMBdplXvd6rM0V41vcbvcnru3+2NgaItuR12sDF5/8PvNKrC17mDf+fMNU0wbXRDjcetq40xrA3DrPPijnOoxhNhj2z9rSMOprPhQ3ZltejcHGAS0/C8f2w9zZ6pfaaD1iHIMl57Xl+ZXaIta46Qw2s8FosQ+efd/yn7XNPNzi6FwEf65ra49j7lic8azHll/6wQcUrlseVDGPx4b2cMJrWcP4fuK/eNh4P2ueb8A/Xz7X8nA2cu09xscHOI13Yo+5xJppjnXsjPuVN2+OOQ/vYW/g2m/1EOwZTw3vjsPqI1gP5vK8Xj114kE/moaxZpbtrpXMfdb+Yn+H/l9Zavh1Xv/4n79v6N90/XwpnsWGIPd7jYxDFgdU2dCz6E3uDbgmiVVYJk4Xi5uTRlxLbFiomdciRfFtRWmSJjF5XTc3FgGTVfvWTJLgW1I/fPj0Y+ZfwpZY8d+Iov300/kmRvTPhLyogHE+YxKD+Jr3KaIm+FcaoYbbJQ4WBMe1Yao1X7yWJzLE2NOXLra8NbFdtXLDYqvxxN/Cl3g3YW+Cyngxv02MeH/bHDQxbzXOcbS/jfUhyo3jGkZW3Xusc9VqlXMtwW8NUcae9/xUouHBNreaaU0EfXBdNN1odeC4tPtWkxT8hM9cE8YqMd/eMw88xcW8ZY3Iel5r+UMMvJIn6qLrj7Ehd66aIWZo3/rZvjc+yhhr18pL5niqId7vTVrjp3atcVPG+SEGtctxTQ5avngfsXfGrqeF1FLGnhsC5/oJy9aoxdXtUJfXspHN0962safP+dkcdcM2D5lWfZkzrA2MbdvEOy/WBOa4ccC5xr9VnjE8iGHcmPu24TcWHR9ubs1htp3v3zSTOQmPtxrmNR42xOZb/TV9Tb24v20YJR9QyxpPL0y5XukrOY+9ZcYYJ+5d+Dp/Hi7r+TCXvJu18mdAk7P4wFqnhmRu4q3tCxjbcM0X+7N17xt609LvzOtP33JP0DaBagUTEGajEoF009CIs4kNSXVtbBcZWWBSrAZ9mp7zPgW9EbrJJ2uwaNsYki2bMTYFZ45Fdu0e+ufNiIU0NpEoGxpJxCQ3xqXZmNh9LsJNxs4Z/XZ86KOfOK15iUPP7by1nDHPjfQbZlrT5drKGMfW89mmJ5vjI/PiOrP42se2BoWo2ciG1P5zfMOp40psc177RLxaKJsP/JhwsOX6sH3NL9e+m46WA/oYLlw4adziOR2zFXPzgOt1NTJt3NMaC3vNTz594vunrs3XxOuKTWuq45s5xvlqOtR4ibW4cMEYmJNe1QlisuHRMWj16LXYODL2y17XXeLReLZxG+8P3lucl34456zvls8Wk1WXi1OyZjazwVTDH+c+P/tvdjv+t7jFN28MzHeMo+NrW2kftTxr8UntikcOmlcuzGns1xZXtLpqYxdnmDtj2w1brd59eEFtMCaDLfcS3LAzhqw15oW9Mde41dpZk38lggcJS+Nv2u9DJMbvbDrPax9AOX7MYfij5avZkTwxLk1PaZe5Z2n26nOi9Q1n570WU9ea7z2vW59yrp848kvsiB8ejLW8N41h/TEWsZFcc659sS/Fe9/QL3n66q+//R16g4SvWzNFsDUwPpEOwc77m5hS1EkkJFqDn/ew8eEBRCvMljETS8Zw3kXOjtPatJDwsl7uzdwhk1dOpBMnk6DjxzXOz/77ln4/Y1pj3sTVImBxtMC18SRVP2EgTikGbGZ4v/PkXDJurSaMD+bq1qS6HpoQuvlzDRIHzOtTs8N5GaNjEzdRxmp8c2NoDK0mNrleNc1ckGMch1fjusZRuMk7q6GIfxZMir3fc2O/cuVYGQfLd3KNMX/j2jYf497W97WGVXM+69Z5Z43RHjbG53p7EsS1n7hs1RjzZsyZJ80VbU3jI7F4ihPva9rBmHLOxRXmJ97DBv7E1Qcft5pqPGQOMY7jWxrXp6dzC7PmJ3NUfF5PR2/c4dyT71ZNUP+4MVu5bnG15jzZyPGOY1s318iziZvXWj5ba6wp5M2mgdzMmhufNDP2/+pXv/pbHx1fvEH94ZiGyYxN7trDolZH4TP6TU4nLqgj57o3imdtfhqPXMl5iHXmzZj3wZxr03hL/TP3LW7kD/KTa5XrtY/yv4LvphfGJucJvtyvNE02bm687EOMxID8mfkyNvE8a+ep/eLTYMPcQ/5yvs5cDadZw/1Y7v9iG/p/dXnzdV7/+J+9f+T+jft+9KMf/a2P3C/yNYmEKNnwhMxSFO3f1lAR9CnqJtgWmRAg121klgIxCS+BXjbeCLEVZWJk8kzMeGpHMQrZmewp0iYECwDXbqLO3Ky8UUgyJiTWnvYQC03ULXzLLhKwhcVCS3F33ijUnNO5sl2JDfHWhIOi9ArVcV2LTGscjJ8WF+eRWF9zNjGnr44xcxAbmhC2+NMH199qFG4NAe9hPbYGiBj0g1/gXQAAIABJREFUz8y5G6LGgU/5NfYTC+fMa3ncOmRstWJ+YL5tb4upMdji5fozp5s7GFfjl/eak31f4/qnuV/NkXFnTN2w0vJqv57q1PO38Y33XJfkH/Nbqw1ilBqTPHHj743kwq05tnHrqtnmjzHJeiDX/6bcYc72eo5bw3c7rHAObxhYa2bT4qfIT7FPH2FsrppKznKf8dvqofVKWc+H+8TEqi3rTcatg6DFf+e+p4NA1wlryzEixqj5bX1jMFgJhrjxil+ck/FrG8jkxTxPf88YPmEnfh37c9/5338eeuWfOOGY+JKHY01blobbl9iYPKy+gtrGsefnc49jwryak+KLe2jyUew0lv36jGtrr/qnv01vGy8zllmr4fF9Q//UAfz+v/8hG/oGwJCMm0w3G3zNokjhNPJmgZIs+NSG11M4JD43KCQzCkOKnuLM39EOifNfEkIT1EYSjRhXYZMwPL9fU2Rup7OOtwmdYkJf8zPXzc+Jd/7ldyR4DopyYu6YmIiMpTUnRfncw/waM0+kaVwx1xYY5m/9TBzeKIM+nHF+itbyfssT8+kacx02u5roEteJCxvF9nPDL+ubdbnqhjlpdhmjbAxcq17DTY7z8JQ/NyHNPmOoNVZeh7Fk7VjovZ7j2XLGfLf7W83TnhaThin72eJg7BGrxveqAXIb+bBx7hPWlx/my8YjuebGk3776cqN8xyL5c/SC/vamlRrIWNOTsvvezL3LR/kbN7f8mIc+Sky8+r3yCELMxxzy1fDYHu6ePzJU7dVD00vGq9Zs1zXjpdj6bxxDdp27P348ePfgf0tdzy8SWwZv8x/cpJPH60ng95QN3y1+FC3nesbf2X+HEjEF+ohY+m4Er9nLsaZfBa/zjX2wLk/9jNu/jvo3ECvgyCu07Sl6QR5IvkxXl1Pzp/zRhwwRm2T3XjrlZw5F+Qr54WxCD54v3HbuLPpGOswNWoNpT4SE/wkXqvH4Om8l4MGHpw1G8kT1sPM1w7frAlf7Fvu35/Qtxbid+Lah/Mt961wSLYkgibmvEax88ltQH4i4w21i6yJH69lTf6+lzf7LjgWgA8pTIYmP4vjrWkj+TQxoR03Eoq/JtTEkbGmmFkUFvH4uhsVEllsaOLn/Ce3tDtrNVFbleLYsfkz+cfWm/hYcEKkTUQpBE1QTaYUgDYfiZpiSBtaA8Z5G/6NH+aM+WyxvInYzRaLDgXJ/rTG4HMwYNE2/9xyeOOQ1rwQX+ajFj82csxDw0urc2OizZFrXJ85NqZtU6utVVfNHl8zpha/cV03LJmzXXfOVkPWONQx8r0r57bV+HYttBp7isvCyg2jt9ytukjjl1hkQ9Y0wTj10x/3BeSihfHE5vxLDW29AGPi+dpfpuHcxI51q2HG2HCOmQc+gWw5yHr80rTY5qd15qdbHVO7snHIWvGJGyDa1g5Dlu3klFaD2SCvGmvacK5xY9pwTb3J3PQ5eGFvlnmCh7Nh5kZ61YH7A9rje857K2/EPDHMOZgT9zy5x/XHHqBxeNPN3PPEY3nf/XDjIOKRtp45uAdg7hpfGmuuQXIm16SNjpVjduNlHwywbsKJDbfmqxajhbesYe7KddYkx5qvUoONU/krsPxkRcP9F9vQ/2uNOb7eax//0/eP3L/x29nQh+BdBCuFPpkk0ZkUzhwkBm4MXyE7gtwk6G/U9yZ7kdAicI73IYYJ1kLo1xzvn90QNhLhPSTAEG1ylnvje/vmdAtpa168huNOMuV8PDlME+fmLRiI6C9cUbAoKCRDY4ZkeH5uBy1N3OlDE1vnxHG+5fAmRM7rsuN2YESsOaYUSGLE9vo1bW7xID4srH7PgpXxsdt5pi2vYKONsQ2rwSD22azR5iX8T5JmkSU2OT9tXXXn+qbdLd60reHvqQljja1YUh/afLccmLtbfsg5jU/tF8csfD5pjPHQ4nyLTcN6m/PGMU+5MRZYL+aPvJd/ww9tw7I4Pes1TjB2Vw7MUY2Dm9/8nVTGlk+hzXFnnpZn13FiQs0yDslRbYOamHnTybHGizm/8Sexz3y3uaiv5Nb44ocV5LmMST2eWLDXIWf5PvIbfz73nM3Emcu9IX33YUQbSz1rtZVNDXHveB5/fCjj8Q17jV+OX+fTD2ddPqhwTl0HjOtZyw+e4ps3i879mTdj2kG489W0y7XXXse+2M1ckVNsX2op/ybOrR7N7wu7rq1jb+yhXaw58lKLEzEeH9xjsTaIj8Y3maPxX+xl7ZJT+VfBWGOMT3J0PjV1bM8ncBgL1/LB6k9/+lNT2me//vZf/+xbfqs3fPxP3jf0ScCnj9xTxAzCJngh7oDUm3gTRkiJ4DVZ555GlG/Gfvjw6ds4s66/aMSi2IqO664mkKLSipzN0hJizx3f3SS0pump+Wk5cQ7bGIsw/WwbyEYwFk+TivGTWJHQVvU7N45z3m8YjW9eb63VBN5idMv9wk57ukD83hoBYsFC72aD8WQ86H/GJGe0mbFtjZPrkT64Hp03+riaCdu25nf+iAFj0TkJJhq3EO/GFeuEaxAzrb5vuOZ7zkPz8Qm3zJ8b+GY/+eHM7eb6tl7ix0bpFiNzWsMd1zP+qBfhKDZOzAlz3HLS+JW60PzOWq6lxhmNI55yt2or9/kj36x1fyt3YseGmhsAxtYcsvJC+4ybVg/2l/E77xE3S1NcH8YXbW91Tj5x3XNNYssYdC7NXeQo14LXvPEZcUQeYk0nzq02WBPmdmpBxj3xJG09G4jYZPyv+Kz5E5PFlbyejWT6I2/KzlzpO4l51/KZk3xoHDUeJre4RrJu5s16Zw32wcQf40ZtcZw8R6u7cDW/8Z75b1pCH7JGemVuDO33TdNSN8QUY597edhk7nAdNt44m1L/2gLr0LqdOduhR2LPT7sQww3ft5p3vIJZ1jN/DvZOTPh0nXHmwZN509iJbe7V48df/MVffPOzn/1syc/L19839C+H6qsbWD9yv5oUFmRAldPQVrwc38STxWMipcgs0qKIkrgXMZEwb8RuwqRvLOo2h6+ZxOinxbrFoPnSiJ9E8jkoM4E51vHXTRnHsYlg3pgfY6rl9IyJoFP82jztFLY1Ny0WFnnmyCS67Db5msgt8E28nDM2D64X2mwcGzcheObWPtqehr1bvdhfr9XwYWy4wXH+LL583YTXmHLT3RqQzOmDmMUhXuNWs67vxQ3x+ykHyWuL7c0ONhQt5o3vF94az7aGhnHlmvRh4XiNaTlfHNw4kjy18nvLUfBDPmKttRzcuNg2mvOe8EKO8djGyVkvTb5xZ05jvBvHPNVg4sQmv/GO1zVeGPd1v2PRckR+yVOvM46aw1qw3cl1W4u17h6B951722EtxyzujK05vGEe/RSR+bJtsc9PVc1XtMnfr3DD3uLxxPbMm4OD8zMPF203c8+4sS9pT5Pji2v+xlVPPjWezD1rE9rwemx65SAn+W19wqoR8m57ssy5kv9W2+SGaOM5DGBNpMaM91YftNc/Z57Yc97Pmu5b2kG0dTF1wnxZaxr/Mw6u2dhEvm9zOD4+gEhs7Ic1L/O4HrJmm/eLfSnev2HUft2vP/7H70/o37g1v0PPRo0FSUCZhFh4vIfgTLGHxCgai0gMnxsJn/dc/E/wa8XNAl5PFCgunmMR1iJu3u/YmxBJaon58nE1YW5GuD6JqTUWa7PD3DYRb+K8crv8cXNDIW9zkXCXAPO6xaAR6cpHm4c2tYaX7xPXHGuy53sWTzYub0X9N59iYU4YFzY5zV7H1YcnFjva4HgSrysexp9rqdnomnGNsFZv+VvxcxO1cNtE3fY2v5u95tDFMa2WjVvOv2Lj2iKeX+GkhgPHiXyfvLYNjXN07vPvDN5w0fJjfWm4b/ziOmLNOZeuYb9vG17FRtPG2OH8E+tNo82D2ShQkxPbG2e/Ur9nntjA3/90nbT68jVz+VO/0OqFmKEN3MwS640PUlv8G9PEa9OMxmlZh0/AWR/kTl6PX9Hh9bfTF069xtIJ44RY5SGCteSmO/G5xZj6xLWNlfYwITHhr2hwA9ywQN5hDTDnGcNYGpf26RxOfO9733sL13mff5OcB0a519hu/jdtoa1Na41f54rYyxNmcz1tPHbx4/iNJ1p8Gu+5Js6Y/BrDee/gunE+cbji5li1+ll1wFoOJ2bNddjUeKVhjrEhplgzjgt/tYPY9wGeY/zFNvT/ptX063798T9639C/4clfincj9SeCIUhJjCmYc7+/7MYE5+J1A8RCynvt98bXPCTjRhTnGgn4JrLe6Nq2xItzpKhNOBwbGxg3xp7Ewfsyp8ea+Bvpt3jFVm/oVnnb39YcOZ+xrTUFa50zbztkcK4adpx/r9+EgCJmQUkubn5wTPOJxNzyvOIafNDmhUGe1rd8NrF5lQtuQkaxNJ65ppuChVnb5LgzV82uvO86XHlkjM1/bW3G3+s3/mzXXol77mMdWOBfrS3f13iEuWMMG27o97KJ9631mEvyw8LquR7uzhjiiusw7saeudD2uR6JEW8+Gt9k/rURXBywsEKefmVDT4yuWLbaYWxX/Ii5VX+3A0vGxmu0emIuGHtzLvuMpXXkKmN41bq5d3E98ejDBNrTeDpzJv6MX35uDzViM228YcjcFZ09a/DpqfFrjid3J+6sZX58vOmhbTy+GXtNM7mW5z3v+Ym1NcC8ljn8LfLmtGMb/2LCef9Xv/pV/csDjk3jPmOV2Gl4c7xavpNLHkrFltSNeadhxXxKjFG3HCNzznl94upPfvzBH/zBp1+rfaq/4IH11jbfTYuCBfL24gTHpGmI9YNYbfjOIVRw4xjSZuv70p7j+9nQf5HfoX/f0Le0/U5ce/uzdWyY3LzxJM/jDsBCuCTE/MyN/RmXzXdrkkwgjSwYVQtdI5HWnC2iIsGbgOJnrtPnp0yfe0M2Ecb4b2GKbW3D2nx3A0UxINmRCNra9sHE3QjvFTF2TkhWJqcVfzdJ7SDFuGz+GHOcl82ARZNY4M8td8wHBcNjiaNWe0tgMifFk+u0Gjrv+yNaTz7eBNn5YE5vOLJPFkLyDuPYsNiw7XzefEj80+g021pTsXDGRo32vnoY1uZtmOE417H9NRZ576rv1MGqW3I8MUU88l7jrHGvMcNabHhiw0fM3DiAdqy4ON72g7Yz35y7xY2bIXKc+ajFxji3776H63sTtjio8XjD/sKj83WziVpI/10nbU7zjPXDT0Ktl+4n+Jo2c23a2PjqieNbzTmHN16k1nF99lXn+urBWM/n51az1BRiJtzYfv/X2F25yXzcbCXXtIWbZtsZO5408Ya7c6///nrLJ3PDWr39Xrc52YcrrsnM5RpLrvhJgsZ15iWuv/SGcy+tYT01HnONZM4Vs8XdwdvJub8s8HzSwb0KtYVrkRvNF36PeHX8iLe8x379rO/DQsYivMODnWWP9Sp86Pli78qn9efMew6R/vRP/7TR+Wdd+/Z9Q/9Z8fqaBn/44Q9/+PZn61qjk2v8aAzBFLD7lI8ADUHxiYQLhCRGwslhghvG1lxYfPM6TaiJlzbS93ZiGdHMXJzbjcMiMq5x7vcnC1Lca+4lQFzv2M54M1e5n3lwQ2IbTUwWTcaDcb7lpwmKT1fZiHg8hdAxif0WpFZ0a4wJnzFpTYNjTJuSS8fDuWjzNhwZGw0TFDMT/2oGXBstR7nWGjLiyKLVYm+c5R5iyI2ND9FWriP6r2DAtrFJsZDfYhK7afOZy82d/WSuXEu0rdUd52JNmO8a/yV27XDM8csYNlrWgMaBr8afvrnxst8ee/O11WHGx0fzee5pNnGtxpOL/5zHxQlrnHFH28973rjnfR4e32rQPhO3xmfjXnIZ52L8wxnn93DbQYP7gbNOxrHOjSnmIT4u3BnXvjfvO74NY+Q46yntME68qWw13nCbeDR8nmuMX3ttTuYa5JEWQ8bf970S82DU66waY43mHvdy5GlyBmsl13n4cbOXueLhkH2+4eismU8gOA/JIX9lglwQn3yAwvVo1y1vjK3540lXVl582POkXX4/eT3zZD+Ra8Fv/ixhs5mxSky8iU4MzXfs6dsY59Rcn3sa1s5Y6nx0kjhwrljPzlXixn4nh0AZ60OPc/08of8iG/p/q6nF13vt43/4/pH7t3r5wQ9+8OnP1jXRCsG5oSPxNdIieJfgtk0zIdM2pSwckgUF3ML3dMJFOxoJ+n6OWU9AVtFbqExqXr8JaSNxilT8Z07ZBLRm0tduYmCyb2OfbGQcmDuTamveTCsUW4q8x1lc2CC0sbaLMVwxSL5okxtVrtXstc+J5U1wlq9PdZ25n+Lshsax5MahnWTfMOP80WYf8rlx5r23n2PvajBYP+RBx6Xdz9gfG9bBVOZt9ef6ZAy4ZjDgfLDeWpPlevRTOmPd42+10jBvjD/FlP6H43mP/Xa+PPapns3D9M+2UHPMAdE+Nnsck+a71XTD3FOdZR1jLvG5caPv4VzWNObAHLG4YvFlux78xW4eKlE7V72RC4M/xpO8auye1zz09v2ttli752fWuH0gFhrOzr3kS+bOPMnYh1tu/tpv1oXzyLXc4/Aj8Y1XGevUgNcK9lkP5sbm+9mU5GPX9j8bHPMXfWHM3dsldvY3OnPil7mb1gQ7zkHWPPf4zy6am8+97S9VcEPrWDIOxO+qd+en8eETZy6NYc6oqy0m1i5zYz6VQf/4xXvtIZ/rOfG2LamFxLVpnvmc+Y1NrSatEef1wW1qtOlTrqVeEkf7SG7wdxfwgJO1lDievxDwRTb0/7YR83W//vgfvG/o3/DFDT2LvDUhFGIWMIs/RbEKidDgGhQjCyhF1H+qrs3BwwAS6iJAr+052WTQb5788jTNpMNiZox5j8W/NRokrVZiPiTJHKuhZFNnmy2SjJHz7XUo8iu2TTCMDTeDmYvkHGJkA+GGiQ2jBdtNg2PC3DVyd02YzBcWKHYW8JVnzkVRic2e07Y0IXKz0Jqjm0A1zrCQtxokvuOXceoxxodtdZ3d8OR6cz05lq2G3Nzc7H3CO2PUcuB8255Wv62GjTXaZXynjs/cfjrDseaqG+fyvVYDDeO2OXMw/iuf5nJiefGjn3441q05bNjl74cmXnzCZn6jPY0DkgfHnvWTOVruyW1NP3ivNzSO29IU5mHVzFnHmzvjgv43fLm2Fz5b/l2LnP/GKcQrNYaY9c/Ox1qbcy+bz/X2xXzkf9to7ib+yP3Jm2uyHV6Ya5zzhjPm3Osai67LhTX63TiCepCx4YzEIQcs1g7WFP1hn8E5Wd+ZK3+CLWtmzvzpOMa85a1pxhm3HlKd+Z4OTdqcax1il+t6POPTONVxIm+33ixxalxmLJhPc0+u88sJG/c3Hoy9jHPjoHMth4Pn4+7WoFYnwb57WNeptY2b+bzHf8/9X+wJ/fuGvsHid+Lah7OhJ5mQfAjQFDH/NUmnOBfprCZjrcPCPoBm8TdSCaFx08bCYJOQsa+s0U56bTNt489NaGi7i341ACb/rMF80JfWICxSagLLsbeDAou3fWtVECJkE9f8oD+MtxvqxCLinPnd6FjUW0NDm1qj4feJadt1xjJ2qxEiRojR1sgwr8ZW3uOp7xO+2LhY8Bp2bV/DVOZpjULmdONhX/navMG8WPho88Jia54sqMSKc+7aWjlph5q3nLZ4N3+MS+fYfE7fWK+3uDoeLc4Zw0OtxiXkrs+tL2PJdjEWrUly80v80n/z2GqMg/eFgcUZC0OMIededWs7OY6YJZ8uPWpYtH8Na+sa+wFufIyJ8JPrhvY0/xtPNgw3DiV+HWdyGOdb91gbnYPkgZuNxMa85oOIxGrVJrm9cVbW5Ed0Y59r+FyndrLW6GPLU8OOcdFqIfOuusz75u6Ge4/xQZx7isaDOSBJfhKjfHrSvueQztjg2okpfSQWjH/6dtbl75E3DUveWrwbh2T8Wdcf92+1HN+Yi3XAZy1mXIyRht2MbzWbejcWzRPWzRYz62g24sQ8bWjYZZ2vPQbv83y0y/XdXre6I6Ydl1/84hdf5gn9v/NUyV/X+x///fcn9G84Pr9Db+Fh87HELgWSTdQBX/sGexYByaatkeJuGyM2Ba3AzzohjFY4N1FjI8Rx8dHX3ITRNpMtbTnjnp7+MEb0080Mv9PAhOYGiqRlYrN9Fs4WdxMmScYxW8ToXzcgeSfeJEQKLsmPBxsZ0/x3I2UhaUS86qCJm+tkxYj1wLxQRO2/yd4iGjv/+rsfv/nw3e98851f/er60W/isMV64cUxYt04zw1HsbPl6alpZKNgvDWOaTXhOqUdsd9z8frCstdaub9hjDl2Tbb8Mwa3ZshreqPV5nYjZr9bHBon32JnjK01GsZWDfEpRhuTuRafswYbLzLPiRGf1NLfxMPzmJtuvGH+eeIo8wntbYfhttd5NzaecGEMsGbNv81WjvFa5JNWH6458lqzy9cSax5OESfOk/PIzZt9NbeZvxKLs1nkOo1XGq/e+Kbxpnnwie/PmtyErtpanJvrxBNjwnjxgMP4NP7pm9c+c5LrGCNvruMbD/HOGD/IyJzemFpHcm+rpzyYYm3Tdh+OMh7xgbXsXMSWXGev8nQYRBwwP7TZdrc6zjXHb+GZeW48sbSFupfYGD/W88Qnf4WgcRx/FaDFxIcBi9saxs96xN/SPce13Ze4ZJ0vtqH/d5+s+rre//jvvW/o3/Dyox/96NOG3qTbyLAJdL7EImTHVJt4FgwsliRW32NxtOguUaE/JIJGOm2NG9mZVH36TB9YhEvoSZoU/8SfsXYDEP8Te6/RiMLCY3vpTyPA2NWaJL5Hoic2iL0QVxNv+9rEzPYxZvQ9xL825xYLzmtcO0d8TXxa6IjV1uy0hsC5Oa/ffPjud7/58N3vfvOdv2kMuV4awfybWLoRbVjIWNvYsEWOYLyJadeoRde5p+2eM6/pV6s3juN6Pjxk3hf3NI4xh9mu+E9fWn4T45V7xtyYbGu2nMUGcwFtbDlqvPS5GPa8rlfHqeU7XM5YtKderSFv8W02xE7jgfe7oWLOFm+7Dsh9K+bEIX1fvjRNaFxJvBjrt9drLvIE49bisnBDPltc0nTT65kzmi4wfqwJ55W5JB7J7dGE5McH9+akbJJoVzuk99r8oi2+17BubBl7Sz+bFhlTvjf+n3HtSbk5xzzWNPPGjw27nNOactMubnTPOOcyPmWjTh/9ZP70w2fcydP5l3/ObsUwdufhWPLk8amH5qc1zWNbPRO/Kz/t4ZprzTn32pnbfJVxrsOmS02LjY8zZj0wO2PbQUyb14cg3MA3znX+iBPa2A6rzHGMLX0JX+Rfrpn4ng39F/mzde8b+s+Rw69q7Nu33AeofOLgQg2YKB4hoVzjxpmF4Y0TCZbElTVbE0ACao3RIq0nMSLhWAhag2kxWrY0QWKjyHVjIzfitNunxyaRCFHmv206HVv644bKje0iIJMwBYK5TqxuXwhowWpzt7y4+SH5EpcUHDcmFn43RRnfxCT5cnPSRMPX2ro3MfB4x5viwWbLjTTX8CGLx74qvAv3LWaLDZt/a143y7Sb+Tv3MxYt5q2Wb+syJmkYjHc2n5zLPzeeuqlFxpMXbWvbWLQDOtaE4+Kav+XsiR9cTwv35qRbTKMZXDtNtWPqXLBmG/dzvG33txgHO8wL12/15Rq7xdZ1/JQHvm/fXMvWImst+dbzmvdYQ20e8iPt8Lyu45UL19HimeBj1VnTdeYytcT6WXFZOmIMMVbWbPNJ+MtPcbPhOO+T96kJ+dnX4nPuNZcyV3mv6UD0PP1gPppuLORe6rH9ocYyZ43XaX/iEz7g2jft4mFg5ksu8p774sxHTDDGC/eMZ8YET3w4Zv5jfRJD7Be5puvKrxOrzLXqn3hqHNxqZundqvV1vdV/cGPuM06MC2qEOde8zHsb5tchBw8MiGHul8g91Kv8nDzQT47jnzzk2LP2+4b+1i39/Xjv09+hvwn0Ah2FIcVCkmjiHJCzSAhwvk/CJNjPmPZ3PCmsJs1GDLQ/9+Y+fsurYdCaYRK5BTvkYBvs643Uzr3e0Gc+k0hrJEgo8WcRI0VxiTkbS+PAwkPByM9ptmMLBZXxM56CFR8OmaDbJqZhi4J/K/fkkKLuexkrY9pzExOOFwWyNQWON8WTuXcDs+5b4tvqo8XVeOd89Nv32s/GCYwTG5cmsm42mANzkX0zRp1bCrznzWv6Yzy2mNA3ruf6bbzwSi5XXs511g95pdUD+d9xbzXg8Y17EjOu7Xj4Po5tHOf800e/t3Ro+Z/rq1ZbXIzndVjW+NKxaBzaxhDn0WTnm9cTB/IM8ZyNIudlXoj5lpOG8eiOv9wtv67X/mTX4hT6Zs1fuCWXM9+MRWLAf5OnfMmWMWSOtwYwz9bV2ETMMrb5ErWnAyFizvz6f7P3Nj23LVl21j3WcVZWlk03v6os0aHHH0KIBrIQsiyELL4EGBBgQAYBwuJDIKCBEP+KLjQqs26VXa4O5YviSM/Rk49HrP3eqiPXSed7pauz91qxImbMOeYYM2KtvV78fo7faomeO/1Vm4sx54Y5njkef9HPss9cthZKK/fK3461NxaebG1+Ms7CDTg7cWBs+8p1Abjg5xN+l8HSZ4/rPF960hoDu4xF59ziPevJeez84MLvEbjxA/7q5guPpy+8L/5YebKOLX4DS/Vj50wMz7+u19lsaoyb+8R25fji6+KseFxY4xj4IPYnJl7fHJtb74LD6sIXe+T+X2hEvu7vH/+v90fuP2PsJz/5yacFPSCsSDexaIdAOEnOsVcL3qdCZF1romDMRVRMyH28Io/2s8TDBFj7Shj4cZEb57DJZFGBx46VRqv4cuxMyJ6Px62IEJMSmAuaYmQJzvLfIjMv6DsGInDDoxd2Jk73w2cTdX1aEXbMbn6vTc0V+9UxdQGyfFzbjLnGzf6syDq3PGYXN8y9frI/m6eNd0Xshm/weMujXrcR8pPLAAAgAElEQVRy6BzrS4rq04r8TYJWwWM/rJx5krPm+ivOcR494ex2rnhg3r0z17yr/xfPmwfWvFYx4366aXPeunte8LR84nwtbpdGvIqvbe94xkrjW+696Z151749BRhz7ILEPq99S3vKA7fcMAbIWfdXjbhhhmu8SL/ZdfpYmyQev/yxcm1p+PeJQfmvcbH9twUFdrFYfdosXItUY+iGVfvCugAWu5EGx1mXyp2vuOkpdrYBXD3N2zxsXHaMxt/xOXMlP6ofq5YCY9XOc9y/eV66ZSw/aYP11xzU3Fs8YO42P9oeapty5fIbvlpYaI6X/5r3rYvO9affo5uHh3/4wx9+pkV80FqE+XkTh3k0lxm//A9+8UP9ZByuHCnnlUPPeN6cYp63fLMWnDb+CYR9DB69QbFqHnx25unNx+YIfvOayL7w2PZ3+Yv5Oh9pY80/x86C/pe//KWn/Gf6/N37gv7P5Lev4aIPP/3pT39lQU+yLONWAeC3ZlYgDOAWGas4WOLYhLRgOPlNUr5mkVZ3GU3UTmLbvxLznGfOK+EQqPZpW53At7uYJotl3yLXCkAFy4VVdwBvpGoSquA8+dDnsMOiWxKzQNqvvtZC8ySWTwVXRXD5jHkuH1W0b1g1Zm8Yb37Qrv+62CnmbjnQ2C9hcTwrZLb5JvDNS88HwXL8buTH/HwHD1GzL5zXT/FvbtTPLTgYA2ysgsQLIOfK2pB8InnbbR93PqsPz6P5Wt+0QOum51vseLKveYPPO05zfsXNL1ZtPvn6Nefyfou8J4y7cFx5XB1xHpYH6s/mT22/xXe1e+J6Y7e8uebUODlPb1xf3q8fzJc3vzwdfzVufXXGXy+x8vyfNMBxXXndxZZxcq7ljn392ziVH90v9j1tMtPe9QZzNF/bvuK/OXzTGNtaLN+41hxj3BKb+nb9rftzXTmjfrOWea7d0Fwc2vlXB42FxXecd/1Y7qNN+Rm7l/9a9z3V4Occj+Y7f63Lzkn7yxhlwd2xubabk0/871qyGDYWbBefbxphjvDYtzps2XuuK6edcd3WNwrO8dP/4kH78fR7+2sBYIo77bxLYdlhjnKuooHmEJ8/fZkPzrlj9xf7O/TvC/olyb8Wxz787Gc/+8ceua/lJguLR4uGc86FcEXLyQRoW6QtQV/FyBp7CaMJo8J3I/QeR2huwrmOQwAtJkpkHmsRu/1R3z8VLe53FTS+dpHkrUBZ8anoL3+YkG4F1s1Oi4LHt6C/yjYLxM2nqwiwaD5h02L1JH4rt9pvC7FVDDi+fHYx8coft4LnFcYXnm/H7JO1WbUKLI9fkWZO3lxbBV+LiBZZXLMKs+VD8xbnPQY2P8X9hnkXCgvnK06vOBIbwUXzZMWrmHMc1rxudt24oHi8Xe/F2eK7xXlPPNC5Or71Dzxv29z3zR5j0LlIf8WK8bS46Iljn+wxDs/n4rtxdPsnm578W957xeH4nwL3xpvV3OaJ8eQivBvVtztyvLxs6RJa0SKc2oZHYuEh1znGVBffxkH58JzrotRYx07zT7XQmsAcqu3NO8ervMH4Pb5w5A1Y44XYLEyzOMVWYtw8Wzm8cqq5t7QWe5wbT+Ni27LJ/q4OnfZ9jwB9LX1nkda6ePmecb14dn6UvxbfGxc33YJDnvJ/6e/Cqn1lrjEfN17Fn/mU+Zo/ej34sj0dmxx17tG+j74bC855b8CsvDN2bhi1fw5ulj3YVe5kDudJjC/yUrx/cUXi6z328f98f+T+cx7+7u/+7qcFfYnfIFyFQoUBsHkBXSIgmVYSl+QqXB3PYlcy8+7VEsCbUD6RhMX5No8K6hm7/rBPSnImpxYDT/546rM2WAhNLhaOitcSIPvK593PIvuKyxJ6E7n7qH877uqrYrV8TL8LY/TpjarizUJt8aivl7D62O3zTTRXEWGc3OaDvbZvFTXG1Q1/K57Fy/Lv8sUqSpoj4Lk7++WDCueNc5YPLF21fd1RuM2lEvgqNk/4W3xnXva1zsHVZ+1dGycuUsqL9dkTjlbbt5YGN64oJoyblUPOycZgcbZ91hxoTi/Men4LG14o1rbm4crxFvJP/lycWfvMX8t2+2CNVR7mu8c2N/f4wujKs2LS3EwfLbRb/OJf7saZJ4gVCwHnBXPCBvMJ/jv/rrt7iztt56scqY3FsDc0br7En+Wz2nbTS2vGjT9O372J47lxnefjDTzj5pYHi1N9XRdCxp377EYPmzN9t4M5lr8R/6SVzJd5+cWZxod1jOPnpzscb04aY2cM48w2Vrs6f649/64Np/LNwqYxc8P8yk3mcGz34+rF4OIY/OLf0YP1xdfloOLa9hnbnu8NS/YpudectC5wzrm32q9Y2Z5zffOFuZ/j5w79F1nQ/0tPivL1nfv4f7wv6D/n7VnQm0QM7gq5E9LgW2S/RL79WWRaSJjAnLAWhSWKFhVIun2b1FxQlQw9Fn0t0SqxOFnXBgdJ2kLaQgch1L4b+Zx2qwg3sZSsW1itRdJb0tdxrdhXEOxTty3p2W7bWfJuHwgV13s85lLcYOPC2Q3n9csqDO1v50PjYEFe/rN9t1x4JVD1U2N/G/fJj40Rdjp3K6S1v7GtHUus31KIUPC0+Hia520+y+cLd4334rRX+fSEk97VM25u/dp2Y7m2msPs3/JNsbuwbJ8v7N444hUGPZYXaoznTWk+33y27F6+Wvqw+P5VXMs9LciZwy2m5ti3LuirJyvnzbsuYM2jXaQVo4v/GesV1xInvzzs2FTdPMduT28Yb/YNdqLZC8v2kcc8bf3WceNgcQo+IK4s5BYuyk220xxkTufFeMWJsXjO4e9z/Mzn2MHTCM3F9mVbbVPzYt2kKLaMn+LwnCNO3I0kRvyEgfOL640/Nl+ofbxQJ9700QUa8+rL1ozZjoWda36NHTFwf+UjXp53bORdHOD/tG3+wA/MZXHW0rFz7PbiSXNANYtYFce3uhb7bnaVF1pfFIPWrDPmeZR9acrSpdrQXCGGtfl8d76ZU/x0DraDEWL5pA/Mf+WQN4GMk+YP51zvH5u/2CP37wv6t8r5V9fuw89//vNPf4fexZCT4ykpbqRmQjFZlBwhXBcEThJ/hhxdGFlkTRQmwQrCbcHwqtDvDvcib5PPU2GG8Fp8e23J52b3ImD3tey0+JosnhZKN+S+stNYsg9dXNlX2OPY3sjaol8/uOiqSBjTJd/6zoJzE6vmiGN1O+cYNF9eFUzOI9vUQhjhe8KI26z5rdgsHy2xtO8aQ+bg68wDnqN9aN+unDV+jKEuglzMrnnXPtv/ygb71HNqrJ6wUQxV1Bcub+N2nPJqsVgeKD+/wtWKSwtZ+mhs7XfHby3QKXix11glvi7wadf5lANWgXfjv1e+6HWM1T9RxZhv2aw6fZpLnY/ltn5He85x+80YgJvrz1caUF5on445dp0C3QuXhbWlZ9aPxf3OV2PvZqOxRt8svP1m+2LoFl/mCg4Xz7UgN+d1Ts5/55c3tjy35iBjcXzdITVWVr4uXJxrTtvTP4sg7PD8zDmLP10L4YdusNiHbJg4VsZX9f/JdmtB5208goNylnOq56qvzcczDxZyZ2xe/tc+bSNYWDzmdoubjk9XPtzwVm5cawVj0xi2feabs3GxOLf66BwyptZmgq9tLvepixtfLCyBW+qHVUfctNj21y/Vd9tE3tR/jid2+CV+X+wt9+8L+ie5/6rPfVrQH6Iy4TU5uktooTb4vHN0ExcIp6C9EaGJuSTgRMImigMTWws0yIXrHaESroua064J3aKlQtrrS8YI4unbROWCZAmgr/NLNEpW7tfX8Nlx5wUhzNP+rTgUI/YlPmzBUt/Udx5jibp9svDCXJ58SR9L1IwLi5RFbIlkM9zkvfy2CoBzzMV8/VtcOr8qYMSi+VK73G7FpkXRLf8cR9vVz57Dwktj0tyvCFrw7K/y1Y2XWjAaX4u1X9lfnmkfxmf5sX3XluXj2+JvFQJPXMeigDGfFnrmwOWjxVXkwJrjzVauIS88lnG4xrOfncfui1y4YXrNrTExvxlzzSXn2VqAmWebc/ZDP6/8Yu5Lx/CF88E54Dk0t+zTxf3GF+dXPhfH5qR+Xph1DNHiasGTzqw+Tz/r5XbOixs3F2vWe3i+3MQ1XmQ7bgs/tdu4vfGm47C407YuDWu+3t57hP/OQo3FfRfGayyw7nG8+PLmiXOt2Fw5XDzav8YZ9roeLSct3ra/1p9uK1e8JaZPnFO9MDY9n+Vnc6AX9Dc9s+317dlwKKc2p7vgLhf5+sUbPu++yf1i+QnbbDSZVxdfWA9u59E+MGNf32JQnfGTO7ca9FwD9r3R5dh17GPb+Q39H/zBH7wFRo9tvvuX/9xd/BPt4OP//v7I/eecPX+2zmJVUe1b7AG1E5FFNEBsQbjItUIIQT0RvwvDJf4+TwJDLhAD13HcZFAbjEqLMuP4fBfjK8FL8qeNNyAq8Kv48BwpaFZhX1LiuhZBtCsGaL+OYxcFi+0sWXvOxMSFhv1Uv5qE6zvbUMGoeLpwMA6MhYqbbWEXveNYZB2X5Y/i7mbH9y2yypz1WcV2YfrGvvajC6K2r8Azf/zlXO/nlRP4snNZwl38NPaNq21qznaOqwi74ftJwVoQ2oZboef+aL+K5Ap751veamzO9xYWt5xfOXjjqBt3Yt/Kt2XripFzs75dfjNX1N5lz1PcnfPVMPdtzvG8XIgvfrvNZ/nmyfdPeU/OrHxq3BYf1Wfur306l8vvN05f2GgMV1+Lr55i5PGbk/7ejY4njuliBruJO/rr2HXh6iJ+YcR2r0UB50+/R7t85/wp7xqrxmfZYixw15+XwRmzfPbCfNVMxd9Nl7Hl/Ls2yc5x13gLs/bTjaPPdSykjIkb3y/+tdZj06o/i8dqm/PM+W1Nsk8Xj93m+SpPmdfyaft8yo/afcb1esF53Zg1vxmXf/HP8tstXq/0qz/zAWt+9N52POkDmDSOjI3GoFx6vnvccy0bBCfHz4L+F7/4xdNU33TufUH/Jjd9lY0+/PjHP/70G/pFviw2n4jvnFuPD7qgIWnWxoEBbTIsKfgutBfeiyCwlz8Zcdq0kHoSExNEE94k42LHQvVUbDj58a8LBpLeMVlFiUl8FWi1oaRrNC6h4JiLjcbHmGl/67vnViKzmFn8S/AI7NN4xXKJ0Zjxhg8+b0HlJxcsGjdsNNMb39vcLZa3eLVgaBHAHJx/SxgtKkv4LUwWyNv4LcRs12K+ck7j2TFbAJU3PO8bNmr7kw03oXcfN180L1759y3KcCtuyrPLpidedS4w5/b5Fvu4tsWK/UhMvQixbbfFkLG4bFlzLmc+Fbo33z7FutgxXj1nY6G+sX6U577PnIuvFdPVX31knjIWWIS2/dKDxbXlksbwlTY1F62h9pvH/rPYsfh8aW/z23FdGG48jBXjqBpIO8+3WP0+nFY8d+Fdvy4eZX7cpbQ9zeu1MfgUu8YPv3HN0iyuYTMBG7DTd0TdXzHXHGq9CM6IlzdmFuc1dh2bflb9cRZnbb9w3nh6zHJL85+2N44rn7nv4oINj5tO+Nq1+eIF/cq3xY3Nm173ihNPn9TsrC1c99lfXtRjC3hz/Oiz/H/Tpxv/4q9ufoGJFef3Bf1bq5R/utt9XtB7miZQE/baVTxJYHAvcTZ59fxNoEruThyTrUXQJHuOe0FvUTUZdId7FQK0bx9e7NqOkiTXL5Lpzv3pk/+XoNa+G9E/iaDFqXE34WLH6as+X4UI/a4C0AXizVeNubHi8S3Syx/1CcRYrDmuJmH74LQBRze/eT6LLhah38jZfr2JrefXzwtrnXf983TNE/05PsTBhcCat/28OGf5cgmYc/FWbCycNQdv47nIsP9uc3qaS3H9fSXl+/jRheAZx/xWvIMD93/adLNz2bvybuGh/nXx13mVU4ylW54by8XJjfNXHt9ydHHwOebFSm0w1y3Ooc+FxZWrzRnH+FXe2Yftx9faV7aver1y6lz76i5bMXTL2dr7inN93vNhrit3adf2nvcND6/0d2n8W+bOdb5Zge8b4+oC+rbmtTSEY34DO5jm3PKN67zTrotl5umNodOOl4WZb4o911LlqcbCHEKNwgvlar85xQu2LqQXf69ctN1ecHncW34W2+UQ+688XgwVh87f9nvTn/rVfdy4d835HPM7GcyH5brmY2sPxx4bbKfzg3m27u/4K7eM945p7kAPGw+eXGax3xxk3vimOXzjoKeXg2JXNf0cP9f9yZ/8yZd55P6vF21f9/eP/+v7I/efdfncoV9gBMD+t6J9OuEu8yrGLBw+X5G5iVkLCwtC7VoEeCPMJ5FrMebF6bHTO8Ddnat9tt9FMkTlhSPjcDd4FXtPJF7/ExvP1W1KMCaxzpl5mzi5vvNaBcmKo31V0l9FUUUSH1b8G4NzvoUL11qcag/jeXPlJoyfk+nDh08fK5Slw3V+xa/9njYWXY/lgqIiecO7xySOjGGbO6bFqEWK7aj97nON8+SnxS9tv3Kmvjbubd/Kk2LLnFMsrJg2JuRYfbuOP/mu+eT4mKPAh329cstjGQc+3usWF3ke5sbip/NfvPQU2ydf24Zic3GFee+Gh2WLbfb8zEsrPx2T26ZAucjxdp8L776WuN94qzEsd73Cyi1n7A9rSTHdjaMVrycurSZ045YYeSG3cvKWawvj5o9yyY1/GNPztW2e9/nMm+nr3/XdmPbn9lksLj41ry+feNFmTS2XWzvrb58DG/YP8z/jN24Lr8zj9ufmTj/43f15rrc8ghtc4zp/Hf+lg41Nfcr5G5fe8vFVTjSvbvn/xMvY6nq3OmU7nmxa1xkX1TPwtPr0jR1qM2MK3Jw+vLH0xIvFfWNZTVl2FUPlXuwB356jP/dmkt9vBpbXzbVz7Iu9FO9fqeJ93d8//i/vC/rP3OIFvYELaLwb5AX9rYgx2CHsdZ0Bb0AvIbL40Ba73lIwtMhycq95tBjFLxWBJTD0ZzJh/vjG/3p8+8ki6fnXXvryTxLqo4qQ7bFvFpFatEqQqyioONO/SbdCaOGEtDp/C4DHWAXuOV/croKmmxH1rW2p6JjinoRtFTu32LbtrdCsoGA3vu7G22pfAXq1oL8VFzeRX7lhH7a/9b2xdYFkXBWHT/JTPHbc5oPn0YLwaY6OXQuqp4KhMV9tFxYXdm9+cP75c9sXI7f4eWxi0Rw3Ble/b4nhWzC18vzmr9v8vCnZPO/8bvFaOnbj+hUn53RzbH2vndWa+vemKe7nyd+ey40DbjkNz72K+Rq/XEubFvf1fzkSm8u56/vp24V28bRytPHzeOUxx+qc8w2W8yhtc7T5az8uDXnSJ8+tNjZ+XoBbL6y1iwvox/H0Zvpt/j2On3vTgP6rc8VX+zvXgZunnOc6fMt311GtjapdTzlbHlrj3XLRerV4pNrjWDRuK/f5k4fGZLmmnOvzrqVrHz/5WPlkHzi+fidEudjxcR74+Jmz57J837mar8C3++wmuPPTNaZviJ3jfj+Z48JPLpif+6g/nRPnN/S//OUvFwy+17Hv3hf038tfX1PjD+eleE4Mkx7g9S5dd8ENxCYHhHlLzo67hKdi6WQpsZbYK3wWkdPWmwKLhExUkPciZie5+7V9FRvGO8chmRY6vr7tPVf/HdUWCyXptblwxukifwmS51ChWGK6hN7kVIFkTPvaZL8Ep763X5bYGYtPc34qDhbOPW7j+CSA9kfn51x0nhmDzJ9/Oddipn6s75nTErjmYHFg8aTtKthqw5rfanPLi4WHNY+Ve2tsY2nlu/F8K8JueU5c6ssbpi3+qyhbflo8W7668an5ZcXX+PM4xh992HfGZfOx9t7y6sa5jMefenIO2q/OidWXfdn5VEPar+PaPPd8bj613xfXPeFpxbb2PcXyqW19ssa62faU1+7niXMWf/XO1OK0FR/jAttYyHGu2HnikZXDjjWLjrUBDi/yL3e9l96cY+WcxTv2VTHXXDVXr5w/529/7ea095+BvHGXfekar7a7VrGvzH3mnfMZ3xKD8y+LI8eSsarx5qPbW/ubk9Yfj0E7b4oYN+W3csXKzfO3xH/wgx986trnb7nmeC6+Of2Vg61zPnfjA+KEn2+8tvrqzzK49nD2wRKPmN/6rB8ca8e4OWl84PeDK4/H4/LOn1tunzb9E6heF50xwJpvMvoRettBze/6j3xnE+WM2RuWjEHczRHvd+hv7P+bc/zDT3/6008L+t7h9Y60ielJEM45A87FUIWlfZq4TQzdjXWfTiLbVSI8303eFW/PlTmY1L0D90RmnS/zuBW42LwW9Nh4W3S678bOwmGh9NxaLJRYKqQ3QSEGS0yxkbEs7raRvhcm7HsLUXGwBLAFhHG1iNFkXgx1I6LFjOfK3CzuLRIYa82D6z2nJf7u03dPuJ6isaJvMfBYnVNt9nf7ynNojFdRWw45bVys22/GRO1Z86rvnetLrHue8YyPmxzcOMfta3/juPp+VcRzTbHT/KHQfLLfPu18XOgs3i+PGtNc+33ierPzhtHGE3+0iDImitunPLzxwcoL+4rrFnYXNm55d8u/tn8VG873p0fE76Zp6/zC/Bq//Om+itMnDqym3jigXOs8Rn9sUzXZWDaHFWPWENqtNuZu21b/NdeLOeOzi5+bJhR/zaubLhrD3pD1oqL5fMZCG7EHf3Nda8IzTheH9SvnGzO3WzzI2OfcWrCffvm9vTdXzDGex6vc5Lr6hThXG734X33b7/RBfWiNXzm34sqCvvVBv3vO1XDna+NkrC2/NbfP97OYP+Of+LB5UdvJC/o3xpzbq3/nXjnM9QixWPwHRqtxS6PKPZ1LOR/7by9s9E9b7AdzFmOAl9PnifUXuUP/N56U+Os79/F/fH/k/rMusqA3WADxIikLkMkM0vGL6JxsEIgF2ULhpDBpUOyXZPz9VpC4ny4Ma9sSex+reKxix0TC2BCXE899lSArLC4auM4bEPi7JNLCwf3Sj4nDC9YWI8vGVbB0DPvAouDCoYVURW6Ro48ZVy6GLKg3obFNJvpbobQwcCNrz7H4tCBVMJ7EwOMbF7YXn/u8+6wAOh/fMnbFsvNHCG9Cu8Y4vufxs2N/uWhJiGPduBdf9rHbNp8a38Zw8YH9VzvXWO3DfgKzq83yJ5zS4qcFxvJf47BypJtYxpb5r9eam80d5b3FSa9y7HZ+5cBT/yuXXmF7cR4xXv4s5xUr5ZniuPbccrf5XV8sny2MOY7GovHUeD5tGtneGwffYlTfMe4tf+inPnWOtJjnDh3XoKuLLx27Fadb7mJXNaD5U7vLq25vXJRjsGPxcm1ZNUnbOOdXDOHrYm7VjjdNND59d/LpaYDy5vluDTEezGPUk54nmlVsNR9WLNfGQ7FoW291YPmodQ3njVli4zvNHrvcZGzcOMIL5/LNE0bBZPOUFyKyGXXanTE4zp9UXPnhtQY1wSsbXuUV15/+uklwzvWN947XLbfW2sKc6Xq9fTgniJc51pxVXqr9X+zv0L8v6E2fv1af/7FH7gFNQVhBMwHR1o9q3YoPJzxiYPC3CHD7CkITycWBRbpFw0o2t1m2lxxbcJTQznf7xYXPrUBifhUSSGD5BjFaYvnkA5NGiaJiWaEj9mtzZ4nAiqFF9pw3cVXcnFEl/tpm3xqztwKpbdq//fsqs29+KmmD+xZmxtgSLuPghiF8beFYC7Plj+LMvjE2i8/a6vk+xdI5Q6GFb7rBtHLb1+OPtRnQPCgftPhcfPHEZzdfLrzc8FosvPIbhZF5Zl0DpmrLitEqwp8w377NifWJ8+qWz7b/lktPPG1Ou/H1W/xwi9ttfs1F4xJ7b5qyxlqxWRhjnKf2i0dexcbXVOf655rA39Ko6pUxvuJ42nuTuTFkjMU3xYuv9YYXNpgnrE++rnrMXMsPT9xEnnbzwH7z51ue3OLPwm/lomPi88xrcTrj+2mObhjSV/PB+eccaH1xzvmpwrb1Iqqxtj40361L+MvxPJ/7u+Xq+w2z9OOak3mcO/727/nM/IyZW64vPC3f3mzDX8VO+3BNYO7oZ/q78aB52jnterC14eIcFtWLb8ort03+my43/raTWPHCOa91iEXr0ebP+e5Nl244uB4Bc76BaX/gB+svPsEOcOfYOIdO+3OH/g/+4A9W2L7Xse/eF/Tfy19fU+NPj9wDxqfkMFneioS1IDCpkAQA17tkEGvbG9gm5woyTvWuVQX4ZvcTofqa9s119VsJwsRlsq8A0n8LkBaMXGfxXaKJv2nfRbT9WZIuSN3/ExbqC8a2zTci77xceCx7vNt+zldsTeoV3Pre+PE5bK3IuT+uNSEbU8t33V1dMVrFXWPWvm37W+JrfC8MOB9bUPdaj0fsHLfbfIwR51T7WO2a0y5SWwB5LozjHCmH1PYWRBQJxdbik+9D+mtOtcVjli86/vI7fNscWbhe8zZWFoae+ONpLj7nfm1X+bDX1H/EyTEvVl/F5y22GA83PmVc97fuRK2Yuf81x1f5u+a44l1udE45h2h3W0g84eKJC4xJa0A501xRm59wZBzA6120kh/lPNtmvvDC2ng7n12w26616LnlaselXX+Dv2LRfPF3t/eCgxsQjfFp7zvnrzh6adCZy21Bz00h+wYbunA1v7e9x+Du8GnTn+MQG/ryZgJxRNfBxLGni6ku1lzLPWms8b34A6y2f2vh+ezaZ3FMc9gYOGPcFps37l9zKqfVDucSvlx1Ff2Ya7i2/qrGl+Nqp/nOeKKf1nDV0s6RPlpbNy+oVc9xfnJg/jjH19hcxwYb6x6PR/zOHfpvv/32lZS9PP/d33zZ5Ktq8PG/f3/k/rM+8Mi9AehEsvi1oPCC3IJK8nkHy8dWMQJQO3YTqAltm7zIZ4LeafNC25sYr0SJMWxjyYY2Ji2PbQJt8p929qVF+mabj3ejweRkkijpm8RL8M1YC7/FxIRK8ZLa6NIAACAASURBVOLiY7VtnEzgjrfbmdAhMPdt/xmz7vtG/hatfkZ4PP8WbMVax2wMK64uGF7FoZgqlp4K2/b9VHB7jr6uYmuccM651TGKoxaq7s94dcxp41hZeBurNRePY15orDyWx/C8XCQ88Vdzhf48j1cxaQxdCHTs2m77PXbxe/PXzf5XNr+KTbnmLf11LguHt36N0/rhaexq3FtsuOH9xiHO5xuObznu9h138ReLNvupHGmuWjaD/eUb2reP+q0+P9+XNlkPmn8rbs6rxbFedPmRYOxdOn3zq/1AG3N1sbh8ueK9risPUT90g+BVf2ibdbScZE5prIkH4y8u4hpigU19dBx/8BNC5o1tzA2dP9/PHVYW6eZg7HEf5zOLI2P19LeeLMVeX/PEY9Ui+u0mgv0Jzqo5K7/PsS5+uY7H1rvIw6dce85zt3i1XfNb2sSxVQv43BN2rGPFaevfYxdzB7Nv4Xvb0vgYj/b/sdlcwDiM73q6vnEdbpxyLf36sf7F9/YrWOAvAjB/+w8bzx36L7Kg/9durPN1Hv/4994X9J+57izo+eLE6ucluk4ugGcxMzCbtO6PcxCPRQVCvYl5Sct91SYKhfPvSaoSeQkIEaEft3+aG/7sBgLEZCJv8VIRagp5Tu7HYm4f3BaLHtePh61Co+RfP61YIqCej4mzttsek+iikHMtwmTsro2ChYHiHVtqQzFL/zfBtR/qkxLwyhOLTG1kTPfbBe+y65bbK4bGTf3eYuJc31xzQXDzlX16w82y2bi07Tdhv3HZyif37SLA8zEnvcrRdR5/FVMeowX5wr77MW7LR/bRGrNzM4/eco5rHDf303gaIzcbbnOsD986h6f+bjm5rrn1U78yx7fEbmF1+fKJB6xJ7u/GL6uNsdLzjL34x3nS+NxysviwnQsvT7aV726YNe6w86aD1mjnlvnLc20em3Mdt/PZxX/zrf4qHxcrXtC4LxZpjWP96LjazrNQ8CPB9MN4nm+x6jG9mDnHjVMW6Wccb9TUr4x52vMWdPzbzZHGeNlWnzpHuzGOT1edal8eG4/Pbi9zY078RtwYOP0Yh33/kWPk+fCZTRDnITgzJtYcnCvn/NoccM675mttaX8QH+PTOVHcF9euCbGxi+bGZuVgdftcwxz8Mx6O28byCuOf4+D1XNfNkFvOtl5urcdi/6ZH9V+xb5+dtuDivOX+fUFvhP3mff7ws5/97NNb7vtfE63FvpOqhb0ByWf6M7h9jIW7F80moQrGInDbTH8dg93MIxi16SayPu4iGuFapAR5V2hJZkjqtPOLYJYv3RZbungl6U0m63E8208MTWiOnXFRu0oqxVD9v/DCvFxUWayY4yLrkj4i9STIjYUFzMWFjxdnLnRWXG6CVRG6ifeiIIs2/rH/PedVCNzyG5uM1fZLG4+7cq/i5HxdsbrFYh13/DuO8XLzneP0FNv6znN/WkyUE2yT+a+FCd/Nc8ZFjzcfV1xvsSlHLT+72DQ2TlsXbLXxhr813xWjxrD5/jRP+37Z5b7qv5Uryz7aPeF+LbSd8x2rCzFw0kK79tSGxpU5+l/alHP47vPGpPu4bVhU56w/1dNb7Mujtzh6rvhr+WNxefPQY1Z/+DOwNyxYg1fuNh/4br2t3xgLXBQvjSd+dlzW7/QXbzsuxpt9ymKzmxL0hzb7nQo8FuxH8j2W82hxxg2PtxxYvHCLvY97kWaeq/Y5F87nVdPAjdaV+tx+9eKMWtCL/5v9Z7HG2/n7HgDzjMduXmEHNhsvxlf7s7+M9/Z32hmXzuNy79Ifz935WtuMKWLWFyieNseWM8d18wfbWs8R54Ut5ud542OfIzfwo+dqnmfD4OYLbCj3urayL77YS/He79A/SdVXfe5XFvQF21Mh5eSrKHDOxOMF6BJEQMuCfiVNRbwJc+x1gnqRS/J4tw5CbQGxErCCWnGqQN3Eywt6z4frSzAtWOw77HYbx8ILegjOZMOxEubaHKhPSkIuWiBF+rfImIxWZri4Ip7uuxiAULvBAdGv9st2+7C4WuKybDe5PmW9bcM3Fd8WCPX/rZipr57aGaPNlVe53/ysTy3sFf6bTUsAn+LovF3X4tNik7Yr7+0Tx+DmD/fVYszzXsWi+y/+jAvPrTxUnC3sFkvllPrnluvkYzG72tsvt3g/jeMxbv03vt9XaR3r22fH1PF0rp/PXvi8yo1utJovi6EbzxRPy99n0/psYNOWf1k0Ek9vnJpzfd3CTLnV+LjFtphfnGkM89m6BTZqE3jgXxfC3qxanOK++sTa6Y/6we3aD0V988nffU03gZzbXaAUB/jDfSxtbfFf+7sJ4MXbytvOxfVU2zc+zrEnH3lTCN8vnrNmluOWn40bbLF/fAe8seXaddw8VE0xNyw9YNFJ//i/2vakFc4X14+tuattfvFh/cs5c5NrS47bL84/9+eFPvG85a5xcdNicwacw406x5VzXRDbt4sLbpy7uKrxdv50Yb+ux4/002vOcfq0H2nv8b7Ygv5vfV8l/Ytt//G/eX/k/nPd8JOf/OS7Js4ByxK1ho0dyxsxeDfyJvanTxb+6+68RQJyhERKIB7DBRY77thLEvHYvYl+idIi4toFMdhHq7BrYVKfkqgmvBKBCdzXVyRvBdcitM+A+PDhV97YukT9Vb/1V8XQ8WsMHWPGblGyirPlf4vbrbjwdS128ElxbF9hf0XmhgPGW3Fex+yfxu0mEMu/S0Ab8/O9ObgKlIXr4tAxa7xcsC3uoS+LLX5oEXyTErCz8nRhwWO5AGi8zBUrd52DxbL78hyLu1XIrHl6bitP34KD+qfjEGt4qxuON/83hrf51sbyQfPofG98ig3juvilre/aMEf6LcaM98bGjyyvuZTHb7Fei8/yrLkGLFnn6ivmbkz6GIsJ7hCin+duIMVjF/tnDDalsc+5dtNBx7/8id8WhpvH9v+N/6qDp3/fSbYty383TVgcWh93/rbR/nK81zw8zzWf5pO5xfjty9vab+f6pCnOTdqxoPB1XvgtTTux8O+IG3eu7wZJubUL/2PDwsuKm9su7fb5ldfFbGPE9dYA92O/W3uaJ+Yez615cON/crq8VR5qTq7Fe7XiZpvbVfsXhnysMYXvy6PmIWsC7VpnrzxdWmeucFwcR2+mtd/Gz+fBRI+57667innjxnXp6ePw9hd5y/37gr7Q+LX5/unP1rlwADArsVxQOJlbSJQMua47hhAcwLT4lJhdbJ1zBjPjY7NF5Hy2eLCo57jFwwlngvM1HqPCZT9gvwltkdmNiEvA9TF9PRHVWvw0Bq8EfYmIiyDs7PsFngSz2Fk2MC/7DB+8ZYG4RHL59Db2Ei8fKymXyBtr+8Ni48JuXeN+i5UWX8b9wmILm7bHF/ZJhX4JbNlu3Rmw0Dam4KHzs5g9+aY22n7jyL5cRd6a6/L5E34rwIj1Oe7F0VKIzrcx9LjGU+NV/q29qxB+GmtpQjVj4W0VN/XxwiS6sHzkcdvX4qX2hY+7oG+72nXDy+KEztt5uvrxsdMf8yhfEdfiwN+5tgtGNAw8rniBz3Onxwt6FvD8C5Z9vPg2/668fuWTXrNys35b+VOcrni5n/PZm5Hgor43V1abbzzmvhbGaz9jcvzYRRwXxrzZZn1qHplv6Zv2LNB7k6Z8g/1e0DP+Ld6M0UfGb+09f/BlrBtjxQJ6YU7oXBem8DHXMy4/i2xOLn0419LPOe8363O9OfiJ9x2r6uYtJ4rxG56NIfOO/WScNmfhEuOTGGPr4rs1X2JpvztfynnExXF+0qDW6ituHCv/2g7wjr3d+KCtj3tjynjCV/Zj/bD0snlOP1/sN/TvC/pVevxaHPu0oD+WugBowjXBK3IlVvoqaXkh0yLk9ImILFD38XGTS0nAnrcNLmq4O48dayfRyeREhrCbzCXriozFwD4yubS48Lj22Zqz/VsyJOlNhKsoWMJdJJvwsM+/O1zEv4i6grLI62YjdnqRVLGv3S3uOv4qdGzTwtzKctvhxW3zqMJh3Hfcde7GMGuza/nxJqzEyv/WnmLR8XW/LoRv/b5F9F3cge3bv/Zzhfv7sHLz0vgxFlpcwKfdUGMBZBucb/jnluce3/FcRcUTJy+fFNv49uZLipAV09X/KqDMUcVafVDutC+cRzdcLiwbP/gTDYLXnvDigmxx701HF+85TzxXt22etJ3nvrjwPJaKBrKoah9PG4zm2vMZDeX31ufY0QG3A4fG0Vr4fZ88rY1v4bbyx/Kr+Z8cts9ZpDlXzO/G89N8jK1b3tne89nj3H4T3PG9kCjntJ7xea4z53s+/gyeqk+NtzXpfO4TE2CiC6ZVJzlO5s/iovnSWJVvnQudDzFYnFF/nDZedPmt6Tfsd2x/NxaeanHHi7l5zsZaNzqK/eJvzducVX69acyrPC9fvOI0+3lx/PKdsQ6Hc+3TYv60NT69UdI8Zp7GvWPnfoxxc0N9db57Y6kx+mKP3P+bT6r39Z37+F+9P3L/Ofd//OMff75DX0KoCN6KMgP1XNPF8VuTFPJxgUrSrEXkDVomXy/ose1c56cB6MfEu4oEkpbCvERe4W2SQ07YsRYCjoFJFjJ5EtmKLtdULPDzW4pWC6YLVIsyBd2N9FvALiEwsbZwarGBX3gqoMV0i5f13bGxeN8KnUXMNwFxDuCb5oiFynFYC4M1zppT8eh4tUB5ouUWVe7HRVLx7Ti7nWN7a/OUy8a887l21TbP2W2fhP8tMW1B0AXMOc8bnW84ayGx/LIw50IMW5v3T9x1a1v/1+76xVzGtatgXtcx99XHad8FOrzC8f5748T6Z+lQOct6U73rOJ7Hauvz51oWwPzec+mpcbFyyJjG3/39KHOiL8aBV8GVF0CMxQKN2NjX4No+Q8P49/xu/9wp8p/S4py5kHk4d4jXjVesY9biJy6zfrXf8mNxZv0954yNhS2uP9fxUwxjxvOzBuKf+txj+I75mpNrJmvL+umk9aY+cW3i3H2Lr4yFlfc+Bs7wqxdmT7pyy5li85aPizMbI/vP/ZjfFg8bn/xJPdfCzNX62lqo3+FD+w4crjk6p6uV1Ufri/PpVhee8YodY3HlYa9Z8XOegSHj2XxTTuyiujnrvH3iiXJ1MfhqbQC/H/8cm/xUhsf1hs4Zkz9HRyzsT3P9Oe8bnvXJaXv+bN0XeeT+33ry1Nd37uN/+b6g/8xhLOghDBdTi0SawCuBnHT0YXIxSWHIW4pBrrMNEAx2+BzJ00U9iVLy9M73Kv5KkLQxufc6i7xtZOzbvN32lkKQZQn+XLuIruJpUmAMF5Sch4RdIFr4XTRYDJcw0oeJrfPj5TQtOB0v5uiC0O1ru0W7ha5xvhZRFRzbu/zlYqULeou++2E+TwXLwkEFrvN0jN03vnQuME98sN5psXLb2Ln5vXN1gVh/rpwxBonX6qN54+sad3PFU2HSvPX4K9+xf70U1H5vbJwvK/fqF3Pn8mGxufDj+HtMbDG33Px9s+OJU26Ldm+EGI+3vCn2jr2nsDkLShdhjn2LN/fRc8Wd8X/GYpHcgs8bc81Rvq++fa7tzFPG61qYO/bl7+KgODGmHQ/HzAv/tTDAH6cv/MSGBv37bv7a+CwXOl/sC+NvacDS//LRK7194qvy6tKL08Y//eNlhdZq5tc5FCfMfeXE4niw6DrFYyzN+T6cTr/E0Is+fO+X51mjwDHvceBN7jebWi/ZB8sf/Pk78pTxnJ/HHmLDRpRfSogt/RnCjTfM4+ZP46I5iO3dmHHMyKOF/frUGDHHMxdrk7nRtpO7xqW5ofN50lAvSFn0Nuc8v8WR5MrKL2uF9Xnp7crlHvNczme/96HnGPst9RJYI0fAXX8C1rrijGH8LW78Yn+H/n1Bv0qlX4tjH86Cfonbjay6u/iK+J1QS/g41gJokcNp6+KhJHZLdI/hosBJbOKkGPGd57cKpcmkhVLF54nsmSvX3NBkIbA/XMRUvD3vVewt4SEetccL6nOuxchaIFsoVjG4yNVC4wJu2Y/fLQqLAO0v4wLhqJ8cT+PaWKUAJk8QKYTa/iteS+K16Ukwi8/OrVh0UdCCj3G8KdS4VjTLAz7vedSuVZw0T1YcG8/m8sqXJwy4AKpNLhaMt/V5cdI51s1At7PtnnvtMK6NI+fTKmDwP/h68k3x2TguHL3iJsefhWAX9PZxOd6LSueI5+PY9vMrDrX95R7H+Oa3xuKWG8zxponVptVvOaBzW3O1n/Ctc+qtubK4y7x8W/DDL17EkhNHY89iDq2lwKU4boxXPIxJ50jzszzSBS6+xUfNWfu+3E3s7KMuzm4c/ZTXxeYtvotP6qtu/JQrPJbjuvDs+fv84gf7vT4mvrSh9uomDON5Qc+1xh24Ko/Wj09caFzYr+upzuX35rHb3OoAbmIUI45DNyEcX2PNP09tbLCFNt58WT7q/IyZ8oHrhXPufPdCdW2sdX7Y21ztceyiz1vMii+uWzhdvm9ONH7lVs6jyWcerb9p4w0+80d5Bkzz1Efzlv7PI/df5O/Q/9s3Rf86j3/8u+936D/nKS/FuxVETqTewV4FB+AjYW5ia9C6SDMRWzSaSDfC53oTHHNYyXjOkRBdfFo87IcmVMXD8ykRLZ+Z1ExAPn4T3wor45WIfNx9rSKjfd42cYh1+7agrc2Ebt482XrsaxFqUm4BvmxpUWj76mP3bQxZrLjeY/OZBYtxeJuv2yzhrWDWT6u4bfG0+mDO6ycLjRdjLsE0duw3z2VJgG166/nmjXllbYytDYibmHcexdT3yW9fu2xefPBUBNc/5QrO2we3MZZt5X1suXH7ijltnafNK7QDHN1ymuvsc+cUhZI3Ep3zznVrjP245lD83r4vfl3xW+288GAei5dXTjzZX3zeeKLaumxcPuv8zHXLVtqbM06/3uz0OW96Or4+Trz7b+dg/BoLtbNzsOY9aWr7L5f5ezXjSWuxD/8vvUcLe64a+TRva5e1wrXRwlPvTi9db+4xVjFlfJw2Z2zjAQzUDvrxoon4n+vXUzLYUJxY27GnvH+uWRtgzLPa+sQr9vWKQc8XK09cRltj87RvPWu7fd7Ys3bXhvWEwumnvrTPWzfYVuPjxreuwZ0bbV9MmbMal/rlxrcd73z3nwKFJ7owXzhofMF9MdR5eXNxrWnA6Bnz/NTpD//wD1/Jx8vz3/27L5t8VQ0+/hfffPOn/+irMukvzJgPP/3pTz/9ht4kWkDy/eywA0CDy6CjnxuoSySQTMkUIuB8wbw8RoKtc2tR1fb4oY/OvIVcWwR0M+CJjGyH/eBrHCMTsHdYK/RLBCriELht6FyexriJGH2YsBzrznMVXDfhtDh3HI+xxvYxC4r76WKhxYBtvfXnTZAKqeP3tDBpTFZxYlxXmG2bCzDnq++E+fpih0VV83RxBfN9EkrjziJW7HW81WdjXkx0Li58bH83CetP23krTG6xrk8WbvCJixFj9OZP9+3PxX/ja1yv+az5lwuxzwv1bmr1+5PaoQ+OIdef69Yiz7Yv7Jnzlo9vfmree+433vPcVszXWE99rXMrJ9zvDVvVE/NJ7W7R2z4XRukDTjLnmMuMFce7/HbGMD+ezzy238f3u8h7wlgx4EWbfXvzfX2xNg/PtbdHZJfW3nhtLbRt/40fWCTTtjbCdWthfq7pAru+qF52sYePwNzKHT/WfqsTlr5juzcC7FN8iU317ascvGl6eab9MFfnzsoxcudJ25a/m6M3fq4vHIOO2fi71oNvmWc3qJzv/omN9fXVgh6sLd5c2MGf1avzvWPVfuyinfX+STfIodYR+Jmx6e8prra/9YbxU53tfJkbczlY/2KP3L8v6F/Jx1d7/sPPf/7zTwt6C+ci39Omv7shGSEBii3Axqzpz0JuUVrFgZOFZFtFC6JfYWtSrSTDHicqv+tbBUzJ2ddRmDD3taC/ibb7dVK7AMNf7uNmY/3uuZucu0liEb7NdYnDk2gtYTd5ch4M8Z02a5Hl+XixQBG1ijKLTH0J1roxdRPQNV+L64qLMd452p4SeXFdm24L+uZKY0veOBbLRxXBhWHnwRJG+4b+PM8bfswRLVJqRzmC9vb1U39c78KgOOo8LfQ3v3j8tanouS/RbvxbVCzs1LfFzM2Xt/HNk8U55/rb9y4gGof6y/GyfR2bRR3/dv7llqeC0mOSD+XtJzzf5oBN7cu+MxYXdlYMF28u3in/3L6XI4zFFvZPmHri/1te1O4Vfx/j5VFw/Pl+7pad/4yFFT/GIsZrwcVYi5d8zDzeeTc3uwAy95223kgol6xcvOm986U6U04v7taCvgtlfNxY3vSy3NvrbdPiInOx+e+0XTnVPuwn64I5qPj24p84mv+NocaheY2dx9bbuwPMW+3PC0PsvG2wcO0Nv8aoa6mVs+eYY7r8uDjPvvFnajNf03qDMautxvFTreA8aR6wHvFLQxmn/8IN+IU6wGMTV/yytIX2t404coG+7BtibcyUb25cdI6fBf0vf/nLRbnf69j7Hfrv5a6vqvGH3/u93/v0G3qSnTt2JbW1+LUoOSFIWpPvaesNAY+5CLlkYq8xLuOsR16cUCZ1C4QTkvmeImGRxCJ3k9Aik5LBIonV7yI5i4Z31y2OJezOo+ReojSh89n2ub/lIwtm5845bxxVjDw+eFo+9JwtGhD4IkF8bzuKKcfQxdjyo315ExznkG3y5wrZK8GscNc/LRQ6b4Sk9uDvFhf2dTH+islu2L4dvxUQt/arUCgndT4W1F6P7zzP5rj9vTabFqbo1+2Ji/nIhdyKa2Pv4ml9XvGxL1esix/8efLstmjvwmT5fB0DW7XpfGcBV23gt9bWlhuPWXOai70G/J9xV383Drjl62m/+lmYe8oj99E+zZ/FXfHzFBP3Qyy74Fm5Vh6rDdasNccb1zgnnM8uzPHFwcF51PS8TM0v1kMLjBNz+tPvoakdWq84N8yLnVtxfeOvlTenre9220dPWuF43WJ9w6NzgznaNtvkuXrx11jfFjvkmTcSumlHm3JROa74d3zLG+XZ4psXadoXYMe2epHuPhdfg6OeK5d4Ht2wYB5Lh4wzuA6fkR/ojK/H7ps/l9+x8cZBix9s003bzCG166ZpzQn7uTzvPu3LG5/Rvv473/0UAtevlyf62nXeMbK92NfN8OWHxv60OTz4Rd5y/7efFOnrO/fx77w/cv+Zf1nQG4QWS5OWd7ZLpk7MJaYIM9eZfCF0ErNJ1UKhO1hdyJ727t+fz7mKDcfOHFrQ2Tb7oqRnwmP8V0XVInoT8OmzIoXYWbD43BiUOExuJlj7F6GrIFYQer2v87xa+FQQPgPxw4dPP+eoH92+orZ2rVfR4oJqET7x97+34meJXds+FV5cfxNq58CyocXa8q8F4BbHM46FA1xZKByb0niLkJUbts1xLaaNywrtzd/2Q/ObOVMclava3v5yDjmvzEnOK/to4cB2vsI+17vdsqfxbXvb2vGb642r58NmGQt5/x3zW4G3cLK0onMlZ5yfjQvzbH9cg+5w3psQ8BM4BwNelPgxbuPu6fPNf+t4OXT1u3jBvnoar7H2925eP8XdNqz8W/h3f8zT/FLeas6X9xf3YBe4PN/P57MY++3f/u3Pd2/BAS/cQ9O7uK9OOde8Udx2T7xorSkflHPrZ+PYC2rjpi/Gsi3OC9tx2pjzOk/Ok1+t806/rbE8Fi81hB88rxODwx/ExD5xzL15Um5x3tO38UOfaGfbnPPdoOBYY3tbeDbmjtXZTOq82q/x31h0LnAUda43N82JfPaGyNIQ97/ysH0u3W5MzNdLj4pLx2hhEYw5dvCM8bfO2w+ev2/0dZHs+PPZLyYkBgtLtqv2nHNsLJ74eUFPnjGf8gN+v3E1553bzsvzUrwvcof+P/g+qvYX3/bjf/q+oP+cb3/tr/21z4/cQ7oVbCdv345pkAFUhJOkOP2VUCEZC6cXMxahFgsWHCewScfivYoHi6QTqAtV93kjw3Mc0UJ8/K+vax+2o0RhIbMPKx6QCrFwHFfxQb+LiBdBVRBMImtxtMj/JgAVvps4LdqwrZ3TEj63d5w53v7qH8fH9pSYPX/nkmO9/Fws2M+OcQuAGy5d4PSa4sKLIefUKgY6X9rUDvDIeeeEr6nfV1xvPjZPmGPw+8Jn8+cpluUe+m1c2we+eMKUY9CcueF35UGxX/z1u7nEdpJ7cLL/dbvyaW164jhrArErBzzlbv1Ef/xLUdY5OH9W/A9OWAAW/8uelQMrNuYM+6ULpOJs6cKy65b7K79o2zzp2K843f5ojuNnFq9exJb/yhud81vnxsbNseU8Yfdbv/Vbn++m9Tf3fsLDdUr12jrkXC9vOr43rnmaF7HgZVvnu+ugxY0e52xmnAVl89N2Oc/cXzXImPTGQTd+nYPM7fiPTbMzHpuAjO2nJ/CtFybGDZg6GwRsxhhnXfAQO55scOzot37Ez+s9B63hrF/FLLHqws21G5/xz00/wdbp88ybP+G3uGDlt+3EX/Di6aN1s78XL2iEc9CxZt7EvdxnTXIfzbNzDs6+4Wrxhv1L7e35r/puvbOh2tm4lbOtI/gILBnP4H6tl/DViTF+d06gXQtD+MKxY/yzoP/FL35xk6E3H//ufUH/Zl99bQ0/P3IPsLwQNimQLC6UIOkWWRaQmziZkAAnYy8hN7gBf4siE46JrP3ZXpKygaktTWSuw0cklYnuRmoVBXzvOXKMtti35nKO2c+OYUW7hEq/jnUJ2AUgY1l8bGPt85xcdLg4XQvXGwY8lkX+ydcW0BYn9qtxZZtuomWh8RjFV22zH24ifLvGuLDtFhPngXHdwqB5iz97/Yrpwqex5tgYYxW94pO2LT4Wjuxz2469zgP7ufGpj2rvbf74YBUczdvyy5rPEgfnybKzBYnneZsXPvcC/hzzW8gby9rWPm7zs/3mntu8yo0Lo16Ir+bFxwAAIABJREFUOVbNjTUnY8YcRhHNXZ3l15V7K2a3HDWOXi3olz9fjb8403F0zMwd5e8nzC3/Le6zLYxLnvRcc4VNgPLk8nX7MoaLJTZtToz7+3s2NJ/qlVVvGH9ca7tdD6z5l5dow+KvXFWuWfFwn15EmiNPG2thsfWkpzfMe97GXfPV2uD4eZF92pyNGb+01b6gDj22NC7otXGHT7zpwLWtP8pTHhdsnjZ+qz5/ktG+cb/FFf523690qXbxVEN96HYdx/gqdy6sccw48mK5OWbsYYe1nGvPv7xk27W28V39MiaNey+AmW/rt3Oc8ZyH7nPhAAzRrvns8098tXKNea9ah80cz7PveaivziP3X+QO/X94y/Cv8/jH/+T9Dv1nPT8vxVtJaPIH6P4N5bmG3VMvyAFZScUFREX4tqA3wQDsFgftlyTBZo91WwCs4obNCgtBx0KAaqd9UJG3cHZxWWKryC47e8x9rPRzsXYTkOXrFinY5rYtEowBx83+sai2IMD3a6zGdRWVFqw1pwoG43kh6Dyo3S4OmOtpQ1xZHDQOLnY8x4pQbXY/nW/j0DEd94rwrS/32dyxb29C5hjdYtg2tQ181P7mYn3VInKNs/zp2HT+zRfH/BbjW5sWD/bhmqv9f4vtynf3ywIejFIIURhy3rzTcRd2G38XP41DOa1aUJxVR26+8XE+e35PczvtuTvf3L/l3PK1c+IWiy6wykHmm/a3cvAJ1/Ut/NxrGtPG6Ix7/LLucL3Kq24Gr/mR89ypY9G07Oqcbhu0HhccdGEBtriLzwtx/R4hYtBFjHmqumBuespbcz994HvwalzffF3u91MqjmWv7yIDrjUmyQdiXzvPdx6rP3Y03uZvYn/DQBc2jW05/ox97OP/6i4/AfB4xdRNc5cmghdzCTlVP2Pb4it86Hjc9LW6YHvta/zsjYUuPquZb+GrXmM+t7Y5VtVJj1MfviV36if7wJxWvSa/iP9b8N54gReO3969UUz7upUX5Gh9w3fnAth6Fftzh/6L/Ib+P35St6/v3Mf/6H1B/zlPf/azn30HGE1KPUYRyItp+N0UCeUiin5IXvfVAsbA7yK8ibwKx46/CPRGlk4mE72FosJNuyZ6RZW5e0GPH/xomG3ojp396LkvYedYyc4xNcGVzFe8O3fHrrG9xaZ+KdGd892E6PxM+o1ThdMChI0+9jQnz8+F/dpdrY3GbgXN+Cthl9CXwK14N48sri0CHCvP39ggv4sX59OaB/3VnkX7LZKaQ46Tfeg4rj5uGL/F/yZJzgHisOZ348nmlPtwP2C+870VQosHOlb9bwx4QePP5bKncZYfFteWz43L5mb9aJwuzu54tzbmnDPf3rX1PM3T1rRy3Q0z36edc8z8Un5yji7sl1PfYlt585avC4PgdS1kzE397O/e/ORzeY2FYXlh6QE+6sL3yRcukrlbx7ETDzbxwYEXLyzynXfEs3lePrpxSGNgfJfDT9vbzYGb9t78VrzRbm1kY5PvBpu/+Mzdase2m1erFlg4vPnTfIWPHSPmwaKLWhVet5+ss91IWHFpbJwnvlPva7sJtHQc2+ybV5zJ3Nd8nDvWs2LS7ZZd5WrzBxsopw0/Fakt5RH723Z14Xr69G/ZzZnmbc/nxgGOu+fo437K2DY7BmsjsBxd3vFmi+fLZmUxaS2rphy7/NMQx+acIwfOHfpvv/32LXLw2Oa79wX9n9uHf1EdfPjJT37y6Tf0BjNE1EShODrg4/cfBVe/t90iMIvkSvZb8iJwy3kdp4TmQonktLj7vIV7CRBt1676OediBsKiz1WUlkxN4I6V/Wa7zngW51s8zzVrA2CR8ZOYesFrH+LXJSYWuwrYEhu3MTn7s+fiIqUxazyLBfziYmaRLPNzgWMsuQhYxYxFrj4qpivOy7cVMPp30WNs1S8Lv9i1cNK+ipsbqS0sef7lI85V9IwTx6J5Ud/f7OrxW6HTuLXdk69sm+2y79rfwmcLFOYPtoklL+bxQv4Ja8xt+cJ28NkYd1zXHOhz3eVZudK4L658OoY9xwfcrVvYoEDlDq37fPLHytFX2CIOa0HffFxYuRV+ndetL/PGU5vFN712aZFx6PYucFde2c/td2Hp+M9PDFrj+vvtLlSPXd3kYkz/1ptFPHfw6Qe8cE31vVxWnnRt0jy++Z0+ly84Vh963HKNaydrZcd338y32CUWxiA8xLje8GYu3Sj39Sx8PN/qS2s04sIC+4ZP4t/rm/ceGwwQa7/Ej2Nr4Wet8Pna1rwuH+LPlef0xTVrkXy7rjEjZ284OOddu/mz825x49Jhb/oYh/itvLG00Jxjv3Uure8Zw9g8x7oRw9Mp4Ivcsd5xzDUYOFu4pkY3xoz56mqx6vyCp86C/g//8A9fSdDL8+8L+pcu+mobfPjxj3/8aUFPAQhoSYYmlJMAkLHQh+hNPt7ZdiIUoPaQiWmJfwXzrf1yHWMzlwpiC1d8U1sqoMtWEyP92l4n+3qpSwvWJQSeD74v6TomLigqtC7CGiOKIM+jpGn7Sq7um7l2fpCgfdv51c+Qo4uUhSeOOZ7LRsarQBZ3FQj377a9zn7wOWPFhcBiD2MWkeV6z498XkJoQfJn+vPCtJhtAWLxWjH1HMw3p+1a3LTY63iOTXMM3zi2bvPExh5nYbn50b6WX5wjT/E2Pxnjq8/yAN/J0bOA9YLH7R1Xx812NgeYJ7HCJnPo4ibPyVznfsq3bleuvuVV/cpcjk3n94gs6o0N5nBsYSHXO7GvOP0V3xUf1srGoW3NAbecWvO5YfAJ90/nGtfm8rK717iOKE+WD5tjjsHSYLd3vOEx/w7bthrD1rbzmTeXnzYs5vyv8UuceMLgjOE7agtDi9/gKHDBy77O9beagfmYv6tpXH/auk/nDDa2luI4mtJ8Lq+6H7jF+V3doj/sf+LflQ+1t1zbRTR6yN37VzmBvb2T63kcm6lBTjuwwwJt5SPXFI/M0RxYH/mc+bd5VNyZ040XfOIcbRzWJoF12/2Rd/6ZBpulYMKbYOaw4rlzWvWqr3FO+6cz5De54EfemT+bNOZl+5D5GnP+uUl5yvM3X5QLHRc+u43rW3LYeciczwsyv8gj93/nVVZ8Xec//u33R+4/58C5Q0/SHOA4CSy8FIcuwA2+c97FUJPUpP6KrAAoSWjhgSyc6C0uEZmSo5PAgmpbb4uLFk4WIItdBQty8AK7ZIldJgoXGPjLC1bPzQJ+jvu3jhQkFXyI7WlB73OLsFs4QNargGlMVjHruBcjFjWTmn3z6prSEHMyvozTFisWDuYKHrnOfVZoXJAUJ72++VL/Ldsrho6P/e18aVzXJkXxugoU8vFVLnHeBcITjpxnbrew0vg455YErfg2lzyfxsy4IZ9WbjsfFg+ugsT23vr0xg18AU9TnNyk1/gxLrEPnl/ca8w012/XL44213J+xeyGt3XcMT22sTg7RTaPWVsHyF8W9V78Od7lf2vmKVatjyvGxv1tI/CGg2rS4hritXKpeXHD4Mov2/2KD63JxkU5pjy1vjfvrHfEFXvOv9yVPZ9PnM8L1c5nFuHNIeOMhRf5dArj3/md3/l8kwNbwAiP5LPIs34bx8tm69jKnaVRK6bnWnBX/65c6lML1srGle+2D9/Yj8bh4hnHsDziBUtzCyyfnGXhx1jOBf52fBdIxZ45CfvNjyzowJHzvhzjGsxzMv6IR2sc13fOFXzneuuWa77uVg/SX+dY3ivfOJ/OubUJt/TglvfmSHjWOkB+WH/KueUBNsrKacYf/YGP8ss5D8+T+8YMfiUerVUam2X/uaaYANfwVzdJznmeaDaGzmfWV8YKXIdP/+RP/uTL3KH/z25Vw9d5/OO//76g/4zxPnIPYTax1g6tib8FBYAkkQ2FiqvFZSVfyY/fSJV4XahYTE1CFj+TC+N2U+JG7qvgqO3u0341IZRITIK21Tt8kK3nyxy9E4noQ1r0bXHkWEXwHK+fn8YteXusJxposdIip7Fb9i4/lOBbXPS8Y3WztwWOcbs2Rm5jLFFbRVXzwli8nTMGyb0WJbd8aJ65EAKL9rULOmP1fHaRtPzQ/GkM25/n2zwvZiywa+63+BqL9fUqsDqu88r2d7z6tTG72cx45DhFg783j/FFjxuDtgced+FsX3gj1P7qhpH56jbf5n415Ik3em7Nm0LoBz/4wTfnfx6776YBC7XzLy96dUzKHc51dJHizfphfXRuES/nyMqHYp68rX6Sb/bfauO8sD3GbfNwYffGa+UPc/XK0VvekjuuOZ44q+Oe6/lTbn6Enn7hxVd8es7fcssbQGCdsarV9MO4y96neDXungfXWeNZ9LAw8cYf8fWm0lv07rTxb8WNmS72F0fc9MptPc/TP5sQ5iL70Jxsniv3+mefXHMWez/84Q9/5aem1rNi17xoLTztvPBdvFp+t789B+ceGxlLk4vjFb/mDm2MzYWj5jZtwFc3HRzX5pM3Oss9S09vY4OLG3/Bf7e88PXl8uW7cuBbcqXY4ZpuBhBPnz/XdnMQXIEnP/Zff9DneeT+i9yhf1/Q3yjxqz/+4bwUz4liQipxIUwu0JzQBrWvtVjVIyaBFpE+5/66eHJB42RcyWtx7VxJLBOwi44WoLWvBZzFtgVvRadiTyFhIvY8IfxFchZwE4XnYh82roukIZEnArTN9X0Fl/5aXFvA1twcPwriCpzjamH2HNrGfuaaG25tQ6+rf56E6yaoS/yKScfSY3Ze3aDDns6teKyocb7FlTG/ctQ54/kuPzk+tqdYWnFpLtPXmscTK99wcTveONQ/FnTiunLJXHKLDXnNQp6C91b8NZcWV5vLn/jNfbkodP62L/u+cVh5uXTFsbKPbsfBjRfaZzHPHfpz3DFiTDYv/XevGaNFWRf0vjvvBeTp28W+7Sdm1Tznp3Hg2Cx+O8fgQ2zgDp3v1NHOd2x77XpKb8Wm9jkXqo23nGv+9Lp1vjzSReEZ67aoNJcQH2uT5+RxrJH2nR/Fxv++g2/ersaX78gJsOGFBItz8GH9P7Z1E4F2zrOlk+YkxqjWOHa+69j8xkeNjzXIY7idcwybaYtfe8ezmDrt/HSiMdCcP995YoeY207rT+NgHq1/8YlxRnzAJfPi+MobsGE7lpYb647HTT/LN9jfa8FP868awvjmp4WzPjVqDrvN376tflQjbxtD9jXXrEW2uR4+dK4tzeYa49TxoB6mH3TD4/PZPMJcj8/65LP9T+7CY19sQf+f39j66zz+8d97v0P/mbN/93d/99Nb7gExSeR/ASyFJAS7ipFVBC1SIOmbcEcMW7h5txE7XSidMSnISqhNAMZtOwTSj/S0uLCPKnoWWJLfQuHC10nfAsMkxryx9Xxnnh6/ZOwFPbFyKrogxR8Uuj1Xwi+Rmugcp6Z+SRsy8h0tX2NR8Pzsk9r6hONi0PG/EXyLu3WNSbVztmhVEFosLsGwSDreq4BddiyBfxIm5/yKs4u/4uIWr/rA19lft/Gcg25TgXfeFOsL0+WF5tMtlsWofXY+M5b7v835VV/OTbiXxRnFc+2sPWsecMLCxy1PzGlePJgT6a+4XTi2v118Lh+uXPExx375jMU8f9KJAsjcaK7uXfq1oKcP+Oj0hQZUS83fC8/G52n7lhh0/vitixJv+pC/LHz8d6DPscPF563V/r0rcTJmjG3svcXYeguGzCOda3V9cQ7xxt/8Hpq25aLFvcvP1hbj03YzBsW6F9/WtOPH8/8tJxY/kNPn3xML5tViv/N3XNdcmx/lPvBHLWbfOD7nuP8smvmDfLjxsHFSXYXTrK+eh7UNfN800PYWW57n6f+m+8agefbY55/kkHMsVh0H14N89viu0Txv5wu/8/b1nvfS1mqK25u3rRPmrZWb9n+1bHFVMWNsOK7NweqA8+6mq83TcpP9Ud913tjNGqA4bW7B+fWPY0vNbp8wrm1fPEFeEDdrjOOAf7/Y36H/u/ba1//547/zvqD/jCX+Dj1FSAsFE6gfgfLjZYtEn4i1JAk4KSqapE50Fz9OXif8EmvaOokrdGuDgrEhA28c2K72WzJy3yXdJidi01gg9PaPCRgfUGxgwyq28JHnsH5uwPkuvG/EXyHuXB37xrsE6jEaUxcTN2FeY5fwa4+F7oY1FwMl+caSPOhcjL0bZdoft7l4sWCfOPYWGI5TvC2xvtlqTN/mWX+06ABPzQfHd2HT8ycu9U8LAjhtxfGG3/rjqRBtDOv/5kIL1ltumHPIZd8VLD8as4tLXCy4qCu3gVUXEKvQwK/rnOfs+Kzi07lBHr4q1HtNubC6w93547/ekSvfwUe9S0/+nLG8sD3H+yik887zd/HnPDr2VrsaXxeY5T3rjvEFXs6c+S0y455rzhx/+7d/+/PLvJj7KQr9Z9u4xk8eLA7tHG7F8NKiztcxNLbNC3Bwc55rqwkr3z0uRfEtt6yt5SdscY6yoCe+zqlbvOmniz1wCmd7fOyuX8GMfQmX1L/G1Pl84o//mo+uSXzdykt44szLd2jLx86v5X/m1vqsWmMsYI9t9PUe03bSB361H6on8IGxU1+2FqvN1gD76fRDrekND8eui1zwY83i2I2XGk/7rbFwTpOXrW/apljtec8fX3uOXH+rn5dNNw0qlp8W9GudYH5tXrkmQcv4d92EOzY6vuZU+6Txtg3EAF44f4f+l7/8ZSH1vb9/976g/94++1ou+OAFfYkAwnLhhzBW4CE1E2LF2OTmXSr6dNJWLCzQK2Et2E0I5oU97ts2lmw9Jx736mKiJGRhtdg+FW32uwkQQigZM4bPV1yeRLtFr2NqX1n0XPxy/EZw2NtxEBfspnA0KfO5u/YWkC5KHNcnwXxVjNwEzNdBwvXvK/EzJh0/fF/hW/HrGLe51p+239c8iXf7XrE0LpvrHecm/M6X5i12Lzu5DjEzPty+YmofNg7lkBZni7Q7rydid1xsI/nAAtH/uv+FuTU+dvtf8095wzGgXRf15VznYIsqc0j90ZhyHk45//rldZ2zsey5NzeI+/mdrN9yj+6wgC33noVYNy+xzYt58LYeJS2m6x982UXnacdduXKV+d1ccfogFlxzjvlnBmtBf/rwTwWI+/lt8fnfi/pzznebq6NnPPtsLTScS16YVosXjzIv48o4uuFgYcc8tbD5dAw9v3EIeWt7iTX+oW6yv4oP10nGXOdfPinvG9vHJv/04nz3wtrXdsFdrmr8qw3+bo71dWcM106L26opXTQ1Vs4L9wfevMlRzHSzwPhy3BenMpdiGXu6eWB+qH/8BBb9mQuqueVaNKz2l7/p+7aZcltA26+3+PVa48f21vYuuInvjSM6p/rJGnXadq7E1X4u18O75urbxoPtQWfc9ozDZrH/jCq4rh5UJ2jnJzds3/sd+qfq6zfj3K8s6EsWdkEXcQeciM1T0dmFe3dqTcIez4WlC1CT+o3wEALIrSJeAaVdj3Od516x60YDc2g7i6uJygSMTxnPhQG2Oflb9C0h9twsMJCd7b+JGqSB3csf9rlxZGHx9RSBLWwgWYoafNKYdq5vIf8Svq8xRuyz+nhhzri5FTPFFkXGDaMr31rg3OyvaLYd328F74pfMVuRXra5EKpf+G7MucgonswNt4LoVeFDn83FW/HjmC2fup8WiOUcfOp5MC5YP9zI4uvmr9WvOcdFTIvFVVh2kUoMVj+cW/7vvIwx+7efzf/MmWLHPNjiz/jz2P3M4vb06ZfinflRXLmvc+wsXtd84KJyggvR+ui0bWHZ/IMDTru1oPd5eG/l27Hj4Of8z4sAz7/r6Y5iw2OwoGdRf/xxjp1rbB99nHH9VMOrAtX8csNU411+fvq++K24u8XX9UoxfOt3cSOL+1WkHx+e/9eGdvtyvG+8fq5Z49RH5XvPx3ioNtkGjwW2W+M5n1zDWOvMxeCBftY7H2jTPuyvxa09duZ5Fj4nL05fjGlOc36fuftnK+QAuPX49VNztDzhPKAtv5te504OHrufFtuOYzcbsbV8ZFw8aWh9aT1xnO0T7PGYzsVbjp3jN9x1DYDvjI3Gk9whBqv+wpajE+SoF+blTOob2+OYn2t50z628ZPiFWfyye+KKL5On/gSP572cPS3337rMP2ZPn/3X/+ZLvsLu+jjv/H+yP3nPPJL8UoiS6hKCk4MF7W3Yt5k7wTpTpaF3oV1x4eUS563gu+pUO44nYNJvKJVNDf5LWD1gcmHflbxDckxZ9/FpjA3sZq83G/J0vO+FXo+7jHwSYsFjndz4ozNMUiz86+omLCNUUi6MW2cajt9FN8Wl4XNinjHbb/GpPFhn60iZ/nXtjEOAuBxbVOL05v9Kyee5mq/NTbFVmNpjmgs679l1y13lh0rHitPF966uQXW3Oc61jxw38SaYxT9iLsLsMbb/GEOtA/hAPvC+cecvIhfPNvFfPlh8bHj6jk3/83XayHQ816MtkjDny1w0SS45hRofgT99AP30JZCiYW+fWl/d+4LO/bpynsf88YdTxWcsVssY7Nz3vzCYv78ubbzVML5l8X9uuu38psYstg8xecpSHl8nAWox63/Tr8ucNcCGcw6bnz2G8md681bf3fOLR0ir9Dzxsy1R/m447QmqF3lX8Yq7/WO/VPO4S/uMIONLuKLTeOofll8Yj01t8HptxpgxcZcZ71aetcc8cK+54yZ6j/nGs+FV9et5tClV/iOfuEO9/vEkcv3S5vgPuPen1nQNw5e+GK/89I+N4dy3cqHxWHGsPnD/OLx3Wbx6WnrzZtisrx+2xCxVmKjF73FH3guv3jxThv7Ed/hN9ex5/PBBTpDri78Mk/aGreHa9l4xpdwRWNCfrMB8MVeive+oH+Sm6/63Ief/vSnn95y72RyojsZVnFSUrUQAEgSxYngZD/nb8lqsmJ8Fw0WzKcCwIlJPy78IL1VrJp8Tc60tbC2rX3rzySpxy1R198lJsjQxYD7q60Ihm30mI7JEuQn4rS4LX81TsTwJtC1fW1wGHtub8x0TthRcnRsKra2nesW1iqsjl/n48Kw/iJfbGNFl/6eHil/VfA5Zqe/5pqxYf9XaFdhc8Oy/bCKGsdrMaf94OKkPETfLUxbNDjfFzZWvj8xuud92nVB62KchXzn5O+2iTl58UOeNjfbJwUV1/rf8oFjUD68+RM/weVwTRemHK+viYtzjTmx8bG4eS2EnKOnP/zsfvxIuRfVp7/+htzxXkXwwnR5onHiPP463124NafMN9hAH2d+/O31s5j/0Y9+9CuP3J++2NSAd/2vfd/Yn99lnoUE/56xzTnOO/NVY2B88tk/XwKfHHNulyfsK8fOcbC/nxZ4zlHXIEsDyh1LD13rdIPOd+UYl7l4gwlfeA72Z7XQfixWVz6Zo4if4+5cpr8bL9O/84I+zzFvpthf5Wv8AFbtn5V/nsONt4kFnINfW6+5/9Ovr1v8etpzp/W0NQdZu5cu0t+NM7rIO99bpxqbN/53vG71abXPfOtcXtpiDrKmVS9ph+8dt2pjcQlHOUeZu9vWPs+rPGw8+zN2Wze7DjJO8Ht5Dlw7RuYy8xVt0Kjz3esUsATWGIunpBiLPs/fof8iv6F/X9A71L9Wnz/479AfYHVx2ARdJAVhcK1FpMWSyR7yNKANfi8cbAfHLdRdvJSkKyArSkvUSgAtlPvdZGJfuV1JyePe7Cz5WqRMHiaJJ9s7fwjK4nEjsEV62AcJee4m3EW29ZnjWsK071x4LHws8r/Fa+Hcdi+hbsHVBXFFuwJSW54w2WKTvjsmfl/zNM7czjlXQQJnpz3FWXeM1zwXXo1tj2kxbSHBNbaL9j7XfF++7DjrGgv1wnBzbfFhceMFZRe8nouvu8XPC3NsWYURxZD92cX88nXzsz5YhU/5nqIU7BgfbltfG5O3+JVHfaezc2VcFrxdPPtt9vR7+uAO9Yp1+egpx31929nP1k8XyuULLx7sH158d+7Knxfdnf/PZ/90wXfCrKvlhMUnxx9nQX8KxnMXiMfvb3Nqn+RpcboW9LbN/itWV7tyTvXL2KNt8WzteeIQzqGXxbXzpn7yAqixJ2+9weFc9hMrZ4zmdPPDc+jcvDHDdWvDavEsNlkX6v9bTXbaoafr8WL89Woh6hiWR6012IjN8M6Krzm457kDu7SXvm8L+lWzrvxZ8WMB59pq8YdtX7lgDeUO8i1m5J4xAm7NS16ArifMvKA3ZqwN5l73bR6h/emPlzbCh5xzzmErebRi2XGtzeccm2zmiOLDeoDP7NOlAe7POEV7jh38hQvjxv5gDHLk/PvHf/zHX2ZB/98+ZcbXd+7j33p/5P4zLs+C3sTpgsIiVWACLv8uscnvxTziYyHkMwWvNxMs4Ca5JlBtdAJA3BR9tmeRqfv2+Y7pwtAJbjF86sviaZFpEeAEbnFSsXQhVlG4Cd+tnWNlsmxMSr716YqNcdRx7Mv6375Z8bCgL+KzD4yDxum2KG//9V0LzCfag8QtkLbPmyqrwALXq4g5465+i6Xl3/oVn9PWxafFmXY3IVubEU9F1eq7/lz2G4/FWW1wcdPr/jySZYE+Y7KY7GN0bvcKK/jDxUlz63x3cd9Cn1xzDn+fAsRFSBdmxsf57AV9iyaw4ngUN/YH55qn4Ici6HC89cN84Z80UBSftr4Gu891/W0zsbrlUHnvZn/5Hf/bR+eRy5XX5mHzpO/O93F74oBeWXvNX8aEC3Dn6PHJWdD/w3/4Dz8t6vFdF7TFFLhssVyfgfFqjLHh2mS1L3f7WuN36VQ52e0dzxtuV3ti1vHAoGPK586XzSUWF31EmdrG+uOFe3nSWHNulYOskcR48bt5aOUoeMC++qJ38I1L6wrxtu84Viz3O3ng9q3VnFPW39Ydq3ZwHbO0ZPllccbSJMfF+Wh77Sdzxw3D53if6vDY1vkbrpZ2WBdsk3nZfi9On/BIf/B2a3mF7c4/AAAgAElEQVTygj68oHc9Yf+Y18EMT0Sc61vT2Ufu57RbayjHy5h0XJxT1hevMXyt86iccbj5F7/4xZ+nfPl07Xf/3Z+7i3+iHXz8198X9J/54CzoS5yAzGS9Evic5yVO/n3daXtbVCzy6S7tKlwrJiV+J3xJ+LagbxI+CZIRaoHAL/53kbWJnkQvgXVOPQ+htH8XQZ6757eEoTGCmCx8JmkXUcTYuFhisohu+cy2LF967p2vd4ZLkO7LuMTWFhoLZxVPE71jWUG+CbTn0lie7y5Ma4/96Wvre7DkXDIGWpguLNLeGKC/+nkVG4vVzSk3AbewtShZPm37t+bVyqPGurnaOa34sZD3QvLGVzcbuiBf3IRtbesY2TfOm+Kq/ACPYF8XZKt4o8Dg3/LwE/4WJ7gQ7Dw8Rufrgvy0g6/N26c/FqXY2cU+fGfNWvG/5fktl207cSAf1+8lad+7s+CLN9qfx+15GZ7vzmOzF99eGOF7/N2f8eD7c5f+3AU6hSO/rW+f9c8q2ouPcujC5mpjPSovmQMWpy/utKatvMbuG8/frjGHrbqIcYkJmzTn+JnXqa14nwFtOIcPvNkB15Cz1hPw5T/hSC6Yo4zHxV1g5omfsfX0z2PD1qlqWTnFWHL+L67CH+WYc103DW6bCytPVkzNB9WaJ461H9tv6xRj7NbWvic/HBefr364nfPDNhZb5ndzxtIK+2jx+Io19nqzYc29WD9jdaPL2rNqoNbGZ66Lq1Z8yVefc3/GQHnGdRf64E0O4l6OpDbHN/jPOfa+oK/6/OZ9//DjH/943qFvkpZwXGRAphYOE7fF2P2SECYRF6c38TPY3UfDtwhpkarbOaE8juff3UCTJTYwzk2IlgCvwpCkX0WJx2oM6iPbUZKxGPC5hRrXQI4339imLhq9EKb/RWDLn52rSdPjOE6eCyRcIaHAqQ9asLwSiGWfr6G/4tV4NH4rJO6fcxUHX8+5iqltumG0OMRnLVac40/Uaew5p80LjNl8wcabsLcYwY6F99WHjz315QKlc3WhwyLLd+R7bWPuWDte5VN854UX82ycV9zLIeWqcqN9zxydP+Vn+2H51XntfOv8y2UsalxI1bbmF2Nho+9Wwz1d0NMnHNfzTxgvtppbzh3mUR+xsW2epC2LPC/quZv0V/7KX/n8Ajze5s+/1g+KQvo0Lp0v/+Af/INPxS3/k5vn+rOg//t//+9/XtQvza8G4AsXvWioMVfeX/xS3xCr24LexXy51zzHWI2bi/zTHp/Yh4sPyv3OjWqFr6edX+RYPJ7v/HnFzpu+Gr/mlPPHsbePnKPkV3XQfND8Lr68cFm5BP65bo3vnGEOS8NvOkOftuWmAcTb8zBOqteuXc+1jGHMFBf+fuNnfN+xzXEs7MyDzLXX3eZbTBRbxvCt/nI+H5uqQ57jws7SCPOG+cy+M5/YX7bT3HHyC1tuOuvzrQ2I77qZxDnXYJ5r42IsdpziHc4yF6FTZ8P1/Q79k0r/03/u82/oW3A4uXEDwANUK4kMOIOzYkpiepzz2XcoVrIAcO9MdcEBgfK4WpPEIo3QMX+KPchibSq00KgIlrT5vRLXmeRc7DyJjEXXgufCYhGwCxSTfYuIiq8F3IJk2/ENxE0f+NDkbiHtXDwfcNE5LhFaAui+XRCAyxap/tNVtLeA4F/H3MJQXFdQF4W4ULgVL1x3m2N95nYU/cdO/1auwlUcP9Fdc8h44brVn8e0zc7ZFt3NJy9k7ZeK/81nFtCK6Vso3uM0t49tLOL9+Sm/bIN5x7nF9c0xYroetW3x4hzuPMu7LjhWnJwH5oPlT+cPsWzxVG2gCHL7dcyc4rh0k3UVacQHnaEQcqHKOS8UHfMbPxV75AL+cWyMb3zFGOiadY7fyHuRd9qDu/OU3PnvPHKPZnIHlo2lM9ezCOSa5uz57gXJ4UVrIe3PY/d/9Ed/9GlhfwpI67X51j4DL8ZcC9zmi3XXutYxsHstbI2fao7jUV9Ya3zO2HO8sOn498TAc8eHvoMINomRedMadHxA/I695w7ceT8Cc+VPVXnjyXYZW67dmLufjPScvRBdc3EOoGW+3nG2n1sHlUvPdQd3fnoA3kGnneetCfzbamw4Y7Y+rKae+bqWbQ3hmCw9rj+8wQAHk9fnHHlsf1CfVGc5bi6vzq4alTkYAyvnzVvwoDl41arNA9voczfuW1hpfjYnOmfzu+dfHGODa2vnCH7lvPHFvMhh8s4cVL7mmtpru7z+KA/Zl9jm8egHzJ6+Do6O3Ycffv/3f79S/72/f/c/fO9L/kIv+Pg33x+5/5zb5y33FvOS7CIEFySQgIlhkQ/E4IQ/xwpuJ54XitgFuOmnCeD+/Tu/JcyMbdLyYhQxcYEKCXuOLUZIOiei2xyb/VhRFyz1qQst+wG7IBXPA7/YdnzTBVR9w3cLe32w7AAXLQgqqC4u7CuToInxRmiLRW5i7OLf9uCLisLqx2TK/N3OYnwj9oqq21nUKwjFT2NG7CkCz/VesJDjT2J2sw2sN++bi/VJRZr+XcyfNsXtW/KpQtgiY2HDolq+Mg4r/i2yGAtfU6BxfIm5MWy/eCFyG8f5fz4T1/qAOL3KL/vKi1zngHm58zI/2afYBh8552yr52lsuZA0lyy/lKPMR/Rp23yH/pw/PsSPx17+x87GZXETY67c9NjmjeZEfcuC2/8efJ1H6c9/XpCfa8/3s6BnEcR58t/f63ePTR6iS+tN/+fcWcSfO/jn/y7ozQ/2jfPdcSr3o/dsUNjnT4/hYruLfOcC553zT3hc3FHeLN7IiRV3+8I+AnM+vziKRcbxy/ls7J5FPY/ke/4rtut8Y4bf6oPGCk6qH9ZcnEvmGOdp510/wi29i9/aifmYg1jUN0+rGV6cuZ9ydznvfLdm+E8vUk+65ui47s+caZ8br4uPsZG4eGNk6anntGLe/lyneHzacX5x4uL4xrs4NFedz9xR93iv8uacBzfHH9549xxaX7uuPn04nubvpzgWM+WAYsj+I16OgfnFtbj9dt5t8r6gv7H3b8bxT3+2DuAvEjd4TEomgS7Y6O8GvBKIhXsVeyWwimsX4RDsrSj09SYIL3Rd5DE/hLTC4EKhZLdEhB3cc45xajPn8JUXPR0DkVsbE5wz+bh4MyG43xaeLni9A+1+TUAWeoQSXzheLda5znbZFjDlgqJkWfFhvj7umC2xsoASA8b23MA69lSojO1eZ6GrqLfwabFaXLmg6LUVbxcKXUz7nMfo+DdfFDeNo8WKsdx3r68/HTfzyBLXcolxUg5qv40H37vQ6l22FW/sMKZc5C6fGLMuOHx8YXRxuIuBcqkXusaNcVDfLj8eWw4vnN9WH5+sjU9zbf3ruC9/3XzkOJZLPAfz7LnmLITw621B3yKTXF/8f8NL2xaTjofvuPM35Hl0nnfVoBPHdjaSfOfesSZOzK8LOi+0iZ+1wS8HPMdPbM8d+nN3/vyPD5s7xGRhqPxiv/WJPy/Kju2OoTm7ueQcNL9ZW8p7C3/NpfK3bedzNy/gSXPwzQfEzlhnMUqe+k4/fZ44sbDvfOmLRQl+cw4vjn3CKfHFttO2enDs4GkRNmPKG+Xg+qp2rfx2G3BgHjNHMvfmtce98Wf94Rqmd9qxo/a7DmrNbB9ip30K9xj3tpW+n+qE5uPSQOOD8661Fr+YF288WO6pn5vPxQpYZ558hw99/FzLd36awrFz3DlkjnFd7vaev+ss52k50L7uNeQGx42tYw/HHVPjzTzpfD8brF/kz9a936Ff1P9rcezzgn4V0i3+LJQVKIDYItOkYcHqeG63bDEZ2i7bYcFtH3w3sVR8+wimz59x+mjbIsSKvosIJ71FBeFrIWt/+5yJ5LTx9RRktO8c7AcTWImauSE0nHf/LQ4gV8iHuZeETbhu67EYn/hWhG0HePA1PWZSXoLvuJnki2f84CL59O2ipUTfXGkR0mLBfuPamyA23hYSFw32jQuFWwFoQb1xgxluYbWi3HmWT1wYNN4eC9zd+mvbJbxl51sMHIuTZyywKLDrg/IRcyJOFHvFKjE57XwHzvi7fV5xwLdeBPlz8e75kIflsnJQucBYcr4VB2/BTfPOBU2xaa7is9t84oLf+uE3/+jn/9w3H3/5/3zzl/74219Z0FuXzNGdv/tuu7fgsxgjHvx7YsAL7ryg9115fH4wQlsXeOY95uUC9thZ3QMrYPP0zWIdLJ7v57fz59+zmOdN99UA5li+WvpSHHhh5TyyllXPnF8r92oPY3RB703qcqrjZv8uXPu842uue8pX1za0s145puX3E5tT1KNHjasXENUJ8s3XmDfdnpivBb3rBOoB6wcxsgYSQ8+z/IyvbSd1j3PxqU64cYP9WDzXTvo4vuQ6Pz3i8+fac44/QWY7rcG3ubYNmHUsem3zrtgtL950z8e78CzHLL+WD72orU9XzJrL1jP7EYzVJ3znpxr8HIOfsMCD51/i1zrnnOOGmLVv8UFrqvJX85/zrZWNc2xjjuDdWn2u54WTX2xB/z8tRH69xz7+jfdH7j9z9blDD2BITCccogTQXFgV2E6IVdBZ1ClcTQaQ6SIQF7wWPRKjouEE53MX5LaH5MEGzpH4FfkSVomyor2I04WKhc7FrImkKWU/3ESN+dh/9L/utDv2tEO4TG6OrwkePy1C9hxPXxYox68CWzuYawWuPm+M7O8Sp7HP+F2gcI0fY6V4spAaQ7eYLTxZ2Iy/WyF2+u6CfIm9Y9ocrN1POb36dgH0KieIo3HwmYg+fPj0khr/75xa3GTuaDwroEuObiJLW+Pev2N+KsbsaxZI/EvM4RTyhjm7Pbnp2N+KCuZeXuR778LjNy+gyvOeB+2NWXDXhdFT4dMYdv6Le8xrxsrCWrFjfHz40T/zzZ/+s//8N3/5//2/v/lLf/T7n3+H7Jy7YaT8tto92WOcnfG80DOu+Mwj9Dz9YWyjv6ef045H8eu7U9yd31v35yDnOj96arspDv24PYv7s4A/d39OG95yX76yv83NxeWKo/mOfro4wQ9dKJuzFn8Zv2xuLNwaP85Za5P9deNajnfzoQvwct+57ozrDZouct3niQ2bjGgzNc55muL8x7sQOF4Odv9v5XLzMtfQL1yDbeY8cwP2nvHPcTYHzAm/kr8fPvxK2hUvjnG1oBppvjSXFzvVTeZUHsN+204syTf3vTBUTmnO4EfX39Uh8zPXk0PdLDOv2v+tvcprN76sXhjbq34x1qgHGjf83DxqPtKX+2G+zXOOwyFLr4xZP2UCVonBsY9+yr/mv8VjzNV9lU+JC8fJreoRtcLh6G+//faVPL08/93//LLJV9Xg47/6vqD/nG8///nPv2uCNMEqwCU6i8QSYwuxr0VsSnAtYiHvjkuCnetviWGCol/+Pf15l3cVIVzPnYoSUUnnSVgsJKsYMqE1mW9E6j5LvsTRBECbM1fvLN/anHGPD3oHj4KnwrpiV9tXPH2dbSw2KsAuKCxSyy/LDnxkwV0bCsbGOU+xTaHk89hkfNa/Ft8VtwpEc7CCXD+t7y40wSn/cs7iY7FDvJZ4gpG2rw1vLWrwZVVjFQ23Ptf83fZWgJiriLPvyj9d15gcbHCHwPEDwy7SyCfm3kLEfWND/3Vx4YKQ/G2uGpN8bn55YcNnc7xjtWKxjq1caKzNq4tT2x4N8ni/MvaHv/TNN3/5B998+NP/75tv/tGffn7DcXOvuFm2VodutldXaceCmgX8WZSfl6n5DfXn2rNgN0/w2LRxue4gnXFOXLiDD58VB6cNmEEPWMAz7vl+FofnrjyP258F/aoZzKVgpcW4eXnlkvtoXWFMLyzjX34/DP8+aZttsKbxGY2sPhXXzsWO50XEyl1z77GdF+vVV8yLdwy4FukmDfXDiR0xNKes/GI89wuWOGebFu45f8Y9+Dtzq6Y4jvQB/vxCPHOLa4bylnO/tmN/8QruPQdqyOLytD3n8P8awxsS5nrGJ9eWz6r1rh/OufPkBXf5+S14fbh8QC5Ve85x5nLOnYXg+e+M86Mf/egfM9H9PHG8dc04d11ArQAu+A4ea/PiC1970wlvYDR3m4/EHc6jTxxx2h/fdH5gsk/YOs/WfE6/3nAo3vCXeQFbTu6bW/10wcm5L/LI/fuC/kZtX/3xDz/72c8+/Ya+RN0FimcC0Lzw6Uy9WHQSmxAoUCpyFR4SZxEGyWeSbUJ4YWVycWI5eSoY5zvFef1EwnpXHTHFppKgi2b6q0iUXNb5EgHzsT8bB+aGAFjEes4FFbEmzvYx/rWonHHtR/ugCw/EHF9AwBU6ClLH3P1atImLxbGi0YV7xcM+Ih6nXz+2xXHbbN94DvaHF0f1qa/H/iWQ9oNzuLlaGyxYxRBxq6jhG/9rfDQOT8y3Cg3scAybN+WJju/2a86Lw8oVFMa+8+VFSf1gPjEWvBA2X+JXNgi7cF8L+c7LudjPXUDBndi9zhs7zmHysnnAHMrT9k0x7e83XljXmPOfMG67i73iqNg29swRttO5Zhz62rbvNZz37+IPzk6Rdu6mn39PGz8iD6bOIprCER7027Kb06cNd/r7hEYf0fdiHp1jI+qc47fzx4Zz55+X4YHhxt1Pl3Ss09a8Wy5obJqf1ihjv4uxLtieMFedAUu+q928dN4fm1nQeSFhvDrvrEm2a9U31RLmxSLTPiDX4S7G5234/C370yfvuqiGGM+um5oXxPy0953rXg+OXCMw51d83jymvfODY9wcOnPDR+YE6woYPMe8gXC+r7vwbJoZA2vOxVG1tZgxlq1lZxzfjV3cVh+ak1cMyQ/6NSeejbrjh4OJH/7wh5/cfouNcWCfrvxyHMAJ2K8W1ze0q375umpseRlugY/oq75jrG48dX7VYfrr4ry6iO/NB9hmbDWnwDJtzRvkE32ffw8/v9+hL2v8Zn3/tKAvwG/FqBf5TrSSZYsLE4QTFzB6gbs2Emyfwe1QLfFpAtkuE4ZJ5ozfBTfXIU4mBsaokHvn7CZMN6iZkE+b+t0E0YKnhYxJqiTKd4tJF+e93r7xZ9sMfjoP/LwKVsirWLIorrlVIDyXEvAqSlpAGjPFKtiwHRUiF0g3MbK4OX43bLcwcBw9R+fZivUqKCwi5zzYar9uhz3g0jhamF72N27Gyhq7dtbPvsa5veLp4sPnKYRZcLngwr7GHp+df9djrbbbCydzLJjtv42hCwgKefOOedILCNvgBUBxxFyI67JxXbMKHcdn4RWsr/iQZ8WNMeNzKwfXtQubN74prz7h2mNVS1dMDr5O4eyX2p27mX5azP47tpyim/9OWy/s0AjOw6/8GbtjA9jGHv7EGnHgMftz3C+SOmOfQp+FPC9fo51fLmhfNgeXX1bO3rjEOYu/zRneQHZb50H7eIrxLRfwNbq4sGdM29byzrGZO69sEr8FtyzKuMt6bPFPLxiHt+KjN7w8z7FzTr3iUMcGTLU+ME/y2bUQfzqx/FXOv+la48n41iLm7zoEbBYba/7Ybb333BdfH7uenvYsB/oOOZprf3kjzFzgOnflQfPHObI0/BwDD+fz7emQG97L44zBvzef0F95/KYlre9vtYd5pn1Va+ybZYdtXDXF6Y+NNf9lDmzrDUv6Oz45n1nM22fGFsepLfymf+ZpXJ8nLb7I36H/35bafb3HPv7190fuP2P7PHK/iMEJA4maIAuokj3fKThbOPm8hdXE0SRyX4aXCdxJ4DbeRYMgPQfb70Wt574W9PRxW9CXFFwAnGvrH8fCbfGF/WgytZAun9+K4dWHY1/irGDTrwnXIt85HD/78f3ijO+rsKGIteDaL43xoiDm6+ss8iZIC2kLAm9mNDarUARHnFuFkAWmcb4J5ypUVqxbhFR466tVYN3EcuV2cVXBvBUeS+hdiLSwcr47tusaC7rz7MSGx597Z4Q+neccYwHvn+PcbO1ifhWF9aNthCuwz5tiFBYe27Hqop9xyrXk3jnvRX2x2NiRJ/Zv2xiTbX8rFRYHlPdv4zSnbzaan9ymmuh8cb53zsSJfyn0fZf8YO0Uzl2YMyZ3G13on88s6n/nd37nV+4sut3pg0Lx3PU3Z/I0wLH5/Nm5v/pX/+on88/1LOhZvFNw8gj+OW67uOt7FvpsAKxFVXPuFtPFmSvWxrVjX97wOM31bmrVpsX7xz4vTJ0rxk3xVJ4trpqn1olyKOMsHWRB4Vxnk8B3ZY/dJ14HS8dWx/SW5+bYc303C4lDcbhy03GunlhzqoWel+NnDiterLXt2/zg+eFj8z054v6sNc557HYdU2yiG12011/GApxjTLhOtb/oh8V0MWm/0x+1fX2x+m2NdKvLWxOvvHLu2c4bxoiFY73mV94Bt63bnvLV+WDcu4/md7nAOWGb+ySIY29sMV+vQ45dzgGwcbj4fUFvL//mff7we7/3e99BDF2IlXwtai2YAO5xoRO8xOzr+OxxKpRdCAH2VXDZhhJg7Sh53sQA8XTRXkKswJKEftTHZMZYXHe+0xb/1V4XkRanV0K1yO4tRQNk5n9vxYljvuZpwe/8KnZLuLCB4tixM+kuAbN/vOCHoE38zK+LbfugsS/mbA/9Ifi2u2NUJJ6KqxtNWew7LzD5qt9V3FqkjIHGoaJkG1oA3fLPeLAtFbDOw7zgYqoFCf34Xy/m3d4cU7/ABxRnjrVzoI/tUjg5L28FF5iwrbcFfW31tY1TF+vYa9vs33JMY9cCD1/4uDneeFoF48JuMej+mnPGqPPKxbZ1yPNvHJcttbkcA6+fWPmpD2LHnXnuoLZw958gO2NR+MONfcLJBZ7vxPsOLf0wNjb3EfuzcD93es7509Z37uE66oBTQJ6F4WnvO/VLm8sbLeTtwxvHrCL/9FMuNT/iG8e1HH7jPOex8bdy2G2rnc4XL3JsR7XCNhlvZ2weE/dxjpUr8A2/Z4cnT+zOf2zIMKfly8bK8XFOnWuNzZUniyt8p7K5tGJTe1b9Ci7Ouda1T7xuLqHeoK+D8ZNT3HlFU41L1xj4Cb7lHHfEz3f/fM+8WX6yvr3iJObQJ36WvRxbHNo8Ku9jI/5vvhjrcBfxtc475rRz37QllkszsN/rh7VhYr9W4xjbcfCcjJuucYhPfXbL4/4k1dzqnDLnM7cVh3Ps/2fv3GNuy6oqvy99/0ApS1SUopACefiE0IkYUYRW2xICShFbBRQV8Q0K8RVB8YWi8Y0an8SkRC0FVJRGUJGUgoiCCPhoEiNqeChCKRZg0nanqzpjx9/xV4O5zr0XvxQX+W5y852z99przTXnmGPOudbe+5zYM/SnO/Q247vV5zNXXHHFvkNPkI70OGiTawDl20hwjrSzgzqJcnCbApjJYJVYtQN7XK73s79YwOTasjLnaREAkksbJ1NdoOc8yVuTlxP5dlAIw8GP9taRA5XJxjq1cyOvk492ficOE1JNTE143b5ltZ2moqqPTdhwsOog4wDbgQhbeO6tp4kouc6yT/O2XoylDkb+Tp9O2CcsrGxibK5shVzTuI0ZdNYJwZRkeY6rsR3sWg+e0xSAu8/WeXOFgyxjMT/zTQdg68B+59udfceI5XIANzfhqw6wtjHFfhfIbr9KoJi3k5GpoLd+OmngHHPxM83m6vYPJ0WTr0+6sb593jay7Vb9dnuumfpkzMZV49icYDwy1sqPe0fT2J768bjEA7iY59j5GTo4LP2AQc+xC2z6Y1y+t0xeLKDfvtbFPMUXWHXh7oLFb7y3L+V6P1vPDr5tY1xO/GROtQ7IJbogaX8018OVHhO+ox9fb5vls+1i7E1y49cTh60WxRz7zL/Nc45Hljef04fzDGPR+Mhn343BdbF1rufOkBzPMV6cF1tje/MEMjbfgYf8hWPQtflwiqeWfcoBsUnPF92ZLzrPs38bIysemnjEdqB/7tBgrhSYlpHFicaX82MW7OAIrkHPnT9H7o5xzflgHf304srE3atcxPpr/DcusHNzmPE4+WTnNs3J7au2neMb1wW3Oe67aMBVxwH31bmE5TIujXWPf4zjwLAxiB97kQe5G+teyKAPfLljXb4HVyeyQ391M9vF/f3so05vuT/ElOzQ33jJJduN//p/tu1f//fhVo6pIJuKVBedU5Lp4GeS7GBk0qc4b7LA2QA+TsYYdsBO1iYScICaSMeJNEQ2JW9OAHFYbmVr8oBASLaYC+2RgwSD8UysODpO7j47SXIS5nPuo4NFB00nIL7OgcakiQ48dsuKLJ6X+/O8Te4uvmwTru1g5H6m4ITcYMc47CDopHGSjzl2guDkZkqO2kbWX1OpddHnmuQ7gfH5DkRtB65djW+MtM5Wwblx1bZy4DM/TFhpnRnD7R9gA5/q2+unZGfy2y7kzXeRx7v2zRfMdcKXbQpW2N21XzVntI5s02kxwYX9ZIuJa5oXzQXHzrWv2SeO8UKfm1IJ48a80rhDX+0Xfb3nkc8spjje9Xwa//QBP2HHFPK5vd4vqPNiTeMCuzmZs3yONVybsdJ//nqRgJfsGf9OHh2rKOYa4xR9jsnpL8dzTXbn2aVPYTjlDZ6j43Dr3b4xtWtexfb29+bH5gnzWvsiY2K7xnfaR/8uzowL+kMHzQFcN2HJXNJxFf6bcOO2fR2FO/NALopuv4Wexyb8+ARY7FjhosfcjK6Z53Qnif2m844uZNEJ/a44xO2sW4o723PFv1OMMRfnOi92MA8KLHS/ilXWWfrirenOceF69GBfWvHupBPmaH26XefJjWHH4fZR5/OWveNv28zyr2Khfdf+b13ns3GFrDwO2zGs+2zfW8USjz/xROdH03xzzDGo/d88Qn85BseApa6xOiaCrfDviRT0T5ui7sV77OwjTwv6g3/lGfotO/Q33LAf6yLaQCW4d+LkhAlSIuh3kMbxXZR3ckT/JC8kHl4ZxeGcuOIADb0mTScCvUhgWeivSROdOME2ATgRtON7AYHiwhzHRV8AACAASURBVHOz3E7cTGhN1hPBMicXoE4YSMYgnCbPVdCznZkX8qMjdDLdzYDe0Z/7w+YTLqwX9GbiNjE6WHk86942YbwpEHciw3WNabebyNYy09b6WfmT5+WkZSVHy4V927/w0Q6s2MXB1/PpedoGfa37mPTjwIqdLKfx1fJPfXcAbj9mx4rCqpPJaTwXV9irx848XPTQrnXjOVpWJxzwFHihqOdafMvX2D7o1HIjH3/bD1bc2xhYcWv7iLmysWObm49aNx2DOO++V1hsO7L75Z2bCd/MD951XEn7qWhs3Oa7bZcx8xw7z8tTbHsXj1gx+ah1hH/1gmau4yWO4IP+nRimeDPHwpPs0LLDbs5ANmPf1+V4ChOK+ty+7ffMNGbMc+hq5beN8cYONjGH2a4UWo2T5tEutOBGX9exbeJEc2/6jC54iVX7Hosj3Y914bjEXPuODhfo7U/gguKncyDsDGbANzblTpHO+To3cLzOOTDTj3YY311QduGJ76Uvy0//vEgQX5/6pi32nNquOJk5Mja68pv0m5MnjnKbKVY2V2JDbOWCHl+ynY1l999znfiu5bUsbeNpHI+BjrEr10d+HgVhLpxz244hcEPrgXl4YSvXOp/FV8BzYyvnvdDT8YIx4AXrAhxMsWfiq1Wcpu9VTsGcVrmwscB8ciyccyI/W3da0Jua360+n7nd7W6333Lf5IEzNSgh7HZyOzgrwL2j32TkIE3QmwgL8nEy2rsokID7wRJOlJ0AEDgyJjKb5CeSRgbrx5+dQE+O76QGh3VRnjGdtDlYQVaeK+NxzO2dwFmvDtJOVjxf64ZrndQynrFDcpC/nahO5ASxWk/dzoRqOyIr51vXkF4H0nzvwElbF9nW14QJ27HHdpCAvLu/tnknu1PihJzYwcHR8zUGGLdZyUmVdTTNZZUg2C+nNta1ecTBcvKxYwxqzmDMTn7bxhQ8PFPcQbsLSJJBdtzNjbTF71z00K7t4/mYa/AXzmOr+D/PVtpOnqex4ATK/DNhv324+aXtMdnCGEHXtn9z7OT7JEf2ldZT+0zHHGPB8zq2Az7hh/k0LptLPe+Vz2euLMQYd/7lBC8y+M4s9GSeyzi2e8cazrvYs96MB+SyfrzLns9gj1jDzn3HD7CV89mhZ5feO2XoyHiYuN52nXi8MWius93bth0TJyz3NfbvxqPPWYeTDzk++a6HXvDrMZpHsa953LaITI4xzSVcn3YUV90GWX1HB+9ScHHtoh/d2sZTrAZHtkWuiR7gts41V3aCl1e5aeRrfp6ww/iW3fHJnOQ55XPwjT92/MEOHhN+tA+gi4mLuk/nBciC/ZkrC0Qeo/OJCWccs864jtxsxc/u37qD2yZdMF7L27KBMy+uMncw43wdjHHdxAn2n5YdjrQ+7L8Thuxz7s9cbey4D+YQmcz/zYNtby8E04drotMd+ok53rOOnbntbW97+B16O69J00Bz0eOij/YGusHmvp1AdWFhQjPh+bOTHIIljuQxp4TQjjqREuc9ZyBhx5/6tgzI2Mltk1faWY+QvYNGBxUHBJ9r0iLAOVFs8mviJwC5iLEuIMtpfrYL/br9KviToDnoY4cmVuvd16FXJ4ToBru1vcHsRN7WZctijIDXHr9lwy9Wxc0UuD3OufDQ824ZLV8nMh14Jkz0PPlunLhNB6Nz+ZP5oROd7tf2WCV3JLB+dhmbNA5adxQxzSUOov126FUxbxwhq+888tg5z/9e1GsZ4Qz+GutTIuHz5iD83T7gsaZw2OfpY+V7jbeJAyc/8nXmBnNLYwV9o0ds7p3j6ZrmgI491pM5yHNnTO/Ecys8f508s2CUPnKcgpt+mDPFo33En8ElbzrvRRuKEL83ItcnAcy/7OzkN4zR0Xu/93vvi56Ri2fo2xbgKWNxvd9437iaFpLsG8aOudO6Nqc1Bhrz03W2ac57Aed840raGVtTnGg/iF5iQ3InuAJ5iE/tVz2H/g4+uG51fdrBJ5a9Y1HjDo7zSxqN2ZXN2r/N1+gPHThvtG/QR3OL8wn8xjmkxzZ/O/6m/VT0IafzAudmfOY8+jOWjNEcZ5HMeEUHHWft042r9p8J34zd+aR1OHFx6x08OmeYPndcbs6dcNA26X7tC8zRvg03uKBH/80BzfPWA209BvnyNFff4WW/QR77oO3btuBcxvDChusm6825e/ib/hrn8PCJ7NBfM0X9i/fY2Uec3nJ/wOxll122F/QmFxN7Bws7pIvpiYxNQlPwBsSGCiTtoJ7zbttkZmdbBQLmuEpg7dgmqslxOG9Cn4Jtk0UniQTkDuguUiAe/21ZbTsTtm9ZM5F0QtGu2gTaCcpko4mIsRvt0Vv3TzsHNNvRidcU9Hr+YMdFVo9pjHusKcDYP6Yg1XixDZy0uW/7VQdQj9fBuPvz3BvbKwruZGEKfCs/6bn2tZ5788o07oojJoy0b/N9KoAS/HKbMTvd5i3j1zKmDQVMB3ww6l17+5H9szHiBDA6QCb7Mf7por4TGoK573ya+KFtMvkd87ZvT8dsB9u+7dzYnmRoPE6c2RxgvJO44y/+a05GNvScdjz/2kWM5+Sx2s8apxMPuaD37jy2Nf6bz70I4MUcruX27fYhvls37jty87xu/CFFv1+K5h16bp+/9NJLD3esoTvm34UF57MgkMI1t9/7Lj5z+4qPrMsVbtpX2lYrHmJMF5DNI/YBxnG+YS4EP+mDRZjmRPMStrDvenxjuH2tub9tTz99C/IUoxqDLvAtTz4HB7e85S0P82OBM38p7n13nfUz+Xj3b+7o4sh8jG6sZ4ogYryL745Z5nzsZS60rMaPYzN263jU3OVca5XXTvhHZufPHr9zCeQ0FtCFfQI/5Zj11DzeMWCVH4KhnkeP4UcVbKfmJdvH/t1xCB1NNrB/d0zKd/SAHPZvy03fK91zR0nbln7t8+jXt/a3L3s868X4bJtxh40x4Fwg3Hta0B+LMv/5z525/PLLb1LQd6LSpGeH8K5HF0gdnOhnctwVwZig7ZgTmTbRQRYer49BHHa2Yya343Ux70DvuXoM63ZyaJNJ690kOwX2JngCkeXq6zrgdfCwvB2UewFnkq8J1Xa2PXN8Spgd3K2PDizWJXJ5br7N0djxKm/jy3brQNI6dTLQgWFlf2Okr3FgXgWCY8nBhL+23wqLUzvP75h/ODFA7lXBDjY6kZoCbiccLQPJKbcLU8xj3ylgOgnCV/J3egyE4/xNf8aUcdrcBFa9e5HPHZzTx6qYZxGhC3mPa/8zF9rn2p+6nds2Bs3Fbefm9nPZa8X3jdsuHjnvJHvCFzpvW0x6Wc3FPt+fmxe9YOPb7fsRj8kWFCveneezfd/PDYPrzN2FvvGJzMRoMMciF9fxE1q5ZT479rnOz+RHZgq6nANnYJXvSSYp6NNn42filfYbvts36WeKr827E+7Q4cTLU3w7xm8dvyY7WQYXq6siqQtGc1XzrvHscRwP/bl9tvMLOCjH2f3DBuCSuz7SV+wbeVn0dIxd+WpzinHhHAq9963eLFT5dmPbqH3AOHNB5Wuc56xwSRt4vn3X2CGWTflV2wP9Nh651j7PZ/Q05WvGWGPH+RcchW+Za93HJF/LMflIY9P+Grmxo/OCns+KD9B1Y8xzMWc4hzCeLTdcNnEy1xufjD3xGjbuc8ZD+6tlRBbmQNuMn3H5Dt94rt7MDIefFvTnYvD/3Of3gr6TGhxwIj4D0cmvHdjOa8LscZxgNSEY3Ha+9GdHyzkHgSYSgx/ncGBbFZImPM+hgyyE4FXJTjTy3YTaxNK7R62ntHdg6WBi3UFgLlAdPEw+rddj9jbR00cHGsaZdGedu6/Wredugu8A1LIyNnruwORg14Rte60waqx2QW85Tc6WsW1gsu/rHRiYt4PuhA9jyro2/lsHXvxom7Utc97BZbKxbQlGJ0wg00StrbMOuI0PEk+K+P7tbft3+yXJqYM1dsGOqx35KRlxYUfB42SIY+2vK+6D2yjkPebEMY2b9rnJ79qOUyxY+Ufbb5rXsfA5ydfcCO7gUGO45WrcGzuNmz7XOMVuzU/mAXP/tKjkBUP3b98PJoJZ+P1Wt7rVYWHHPE9B48KfXSPO5TtvKQe/+GzaUMw7VrHrOhX0XjjoO1fMs5GT3f0UffwMWseMFc/Z5lPibD10H1McmGw9cVNzsH1/ij2Tr/Q1lnWKtRyjL3zaBT8LM+bu9iPnQB2POj9KP35sI9iIPXlmHgwyF3CFrGAOjLLA4wVGPjdfT/7csdDXeIEDbs+x9iVsTK668mf7scdtfZpLWmbuCmgc2paOje7LtjEGuzjtdtjeY5j70lfnlMZS2wE9dZHoOdn3mv9aDvwDud2v7zDq/BpdGu/IMOVo9rkp5tqHfd76Yy5TLmRb5zx2NL91TIRbfW0X/8jSd1tNsZT+LPPEYWnnRcTmqHD4dddd19C+4O83Pv2CL3mXXnD24ae33B/8hIKeIhzSdkLq4tABdEpSHMSatExoOA/O7GTXDp7P7agdnC3fFFAIEpCgyXMKLj0vCKGDQzu0C9wuEiCIOKT14kBo8lol1hCCCcfBDidfBZi2T9sWUmmi6+8OJi4kfLvlVPg6EE9FCedXcpj0jBPm4cSlC6C2tQnegcH299yMVcuJzt3W5zt4WXfWh23XhYNx3bJ6fM6tAoLtbbxal9aL7d72MpZ6Ho1fB5/WXY/RiZfb+3MX89xK3PqwXQiefgbeds1nMOxi3smG8cG16MKFXQdo2jj4n8vP4S4nuu2LLU/zVGNhlbx6LtZh28P9r2wzYdQY6AxghdeJi6drJ9w3hxivE/fQ7yremJ/b7uxq+y6Rybb04UTYO/lg2rHKXO+X3wXDwTwFfb5TTGd+xHJus3fbzJEindvu2aEnRlmuXlRCJvKG9MEOvd+Y3/HFsW/iE/zzGP+5jXEWnRH30P35YD1tKEjymbsXms8pRny3RNqgf+OGfMYcS1svqKAP+7fn59jROmnMM2fzC2PZT+mfvCHneMeD44BzMvRCP36+njsy2FhxMdPcaxuhd7A0FXkZz/r1d/OS7Tfld3CW8yLPdRXnOG7dW89wjHFuzvKimDHZnNr5FPLy11zGtW2f5mz04PZsHnXOaG5LG7DlQr312jlJcMDCIRzSPm79eyPO3DvFocjT7VtG5tm6te6wAXLgC/At8qLbKdaSI3ROY743z3VtYyxa1onzLBfXNVdl3IyXu6ROpKB/RkfYi/v72YedFvQH/6Wgb2KCYAz4TogAUic3AL13zu1wDjpc7zFNfgQ7HLhJokmvg7kdpRMRggh9O8CaVFEYRGjSJshAOpa3dUMCZB3Z+XFgz7WDuolsSmg8X+vKsmDXJhHrzgQFiVg+2435+DGMthcBnKDe8zbxdrBwXx1c0bflMek50GFHY812nggWmxlnK4y1jo0T9w1mpkRiVVBMOOZY4xg5LPOkJ2xBu6Zu64Y5UyjAB8aJ8db2nMaY7DrhgrHAX2zCC+/8wrHV+OmTAr0X0ZxQdhtzlm15INB/e0kW9qTgWmGmg7t9of2c8TrZt75X9upkY2pnH0MO+rbtmiNsR+xnHmr5Wm/NSS0HY0/cdQxDjcMVnzj5Ri+MZZ1P52x3MEkRz08i8tcxxThygZ7PXgRysef+Oc7uqd/DQEzyrfEZDz/Nz+blf64hJqf4Tv/ccp/vtE/hj59ZB96RtT+mTc6lkM+z9Eks0y94Zjd44jrjjc/2A+uwCxTs2EXz5B8TJh0D+Jw5xH6214RP87x92PNxm853WBRo/nZctr7x5y5IV3ESXYOt9s/WBzjs65Ab3AUneccC/BbbZmfQd3A477MvO/4ZVx0Lmy+MfebL+I2ZxpPtOPGK+avtaP6I3ttvfT5zdm7o+WFj51AtC3HB47iAdl5K35bHvERb8za82b7iWItPdy5h7DgfWMUBcxj2ck6TY7zXw/mJ9W/7eh7mbnSW8/nMYsVU+K/yI/eXeeJf6ML6yrHGNv1aXvfTerfd205w7oThxmLaRs8sMmac+OaJ/A79aUHf6dK7zffDM/QGjAOdg6sBdyyxSrvp+XonpiajTg7cNw4GcDsQdcAw+RAETQhOqC2P+2GMDuomEAIvOulCn+TIQZ15IiNJFyTRpNBJphNcB6JJXsZyEDV5msinfh2QIA/05bGxI/qDVNGL+/ZnyNuByPZqO05JVdvefUGq7YkmWOutsdAJmJMMX4fMDrJTMO92Pb+VDZm3x++icAr2U//GLPaxXG2fnjP6NnZaT1OAbNu1zVuf+IMDG3Mm8WTX0btM3S8Yw896V948lzGnZ0PR2THfQzZuhyOJbl1MumKhwVwz+X0nROZBJ1mN94kvbT/jCyycj+95HHOAfbiTv8aX+7CcLXP7jvE0tXW/Tpqm8R33VnzScQTfgWNZxOGlc95Fbx71tZGtCy5ug0bW6JbiHezDbcRGjhur8FnOIVf6Ji5zPok1b6fPubS3DNYZi13MgXiFn6WfFHcp6lMYN2ZXXGzuzNwoHrFz23jVb8frxrNt7TF7Hs4/HDOZ58StzpM6t+l5wxMtD7qOTWzjiQ8c19sfrC84B55sX21uZm7mMvMzmAe3uZ67QrA5uY93erFFF5AeHzs0b1iftqmvBfvMd+I1x7N8Zue/Yy/FeduZHLR3t9MO32l/N36waePLOHfMY3zm1n7gfoxn4wV/it7hJevBuEUn4NJ6mWzDmGCir/N3uIqx/R37WhbPFZ7kGvSFTCwgwGn8nfjG1zbfgx1z79QH57Fn+1vr33oCvxmLPKfxznzgWeaN7xifYAM/PJGC/pk964v7+9mHnu7QHzDG79AfI0IHUCfBJhHAhpO5SOUa74w5sJi4ALwJ2Y7jIGjCDbAh3MmBcr4DA2M5abGzEsA9N+ZnMiChRx4SH/TmcdEzf00+TixMunYnFwk+3jrs79ZJBz/PufVrG9t+Dvy2FXN2MLCckJcxZTs2aTceOoiYPB0YTXSe0xQ8sYGTJGzqAN1jdfAmsDVuWheN2xVdWm5jtAOoz7VMni+6dNJgH5j8oMdtXHouk636+sZs22zVP0WLn5XvJMN+GJtSwOOPkyy062eEbev2D+sf30Y+zuHf6McYAJv2J+Y9jbvCXeP6XGHXnNX8OuELX6Xt9Lf9ibk1ljwHJ0D2ZyeAjePm5eazY9d2gjeN37g85lPYNDam2M5fduadkE3c5xhqnkm/9IcvMUbkcWEPx4AbJ8XWXWR6r/d6r122/OOZeRdd7KjTV3bzKXZSpKEv65G7EpCT2/0p6Nnxd+Leumi8NpfkuxfKnXBP9jGXTTxofuJ622KKWcjf+m28Nb7Nscau8x7P33OjEDYnmBfbx1oXHtv8Y97qGMB8KDR815Nfnme/M+eZR/0mfBfw/txxKd/hc+7o8JxzrXXXfNAciS85ttv+FLjuh8+MNfGp9Wnfm/Ie7GS5O7/p8Z1D8Nm5EmOaw+Bpx5zGS743L3UbY8Lzof8e07Ijq3XSHG2fdK5uvze2mw9ajl6Q8e75NH/b04vu5rdVfmLsTJx+DDNg0LUDjyR0XgBumSt/M6YXAJif74YI557ILffPmpB/8R47+z9OC/qDr/mWe54dawIxEXfQc2EKSduZnLCQwHZgwXGb8HGiDp4dsGjXt9pYHj6TCE0Bt+VPGycxU0CEoE30LiAgUvRkOZokcHL070CNDjpwdYCdCGnVj5OItqPltH0aCw4iK5x0woENTNA9vx5/CnwdYEgK6L8pyMHQiZyDSD47ACPXhM0mdicp9Nn2tr2wfwdGk7gx0u2M1ynYuh8nCu0XHUSn4OUAM51f+Wi3tZz+PIULZGa3yG+vb7zku3eN/DwxtgPHzBc/hZea98w/yOICvvnACwr4hX0MLmEc5DpX8oFubP8JeysdTng6hrlOpIxZ82brx4lR+3zPsePIaszJR1Zz7z772k4IV+3bR61/83zwRuGT4ymEfb59H27pOzhIysBw7wB2IW+5g6GOexmHBYbszkeu4JAX5qU9t8Rzyz27q+kvv0PPLeH9kj106LlnnvhbFge47Z5FsonbjQfjqGNS71ZNscR6tk9N9vexxtwKD90O/vBxX2teI9FHb46Xlnvib+POcd85SceHKUa4kDA+O84xXvpH73Ca/1pW+gAvLBiBG4r7XONcyb4IH/qN+h03OpblfPN6jnF3R8f3tnv7JudZ0LDOci7fXeQap2CZRQL8AX+f+JP5WCfIZIygN8boOJxreHbd8af1x3wYw3iyfJbLbYh1K0yas1zcTjEe/Poc/a9yXzgE/GJf52XGfudrju3Ys33R3IG+3Cd+71ze+nQ+gF2xj/GWfrqgNwd6oaL1hwztS5EpBf2b3/xmTPRO/73xtKB/p3X3rr7wzAd/8Acf3nLfBf2UaE6JmEEP8RlwOIcdGQJwgJmc00DHKezcXYg64E+JrIPAROr0bUdlN6PJxEHFTs48HcS732leODm3RTZZcM1UXEJwBhTyOuGzHJbZBGb9Ykfb0DoGD53QOIB0EABX07XGUpOgSd9YwA4OoNMYDsjoxoHSNnGy1n7QY6OvTjAmO00OP815CoSNw9ZfB3EHFfvZFNQd8KYg4kSifcx2muSe5jy183ywNYUJL+hqf/e8LKNfDmb5Ms9VIe+AbvmczDrR9djI6ySZeTOmecE6Mb7AMuN38tBJIgG+MTlhamW31rs5Akwdw2hj61xY8nlz9Ao7nmNjd8Je67PxZ36zzzBH++3kNznGDrWfl+/CKX0bD9iOBSrGoQ1/KfjRTcbzM/OWM595zMnxlUKeRbDIwjP28Q120HnUJEUB8jInihuKfz9Gx/sryBnoJwV9dunzt30Quae/nmsXNG2DiU/IJ2w7+7PHtB86D5n67XjqfiyzcWhMRWd+iV77WmNg4l4XqfhOFyiOY1Ocm3y8+csxPP2xM8/cjEHzErjm1xqIO7E/C0bHYij2cEFPH+aszgfIa/BH/Bp58t0x0H05P5lyVeSF11c82McpxhyrLYPzNOu7cYZtjsVdY3GKO53P+Ps0n85hJx61XD7P8clfGiurfpuL7QvtF9N46IMaxLmCNxPBkXmWuIv8jDf5Gf06JiIPuYJ5CN5k3rQxxnpc99ecY/4Hb7n+xH627rSgP1couGjPn7niiiv236EnmAMyJwd2NNpCmgaugcotNXbEiSQdVBizxzNBMz4kaWI2oTuAOdg5CE8JZAfpfIeckcPkORVZXGO9Njl10mgi6BfLmagcxBygWs/oFUJazZtxTWgT0UCSU4BlLg5+2MJEZVkgVdusg4EDUGPAOsln63PlbZ7XlDitzvec0aVx0HMzhjtwN06tqwnr9NWY6SDQAdt2sb6xE3qz/hif9tPYkz7c3kF/0sPkd/bXfGYHkOd/CVxtI+vOhbrxgQzsGPYjMRN+0BF/KcI6cepizLYGE3BEJwfmUn82Buh/mjc+64S0se/EAD1MPtwJkjlzktu7yr4Wexh7UwywToyd1onlaIxNfLHyFeY8+b37mWJFL+hQzKcv8Nk8Zvz4zpEU0tkxv+Utb7kPC58bV/lMoYy8jOl4RBHtwgu9B+t5eZmfm2Vn3j8tl8Ib/ON3+B5zwm8o+tNP5sBb89Mu4+Z4kkr++233HdMb77Zt+5h9vLkUH0gxSP4QufjspN7YYM5p57sAVr6BXsk3Ovau4onn5T4mDkzbqeCLXpGx/cG+yWf+ojf/PbZYwtxYyDGumAe+AD6NbWT34go/Zwjnsvg0xSDv8jJPdOLv2JGFjhXHeRcUfaObqXi1z1qH9G9d9/Uu8hiL5+odU7u4ta7gcbBFzDPmzGPH8hlktt4cE81X1h9tnBuYH7uYXfkL12ROnSdNcW/i4M7t+X4+8c6cATdxnTFlf+jYaV9rfscf4D7eO0IftKcO6rhiHHRf7aPxIV5UylwmWcPrJ/I79M/u3i/u72cfcnrL/QF3KeibQFjNynEna01yFHkGsR2e6008nbw1ibpANlk40BGsO8FzkJwCP3KYYCAunNxOb2L2tb5+tWvauqJ/dOXCnCCZ8Qh8TQzMFYIw2Zkgu+jr+bWOrFfs5WRoSoQnonMy0n2iUyf5HZgmexG4O5lo+ze+fF0HXpNnX9dJg2nMekNPjXW3bzv0/Dx/n8txgnwHS8+rAyDn0L1tZCxNSYv1OdkxfYHzlQw9hhOoDgec87yRC1/wi7w6oeK7x3CxznjokZ1JeK0TX+vZyQ2y5C8FvWV3W88FffpvJ1Y9Jno1Jnue4G6yffuKudGJeWPc/N4y8N1YNvb7WvPQMXxzrpOcXN9YnLADVjxHPtMnyf4Ke5bV/Vi25p0kbSlk+9cVrKdcjw82fkjycty74OyAp5/Yqt+ATpyNT6QPdtfhH4pSdlAjQ4rqSy655PBIQO/I4wO+RZq5Mz/rzotg+APzSzsWC9Jfbrl/29vetu/SG5cT5o/hFp9yPJkwajutMOlirPuwXMd42zEArE7+g52NSeuy+c9YdG5h/59ip/vEb4j3tDee229adn9vOVp+MAq38MsAjMG4Oe/HOuDpLgzR2cQ1jG0bmgv5zKJHF3ycd7xwftbxvLmB79aP+Y2cDFyhA96FwDsBms8b+/0SQXTSuENeZOjiMP123gMuJp8yHt03Omr9ubC2DNZJY7NzbvvcMf5t31j5rjnX/kee7VhjO9im+dz4m3LXiW+86JZ+GNc2No5tU+OybZ7vXvRBRtsp5zNe+PZECvr/aetd/J/PXnVa0B84Krfck4TgqL5FxARth4U8XZgCdABqouuAgIPZuTrB66RwIv12rib6JneTh53DDtKBzYWAk5h20BXhN+l5numDVe5cj+6PLWDYwTsZmQr6SY8OUquEyeSJTT2ede0gAmaa+J2UNE04OV2RvQO2g3vP2XPzOB1wwFOPt0q+TPgm5Cl5cnBv8vZ4U7Bu3TjgdrIBljpwgMVzjWUfasEgZgAAIABJREFU6MSlbbLScycmU4Bu/NhXaE8x02+w9xycqJCk8LwmclhuF/pOUDrBNw91AW88dzvbYyrgu0C1vRqnx85NYbV9cYUbOGtKItpW3Sc6bp9o+00+1FxMm56nj2cc42w1bvtE42ulm5W/+Xr3TUIVTGZXnVvZeXYe+04LtF0U2Q5+gR477RmLfjuWIlOStvxnUYDxcx754N34RY7lXHbLuQWemJgxMja3RhOv0z7zTD85R9FGHGRxq20eX/Ob7rOo4M0BfK4LEHh4mjO+Z65uHMFh3mn3dcwz16Ebj3ks77B/+xr7jfkP3bpgpaCbfJh+8BXkbi7GJ9j17UcFmENzEAtbHQdynFvcmZdxb11mLvTDvJCT3MW4zVhgKQtg+DQYpHAFW5bdtxBb925jnaE352XNO9ZlF7ouvIw/68RjOG40BzHP5h7HDPRmX2uMdd5szmquzLWTP/U1jkPO9+A35uj+HS8zzmqjoXPsc3Fsz9dz6IJ6snXHJHx6ys1tEzCEbdFDxmxe6EUaZOwc1hzfsRRegJ/MM/Yv9OFFJl97LD93u8SFE3nL/WlBv6Lqi/74Gb/lPsAJqNiNIwB2IHNi4uSgZ9tBZArE7fwTiUOIgNcJoQP3RGIOlPTdxXI7ehM1BIL8lsfEPxEZRMG1naxax05aHDgJkLQ1sSIbpNGkYJtYbnTZJGjS6aA2odn6td4mm50rUW+7OsC2Hbug9/n+bBx2AoUeTMZ9zHPp4GU5LL+TiB6/Ewe+exe8dX2M1Nuv3H8HewdD5tVJgu1oPHgeU7/ofQrYPR8nOenLL/Hy7Wv2TeRC5/mb5NCYB7Pelbf/ThhEFnRMkkrQnRKylqV3/8HQNJ71vUp+zjdyWOcTl5ofbbO2ubn1GI8b18dkb0xOvrEaxzib+HvimcnHesxJVx0z2je5/ZxCnh16dOnn13MtfOq/yMZt89iEHXfjF+ynDTjkPEkmu+EZj3id8dJfCngnqozNNSnyrQf7Cb7ksZkTY+VabuPveMziALfcZ6eeuw+muNexqW1tO5ObOEZOHMs1nWg3HrllvHE/FWzmoHzuopAxjUHHTs+TNpx3nHd+0jGoY5pj0sSLcB6YYVzsMI1rmcEeemy5891t+q4OFlnzCwu0yzW8JI/Fpcxz2vhpf2Y+XhSyTI6PE9d4vuRK9Nn2cduM5+KrF+6MDXMJ7SgWLd8KL1PMcOzxefsGxzumuiC3TozfLizdztc7jnjO5gXm2JhZ5aTYD660zc0X2AtunnIux27nHyv/7vmgO2PCnNGxru2CbFOe43yl4wv68/W9qIG9nPd3m8hzYjv0zznf7OPiaHf2wac79IdYSEE/AdpE0Ymc2xuMq8SqA7HJ2ARnMnBfHZAd/Lq4MMlMDoZjOGg2STnp4Rx/pyI4fXVQMbFYfo/Lde3Q6LcTR5OfycdBaqXbiXQgNgeL6fqWmb6stw6aJtMpyDopaWKbApnJsIOV7Wxstt57zGncCTNT/+i8C3HjtnHPHKKrtDPeHfjajxx40eUq6HXQ8JwpANyGudFfBy/jv/u2jRtfx7gA3LmQZ1ewsWZ+iIzMofHPdxcpjevGtpMQB077OMft3+CmC3njvPkLLHh+TswmHzHuJn22n9h2Ptc+YZu2XO0jK99tDljxXftg+1L7m+dJQtyY5BrLattOump8et7TudgbfKZQTjHPbe3YMFgjnoCZTmzTlnPsQEY+F9/4A+fT3oUQt8aDOxYSrLvIlj599xzt8Im+Dn9KocWb7pEFjuI7/ORn55En80nf6YO7CFLY+66A9ofJ7vaHiWuOccNkw9UY2GjiZxcMxnT3z9wbRxO+jd+OD8Zy87J9x77guN0y2rfhxClmtA9ZRvOfx/Jc0WE4kEekwC195ZwLf+wXjIBJFpmQx7v0jRkX1I6fnovjQj5HFhdDkTG6dFzhmsZf+sWf3K+xwBjNUR7D/Ot2vZhhDvOciEETNpvzp5wCP8euuSbH/JgOtul5Mr/me4/rhQtkPRbPjGvLtMIpugR/XSQ39xp/lrtznOY4b2ZaH85t23/N6W0z5E6/viuj8zm4JH+NceMxx2Mv5oBd0FnujnrLW97SlHfB32983gVf8i694OyDTgv6A+6mgt5AwVE76NhJ8tkkAsBwlim5oo0BC0FDuEYJhNTB0sU5584VkCfnbBmbWE1OXVS77ZQMu1BjvlPx5HMmKJKl1jPFhAsNy+lAbH33XJuATZ5Twuz5ut9VktTE3kHT5A72OvCADZMs1026BHud7DhhQq4maAd6B24+e54Ul33rXicY0xjWrYO/54gsjTkCT9vHvtfXEjSmgNGBZNIbclkP9Omg39d24kSCxTPJ7HqSZBh/9mmCov3bfbtooY2xZ9zavzp57Z15+xfzhY/81zju5M72t89MCaT7WdnB14EBJ43Nk+brxn1zcGO+/dd9t6wrHm1emuSbsoIJV5bPfDFd33PpNisOoDAxRilkjXmSLDDE7en2y5xjsSrH8T8XxjnOzjd8Bu7ynR1PHslKH5z32Cw6RMYkeOAT38h87Rv4ffqnPf7p8fMZudGJi4z06Vvu6Y8X43WizBwnLNlmjfO238rPSPwbK3AYc/T1zVMea4ox5umV74PPSc4ee5LFYyCP/d2xG96cZME+U3/oaOIU2vsljc6f4Gw4k7/gPbI4R8OvstiTz7zbgbtD8rffIREZeNSg42TLjrxT4bbiOebguxnaFuSk1rftgRyWj9zZRTs+hf/y17hszsfeyIC8btcxwPLY53Pc+Qu2Mfb7ro6JMyf+bi52nGN+E0fjiznnX9vo2EJOx3ycVzMnL770mB2bOvbCzeZo+6+x7DwrcmTczgFdfHcRPuXsni846jm7T+Mv7U8L+gld71nHbnLLvYmCgOgkGAdwMM6xLr4cNJpYV4GNcSbCJCmxQzqZcdLXiaMdib7tCO3kx4jVhIXTWz+QqIvJdmSI185vYnEyh14p3CHj/LVOTNBtLxNCE2QHJPfrIDIR+jFyBDtT0mYdMV7L1cHJNvW4qwSM6xnLeOwEi+8TDowF5pRjfZta5mkbua31b3k8R+vXWG692ycdzFoPEwacSNgn7W8dkOyrU3BlDshyjDpbJykKcjtmdhRJ4MA0emJM9EvS134Wuf2svIuHCS+ZMzsT5i78ywmrPyMftu7EYmWvtm/LZLw6CTHukW3im8aSbdUJSfN6Y7L9of2ifXHlN8fm3GNOuOk44TatL86Z35GzkzZsiD9M3EKCGYykMOG/d7O4Ln/9+/PsRuYvPMHtyI6fuY7iBgyyGMBt6sRW8E+RzM+DYSuehc5ffkM+11BM45/8ZUeU78EzLy7zYl/kxzed5OZ45uxdT3wwSWV2X+kvhVvk9KMx7wyGJk4Hy/nLXOyv9qUVNzmxdtzGPo4djWm+H+O/ic+N7dXnjl1gwM+9Nz+jI8akKEA/xsExmc0n6IS/+IbHMjeB2bQ3Rqxn+yS4AS8sWCH7ufio8wk4Gdu0/yNrx5jOEcyzYCEy4Q/0TzvHUXMs8nS+ahshC7rjGvzEmG4OsQ8wN/eDP7vPtIOfOpbm+5SbGsf238YBejzG37Yp7SIPHGFu9vzs54xDLgPXTvXDJAv92s/ok/yB744r3f8Uc1gQ8c49MmAH/Kj5xbHbWHVdYDmxdY6Fa0936FdM/55x/CYF/eSMJrac70LCtxtynr8OGl0EdTA6pu5e3TdxcZ0dzUmmHahJt0nZJI/Du/iBiOycHGvSdcHtoEJgtB6nuTsAWp8mdJORSZDjJJfIsiqwPX7mAyGZLKwb63eSHZLv8RwUXGA2rpxYMW76NNEyBphtOVp2E6ex5+C7mqPt7XHdjwt6ZHFgtc7chxMm+18HMq53MelxpsDAOP7biRy4XeG1/ZRg3iv79pPGk/Gf63jBmBM+5HKwx3cp1jt45zu3IhvjPUfGd1LFbmjzEsVVz4H+c5w7BdBF+4PxYky1jayXvqZxbczY7lOy4oTL/D21Pca7Ti5WBYDt5b7A7+R3nrc5bJK1Ze5r7TPdF3hpGfO9+dX6BgN+m72fG/c4+Rwccw1FMNxLH945Mo/lOi8ugS9jHZ/PM+lJ2jIePJ1+eRwg1/KyvVzj55StC/oDx/gQfpZ+vMjAZ4qsnEcfjpPeoee37vPX3E1halycK540LzbvTRhuf3LsMTabq3OO3WDbrHMKrjMHHJtH49i5xCRP45pxsIXnh12mopnrXCCby4wLj+GYQYxyroMc9i30Bp5ZEGOhyjqj/+g4MvDIB3eiOB40F1s3znucW+GjK37kjgO4oPHo3MVztP7Rl7m59UFR1/LYHpYxn+0jjlnGKjZkbLCX9r4jon2Pebmd+zAWLRfydk7Xebc53Bi37fnsPI+CHjtMmDZHNz7wVduCNuiwYweyOnfx/Pp6Y4U5oOvO/9Bj/yWnQSbwgT3twyvOcly2TCf2UrznH8sKLr5zZ+9/esv9gRtuf/vbH36HHoeZkh0TnhOaJiPABsBzvkmwCzY7KoTWBGAQI58TjA7yDrSWt8kEh3OwsqObAKfEokkLQjEpm8wZj1XQJpt2YhOcE4aWK+2s14xDIEWWTkomwjWxWKe2s0k7bVqWVfLSNvS1x4Kjsbcay3NrGzvoeE4dfGzf1pWDgW1Ef06SPL7x1Rh18CEgEUQYj8CbMUnAeycdfLUOHORX/uTj2KDx6iDftveCQF9n6qdwoZjn5V8dnOx77N6gEzBOksJtxOieYGkZ4R+udSDtl3s1T9Gvk4c+1npd4aTn2bw52ZBgDU46OZhs19i0PJNftj3ta+bQbuf5TPxq2xuXxnx/Zmww1fK2//QYE7+5YDEGnADah5kLO1jBKZ/ZncMnkR8c0ZbvLmzS1jtQxjJ27jfnE9/wg7e+9a377ncKeHZqWSCjyM84OZbCCD9xnMxYFNngmuLbiW37sgsL5m1ehZsybhYdeI6euw06dtlXJ+6ejhkvjbnG58RZ5ndjZ8Vbxl/vuq18z348+UjHUecLaU+CH91iN8eQzheMb+wBtuACj4nNp7/NZc2Z9j9jIJ+dN/ixk17giowsaMG3vkMr2AEzvlOl46vHN+exQJAxpmIfm9AOf8ncMl6uCXb9YlZjZeJT8yTxpnnHtsQvm9czTnQB1uy3xn6P11j2IgI5IfmD8ydk9V/GbC7NGI7D7YvYx/qxv7k9tomc8AY/exgu4jO8OPkq8zHGwRPn8BtzvTHhuG5/Q789LvJYp/gcjwrg/+mbYt/98blxgqzGhG3hDRTzOnMNbk7spXinBX2b/t3m+5n8bF0TuQMADtAFuoHbCZsJpxOXDsQeCwLoRG0i1ByjsLEzuMCwI/U4OJQDcD5DhiQcHVRdNK8KRebRenDwth5MRNYlThwZ+jYgdOIgbjuSdELEEPkUtJ0wWJcrQjYp0X8HOojWiZbnhty+JayxYVmRyzbvoD4FIdp0wufvDjYkJ03qkLl15UTCwa4TH+MaPTF+J8rgGnx6lwgcuKCf5mXdN+6NTesbvJ/LP90fMvparrdtSOpSdLCbCW6moOmX2qFXB2LfXu9i3jZzce4kmOP4h4tH28Y+NxX0rfdjjG9cHmtnH8KGlt3yofNOFhp7nWA1x04472Pth80hyDphrbnbvmbu6hgy9YXveQ7mWD7HXt23/YmCu/mbGIfPUcjzF8z0jjp3mnS/3Iofeae4wTicN8c5aQN/119//R4H0m8eA+B5Sop6237CB4k0tzXTJkl0Cqn8y2IBXJe/uSa30XOnQS+C+VZ6Fh746br0yXP5LVvbrTkSPDRPN78wB/uGcXLM3/pc+8qEQfOFZfR8mmMdJ9xnF3mTrO3zE66tW+sHXLlfy2nuNMfBzY555qH2d3DcuuEa+5HjcceItOfOEv+UIrmPi1HL5lhq3VvXK77OmCwogCXrAizlGIto6KdtgW7NcY3j5sOJrzvHwKYTD6OTzmEYt4vK1UYbY1hPzIfCu3HtmGy+mfA4xYEujM159hnn9MaPF3nS3oswYKYLYdtspedwlvXWmLUdPAfHMOtgWiRZ+fqEa2JX+uHOEjAKp+d75D6R36E/LegvJGxcVG3P3OEOd9h/h94B1QRiZ8LBV4mYyQVgrvptp2dMANrnGduyucgleHUwt0xNKg5A9Ov5un+Cgwt+O7rJvImvCZmAgMzpM+MiKwSwkoX+TeImGfo12TgYdpKQ7y74OyA5gJsEOwg4sJqQkY15IR96mIKtyRF5TeDI2DrwdcYMshofTuDcH3Zvv3AAs76ayDsxZJ6dIKIjJ/YExrQFF7YXSfMxFpkCi/2wsdp4bTnti504rLBO4cxtl/65r06Y3Efmx22XjQtW88GB/06+jf6wm/3CBb2Ttu4bXU1/e0z7+bFErm3XePF3J9LoCf2lmGq+M49NWLeuPSfjw/ZuXpnmaN/yeeO2MWQOaGxaP41l69V82VxE/yRD2JtdcBfz3ScYJ9mnIMEneeGXC/zgnP/YzGM4ZuIb/G2+ZWeSYhnexPczDncDoCvfjdV6sQ3hnLThNuckgvmcPm51q1vtn1PYZ3x22n0nAAsa6evtb3/7YbEC+XjTfR4R4KVnxkXbtzl7woP5ubEUOb0r2fOdsLfCuzmneTA6825fY844wrfYbZ18vnm4C+Jz6cx5QsdBYv+UIxDviTX+a05wvG79p53xa8zTv68xj+GD9IGvGld+qWLwhIzWuf2r5wn3IQt2sB8ybut9yiHoH//hr/m0edOxvHmz++N7L1p4nOZZ62TiXbdnTt4MaA62zibso0tw0XOY8nHbuHNx8MM8nK9OfD75m/3V+TJ26XzFORx3abSdWkfoYvIHbO58sG1oPnL7rj+YC3rxHNr2nHOuemIF/QuarS7u72evPL3l/sA9V1xxxU0K+g4yTi45Z/Ma7O1EFKnus4nLxDF9xslJYk1cPtZOw3UNRQiyA5STuFwzFQskhxCbx3S/Hdi5zrJAGiSL6M5/0YeJ2zYwofb8O8B1otJzMCF10Gv7OUnBxpbVmJnmYN07gbDNTP6QsAtBE1z3B/FO+GiCn/CB/a3TtqH7dtD13N239U//HHPh7kULJ/70xe509zdRrpOPxlcnJJNP23aTvo3FDqwUAPx+t2+r7EAFvjN3v43b+ncx7/aMeyC0f3vEx7ulxgefXaSlD4oR7IodJs7rY538WNcTBsxhfAbjKz3Tj33APuv557MTF+sI3TGHTlLcT9u/5e4xJ9/KsbbRhNX2bXRonE4Ydt9th3wHhxTbvXjW3OpCqHfo0x8LVPRDceK32Hdx48LDOnP/HIdPebmcsY6teGZ+4uwcc2Ld+klxFFnTJsV6im6efc6im1+qlx12inLmnhdZosscSx8sDuC/KcZyHX2nf+O6/QOMtC2ak47ha4Uxx2Jff6y9MWBZwZfjo7kFeaNjdviii2mxoX2XfhorLbPnkz5cKKPHjv3Wo2VHBnOBY9MqfjZnWQcTj+HDtOvFKPtLPqM779bzgsf05ZyDPMa+b+7zDqZjVMfpzNXP+k9xxfpybELvjYuOj8y/Y/cUy50LMUfr1vw4Xc8xX4M8EyebZ9vPPA8w0XO27xof7tf9NN47v2fOjjmOR54DfkBb544dzyyPN+caJx13Mh5tOGeecBzteTZW8DFsaDzTN/Gl+dv8kHPccZHjJ3bL/bVThL54j53976cF/QHnKeidLAIyB9kOxpNjGdB2IsDdBHPM6eysHotC0uRtwNuRpoTW55mTE7wOhE7q077JETlJoHy9x+daj+9bgpDBQb6J0PagHQVfE4QDaBOCgwrnpuDVffAdnTiIN8GZhI9dB2n3+J5P2kyBDBKHVNFFF9ouFDqIgKOJjKcg2bhr3U4J6JQQGleWyfIYb+0DU/CbbOn+WscdsJqu2xfS3smjE4qeNzuISf7980WdxJobfBs9suUvRYJ1xmfzjPUVOSnoHRjBkv0mY3iRhL4bN57jxCMO2q2P5kD7Tn92wG48uB/bb+LL9nPPB712smN8N+e3rqe23Z/jinU2YbV1OuHLfuD2lqU/8xNrxgP8Qh/ekfEObD6za0jx7YWB2Ipb3ylCwCEYM7e337pP+1bk8u/C5zvFcYru7KJnXu0HGZuFL+zH7fV8x49znKI7Oku/l1xyyT6fyJXxs/v+tre97fDMPYsZkTW+zQ7Xv/zLv+w78TnPrdLpOwkmu6uNV/uLbWb/cxyhTccCx8Xuh7k2B/ddgO3bTtTBaq7p3Xn7iP3Y/dvvwB1xz3Hc/LXyNeOHz8Zd84ALzI5nyOBr0oYcq3Mfy+652kbGMPhvnuA4slFEczwysMDNmBT2wRPzcB7Scdjf084LKuCQ/MHyIT/5APyA3fuOKM4710OfLhYZw1i1PfrzFB9YdDM2Oq7YxxxrjZEpNoGFifPNudjDXOLP1nv7qfncciIb2HM+53bTONancXjsM7HP8qUfcN+x0TrxtS0bcwfXYMj+he7ThphjPCMHi9CMZ6zap5vvw7Un8pb704LebvJu9flMCnpANyXcdiQH1QCL9k6uevYmnU4y/d2k14HJAXkiEycHyJQ+nBxbDjujHYRrVkTZzgpps0pmh52K0CY1gs2xgh5Z0Tey2RY9N5OLber5magdUDqJattOSamvsW7plz6QxfN1ELAdHSwJ8G7rZMhBufuDFK1HcIc9PCdjrZORaRwCkHHvsSZ5VnhGLoKBsekEy7ppn/J49uvpuPXQ8+5zlmnSQ/qnkE5RkJ2+/CXocH37KvPip7TAUo53kd84d7CNTODKO5/oEOzbh/FbY4SFtsb5pGfs3DhBl50M2c/oD7nMf5PPtW900mJdNBY9P/dt+c2XxxIi+m4fakzb9/vc6nvL1nqcOGuSx7oIBrOj7dvkY2N2TrvgAkcutuGf/KXgDY78XLntkz68i+3C21ihiOHN9JbFNqO4TsKWQvrSSy/dx6Z47/hj+6VPbl920ZRrUoSzmxwdve/7vu/huXzGTFGfdvFFPz6T9ukv7VL043ssRKT4yg5/+j8ffu1Y4bvAzKe2N/Ps+OW+Jt+kOGoMO++wDxmH5oG2pfvLZ3SGLcEBMaP9HPtMXJxjxLzO05C7x584K8dcsJqHkJmCwzEHHu98KcedZ1Ggm2+tJ2QNXmJj/+RjfIu2LIrkWPQErngMpd8DwbwmTDDHxqHnTtFk7sBuFJ1ZuIr/TfoHL443rWvLRrwEA2nLohHnjnGs45h5wxxpHmgfwg4dl23Pvt6+51jcfoPtrXd04ZoBnjTXkefaNl5Mo6317dzGunMtgH5bP8Yuftd+2T5vm5kbctwLOVOMbl7BdtZL+uF9DT2W6wrPL+1Od+hbu+9538/c8Y533At6A6sJBScC2AQerrGTNLnYkSeCckHEeVb+DWZIw84L+TC+A1D69eqfg6HlsBPbWTw2Y7asfkEFhQB9MLZ166BM/8hpgu155xw6oY8mPJPiRCROeib7Wq+2cxOoyQ7Zp+Dkdvns20BtF8vCNSY3isQmyiZr7NjHO3BB4AQOy9XBpvGKba2rLrptO/ACPk0vDhIdSNCJgw126ELTMk2BqO1n3HT7fEdfbmfcOun0fChwkqAl6fEOopNzrvFz8n2HS78UrwsdJxbIw1+SCeSBI8xZfju+cYM++m/zhe01cUknhei19YXtmtvadzos0d+EK2TzX673vKxDdNbHVgld94M/NG8dC6d9TSfbTpSsT2Nxkpfz7HLwyAdFOT7JDkljC5yw884OPbcJ8+Il+qeQte/4cQ9iUjCXRa6Oh/STcXt3lLc9pzBO0Zw+Ukjf+ta3PsSDHEvBbX+FXzM2ixfRiwv/yJtiO/8zdnbn3+d93mdfsKBPfiaPgj7XsFARPyf+sfDm8SjoeYYePWBLc6hj05S8uwCfYlvmnjYUf8Z++0jvzjt3sd81P4ev+lcI7L+NUfqdfLvHtLzN+fBX+8vkW7QBk4wN1s3t9Gs5nUc53tg3Jzkss19Mhn74S/FovsEf+PUTv6COvIdYEkyxiOVb8Fs+5skc4QTiu+Myn3MOjmhb4jsTz2E7Y6HzBnBlPeDvk70Zv/Mky4Wt0EfjwbhHx+gdruqFCfowfjiGjtFX+y94YQzbEbs7B59ynIkbkJ3+Yvf8Ix/0OPTZPtP5R+Qg/2uMeFFlwqt9lX4YF27xdcac/Qu9th5tI8ayvRxvGAd8RTcn8lK8F03scvEeO/vfTm+5P+RC3qF3QHPinuMEBZOeQekFgUPnZ87sH3H2dh4n2e3gTrTczsHJyTtjODmALF0wWLYpmDuQO0nzXNOvd43TjhVjy0RfJFIONO3oEFcnFdY3c7eu0o9Xq6f52RW5toOO7esg73lbNmzZRSttHCxsf8a1LhgPknWAxvYEN/CEvA5yU7HrAOQgt5LTNu9kx9dbzy4SpgUFAjnYdPJAEmy8Y3PjcwrctmEnzA6O9gnr35jDHi3/ROMe10lXio0U85MdnRhkDBf09rku5o2dngd+6ATE/scuqwPp9DvHxnUnbeDNessx7NXH6cs6Mkb5PCUvxof13nZecZgx5DEb923TxkTzRffrJMTzWR3v/lY6nvj2GF+3Lm0rdtMpPNGBedu+R3IWTLHzzs55rvEt++COYt9xzbzo41Pc9LHJdjkfv0+ixi3sKbxzyz0FgWOP9Zfr/ChJ5u+fASOm81Nd6TO+m/9pm93IFFDpI224g6b9q3097VkoSDHPC/e8mOCYgs0a78wFXsKvGmOte+PFn+FHcoKJyzu+rfi+84nmAHBp3rdv5zM7cB0nPT9zMXoyB3KM+AMvde7WftXxvf0fTNlOjq3IZX25oPVn85B13zrrR1nMeZ1rZXzuLvEdIGClddVc23Ek3yeZzVPpgzsu0LP1aLt5nuDOfoM8U6Fp3DtuGecUcmzyrPDYvsAjA1M8QD7i+RQD0C/c0zKhF+KuYzfnkJ1rO04aW503wWHpl7k7V7L9yQnFNZo9AAAgAElEQVT8yNEUdzw+eHZu2dhg3CnWTTmB/RtctP3NDZGHhVL0x1/bxnpKf7kmfH3dddfZdO/U5xtPC/p3Sm8Xw0WHt9zjDHZsjpH44EgEDM4TrB2ADN4pGJm47Ahc12Tq4ryJyi/cwik9fhd6TSLIh/wOkCZtn+/VUycsJHzWXyco7fzMqY9DTB1EkBkyd3C1DTsBcLLhMR0kOG4dNhmudNiJV39HtgY/x9OeOa1I331OhOwkgpXcbtcJdAew1mcn5MaC8dNY7t2SDnoU6g7K0Xtj2nZmPM/JGLd/MA8nUA6UnVB2Etm+5u8Ebm5r5ue7vPiAD2BX/IRAiyxwDEUHiVDbwYkRPOS/YMaBnr65XdOB0v0zNx+z/7Te8OlO3M0ZfO5CYkrkJ1lst9aF5bX9kQtdNBf7Osva80dP7RtOCKfkcApsToCOfe5EaYU/t0P/Hjf2759J5HwX9caii/gu7MEeuKegN4ZJuogh2MI/18gxrkfPFMN+wR7HeB6d5+fRO36SdnAdiwC8WI/5UgTxm/X4Bbuj6TsLBpGL5+vhq+lZeOQ2D2VsfraOXVTv4E+8a1uaL3I8esw1XtDteG27T3GJPqeYgx47ThFDJux3PoGclt05Uo/bBTfzsQzmB2Jz64nrnDOt+IK2jo3I29c4/0EOb1gw/5bLXOK8hTGtE9sJ/8GvfC3YdZuMyy8p8LOIYPl8+IjHbcyLXWwZFx1vOz5Yj9gof1mQ8/zhh84ZJoxyDHt0LEEO50twVOO3403HAHJWYobPG5+cd17hvrGrY+JUHzQmjE/HrymWTPlh8wNydKxnHHbTjVlz00oGsNmxOvNlnh1vnUMYn9i1bTPVLoyHj2QezAFdJka8+c1vnlR2QcdOC/oLUtdF1fjwO/QmC5MCROnkzjsTOe5iFiKjIGkySH8dgNy3yStyuEAyydhJGKuJbXJq5tbE34V0OyGJBY7ehN+JigMWfRHQTDJT4CBBcAB08oQe0LvJBd2ugpWTAAJGF6EmWxMt465s0kFgSlSs/0nHHaSm9g6aBMjWqQNLBzcnTpPuunjO9WDeOnO/7tPHe3fB+me1l0KT6xz0fVeG/cGFNzJ5Lj7mfjuZ7MTxXMEUvUb2FAIU874d1SvcDqBO7M2CcAwLAS7maWd7EtTARieK6NzFTi8QOClvRu6EbfIHY5ckx/0grxMG+kEW+0sXCT3vybcmPkQuy2yum/x5OmYfc5+Wq+c7XXNsbPRsDuyx+vq21WqePO/tW4DxiVzjBZ+2Jc/Jg3Hv8uObXO+FPnibpC949qKXxzGGwUMKDW4vB9PpI4lazmXszCvHeFa5cQEPsque/nLLfo7DM+0LubMm//NIQJ6jj2z8XB3YZqfeRZwfXSGhznkKem6RRsYe37hrGxgH6LVjtjkX2zruGlcdj/09csCDjtXtF90G7CGfbQE3uY2x6qK1+cZc0LHqmP9ZXgoMFnk61rZfmaeIAfYXcIUOzGHt944xjt9gaYrNtEMv+QvG8RXkolDmURAWjhwrvfvt+djWzdHNZ9Ynsdd27RjiRTx81DimyLXuHdPNh8aU7eDxsQl/V3q1rZprm7PA6ORrzjmm2GN98pk5uUYwDqwTdDWN4+J3yldd0DM2XGVcNOc0L0w1BPghbkx8gR3t79Y1c+a822G/SfeuK7CVHzNAf7k2i7AnUtC/eIqyF++xs/e9+W+5z+NpH//xH799xEd8xH5XW3Dzhje8YXvhC1+4ve51r3sHZd3mNrfZ7ne/+20f8iEfsufMiY1/8Rd/sf3RH/3Rdv3119+k/WWXXbZdddVV+6N1b3rTm7Zrr712e+1rX/sO7+742I/92O3e97739gu/8AuHOzP2HXp6s3MBRu+24Zy9SoXDcE0A55c6dIDqYEK/dmRkIdnvVSuDH2eeVu5w4E6Y3Z+DZq+umXzseHZyF0UOzg6+JluTvImxA7Kd1Y7N3F14OhGZkppGWBN2B7MmOs8FcnYSsEoQXNyhm9ZxB/1OHujbAZMgl78Uxg6IK307sZmSOIjZiyU55t24VYCcEoJOALjWiztN6MZ+J1fgwJhDF06sJnu3TozDTgoao7428rGrl0LA75Jo/Oc7HNILF/i2V/BdbDj4oa/8dTEGF3VRn368gGAfN07wOTDWXNU+3P7aSUwH7InrOhEkQTCn2P88ZmPc11j3xk0nFpNtJx46F65WMnZf1kljtGVZyYYs7qvxYZ4gBoEP2wndgBkvusU27KazKOACP9eCQXwbPoOL8N+0ZZffuuQ8/WQevnUYf8m1wXAStfQVufIvhQwLaMQ+5p5r8TN293k5HXe/UOygBxblkpgkUUnf7O7j65EPuRjLLyrDFtFfjidh4Zb7jOOCn7jVySo7TvC846HjvY+bz1cxjsS+45VtYlyClcZix3n3N2F+inPGoeO79dexPufQmfmk/ZrxsCv69DzM4+ixeWcVx8xT5mliR4+T9tjSPtMy2G8dL7lTBT9E3s4FWXzqO7Ac37H1ZDPkASe2pe21irlwgmPJqiglV7EdiZGtd+PQ8tuXpryQflzkTj5jGb1A2LI55jR/u19sx/XWp/MpcAH/givnRFzLeM79HMuZI3+neOi4aHv6EQTzZ9vZmMHWYN42t/1oh33alszHHMQ4LMKRO9tO5lL8AEyF51MA/kf/3fiS/2gPN+/1Z+9z8xb0t7/97bcv/dIv3R760Idud7rTnfa4HFvlcYcU9N/zPd+zvfzlLz8o4fLLL98e//jHbw9+8IO3XBtfSzx9zWtesz3zmc/cfviHf/gm7z74qZ/6qe0BD3jA9nd/93f7C3Bf8YpXbF/5lV+5/fM///Ohz9vd7nbbD/7gD27p+yEPecjh1w1uUtCTkOSvybCTbIIPjkhbSJsXCOFILoCmwMcxg78Lbgc8B3EHgCmg2Pnb2Zu4nDS0Azr4NVwn4rKOTGA9hvVhx+15TUQ62QW9mTBaXuuBc9bF5I5ck3Ze5LGczNOk6dVRSLCDqvtA7qnoaRmb7DsgrmjFtjUxe9fExaCLSMjT8kHKtq2TK8tBvw5+DoDo0LalbQeRlZ3A6qQPxupk1YGpA5jt6l15Cp0O1vZnsNIr9FPB7eQEG9l3XLxzHtvYdhQ13CZqDjimm+YK7GnsN3+RlFtnlr15wzZs/vE4fc5JhnFmO/J5amv7TrgxLpofJl+0DNZTy2OunnhosoePmUtWx1v37Oj5rhr7W/rJnMAOz8fDbX4hHp/Z6W/crcZOkcFvupOE8WZ6czSLCRTMkY2X3OVcnmVPopbPWTyL3ME3O5hePMjnnKeg5u32WRBgwYA5ssuZ8Vj8SEHPs/QZI3PIP363PnI5oY1/8Yw8GMlfnqHv5+8pGvAzuMF5AhhZ8VTHjsZXx4hOqBsHjqvNifgB8hm/zQntP7T1Yo/b+E6L9mfrg9jCIoy5levwi14gcA5nvbqd59acY7/GpxgLHMLj9NOxkD6MeevEeYoLlFyXMYM9Yk4XsvgveMeHuNMFWaa8yjxMjAErfobZ8oMP5zTowwUlc4JnzGH2Acc7Yw9uaiyD3S5uyRUYh/l6480Ys69yTdvXMYD25hrHGPJf5ynGjjFjW7igN69m7N4kpI/2Vy/u21+Rybl5cwXfnat5UxBcgCM40zlgzq3GsA7pwzI4T+A8x+yXxonzDfCR88FV4sQ//MM/dJi94O+nBf1aZSneP//zP3/73u/93r3g/qVf+qXtt3/7t/fCPoV1ivbf+I3f2L7ma75me/3rX7/z1+Me97jtW77lW7a/+qu/2n7mZ35m+5M/+ZPtyiuv3Iv02PkJT3jCfjz/suue63/yJ39yu/rqq7cHPehB21d/9Vfv/f3qr/7qQbAv/MIv3L792799+7qv+7p9UeCAq7wUz2TMm3XtOBBGJ4p2MhODb8nn2k70TFZNvA4+Bi0E2cHJBIpMHVimgNMB3KTX5GgTd7Lhfrx73c7rQIaOpl32Jm6ToAN6k4/ld5C3vqxD6wiiWNmYvrm+iZkxekcMcob4sIPJznJ30Pa4Dii2x7mSiU6+sIMDm8k7nykKOe7gg26RwYGhEzgSHidX4MeBngTJuDOumugn7DYN2Yfb34yJTuo8B+sumOXFWfzcEC+Zm/CRObEr6GCLbr0QkPPoyEELvdsnmIsXWrDJsd1+y2CesD8bn56T8WqdrAp6Y8S2Nyc0Dj2eZSJh6ATB+EN/LX8n+cZec9qxuTd/W9Zz4W7Fsy3/lMxY/uZ04xR5ciw4hV+dbNrfHK9IZuGoYJuddYpdbnPkOhYBeHbdO0XGZ+RhUQD9cq0XxJKM5X/kpX2KZQr69MmiAnNkTPMiu/K8FT/9pQ92ozpW5Xj+sWCQRQjexs8t9chL8Y4cFOzevfdiWj771v+M7dyAxc2OCcZ7+137SOO5YzMcb3yYCzuO0K7x3hg2lvpczwfuMr59rLmofZ/HMCyrizhzec+tiz1kIGea4j1+lnl0zkL/XqjN+CyedkxsvYPVXO/i1oUZMZdFq+Aut5/2XSnGST5zRwjvipi4kL5zjmfp0Uljwdhh17T1az5Hb/nrgpSCi7Fp57gABugP327buvjMuc6vzT09fy965xwy4v/mTL8zwfhErin3BFPWQ+TLceTkrhHadAynLfMwPpkPdkef1onn7DjddoPr7WvoJP2DR/Tf9rD+Jv9Hp8jjcdAT/mVf9MKQ+215zT/ImAXY04K+s5GT/X7b2952+/7v//7t/ve///ZFX/RF22/+5m/uPBIb5nb67M7n3Kd8yqfst9O/3/u93/aqV71q+/u///u9MH/pS196+EWWT/3UT90XBJ773OduX/u1X7vfqv/Yxz52e+ITn7jl3Ctf+cott9+nkH/BC16wffM3f/M+mSweZHc+MT4FvR+z2H+H3sDBOQCZVyMhOAcmrgWcTo5MOCYFkxSEj8PTrhM577YZzCQ6Jl8+OyB5/A7yDuK5xsTntiZkrjF551oICMKi3YqYu//JUZ2Utr48V5IEzwc7Wo4mSRerUzJyLLlpovSqsMe2bprkLK8LehMy+gMXnYh0kLR92gZgvO8eQH8mdq5tHTVNICv4R2eR07eaO/l2H068rKvGDThGhxNdOXhwvhMPJzH24U5u8j1zSjKVQifJvt/Q7MCO3C6qnRigV/ThXXtkQM/oie/t88hlu5sj7FfYhr/ocLKhdeHzU0JgGe3vE75Xfr6Shf46WegEpP3K9qatbdr2nXRg3+p5r/RjH/acVtdPujUGmH9zmnncvsH4JGK+hRS724edSDKGFwMo6NNfCuL8e//3f//9OXbHyBznlmDbDGzkGLcOcyyLYjyXH8wmEcsuegqRHM9OfP6lwPfPvyFf2vjFecyZ4jnXUMTzhvyMw6ME+Cw76STZmXNki4+nLz9qkHlEnvTDgkn0ym33FPUsKLBLis97N96Fgxf12hfMcfZdY8f80Jji+sZzczAcnev9qKC51sVK+1VzsWMod1N4odu5jWMTdmHxKOecc3ln0H445Qc+37rz/J2/gOscM1+1r6AX5CV2dQ7WPIDvmBP47Ltp0AnjelGNl1Yia4/JXSn+dQXkdF6X61nMau5q7rW81t2Eq4kfc6w5I2MiF/o2t1tWcADXtF+kn46Pxi7t4QmwPOWO9DPFK/wr59LHKvdk8cOxizjVuUb6dMx3sQ5uI5NzKPM+uGHB0jkddkVexkGWLp6n+ThmmF9WG3fYwrHMeLZPO5ZN+SV9OBaaL4zTtA0/n8hb7l/mmV78n8/eO75088iZW9x/5Ed+ZPugD/qg7TGPecz2Z3/2Z4eBg6ev//qv377ru75ru+9977u9+MUv3p+zf9GLXrQ97WlP23fkySVyUYr1pz71qftCwJd/+Zdvv//7v7/v1j/60Y/e7nCHO+z9xsbPf/7z90WBFP3BycMf/vDtyU9+8vZlX/Zl22/91m/dZOL779A7KTTxTE7YwcHX4lwu6gjoDkxNPvQxJUSA3ivAXj2LvNzKCEF65dFjdYA3YaySMZNpyw0Bd1HTAQKC68BLIITU/NfBkONOxrnWBOaA6SDUxa8DgpNZkIHNpsRn5TbosglwCgyMD9ZWQdDzbd0zpya7VeGEPhjTwan1AR4ZgzlRJOS4Cd3ETEFP0GTHqkndwXwieQdDB7BJbtva2PNxBwcH0Q66Dhj5TDGfJD/JfnRg3NqnSNrxVeOOpNnF/mQrJ3GTv3VSCFZdGNieto0TJvNY66B1Zdv5XGPdXDjZbLJp86lxbX80P1lvU5/2UfuQZWpsdHJwLvnbZzxmyzTh8JiMLobRPfIxdzAIHtjNYzeZPoxB7EV86iKLa13MIydFrOeCr3tM+0/Gc0zkJx3BePTk583z+QM/8AMP8YxCn8Ke24/p131nnili8i9JQ563owCnuObld/hKinDaoBsX9fgWRVSu4+friMHepae472fr8Qv7KNfDpeDJf+2vxmP7DLa27jum8N1tO5at4lCOOxaCOeOcogEun+I38lFI9PwsY+cKcDb9U4w2V636tDwTh9IvhVrHkVyDzSZfRA77pzkCmyEffbjIhKusH8btu1rwIS9yMEceBWGnnmLQY3oOziE6FjgGBb8stjRejSvm2gU/x10Md7x1nowebDvyF/ToItQYcexgXPNd56zm3LYvOrBu0r79OboxDiYs2seMBWQ3v7bPmysck8m1rKdVbmGZ8AOwj88Zq11o2+7IwJ0e9NNjtP6to45v5hov1LDoik6YM/JkzCwK/+M//mPT2gV/v/G0oF/qLIv6udX9cz/3c7dv/MZv3J71rGftd0UkP7773e++n7vnPe+5fdqnfdp+a32K8Cc96Un7rv63fuu33qTfvIA2t+J/yZd8yfbIRz5y34nPLn523T/qoz5qj+Hs0P/e7/3eXuzf+c533p+5z45/duz7jozDDj2FIY7tYgtiMnjsbJw3OeNcDuaAlWshGJPYFLhxZBMAxAqxc/ueHdkOm88ONtZsE5ZJkzm7EOygBBF00PQ8OWf5XBg1obp9PpM8msghVI/rlV2IuQOMidlEih6Qy0lM2kEwHs+Bg+sdpIwZ7N/J1VQgmujcb8tkvKQdgaqDT+OKfjqwGScmT3BGIMNfrGN0SducY+dq5VdTcYbPWI/0PeHoGJaRj+ssxxR43FewxAuz/Dwwb9xOW2zHwoWDPH31uU5CmCd6o3iyzVYJx7RA0PhujDjRNJb7Oidz5pLub7KJk7dObOwz1nd/7qTReuvEh/EaC5OsyOs+jOOV/lruSV8+1gnbNG/ruGXtOZq/4SIn9i7Ep8Qr/XnBjbGNu3zmHTD4OoU0eoPH8A8vMHsMcExBzGJYCo3Iz0I0/p7zCfLwBi+z49Z39BM9pC0/E5nxeb49/eZWvCR2fpYYH+NRmYwZbnr729++/zV3Zb60y1i8+DJtKI7QI/1QxLMzypvHHdvTlkW/9OWF/+YN43mVd5jT3KZxYx/vWG9etX4bq+0rk+90LHBe4PzBXNZcRL9O5m0bc6qvtTwed4rZyNmxtONz85HlnnwZeeynU3yzzt1n8IBfGB9wb9+inwUy3ith+5Mv+tl6372Fv4PH5rHm0vPJa2x7ii3mznf307bjXHw+/scdMuZE6w17r2KCCz5837mhbeUx2Hzq2JP+MpYLXGI/uDHG2x+nmNt+St/YA53y1wV928T1SnM/88819g3HJ8uL/cEdGJ3y1LQJtsLlXXvY94gLtpv1PvGXZc3nXgjM9bZ/FoDfEwv6ez/mXtsNN55pujr6Pfr+4z/+4wu6Bk76xE/8xO07v/M799vp/+AP/mDvJ7fif9zHfdz+1vuf/dmf3X7oh35ot0UK/K/4iq/Yvumbvmnfjfe/xNjssv/AD/zA/lz+L/7iL+632j/jGc/Y219zzTX77fvZ8U/x/vSnP337qq/6qn0BIHcC5Fn7/nf42boAwwBz4m/HtbM1QXENxGOwObADahf0jN+kYNCaAHyLFgkRDs88psDZRMUcpiTAx5owmmhNOu4TUkBvJgV/ngoW5gVhskqNTlyMWn+QuWV2UgNRmDBNbg5EDlR9nQMhJOhg2Dp1wmCyNFE3Dmk36Rui9l+uXyVKTeIEKfSDzmnHfLw7gd2M/8Y39nSiSp9OpKYC2DrwvC2Tx0P2npv14jZeqTcuTA6RMYlFCnmeKTYPgAuKdZ6lBxPofyr0O4FywsFOK9g1DxmLLuTt0w6qEz5sZ8/XMlmPJBm29aqPHrsTYCcK9m3ktL9a1+bR9oMpIq24zMdtp8lP6df+POlr5e8dJ9zfhLnm2ta3xzb2Sc6DGwpn2wc5sKP9GG7BH9KGuEK/adML1ekfLqbwJeZ5UcG3CpMos3uYgjf+RV8U57net6uzIJjr/dKvyMUt9NGHX06X61Ooux8WwCnEKaxT/KeIyHfrwX7ol5KBSyff3qX3rqh9H/3A9V4QBfcdvydsr/AeO7OL1XiGN8wHxr99vOOGeYH4137dfkE7eJxE/Fju1H7tHTn688JR2jvWOTZ0XG7fc1tyBXRjvWCziXNax+4HW/jvMV7mWgp28NBxyjE1bXmB48QtyMcb8P3Tdvg5HAwWbcfmynzPHFzwtn6wh+OUbeHc1hxorvNiObix/h2bOO58zXzXY4Bzjjt/RIaet/Ohxj8YdAxYfZ5iUucB1gOf2/8670HXXhy0D7fP2UarOJRr0L3zD+6KaSyDA+ch9k/brOVsfZvDOjf1XK17dB4eP5GC/t9f0H6+FPwubffS//vi7cbtv1yQDLHlJ3zCJ1zQNTTObffZbf+8z/u8/a5V88+f//mfb9/wDd+w3yafMfJM/cMe9rC9EH/2s5/9DuN95md+5v5Su/T18z//8/uvzOS5+rvd7W77M/gf+ZEfub98L7fkJw7/2q/92pbd+ox/xzvecX8JX34S741vfOPez00KeoMLh4LACOQml1WR6+AwBRon6wamCx2cAyKlT/qbyBHywVGZwxRsmrwnArEj0of1YIJMW+8+kCw6+OczSQ4yTkE+7SANE1gHdHTkgGRinvRpgrZeGmkmV2SE0JsIOwmaiNk2gQDREYGfIs22oA1kZpv05w6oDljgx0EYvXGrmInauM013pFyAAWHkL0x56TVRZlxA2Y6kTJJNPbRd8/Xem98W//gwjoxDimOKOaNfXMEWPZPbjEO59jRW/mm/ZkiykVXJ9voywWv8XgscbROO/Ew33hMPpvrPHb303rnug7c9mv7LEWN9WXsGPO2X/tkt5si17GEyrrquGB/n4qK6dr26eYMxxXrg3nZJszb3EqB7YQb2fB5cNVFvTmGooJjJGAU58jpghf+yF+/FZ+XeOE/xhAvi0w/8bPsNPJSPD/H7aKQnXo/++6i2fEnhQxFTOZi2SJHxs8tmrk9P3/hStsavbGwl7/wMDYwd3MLP78PDpYdMx1LPCb2XT0r21xlv+tYOsUy42viVsdK9+f5miOdf7ROHCdJytOmucl4mDiePKDPdXxtX2r/pBBtbnLMwe4s7HDO85w4077kRSFsj407Frt/x0z8zj5u2yAn75HgJ6Py13wGnjIuRb3vWMEeyIXO8NXmz461tgn2b703dtyOu3Xwsc43+rv14Vi+yr0mu1nPHcM6llj2nPMjHnAieALjncMYL21jxzTHrtY79ui+LV/6grftu9bNpA/b1HGm44/9zRxrzEw8kT7hAubVuR8LB8dyT/rJHDO+sQFH5O+J3XL/iilbuHiPPfAJV27/74YL36FP0X2h/1JwZ1c9b51PEf2c5zxnf1Y+z7xnd/2TPumT9u+5df5v/uZvLrigjzzZ5f/0T//0/e9f//Vfb7/+67++/2Z93qz/wAc+cL/dPws32bn/5E/+5P2Feblr4Hd/93e3w8/WARSAOSVVHUQNLMDtoGdHmJzWgdXJGcmsCboTjQ5OHdSZDwHHiacLLeZkWT1uPnul1LI52c/1LtbpD/Ljr3cyTfAmMs+1i8e2AYHTAcZFBHK4WO7A3LpjXlPAb2I1qU9EiFzWs4NTE7NfVMM1JOkd/IyfTracTDamp+DlpHPCPseQieITQkW/Pu/PnIfgKQL6OieDtkvj3/7m+U1J2xQkJ3/KMW7l5cVdOebCiOCSY+zMOVmLXPiB33CPvA5s+Wy/T98UZhwHi4xnfbVcEwc5+ZnI2z7YPmT/xs7G1YrrGovtz10E2zfQn9s4MWEOKz60P7XdbYOJ75qDPK45cfK7tm/LOcnimOA+V1zGohp24ZZ2+6tjEj7tQp4+fPuucQjXmLe5xjuGXBNZ2aX3jrxv06fQITll3swj/fJ8ffQI1uwr4J43efP2e/sDc4rfvfWtbz3cHp8+I49/oYLn7K+//vq9qKcI57fuIyNcnH6z4JAdUe4qcAxJcnHJJZfsBVWSSt7Yb5taTuITj8kZy+h/WmAwBxs7HacmLDqhb9xN+IHn7Mudr5hb3K59xZjs+Nk+N/F8Y5q7LZCbfIbj4J5YYlsxL8dUy2su8rgdY+AnMNw6TD9wJXbucezn9qcu4IkJLkKz6BVMcldO/6yk5Yt+/H4H92NdOT5QpPJ8NH5pfnV8J05iC/RMzsLcO891LpIxvYFmLDA+OCYvbBsZT/AeY3cBaxk9d2MAjDs/Yg5TPJ1ihotYcyBvB2e89qH2d/Mh+PI1/oUu5Oi5oG/0Z9+wPZ1DowPrsX3LeYRtkEVOb8Q5/3Ouh36tH2TwXLz5ZD9Jm3C433g+2ed8jt34blbQn73XzfdSvBTZ2WnPHXB5Pv4P//AP95gX7OVFeXnOPW+/z98f+7Ef25+R/+Iv/uJ91z4vxvO/XJOfn/vxH//xfYc+t9yDz8Th/A9+siB517vedXvZy162/5xdbsf/gi/4gr3v9JsX42UhIc/W7y/Fc9GIoxjQk4NDBh1sTNoUPSbBTtwAq5OltOlCZwp0OIQJA/khR0AP0U6E42DUARdCdhJmxzchTEUhelGyyeYAACAASURBVMRRe6XaZIHM1qmDnnWOzARNvjtAEARMyui/9QkGmC/yTvowKAlkltNzbjI0KVsWxqMI5FwnYl7RbB04uUBXvP2UeRmL1oH12Fh04Uig9w6dizwnV06C3MZFqvXu9nz2eftOB/vGoROkJnH80r7AfEjcSZDAq5NwJ2q8JAs7U8yz02afACMuZIzb6Tj4Ykx4wXMyRs0/E2f42MrP0J15pTnJmOh2nejBSegIbKIb8w/n/Bc7rbBrP/L8V75uX7B/OjlqzNCudeo5GU+MYT5y21X/bT9jwj6X473440TKYznZB/t+ZMv2pg/feg83ORn3QjEFf4pd3gzPmJlPMMviA9fxPX/5/XfGwefxvXxP0c1OIwUz3BYfTB+RPdekmOeWe3b7M24+X3rppXth7oI+7ZOUOM5PnJeinXdp2H6RA9nZpY+McIPn41wD/DMW48PxjpVtW/tHb0Y0VtMvfTavdjyiKKYPcowpgZ/8sfm8cW6e7tjYPGIZHAfRF7JO+Y8LS8tpveU6+qJNc5fl99wY25yR/jIuvulCHg7EHxhnGs/5A77pTRXe+ZBjfiQMPui5oMfgPOe4rZ0Fq8jceRn2dkz2XJknnIAPdLwmXzAPOrdqXGMTj288k5vYZ8y7jiVwHbxgbs05F9RTDHF8xH7uv/VsGyOzZcCuxHTkNgaRo/2Ea9B3+w44scz4ANdkvvkHB9Nn9+X4aN+BZ5B7ipfMkXPIwEJN+kvh3T9l2jaMTpATuXNtjoEp/6XfN73pTVNovaBjpwX9Wl0f/dEfvd8Knzfdp6BOnPW//G58Cuvf+Z3f2Xfp82b7tMvu+nd8x3fcpG12+1Oc53b8FOi//Mu/PA4cTD3vec/b7nGPe2wf8zEfs73hDW/Yb7m/6qqrts/4jM/Y/vZv/3Z/hv/nfu7ntjN3vvOd94KefyTOJhqcGFIyoE3MTWYQu4OIJW6C8Tgu6O04yOXEAKDjfL792YGQfpivSdP9Mk8HewceJx4O9MjU503qdlxkI7Ex6Xs8k1zLDFlb5iZf5m27eYXehGbCnIjOMjrQ8NlkCHkyPwcDZCEZQRe9ms81aT/JxvzRMW0IjA7UnHOwMCbow4TfQQr9I7d3lIxtB20Hrg4GlsX6aZvbhvYTywdeubaDC9c5sHKMt1sn2acIaH92sU4S5ISXW4LxXfsDuEFvLpiYG8HfdoKP0oYxmV8nHB0UWx/mm9Y1dnBiYOy1Da1j26Nlg/uOYaDlNB83wzcOzMlOPvo668rnJp9sHlr1dcwO5iPPz/i3vK0Dxx+K0S6KwVLPDRyR/HLruzGHnTkGV7lw4HrHn4lDzAX0Zw7JeV40xwv30E9snWPxuxTMvK8iY6bI5ufsUoDnefd8T4KXgjlz4Bp2ICnmcz0LIGnHG/AzVq7JP263z9t0eTmed3nhFridn9TLol/7CXwXH+Wn9riVH/6HD0hysT8cbWx7d9HFqf2U6+0vxpT9fSoEzL1wou3r6y2b+3Jh5bGJJZPfGdvWsWVw7HW/6Nn+gg87piNvL3b4OH31WPZ/7Jxj9OU4yfx5MZh3I+E+F8yOCVMcRrfmJft5jhsvWcjiBXJJkO1/zkkcT7nLJeNzl5l5yXHEfeR448OxlPkyR2Iju6rNiR1fW+/op3HaeWNjwf20PzM3b4yY38zp9Ov8tM+3j3hO6IvFTccq69s5rf3M8+5429hxDLb9Oq70/KNL1xpub1+b4hbzg2uxv/3b+sCPo/uMOfkr8kw2RTctFz4RXJ/Iz9b9+y+xdei/KL+f/a833w59Cvr8lvx3f/d37y+8Y7EFxWSn/Ed/9Ee3l7zkJdvjHve47corr9xfcvfTP/3Te4HvO5Dz7Ht+T/5+97vf/qK71SMAn/3Zn739xE/8xL4wkF3//MviwId+6IfuiwFZxPmAD/iAfad/L+jbiRqEJiIXKu28kB9ghIhXDubjJu0cn4oCEjUHQScWTiqQhX5R+EROJvsuDJvA7JQ4X/6axNEX5/Md2WiXfqadCOuQNtjHwdDzJtAyrufYQdu2ZK4QkQNBey62aoJ0wO++8x3SIvA7SHAeG1G8EbBN0ujQurXOIXh0lj55s62JliQ9x0gUG09O8rFHB1/I3KTsxCvXeWWVftBj9+cEhs+rJKMTSmPKwcS4tm3oH3/ym+zzuRMaErL85Q3d7fskRrZJJ9pghR1NJ0e2G/YCx/7roOb52Yb2WePYyQeykBy1frrvyUcmm9HOYyG/7Wk/Z+xOGix7+810rmVuLPT83Yf14HjgPtv37YutZ/OFr1slcvi3sclnClNur+0Ev/sHS7xoLt9zLcWyk3Bjkc+W3cWnOWjyJ87DMdwCn/HymV2Z1jXcxS573p6bncf4VIptfr7O/pRj9BkZU5ynKM9fEuRcnz7znQWAyMhdBNzOl9vu2dF3rAGj5k8/T0/cQ28klhkXmXlJnjHVMRjfbf/AR6fYao60zxFTVzmHcdo+tLILtkb/jqnoyLG0/cxxwTHN7RjDf805xlu3AT/eBeRYc7n79Pgd35tnIze4om/mbr3lmIt6bM3dJKuccdKZcxz3a39nzvwSA1zBbj0yej5+B0U/NjbxNjhh/uZ9bOFcjnhp/kKOzhGMXfijcUg/Gd+LA4295nv053bMr33Lvm69Y3frMX04dve59j0vpLqt8zxjGj5oXm/Ote46z/d8uM4c5IVbxut8BX7rcbBh5GeBlmutX+OGz50zUOdwHtu7H3jV/o0M5swTe8v9aUGPOd7hb35O7rnPfe7+fHzeNP/yl7/8cJdT7n7LT87l+foU/N/3fd+3L9T/6Z/+6fba1752P572cGHeYJ/iPy/Sy7n02f/yM7ZXX331/rK8FP78S3Gfl/rllv3s2Ofn7faX4t3lLnfZC3oct8FtAnIx5OKS63FAvruI7WTQgGyQ40Au6jtQGMg4gUmG8zi6ExUXwFYg1/QqM7JD6B2wPBcHfQp6B9c+b32buE3uHPdus0kKgu05OnF1QLFNaWMy64A9JQW2mcfxHBw0XHSa1LEPWMHmU+KDHVrmJlGvPjepUsTmuFf6O9C5aMZGDvYmYOvTuOwkhXl7ocF+4fnZH60v/MCYPFZ0IKdtis6jJxL0JP6spINzAhq7f0mE/Fy85+Nb7K2Dxont3ec8p6mY76DouXlMt2vdNddgZ45P/Tg5MC7dl3Hm4N66aHnc94QvjwcvTkkDGDQWrYfGottN82g5zWHN8/i5sdx6ZHz/9TyQgeLQhTY+61tqj/EP3MmLs1xQ8xZ6/ItzvgXfXMSinIvz5lLj0El/PxKQfvExxogOuPMgn1NYZwc9iUCKlPyj8OaZYXDATj23z3NLcXw6cuS6JBn5y8/a5dqMh5w5l0WDXJuEsJPa3j2PXSJH+ILigjsgkCt9RLaMmYWE9NuP5sCp9huPhRzgNGM5/nVBYb07Xq38YbLhhN+OQ25j3+3P+U7bvsb+g1+5wLBO7C/4mftmrs1j7oP25teJ5+zjXG8OQcf56xyo9YbOsKEx1Z8d5yaOou8pbhgD+Bq+xOKZ58xciJcU87wsD3x5nugJHCGjecpjOA5ir1zjIp1cyMWbc1IKN8Zi7iwaTVzqHMy5S9uRuGqZbS+Ok+ubp+yzk6/YB7CzF/sa96s8obmhMdj6bB+y//tasGafNias32NcYLuhJ/Ta4zEXYxtfpz4AD80ZlhPZkdHygdvw7Ym85f60oG+3OXzPTvi3fdu37c+8X3vttfsb51/1qlftb5rP7fCf9VmftcfbFNrZpU8Okp+4e/SjH7298IUv3H7lV35lf9FdfrP+EY94xHaXu9xlf7ldCnvuomOwcNijHvWo/Vn93LqfZ+X5l+N5Tv/JT37y/jN5n/M5n7PLtRf0ACmgAxzTrVpe/e4C0AEFBwvoIDiA73NTUMVZ079lSVuCCGDu4g/iI7Gwg/DZSYOJDLkYh3MmPm6T8Tmu8wJH+kAf3gU20XTB6OTWzu85TUHYCwTMe1r5XCUXJqcOFNjHQa1thnxtVycRE6m5T+vChb8DmZONDq72vk56GAcidOADP9Y3tnOywHkCPeM5uE/BzMeMNSemU2DtwNfs0rI5+UV+jz1dn8QnZJOdQJJz686BLgk5O20OPvnMbfYct/3AAPJiT8bpJBT+sS9NgbL9uv2i7Wnf8hztW4311pkTy/Z/Y2xKRjy+xzGOpiTEPtRtWwfm8E5G8JcpkTHvtf0nPmi9+Lvta/ysbGg7IRuLTAlm6c8JoXnVGPK4TkS9K+5bcXmxW/rzca7t3baMlXa8dMn+xm5cF2T4uBcCjDfuNkjfuZa+409JCNKWF1PmM8/oIm++p5Dnf3bZU5hwVwJxJ334N+pzHb9zDVZTzPMcPYW3ecnzjSy+24FiHvuB44zPQkKKel66R3xn7OYTnm82j6St7UqRYR6dfN7Ybn9ZxcMJ81Nbc479yn5sTNgn8UdzNLdG24/xG8/N8cucYE5y/+mj8ybHY+u/+zuXr0+84rjuhWbHtPTrcS2P9c+cnGM4luA7xmrm6sVpXljp8bzgDy69WA3em5OJ/2AYH+YnKHOcfNecT3v02Tr3OI0lOA87GjPNn+DdfOg2xqxlgUtdLHKMPvO9F/fch/3LtQH8Rz/WofFlHwMPk886N+hrbFfGs07QXcdH6785w/ru+GZbGTN8ZsGzN3BcC/m6jNU1BuPj95anOTp52j/90z8dc9vzOnfj/zqvZhdNo7P3uPluuY8d8lNyj3/84/dn2GO/173udfsOenbTs8ue5+XzPHxic2z0YR/2YduTnvSk/SfmEqez6JK34udcnntPUf7617/+HfSZuwGe8pSn7Dvwj33sY/cYzb8sBOR2/Q//8A/fXvnKV273vOc9t1e/+tX/XtDjPCQokLGLBwJpB1sIC9D5Gl5gYlJmLAehdkAH64wH0L0y3KuhTv5MCiaGJrUONE5qma8DjoOYV9omp8115yro6c8BoJ22yZV+TdZcg6yeVwd7E5vb2Qbur5FmWZHNYxgfTbotn8kVOxFYunDtRGWSy/Zzf/lMMoz8PK/fBE8f4NmJlRe1GL8XupyUQNjGfyeiYNKyW8dOqAnwTebWv3HbOqJIcjHvZJndAYILP3/FT2CBi8wB/Vk/Ezamgj7yMm76xMfb7+0LzRtTgmLde+7tA8bt5N+eh5PothFzd6JxvpHOsnZSseJIY4U2zR2Mf8NtLttucd0b96/49uSPlnda5Gg9to0tO9ejM3TrxTPbwvME2317vJMZ281jERfYoQNb7MjzPddzmyR9GYf4jtuD9Vvf+taHx1Fy7Vve8pZ9Bxx9kHTDzxTmFMF+lIfFhvTjWBsdZMc8MuZ42vFbty7q85kinAU33oOBD8OXKah5lCZt0y6ypphJm/ST5/N56Z4X8/HLzIn4ynx4L0COE/9YLEFnyObfp8fOcIzjRXQWmVwUtC/y83n8XGbHS8f+Kb40hx785YYbbvLTZ74WzDouGvc+j977+uYF+2LLiW48XvuKYwvnmhOYq4t6c1UXSM4pOr9YzWfFKe0X8Dy6Qn+OHy520aMLKcbyMcfWnMe3WBwk/rT+zE289yFtnMsZS1ls4v0yzUPc9cJcmCuc0HxozNt2YGTCAxxOmxXvWzfOHSimjSl8Hc5AV8ZzY9Dx0rGl9Wtb2Uc7hrV/d1y3LjrOOvcyb0zxu+McPN3xzD7Usc0cjj2MY2RwngCeaO+80vZGjvwlDjWXYBfsBt7S/sQK+lc3U13c38/e/eYr6KOJYC478ve5z332XfnkBYlFr3nNa/Yd+7/8y7/c70zjX2yTYj8/MZf2ucMtxX52+PPm+tUvE9zrXvfaX3qXW+lzF4BjYvq8/PLL9535O93pTvuL8a655prtzF3vetfDDj1BhF23fO8iCCewiU28LrgJ6nZ0AG/iMKEhdBNR+qIYyV8c28HAtziamJsIIduJ4E3+Jk4TtRNBiKqV7SQH57SsOKYd33JOyYJJloUXE2UTfQeHVXKDPjrQtgxTIOl5NNm7mOtzx+bufj1uk31TjYO7A1j661vKrUPbkT4IciS1JAtN8shA0WLCdvCiP690O4Gx7PaJKbFCP329bWi9cZyd+RQiPLOLnryaHg7g5UEhK2QGw9x6b0wbv7a7/QUMTgWT+5pwbUzAI9aN7dLJDjKYd4wlt3efyJu/JA+MbZ2skhT7oP0PXXWC4jnk2pW87dvNxzt+bnGLVPLLIgUdN756zGksbOFiG/9GbuPZunYhgl3cX/TsHeypjXk67X2rrd82b7wha/6yk01MmeTz85GxdVbhzetgOPPxXEm24jfpl2f3iaUsjiE3u4PMk1vV+V16Ft8ooNNn2vBSO95Qzxvs7cf8LB0LD0n60Ak79xnHO/TskhvnFCbMIbpJYkK890Ig/ecanqVnYZBFQGPb/EoOYiyZC9J3zjkvYWHfRVP7Xft0xx77wsQd7buO951HtC/Sn/t1LKdvx43mN+PTPoc+kN/9Wi7wmb/BG3eE0C8Ybk5ENmSPnYlz3FVgvcNr5sOef+dY2B+bO/ezzuy/nicLTdZj2sIh8AlYTZ/8HB198lgL74gBU9Ehb4PveIr/gv1cw2IZsaF5sufaeTDcwXHHA/JIdILNbCPrIHIZp+0Djj3MAU6z3mnHXJhD540dn42/Kd6BXf/tOXkMPhtP4Jr6AD/ge9pax+7fRXGuw375jO68uOmcBp5yftA1AvOyDZEnfaFH2xr5zHm0xd/SL4sE+QzWgtMT2aE/LehN4cvPjiHYq+NCxwJzt3P3aRD6P9ausXO45Z4OAVkAk38kSjiTiyAPSIA2IQS87D7g7BwzqZuccSAH5CaUDjIEmCZ2BwhkJVBSxEykwzEHeTurV7tNVOiIuXkMB84OtOiujdrgcL/e8UKGvr711HO1jh2ITUTn6nNKTDxvAGxZLK+vtwwtK8HMxfB0rXGGznMtiz1gwrYFo4wPVpzcMCcny9YN/XpuHYwJEv28Ofq276AvxnCANT5N/NYZxx3g2e1LYZJndJ2cmZyijyQ2JOH4PL7r5+h73vYz2x6fIQAzZ3DMXydzK+x1AmM7ddLy/9m7u57dtq2s83PJKsugBVtA5GWz9+ZNiIoHxhPrwA/gl/ZIjAemNIZEggIWETawQwRNYWmZVbme8jfzpznuuTesVbJW1ZzJzH0/Y/SX1ltv7WpX672PcV+SUfJ5A3D9ofrrmOigINs+r96vX90+Sqoultz5vPZ27aB/P+nolf+XIOmjCWr7LYF55fv6aRLxpNvb1xNh71FksQgOFu8diffsrJdkmePVWXm7u+tb4r/ve3YdqW2fDZh7PMUOnd336sbb3zsuO87d2ZlM8621zc92v75w31chCVtivn/zwbXB/zaW7RRYqNhY/C7x6k72XSOPRYVh0drxQj273sVbmEuHEpn+Dnjtwjyu3trr2/phiTbhguuXBNe3i3XFNaT2xq3KdHGUbTYO9Hvx98YUHEJ/q1ei1uvtF5nnH7MDttbYc+tfHnMx/8k/yVTZ912MaR8wSOKwupdESnbq8+1XfGzMKwY1fl1buUnuK2xVr/7Z8fhOfgk9bLCLPh/he+x8nxujX5GwiA0/alswAafoHJe/mu8uJNwj+cXk6sv18pWrz/3dJLQ229j7NA+vbKh+cfknu3/iUGuP/svtLx8ic22HbZiLJ/9pebKzRXKZd5/amVwXOzqf1Vvno3gg0b443sUNeinH4VPlSeV5mz+8kEzFBP5Uv1ubd1No94f3OzX2ef999jGh/7wq/HOr/yfeci8IzFg8S4dEcZpd7ypinatg4HrLFrg5/dotabqEHoEWjJ6CrgDQRLv9Czbtp45S7QOVC3hkr7MWdC8p5pwXLAqSHXuDXMdY/fp+A97V2e37KRl8Nf4GJ98rW4HQ+J+CQwGo3/VbAlQQfUou6KnERh3zVVKi7S4EeSa3OgT8JazG3HavfTwF3iZmDTTVszYF9a7ivyKYnY+2+xSkrw11LCM3I/VL5vffi7N6bJ5uvGyrz72y/+7Md67IhvRfcmF8fPCSuKe5vb7TeShRMI9NrK9v1QbNVf2m92vPbYfMd/flonf10oS+/nKxo7hw/bX+cf3zybfb9vXhK+vFmtpM8bL1Oi/3+8WK6q/YefX9hBfq8ud9IueSeSdOVnY2Lknv863I+crsVArbX3uS0ulfOUQdmfd3Cbz5Qhb3t+P9jssjbl6sR5/79NK4JdPzQYm0F3Rpf/Nb+Ts/Yqud+Y0NxkxWRzC3Ay+JsXg5314fTuI0oV8fG8Nk4e92vJxaoDsLKI29FkYm++p7zt8z9fUjcX2fJce1t7t4/eRHu8ZOmlTW/utjN+m42HLtvTt1tfkmI5XrxmjJnbqIfuW4vsknjMccNDm4urhyzw7UZ6t0xWaLd5W7cXHfX+3Iq0++4k9lLlY1HsDvLurW/psowQTjNCbt8bnV971+Ox9Zex5jMcaV55dOlfQeDmlsXUhgu50vj8d0nPDEfLTNy50vLivbGPcUFy4H2N+t8yGeevFe7OJXa6u+WFvhx/XD+t5TTDTGq4f+XV++PlTb134T3SdZro/BS3NXPT/5ed+/Uh5R/kfOy3EvP2H3T7EVPpTnSPzVK7fc9y8sof+1q6Uv99+f/uL/2CP3X2ZtfPKtb33r7cg952BIdujvqieH5gAA4xK0JkQcQ12Odkk34Obo2m4g6LU6XMGt15EE8tXJGjRa/5XjcdrKTXdPQHsBzfjIt7/vinlB9YKZ9go6BZInkmyMV1fV8TXQynf1cudEOx1r5/fqR/2S9ILW05g7rt6vjZVYNWnUdldWSxD2XRAw1hK/J53ST3Vb22Ufl2A2kN/AUyJydVbbalJUe3wKCuTY2JfM/+AP/uBbMj8ys/4kEki7R208S9vdhMn79Mx8cQCpv7tOl7xtPHengm5qC9cur23cgKtuZbrEvf7yCjOuLjtvl8Q8+RWfqB1dDOscX1x48kdjqg6e5CTPK7nq93zx+nD10t2EV3Nzfa8YW1+4pFs/r/Bn5WtTrY+kL1H1NvuWtRDN1pbU2lVXfv16Xn/lHZG3WECu9SsxaiJWn21/koz5TBNptrjr68tvy0+21bHoaPdcgtEXxVlo90z86u3Nu+vHDqTjxOtnz8avffd2jXxO4Ei4Pee+ce9N+6u3/3S4ehL6fd9iSBN6+ricYe17ad/aM4Ybu4rntVOJkM/GmicOcO2q+Hnj9JMNKlOfZfvF9Ot/jZsXqy42PZH9+m7H5bvdvOLRq/GU73TOq7vGEnpoLLxYV1woZhS7L0bc5Kw66yLQU7ILF58w7/KH2XexpnG7OMJvdkJt/yRJEvDVm31up76nZIrljSm7zrcuV7j2wb6nYwtr5labMNkCgzZh151v5Tvf5Wi1yctrzFVt+3uNH+amiz61p87ZUyyii+no5hSrWwwtDrOn+k/HUZutrV+9tY+Vu359uR17L7bdOF97ZYt3foy386L/izf7u3q6MsJlMWk28oXs0H9M6C8l+cr8/ck3vvGNt4T+JgpWpG+QbRC+QalEet9v4lknqcHTVgGnGgQOl9ReAG3QFHxuULoE/4IJ52jw4mglFAXgBrdLEMh4V/CqH4HtAlDHXRkuQbmJ3QXQG2Svbp8I0gWcAtMr0KzOagvr/wawBrKnuabTzvENVA1+bLj9ts8bAAqiN8mr3msvBX7y3XkpqVD3EjD6KBGqbdPjE1G6fnrtrbpEwEdetovnqL13CdgxsxO3v5H4HqtHQPgKvVbnkiDylSS4tvLTdXdiaps36HYsT/5TPdX2imfFlid8+RAJu/r/kJ8/EYbrpx3PE9Gq37Ltzu/1yfrtU8R5IlKV6UNjL7FrUn/H8GTDyrN/+Obv61NPsqvDrnpSDEG3I+9lcBbt1DEGNuf49+xvxN6xfEk9+7B7h/RdDF85v+U+4m/BzCKZ8kuYPT/v2vqeb1WWfV+fW3Rb2xJ6fmfhrTYuAVnibWeef5mT1ZeYrH+nACTlds/7/LxFjcm9BF/ybY7MQxdC+q6B9ePRA9xhmDI5fE4vTzt95rxJJZ9r+frhjedIdRfKq7cmjjfu1b/o8Nrm9Zn6ibL1iaf6T5iNvNdmGyOfYnrj8Ie4VRP6jusuwEyXNnKKm0+4fGMxvTeOvdKhtosH6sPuGyMmV+encb7xZde7ULC/Jd3dqV9MVPbO0WTxKIqfXKzd3Bh8cdv8lpfhBbtXW74y4MwSejrqZlj7M+/4jbF3zpR54m13Lsj5KtY05l6fNCdPief1Ewm7eadfmGHcldniC52VV9Ue64eV99rP1VXttd+bAz3hzbVzf1+7pJeNCX6XJ9WHYNzNR2qr176+sJfifUzonyjJV+LaJ1//+tc/m6Fb4WRIAKEBpoEK8HCkAmwD7lP9Gvqcau1KEjgPQ38i/A1eN1gXOCqbOl1h0+8Nhk8BrE5dmQpeDfZto2NCuqqjEuBep++OowsQJXAXuF4F4Ts3LVf5G5gvQN7E6IJ12wFI6lwAM7YnknNt6sk2nwhKx3T10Ll7Zdslek1maifmHfmsv0g4lHkiR08vNWmgfrIDZOcmRA1U5JDML4lvMt+f8ZEo2JHv0VjBpc/7l9Q0eDeZv/5HF3xNu8WSIuWT3bbOE6peOykpqcwX01qv9/TXBaHaaWX4EJG4gf5J9lvm+tLtq3bx5DO13eu33013xZniCbsrdtbHS7roXn0J4FMyf+eDfOLDPtVf37Nd49/fjtevTy+MU94pEeUl9T1O63lzCfnaWTnH8le3iSHsnVyepZ/PrG9H/CX4a8szuXvD7fpa2x5Z893CgL77bHtPzkjK6Hq6W5uOENdWEcYel7d4tzHR0cr1lIDj/+bKC8KKKXzdyQhJUhOK6aKJyGRbW9PN+usL8rR9beEmHzdWXyyuHz7FtKfYXAy6RB2/uXjEP433+kx97olXiD+v6rW+pKey1+fJFdov3wAAIABJREFUdhdAis3FrVdYw8aNWR8X8xrrGnNu0sGWq8PGts71EwavPX3B7y40dE7Mm/Yt6vl7Y1tbFrHZb30W3rA54/FYzBainE6rborF117K+ZrI3ThTvFx7dw6Mr35/2+jfktTiNzukyxsHai8w7ymOdM7JeuP5rd+ks/he2ybXk73UBhsba08dn3Hffqtn+mIrrc9H2n7nefc7nyt3N6vqZ8UVY941/I+88qDLi+CFz2JKsWTtDFe/853vPIX5P9W1z379T1X8z73wpz//8cj9e3/9yZ/8yc8QJ4b7BLIAFthZMQVcjJXBFVAabF1Xr4kRp7tGWwd6BRCCyAUiDqheE7SSvRton3ShDcBzSQL5L6Hg1K4/AWsBp8BGF9VTdXz7KiF4Au5XBOVVEO88FmwKeE/20nl+Gu8FsFftGfcFtgt8DUoNcE/EcLIJ4tq5AXPtlczvPhBWl42Qrfpu/cre/ox5bc+/ak/XzttHy9FPg46EY8n8jtlvN2LE347k6ntWF9He0dz9bxKAxNygzVbhxt0NI2vJBd2Zmzt/lf8psHceSyzI8hTsyV2iptyT3sjwtEhzA3xx5mkstY2LJZcgvPLhjun69bU5NvHk3yUY/LLyF3vazx3zdIYQv9Lj9WMJ31Ny0jHAyPbRZJFNszU7HB4fmdwtb9e4uM7Pltw6Tjt5l5zON/xbm/MdPunZeM+d68ez8XaOdn11yGbMFsv3t6P7e2Z9su24/D7Vk9Dzz87ryi25aLz2qEDxQnvkX5s78r4yjvVbYJgcjuWv7ZLTvi+HjRjD9OVXMnaviZTvbHFtesRgSb2EXvvss1jvWneXzR+/rg0XzxtvSqjrG+yiPKS2qyy9TtYe665v1r/wkNUrxuBN1x6vjxvvE57BDbj6FLtuDHoVmxsj1eF7+5v81RlcZCOXGxSLcZSLbWS+sa7xsvi/8o1DxdXOYeN/sal8r9hibizedUzr30KZRTl4cW2otvgUv9nX2tfH6viVgeKeRyoaL2rX5as3vlT35ctXX8XcawPmYNfrN5dH3r7v4wDVA/30WnnDteFy//ZLVvrQHoyz4NMxtS366X2LvvCyGFpdaKftPWEJebs5uTp3w27lyM2Hyu97z/21I76w72IMjN1vnH/ef5/9xudt4X9s/U9/7mNC/z4WLqG/ARgIrZBAVMMEsHXSgjtABgqCXANfgwhH6krx7iNEAkyTrrVZQO+CwlMQ4WQtV8coYBhLgZUMDXbqd1w3iNNhiZmdHjpokH9FKgrSN+GovHUlOno/2Z988vb1Xu/9p0BfOV+VLRkz/8aMYFUHvXflozPgXd0LNuZmumhQdP3KbFx3nlsesNc2r97pr/PkGr+59tdxtz++tWt2wqvHV/Xa9w28uzfSvqO425nf533WVfIgmR+p37Fbx2sni4RCQK5dmJceg76yNoCa/ycy1HniR0822Lq1lxKZp7YE4euH9ZPa0isiev2qPtTFhpZ7wrvq6drkxdPb57XtJ7+5ZYpRd45qy8Wt6xO1b6S4PidJvaSp5Kt23fbUkSgiUkif2FQsQIZno+TpCTPX7MrVn43N4yVrQ3KKIM1n9l/Ms4vurfLV1a4pJ36t7X3v0fN+X/n53trZdbgxv3Qcv7vjdGOMfHK73Y7Ii8lPcWJJ9J6t3D3vD5huvPRy7XjURpwUY+iL/i3orJ3paDJ5Y/8eGWBjldVCiLfdW7SwsEL21tEvol4dNWG/tkk3YkbxoX7axAY2dF6Ng583Zl/MJWt97eJAuQy/v6TeWNRtHPX9JgdNmC6eNFbW/7xjof3Vvy4utN3uVJO/icXlVzcWXq63vpoAiYld8JcM31j0hMnFHHPYa7UXJ0nW1xL4/e2dETBmbVy/9E6LG0Poga7rk9qw+Oe00bWT1e0iVvF27dcvax+da3OAz9zYefnf5Z9Pcagx+dpleXkXbhtX9cF+m3PUZ68v3b+vj65vm4uV0bzxbb4JR2oHTeTxsLsQxE4v76vuqgcJuPswo5ygC7/lw+Iav6ArmGZe1Zms7OvVb5pfW/3Q3x8T+j+Ntr5cZT/5iZ/4iT+R0AOlOiBDZZSApYGwoF/QLjBz3KeE74KIQMyh6wgNzCWAwPAmBoKxsg3WDdTt84JenalObDoBasET+DRYloxIHoCEPi/xrm6NrcBe3bWNJyBvEL/36fqC4CuTLYCWMNwEp7qsfHSq/YIunQHgO+f00CBaMts5qu2UrNzrxmNeWta88YEPBcVrK/u7uyo38K8tCXR1fYlj5a0c6qwPb7P3O/P3aKzANJK9RN7brbszTxZjvvbeBKM2XvvxvUHuSd/0+Ore1XMDagkbHVyZn2z02jNcun52y12Mqsz1pX6/tvTkf/RbeyuufDD4fvbZ+2dLW67jrn816SjuFBMv5l4dbs5voo14wntjaaJ957h1LA5JGO/R2RI5ZYof2jKmlbELfX3FWP3e++Tysqz1u0QV4fbSt7UxX3FUd3XXzkiZnTUvwNt1iwB8f+3OFrpQ1thlLNobvvcI/Px6cvXfdtaXjIthjSfqe0P+Fuw2hrVhl379+z37JTL66/yL1WICvW4hYv89wjMdwjiPI8AaMniO3mKFXU8LjGympHtlel1yd+PBUwx88vPa4JP9s/XGM/0/xYX67pOfwpbqREJ946+2Ov7iWu34YlGxV59s78ZCicRTcgNvp2c23BjM1tbmXfQpf6rdPMWFJ2ztPN+4YEzmvUkY36Gf+0muysf3fHbRm41MTxJ7CdP8hO/fBI4P3M0lfLkLOGvXwp/y5devMJtsxcNrs00eyzdv7OyCTPuD4TdW4C03NhV3Lte7XJDcOETnFcawt9pAT8iwE7pga1eO5hltm0z6adynk8ZD/qPcte22U99zHZd9hUeuTyc2VYyNzdZX9UE/7s0uv5Ad+t98QrIv77VPf/bjDv17/21CX5DkvIymAaRB8QmEgIgAzwFLgBhqg02BnxPUsN0vkK4dOzH73t1rhu/aBXHycOImJ9dJBY1LSi9IXnAFJPRXECowFjSq6wbTlr8LESUnF4Cq/wvGr9yULq7cHS8AZQOdH/q6xEP91WnyVRk7TwX1J0AsiF9bvLKXMJGjtnQDRfu7dth71waMvcFMABPcV6crryX6N5hXh1ZtC/RrE9HeLtmO2CNjEnorzpIKifwSAjsJiHUTBPZMhum4yVfHXtsyzgbBJ3u/Oi4G3Pk25vbZOW+f14ee7NycviLWH/J1crKpyl2C0Lbro61//bN223bVb5tX9qf50Ab96e/aWef6ynfLTu8WkOB8P9lbx3Z9rbY0m2KzjrSXGItHs031ulgMJ4odXhZXu9l3hKw7bxv7/l7fO26/mLJyju6LFcbsuP3GN5I/v1vdlm/cWX3JKF12Z9oOvuOr69vOtjgmJhr3EuT5sQWF2oKEftcsXDi5I5nYpxfjeXlej8/epGn9epmgcUqEiq2N+xYoPI+8RQNJUU8C9YSSea+demRn156OYF8falJTP3/lj9c3X9n/jVPXF9vvk1+LDU8Ywe/Z8hNmudaY2xhZjFgfTfxu7OYLTTwufrD36rAJqnkXy58w+mIje17bN+la2cpjvMWOfr9z27hoLLBoZWGLdruAuHsWqNgwHa38bNj7ZujAp3mFi8Z8ZTU+eLC/2Xvn7gnHq6vGiOL2nXO6fmW35u0pFtR2er+2q90nv7pzd33MT8BVhqs/esV7qj+213sd/+WG9FxZy9GKszdG1i7v+B2FV58MG4t4xV/rq2IaOeG62FJMvfGPLdQmvrCE/rc+hDxfvnuffutjQv/eP/dSPLsoHAtIFgQ495PjXiKIyCAgSNbK9chWg1NBv/XIcgNVna9HK5vQG0+JibaNGZEogAJzfXO4rkjfYH110ES85LYB6I6prtLA2PkwbjJx6CtP9VkgfRX8L6Df9gqOQLZ1Cv6XuN/+tV0wbX8FMn24pq3bx11UKCDXZgFz7bn63f2u0j4FxDv+6oHer+1I6HcfYEtM9HmDa4OXebsJvcA+IrJEZIlFV/wdsTVexNruHvtHvIsB5pxuBdsmbhfeN+6nXbQ7B+bzBs76R9smP/9tPTLfBOoG0drSkx9e/yNz8aM+Wx9r29cGrm+VsBc3nvxUW5fgVZ9PmPyk1/oYu7l+fvH2jks9umXXFnnYSHfwlfHMtDZLpiWItTGEz0LT+u4xRQRo7ZWsLcmUiNRe2Bz/Zqfe/g5L+1wtH21yYNcONpDJggD/aAJfffdouetsYqQMQZTE8qnawO4tMV5CP732BYHirHpO33iXxq6vn2GDF2EuUXEEvziESJoru/J2nKcrzxsXL9bHZJqca1efFhfWL7kk9o2v+qve6KPJVPG5tuo4NWy95arL3SvnKA6oV79orLkY0LiCA3QMrt1264ct0/bZSH2w2HIxduVgF1+5ONL2V7bJpX7KX8S+2nbjJ12+wisJDl9rHKBX7VXPfLa4fflquVDrduG8Y+q8K9OfwDTuJk/DivsOCD5CN53vy3Fqo+a5cf7akznt3DaumeMnO2kcwievjqvD2lft8caXzvetYywdZ7mj+V696td1+K9O59vjNz3tAuNubDMXrldnteHqt37XOWQnbfP6q3ud76eFmtr7k77XzmzMvJo3c8nW2CS/2P0v7HfoPyb0DQFfqe9vP1tXMlQHv85Q52JodVYG2oQI2eIsTegvmbnkoQGpAFE5EC7X6lCulegjCgJv73GarugWFG/CcB3yFfDpq2O4VlKQpPfuVJSQFISu/tvulUe7rgu6N1g8gXkJTb9fIO3cPHnCDXavgLi2Qc/AkC4aBEqk9Nt6DSTX7qp7AaKBrzp2vYtWnZvqtPW6SISYCmoNFCU6dNN5M1cCH/vfUdol9J5nFoRq73YkvW3a8a6n5+VrI+RsWzfg0XV3z16RmdpFiV/t+tpOCbe+6d0ix5X5JnMXI25wrd20/yY47Rs2XJ+79tR2L9HVRvVZXKlvfi+RpToo7rDF+lsJZQnW9X9tss0uADeB7xHdXl/5JYIS8/qtZL8723DPJ7vt2BBwc+Mt893dl9QZJzsxjibMyKK4tr7FMe24h1BOHrvjXUi+uG2OydFPunYs3dw/Ja2O7Vt8kyzPf/08XnGw8k2mzY/26ft3f/d33xYGtOW59vqGubRo4NQPmxn2VG7275GHtb/+JUMWEfQL/3pSqJhzYwa/V762zUdglbZhUePAxaHqrjjemAZXn/y4eL3v5lnZW6f42DL7Xnnrj5WZvLddc1F8uvHROIpVFqTIrl3+UgwuT2ycI199tXI8zVXnbH3cuNHxaItvrizfvW3z1/p0+2JXtTUnhWDZ7KjtWox3yqTv1ShWP83hU3yhfwsuxbyL/ebM/NTG7hxczC6+V8ddRCNLY9y1m9atj1Sm+sG18fKX+nX1QBc3jhrjtXt9PF2nc7yN/VhMbF/KvOLUcOe22YVluL0y8oiLX/RTefnTh2yfH1SO+sbHhP57YUj/3y7z3yX0Jb2clOGV2F7jp6abxNzkvgZfwl1n7er8DWyv5CvoXiDs8UjkBHDWgUo0O+11oILe1cEFRGSiwCfIN6Aqd8lGQagBtIDbcV9CcgPMNeUbKC8haQBChi8JumSjfRpP9dKgVHCv7OakgFiCUBsQqD7kpnTUNrpoc+26geSJFO2aQDgC0L+rsxIh/a3eU3/qXZ11Tq78a9Mz856NfZpT9rW+HRm0Mz/fkNg/BRM+akHCOMhV4nDHdvV461RXN3j33iVmTR7uglyDJ/+pvdwxPtlNiR7fr12zVbZxbf5p3E9+8+SPT3bwqm6TgKu/jqFEoPZUXFe+JAMOIyywvDZfMux589qI01Ns9c6rxLyLRRallJW4IcnkYJswxfPt5Nj1a69NUroQJC7xWTbXJEbdkvwe4UV24Y22in8b0+psTGvvaedx5ZvcwosmyE4FkNsiSxMDPr4d9P1rvN1JniUl3/72t9+/kHPYsJM7bL6J0L7bnZfYm6ctJK5fMq2+5FBbk1NCv357MoBNrkyT9NWl38bG6tepj+ufxYzrw+bx+lWx8yYr9a+biLyKEe3nxmzjafxsbGxcL4d6krE+fePxE3ZIZvhefQI/qa3YjadT/t+5LVepPnxnw0+6V2b36vvaJ9Mdp7j2tLBDv+R68uP6eMc2zGLjXRjqWJx0my33uefid+ewOilu35horJfP1h7ZQPHv2hF7nW56Wupy+fqN2HiTX3puPK0dagP2XNwrt1tbTmng4OU8K9tNCW3Xh8nBpyo3PcPiJ72v/LDOY1XsGUaqUx/VnsXlnvqw0EonzYF6GstYdr9xdt/ppPlObaDxGeepT+3+xrSXn37ef5/99udt4X9s/U9/6uOR+/e86pvf/Obbz9bV8IFBHbVAdYNRdycEpTkr4iIgcWbt19g5ExLWBAigFFArG2KkDY7ls8ko2Uv0gGF3ThuALyGjiwISGUs81kYd9BV43/YL2OSwu+XvAmrdp3NTWT7kYgXNjvu2e9sosXlqn4xP4+scCabmEdmlX3prsPN9dQSSAurVw9P81O4ro7af/EBfbKXJTVe7K18D5LWH+p1xXl+8cyLojXSMmNuZ73xMdgn2Pr2ACsmfHJL5+u97YPjkk/e/HiCZLykqHjQZqh59r22UmLC7J3JQQlZSxqee/Iod3XaRgSbz5Lh2234b2DuW9lMyUj/y/ZVfPPmS/ipbx1Kd1ycuNl99X7uondXWSuLZr0S8u91sXmKwst2d74JsXyqFKNfGWrZ+XMJzbc1utusI1WTw/gi70VentbVr9xe76WntN4kpkWYLKwuv+iI3JwckqyvP75ZoLyEgozKTg5/uHvvns7UzsdVR/Y175SbL7u1zCwES7LUlNo/8eYnSrvu1iyaQLd8Xh0l49OFn/uisOIAE9xnkjdtP2JUfSM56ks9L/CQKtVlxsaS+caP+eX3uFWG+dRrH2eW1ydr0k//1Wgn/xfwmTbULsZEvNzFbudon/PApqVu5JhOV48YofnLjG9uqf178xuFcF4dgSm2kWLe2+fKSk/soh4W06kjsEY9xvcbf6qx1fRffzFFPosx/Yd/1O/Y837OwpC9ydS4aQ26cqQ4ljzeGmK9db0yUDF6bMB5lG7f4S/ttglg7ry83fqtLTvNzFwaqt859E+n6B/8lT+N2x3JjePUL/yojvXnEyiJkF7bkBeUXjZ/l4fWZy2twDosG1af2+AlcY7MdN/znd9UTjgfb5zNfyEvxfuci5Zf770+//jGhfx9/duT+CXTqxDVcQabg0YSZsSJqgvkluxdcgKr6FyzIU7k4aGXiFHXuBs2SgRscu9pPvjpzyVv7buC9wZxzvhq/unfcvS4Q03Pn6wbTjrWyPyUYrVuC8t2+l7zUNm4ft/0bxApkyt6jr1c/DVLGWoB8StrI9XSvwaO2UT0i/nb+Srw3/ibyN/i9ar9kssH1Esbq2jgWgEaul7xsZ94R4OqhO3wDesmXICCpuPbJthB5fwt016bo4lUAfLI7Y7oEvfZS/2sCJVDedhvo62s3ONa260dPIevJftnwh8jEJTC37Vf9dky375LhJ/+7+PjkJ7Vp49BnsXD21ReNdkHHiZCVvwtY2jdfkuqVNddI3K613SYKZFHnxgKkii0gPftcEtCk3iJBfQfZXjuSjdVFvkbQ/QTbxoLQr2zf19J55AeSz/nffMyu9tq3k2c8+9tPuPHL7tzTr1i6JHj98Hc74mvP99rJrm0cq7N+vFvA+LcbP2xAfrdr7uV4k1e/++zL8Nbf5tE7DrbL/6M/+qNvfbGBi28eE1h/fr5ueu6b9eHvyloUkezT+7Xb1TGPynaH78Zj8j3hSLH3KflkZ+UWkgO6aH/KfSj5bYJZ/K4/X7+t/z/xhuLrHdNTPLl40r/pcrrdXNFBx3QTm+qOXVv4Kf4W7/CpD+Er+7gxqIvU3ZQptpFxdtkETpwjs7Yl9RL69V08M67N/+y4759gW+tr7fokf+O9/vCE1jXvcKY2e+OdeKlMddSyZKgfPcWr8vvae+MKXK9f7Dvcforvnf/LdWB1fai8Qj82AvUFa+Dqja9doFwdWNS4BOvoz0L0k+/B6OtLbKJzoY/OQedTrNQWWY2p42cj6jfvgvF/8Ad/UPX9mb5/9jGh/zPp7ctQ6ZOf+qmfekvoS6LqiAWGklhAhTDXiQT8leE8FzQuYNShCiA1/oLBvY4g1qlLKjqOtWNVk8OuT0kQsOOEdTqJTcnkBdoGEk5nTGS6QVBAq44vKerfNZ4nXRR4gfgF84JVwen2cwH92kSJSNspuD/JSE/XFm7AbpvmYp93gaO2eEHdnBf8tcVmaqM3mRDQAb1V+Tv2khQ2CZQ7D8ZE5s7XEwGsrvwGtGP2TzqXsHdnnp16Zl7CYH6LA3fX4okUSAzuGJ7sofb65N/1wytHA9hT3ZanYzpv0vmk/4sLl2ReW/wQ4axsxYC2+crnKht77Lw++c+uFUeubmDKdxt3x7h5fzpyypbXFqzWPzJ8sa3E+c6RGLH2jAGhY098sJj7CkeQqbU3//Czak3GV6a77RJBv+VusQEudBGr/qkNskxOSYX+SsS2wLC2+B0sstjtkTCLAGysi5tOuy2p32649teuN9NPHnV2f/eWZFc34vHaEQNXViK/a5JUc268Tdgt+uzTz3jtPkIK+9mkhRMvxbOYIBG6/mLxg14nS5P64oW+SoKLN08x9+KE9m5iVz6hzcaJLrpcHH6KmxcH2dpkhPutZ56bkE4mvvGUKBjbdMeGjU9dyUHj0PpVni92QRrewxV2v0U0Om67V0+Na4051cnkY0PFtvKoe12CVfn40FO86OZR+cTFQXbPp1dv14YvxsZfnl6UZx5q2+VWbK380hgaA6q3cpzOKVwW4xuDL9e88aD8BKZdO60/N+7Q822T3tnKxe075+JA/dpYWracnC3fhL3crWPTdvlK5+DGW3MlLty23H8V65Wvz1W/MK1cVpsdUzG0OND5X5lh6Xe+852q68/0/bNv/5mq/blV+vQnP+7Qv7fdveWegzLMgk5B7on8cp4aNbIGnDnQLQO0nohny76yFGUYdokfR30KssCJozW4X3Br0qf9XbvBA7AViNu+dgs2TyS3gFZZLpg8AeLVx3X4SzAKoq+AufJcXfobyDSAl5wAsc43nTc4IEe1s0toSmDueJ7qd4yv5pY91O6vLgV3q8N+t7ntd0zVTfXSdlcGUam9Nmi5rt7IxRJ5v5Vde9P/CM7AXTLP/yQQ3dG4dtRk5s5351Qy9BR0n0hBA/oTySoBqU20nvljq+SpnNpu0K7+n+ao8t75qS2+wqQG9lv/CbtuUCcTX1Pn4uUtV/zQJlnqc+pdm6bn7pRPp2y9z0qvTIlscZEN8j9t7Hoxk7wwEI6WVD+RJPcn/91dKz7tvt92Vq5H3hsnJCz8RPmV8b369xK5XeuChnb4g/FuHEtKJ7uj6naeR/49D3/fLK8d9qvflXfEdwsEJYtPCQ0dDyfodH35qbvNxdrcvx21373q0m/FS9x37wd/8AffFgymg9nG6vPB6d1jF5Lx2t3qSH68nX+y3J3N+htd7FNyOnm6k9e4JSYXxy/mF1vouD5z/cbfxZriSdtv4iX2P8Xk69f858bHJ6y6O93iz8WwG3OLFZP5JnnF5N2jY0fgxcjGWPbShLTtXNzVhqT/CWvFE/Le+Nc6+lpZcl3cV6b1nhJ6dqE/Zfq5hYvZPA6g7fVtl96JE3G99nHjh/mmDzZT36bjp/hZW64f3JjuXn0LPjSmKPc0b+Uqr+Jzx2cea2e15/ro9bE71sulrg/rq2Ohty4wPsXiy3Eul6gdwi8npG5cbQyuzuszkvdrX3yjn9ceutBVH2ZHs70vJKH//Q9p6st379Mf+5jQv7fbJvQucpB9FtzraIyZYV1wLgl7Ag2BCFAAxyaHnOmCVQOf7zew9XrvAcsCbsfdgFTgKEnd9e623AB5QYGT3uDSHaAnwG4CU4C4wPX0dwP8DfYF0xvYq4sbGJ4Cxa41QLODEqCSi4LgDTQ3mFdvH5JTnw2EBeICI6BnE92BsLt1x7C/kVVgvuOpdvZKlq7+as8NlA2eTZTJdwnGrjtqvx26JQm3HkLbI4AlOo73Ij13nE3m63uVaXWadFy/r37rBzfYtd4lCCUeT8EaLtVnigkldb1+/eTJLm+4qixPoezKd8f11F718uRvd1zGUEyrfRSbLNa03+L5lc+uU3dce9wUgV252dxtt3YCV5DFJsbdKZwM9bu1cXfzr96aYNTfimXwdWX5a/G+hFOicndYV14SXRn4hl1ivifB0rfdnNWVJHsr/MpaCFyivTp9/nZ1PBpjYaLvLphsG9uura3JAI/UczJn5YwFrq1NCf2Sk9X3c3Xac8R6ST7ck7hv/mHM9Ls21o+Fw83LyjrpRsdNtL1F37F7O5tNfIohkvl9dvw35sB42NQ4I46wmy7865fNNm5Vjvogu2B7dHex4gkbK9ddAGh8KG5dPHzyjV2rLV5s08blKhZKbrxeeX6k7dXtKUbcUCwtFhrnE3bdJJ2s6piL4uDaZk/lUcrgc5WBzdy4K5kyv3dBU1/GZQFvvuYnLfm5/vjd7NmvN9x+b7ztuDs/PdJ9bepynOKo8RTnaivFzVe2eW2b77D1ymNu609t98rRe11Q0Ca7qD1Vh+U7zTuqx1c4wma+l3je9uiUbORu3FH+XlufcKm6qA+q+8TlJP/4DJ/UZnOsXZvd/d7v/d4TTflTXfvsY0L/p9LXl6nwJxJ6oHbJPsI3g7E6zzkuaD+RRU7f4EgBSJogcZ1NMlTnXx9NkrRbwLl9PQUMQCUQkEn7/i4JKCnti5luHY48OQsAwMZ9QeEGrgasC7x3LE/ArP2OoeO7QYE+13ZB9RKMkgTz2r76vWO6gYSNPfV7g8ATQF8Ar0NdGwR6+hQsCtQr00fGMOkMAAAgAElEQVRDzGftDLnZnNkpK3nUT4m+vtgBQlrSUfn0S4/sbfXWr+eDm8x3XrtTwD715Tjv9e8GU7J0vq5uS8750CUmcMH4tXft2jgbqFq2/tI2n4iJtp/s5Qmvil2XCFWnVxe1z46HLqqv+sCTL17i8FTmBgvJ+2xg9iDhk3RZaOyY7QzD2Wu3sy0JmqPqa0/yKDZIkvm+9ujv+rzrKyfxLDbyC4S5xFofSM1kvrvz9bWSqbWzhBH5NjcrY/fYLpskiK9PVn4gsScfLO+xegso083GJqaR3861ZGQJ/BYDV86uu4W29eso/Pryzo7GSzFj9b0rYPf9jNbGszHuvnfCSPbX5o66w/kmy2vDrwT80R/90Zv+9m8yejmZdwxsnJ6pnzyS9LVrB93pBAsmq2OHazrzpnsJfRce+VhJNJvdvT7XXCxd/5K47oopwz7NLwy4MeNi3sXltocXddfuYlV9kV1czLwc4On+xRv6eYW/jedwbLJtbjzzLybxVbuAYo8TLmzMeJV/tThyuRtfrazlF3TOH8sv6JP9wXixqMl1dfQUq5pMkfHizvqzsEVvd8FTDFYODsy/txg2u2aDdNr4CkvYEmyDUfRBb/t7crLvG6uLf+XCbKSx9nK8Ym1jevVceemtuFSuW/8hS32g/kEu42ubt079tRwS5lZ2Zd27Ptj76hV32tflAE8cw/gb3yyWsQNzeR+FWV/qz8bnn/zE3LBb+QqsrS6H2b//+58/G/+Y0NeCv1rf356hR0QYlSEg2shPkwSAzgmejLyr6BcEGLEgbBeBgep7n4z5yQkbCMjkkyMW7LRhrH1RkQCIRLYdY+Fod/X3BiBtXUAD4OtDMKzTApc6aoNgx1idlxBUhy1/g13He0HrBtsSAnN5iVKDhnmrvn2v3Mhyx3tlbmJXOfVR4lK5G7xr0zfIVS8AswGzQWbyrl0LAC1fHRXYyVnC36CrLGJxZZgsIxCO2ZdskP0m8/xp/XRn3pzdAN95uLaw8ZdQ159Khu+8aUcge7K/lilGNOmsHz7BqzE9+Tnfar0nnOs4nur0Wv2xY7q6aJ/uPem25RrIL4553GKJXN84DkNLbMhVIsBu7aiygdmT3zHvd6Rh15Bmn3RokZd+ulPWJNnc1K+a/Eom+5w0+arXEt+SQYmsXfH1UxJePLa4xY+mZ4mLdla/x8rtmtmVXh0xYcmpF2bxu2KSRQIJdF9uV1taLHLUvXpavZ4a2D2JtkWWJRBLJPZv38WwvSRpelp9x9tXxo6iOLTn39fWZNubkulxduYFgfzM4srs0GmBlV9bxspOnDRQl+6dFHBCAEG/MQ12uE+/fQTiYik9P/lfMapxzPXG54s17Wd9FK8uZtTf+eL156cy2mksaSxtMlb5qve2Wy5wOdgTr6jdKm8Ouuiydi9e68t4b6y+HMVY69+NS+UL0/3mvKc/mtzc2CvuSUTZjzkoN4BzxglP+0gJf4SPuzfb/trXvvY+0Z7sFvvni5J8L3g0Thhn/DeeljNWpuqvbbGJ+tCdn9on3JrvrY4XeXY+yYDn1o6ubd546D4ZfZqLxqbWNQ42WO5458scNf7yB/1N/xYYW44/DbOGYftHd40p1Zn5ry8XK8QyersLXWRzf59kE0vbd3VV/2+ctbBMF8PUL2SH/vP/8t0TTft/7dqnP/LxyD3lvu3Q1/nrjIyYcdr9YWydIeD6vuH/ttvbIHaDSwOFQO5TcqO9OjtAKnnsqlaDdr830F1CWjklbQ0u7f+S1zorgKLHC2IFuVu2YNHgeAFSvQaCBsenQN22S5pKHG+9G5jp6BKhp3LVSQN25dx1/dc2XO8471iB/sp24ah6q53SYdt8CpAlbSU0xihRkEBbfTeujm9yIbaXdNa2jFey0t2l9WdnXjJRe1i7ZPH8nh25tdu3aD8FP77f3c/qanUkOWRu4LlBuzrVDj9v2bYhqahfdb6LKddOyFffVqYB/kO+du2+uFbbvaTm+lTH/tRGZbgYdcdId7OhJVQjjv0d8PpgSR9icjHC32xr/UkCOt9strtW3aVrQo1I2FUzFxZjiuGIOP8p7hiLo/5rx4628ZCr/Y+QrSziXB/rmPbdGBAvu9ed+/48GqK78uoaAz8Uf5YA//W//tffJxxLisWX6Xk78nbj+aZ4YrFkcng5Hp/etcZDO5R2/dfmZCbHykooJrefhtt3utIebJgcs6/Z1uRUx0mBH/iBH3j/qIW5sLjBHtf/ZCp+bdxdMDGm9TsZ1/5OC6xPCw2S9Rt3zVkXFc1pd+Dq7z090jhQ3BFDGoOKvfXvJ5x7FS8r/2TSf8uXTyjTco1r7OAJM25s5ZPsv23ica/aoYcmJex4c2YR5SbS/L52a6xic/ENzmvzVQwph4C9jSVsub5eG5BI75rE9MkWVr+bK+yi+MUWJPT9NY3JNDuGbevXrzl4C74xapPMjSnsGx6SdZ/Grfyusf0+ClObvfFGe+rBqT7WU/3x9xvL6Iud38WttsHOyd34U96GA13fuXpaO8WD4tmVU5uXr+I87hsnu1e+42jbLdfrl+fQE9srRzFOizswgGy1V/Lck26XO+9k1RfyDP3HhL7T+pX6/n6HviBWUohsA0WGdh21gaNO6Psl3PoTrPSp3BNhrYMCiIJ1wdH3AkSDHPkbnBp02n6vA+QGsQYkwcr4BM+VMcb1ffu94Kt9Dr5+SzYqnzF2rIBdu5ecdD46F527J0AHInf+ydnxA6mCrvvVadvqHF7ZW7f6vYDdQP/KG81H23nS6bVlQXv1708uXXn5Dhtnv9WROtqtje77SPtWkT3ziuixITtenptHCqaDp2SePV5bJytdkksy/7QbUpt6Cvr6unNecnLtxtxd/60f6QuBvHNcf+g4O5cNoK1v3Hc8/i6B1s8tewnqbf/6+rVrRGBzv0R+/5d03WO91ePqdIFTm/TZBIJ8xRPlhzPI7T4ljbVl437C7N2za88WjWflJd9re0S0hMZRavNE5mKnpIJ9lwSX4OiT3XRxzbjpq0TMrn779vhB8dWpNQm6fnbd4vLal/x2t26ym0sJ/V0ome9WD9rpuEv0vPl+SbIj9+t/Ot7vzUuekG9Jtef7zZt3g1QuCwLeZk8Pu74FhZsA2q23KMO2xLSNxYkCP5XnpzWLjeazMbfke/edUDCnMHafnZsb/+B+cW9zaJ7qk091iwfFyuvbN57RnbEVK8qhitPFpOLPjVfqtJ1i1E1QbwxvLKTHLkg3NrVd/skXYXpjSRPpLiyoyzYaD5/GvT4uRpufixuND02Q2OvlIOrTg4STr9P9fLePKG2cXhjKPtn4dk3xBPXp5cZg9ldcv/HQPTowT8X52kVjcL9bhMMx7twX2+mXvdQfjak61ZY5V0+ZxudiQ7/XdooJlwfAxcsXahNdOKhfV67GNJigzSf+Wj/e/caezive3thc3yab+ayO1qa/d3/f+Y7x1Q+/sCP3HxP6Sym/Mn9/8s1vfvOzOh4DtFrOUBl/Sdo1wgJqQbcJ1gVNxPqS0ZKsJ0J8+9YO5+K4dQhjqdO0fIGjgYbzILtka5B4AmeB7ZKDXX9aSFDe/c5LAetD1lWgL3BcUnJ1+gSg1YG26PDqan8XbLQvqLb/p/m85ISdKHsDR4NuA6B+GggvAShQN8jdwNExI8ISg5X17KigcoPTTYKMoWMjm3YFy8k/ImH3DDlmIwjQSCs5EFiJhJf2Vff1v85DE7n6lp3MkkRtlIzW/ks6n+zxBj/Bqjhx5/3aPAJPrpKEV/5R0gIvLjG9dvckx5M+a+9Peql+6OR+srfNxR6v+OEf/uG3ZN7byKu3jrdY2UC/690RqY961OjiIx9e2f72eEn4xaLd69ztexea6h+Tyb2+B6CLCE3yi2HaaSxqvzDMZ5PktcPG2fQTJm3cd6d5ciL1dL3PXTOW/b1Edv56d4fX98iWupN5MmyRbm2vT8d7953/Tl6/E293ZjL7PfB933WPS3jpHduYfGvLsXaLDa5vR8fv1Gtr5S3kuLek2xFic189eZ5YstVFmxJl8WT3J6u33e9z//usP1/ljyXZN3nv8+D1IfPc8sX7i0PsyoLUxYbi98UYY2ssIvtNtvj9E8dprLpxAuYbQ+W5yVJxtz7dMcNdcUsbK7+2y5euXBI+SUfjvBjVWFO+Uz+g85u4dL6bLBZnKxNfhnH+9i4H8vosTpKXXGyPDNUfvuj9FvO9ld8vQJQ78+P5/RbZ+Jf65TuNDe6Xx1Q3N353ns1j4285TOMNn4CV5rvYXhnqN/RRjmV+L58i7xPWNob1vph+F346Fv7Wsd4+tF8Zrv9r5ymm0Ree/8Rx+ND1Me2JweUbvdf54wvssfp3r4sTyokXw60v5Mj9H150+3L//ekPfTxy/942v/Wtbz0m9Ix4RiXZEFAKMBc8EJ06U1duSyprsA1Ol7i61wDLETh/HaYriMbRNm+AuP1xuAYBzlPHvQm9QFCdAMwGH+0+gfolq9o0YW27YFCg+l7K0ldB6q7+3XZKrgSP1i8BIE/B8Ckw3zEIaB13g29Bu8l1ZaWj9nfBvQSk4+p4OmeOJ9u5MncI8+2fnXcFtqSjba/uytl9VNcLygriJVB95nYEmV09PTN/Axm7pCNzV4JV+776K8TXdy/Jqo3T8w3UNzhfmyD7xYsbzJ/6rpz6f/K7zl/9uKSjhOnVXJZYvwqDlaN27vvI4Y5wL6nv85YIZkkI2+kc1EckWcgXbLRAhdjpG0HZp52o2nIXNfu9iTWC4TfH+yZ1bbLV/b3E0YvXJrsxk1U/xt14UiytH3k+8foZ3ENAV18Ct3vqsRF64C9kUc6z5vVRfmOXfW3pw9yP6PcFhBszW+sijCR3be2kztpZn51HCVjxwDFaSa0j92zDcfjuSC+phqlLWDYv63ePFCz57z9xd3V+7Md+7K2eMU5XFjX0s/KOQE8HTghMD978//SOHr6/z+lFAoWL7LNzbXx8ZXIY4xNXMa/wfbLVHp58eO3AyYsJ7M089/5TjG4cvTFPG/Xnm9yVGz1hLVnbtsWp+jr/Lc4be3W0a+UojReV01ibMPK9cgO2235vQtfEUdJtrJ2LG+/FypYtr4UBdCgGFgvLDWvLEvr52bDLCzjX1uwZjnnpoxN0nT/YXL11noy742/seOKWXTip/VwcvPZJlhtrG+fM0eWJcLljq2wfist037GS4amfzkcXEa5tNR7q/86zfqpf7TSHuKd22l71WJtn1/Wrxqrq5M7FnSv6hXX1n+nD4jysfsU7vtfrn/2H77Xkl6Pcp1/7mNCbiU+W0HNUyfgcRYIAYAq8DSINkvuOENS4Z8ieD+SQNdIbpDjTdbinVV6y16GbWHYl8gYfwemuOAqyTejrdG3nKYjWzK+zIibKPMnfACRgCWQF2Pb9RBYKajewVv/t44KfPp4CyXXnBhD3Sk5vYLp6un1VlgK/gI+0sdH93f4a7Ku3O78NVNVj+9TubEUwRxhGSrV/A0kDQ+8Zq3mdTD3mKskpcSQ3/+xPXrHV+VmfoS/JMT9NkIy983sT+eqOHdV+34PJJ5+87VbUpktW+GWTH3Lf+Xmy7Za9968tFpdugPxQGKo+6of00wD91E77/VA/xYXOy45O/+RP/uRb8manuCQGZtU2HYvtnLD9S3I7vley0nNJmeSTTGzIQhQ8qY3OPiXzXoI2cmTnn99urF5OdO3F8+t93EA8KT7z28njp/bgQZMA15A0+jGv/Ls23WdMjd+nONmY4yRBiWDnQZLtcQYv1LPIUmyeHJLx9enYO/3DwrVp53v1/c69JNkx+OKbudKf0wDGNrm+/e1vvz0fXFyFSWtr/f7Vv/pX359WWDlzpW8nArp4ZIfekWS41dMNN6ZtrDB/4y8e7Lp+6UTienfq+bW433hwcY2/8KeLCbXXi/385yYM8OiS+qck6Mbpp5h724cRa3/3zGf73ffpqwt+T7EC5yr/My+NeavbpPDaWfVaO7+xw1x0DO2n8ZK+xeEmTLsnznTO6MqiYOePzOaBT/tbLGeH+PKuL6FfzN53C2v7m4/AwZ5CuSdB2Nq1g8p642+xrTo21/XV4n3HuOtNjslx+dq11+q1cySemWc+u/LafOJ2nYvdL09ovC/P5OtPfttYV9mr34u1dFRsuJzy8onqmNyuGRP93oXdO3901sUMfrW6Yj1/xNU2/tnYFl8/77+PCf3n1eCfX/1Pfvqnf/p9Qg/4HePlEAWySwKu6Jy3hHVGN2PcP22V7FwHtSjA8dS/ib++6zxIIkdVR1t14AK260BdPQ7ZRKVg1ADU4AS8ngJTx9Hg2IB6AeyViVwSQbarK2NV3njvim711D4LPJcYGIPyFwCNRV/sqgG0uqPz9ulag4wxsanJBeCegk8DELIjIFw90k9XWgGrt183eNd+qrfu+LWvBiL2v/Gs7SV1npluUBJ4keEeh197jv/SQW2XTBKBqx9/l1DXVm5wfLJ782k8tWF+cP3wFdntfFxfvr5wyz75wCv/ueMwL6/GVxsqiWj52vf1jZKqYuT0sqT2p37qp94f34Sl/ABx7fjYsWSmPsA/Oi8lGMXKD2FX3/a+NvVVort2669OiSxhY1N+qmx264Vq848ln10wMAY4YqFLXFhfTV4nO5t3PN6z4U/4jyCr1793TYLNZte/F+YhbPToLe4rs75gwj7h3e71jdK+a7fzaacYeZMM7zn4ndho2enR395wz6bsJnp+t/bJjpQx/o0FBsG6LQT84R/+4X/3s56N5RZQzAu72ufq0039eH15Cd/KsBdz/oRdJeLFZYkcOym28QGPJWn32rt4XZ+8mIFnNCm5uN/6vt/EiAxNOOmsMbGy4kvGXZ9+SugteNwTPnyLL7FZbbx9/oXve/d//S8/8u77/vP/8e4v/PH/c1ycbxtvZbvfn3QLN9khORqX1oeEZrbtUYon2+Wb9FC+Vg5QDCyHgEnlJJWbn5tDCRaucePprt933czmhkcWtiT1To3U1mFRMZ9NsO9yuqdku3G3tmv+xJ7GEzaNn5Oj80TXN67xGX1d/rpxj8csBngPyeW+xtZYSge19c5d5+km9Dc+w4Lrl2uvGG0uGsM61+5ffqDdchA4NZ3yw8bd+hM9t1142fjM71zTR3nf+vtCXor3cYf+FV380l9/26EvaAnKTcpKYhrU6kycvUlyHb0Os/YaFDkdo10bTYSa0DewNPiRxf0LFLceh74rXU+gxQFLDtteVyLJ1MDH+YDNTaIBY0GhQbKgdEGTvAUs7RQkzIt7gPv2U0C7xOhacwGnc91gQ77qA4hVL5W/oE/ejqlzxE6uXZrfBjljVf8GyM5Lg582BOLZjJcxrZyjpNWt7xJo8rGBO4/rY+RrpH0J/YiAsupOvhEdx/iQEj779MzoncP6eueaPdzjpq/ssDZ5faZ9Vv8lV92dqN2XvF38KCm8hIWPFks6HyUBxnRto/6tr/YDt55Iw537VzqoPmHFyo7wbGf+x3/8x9/vQvIvhMoclWBNZjvIxZHqQ5+IUn2qOFb/UHb+1R3q2XMT+pVjd3bTJ5M3lzt2rwz7tVPft0VL8iXJKzMy2F3gktGNlx1JTJrA2DEzXi9wExvsdkuWGrt6jHv9b9yedze3Eg6/K792tWGXfmU9iz6/LV43HjRuTa615afkjJO8TrvZ1SZf/ZCM2lobjmZaJJjuLQKuv+ndYgZMc8rC4kEXP66+9rc47/EhmFl8dm16s1ggxmuf/jrfN5m9i618wQvKxABy2agot+HfjUXruwtk9dP6b+Mc7OiCaf1JG3y0PvzEYzyCUawSz/VVPy6Grj2LBeYT1m0+xRZ+3aRi/vbp//yX3v3xN3/p3X/9/r/87i//yi+/+wufvHv3SXZX6cyij3e1mGNzpt0bH5o8wik4Qy98km4ajy+W31hUGy2GVu7pUDw1j5P7cqYbL+Fi+3TNYypOhkzP3ncBE6crv1FPzs4xO1z7FhHgfuep/FadxnNYVLzRT/2IndBBeXl9Qnv1F7ZcWRr38Ck4WX+4tntx0aM1Fmcajxtrd392PN9mf7tfLGZTxiNWsF/y11auP11eoi3lYIrxWyylLzZ/8aP8Yt/ZDn00LsgzynGMzaLoF7JD/8dXqi/335/+lY9H7t9j4l6KB7SeAgTDEmBqoNfJC3La3Ged0qrXdQB9A9SCCQe9TsbJ21eDSBM27XEKgcQqnQBSYHkKSE8BQluVo2DXYA6cO846efvsePVbEtFAQPcXhDl8QaDgdPveverNmIBldd5kgFyvSMy1repRH9q+QahgXkKkDSuabPOSK3UqQwMPG+1qfeeUDpFOwFtCedu+dqQsme+C2fxrK/z7maj+/i3b0bdk3qr/xmq3UmAy/hKf2uYlJZPV4kDnvvNBjvr4vVZbKsl45cstr60G60sAeu+GmEsI/P1Up9fqF3zyQ+Hr2vdTWX1XP/W5289sY/P+Mz/zM2+LOZdY1Ha0U9/rd3N2CcfqOa4nCW6ypJ6j2rC9CfLF2RLDtWWHlD1JOL3BfDv0yD9MdyJlC1lInMSSHiVJndO+cX2+4TGYXd/fTazshJOPn/Md2LXr88HqU3ywe+2316cvSa7YyEfXj8RpbXnEAOla3btzs7Fpz662F+xJqsmyz5WdPuH1knOYIhmmL4soEhY262/26HSAZH7tkbm6F8/Z6T6bfKwsuynZb0y0Y95HMejvLio2Bt34yO4sTOy+nxVE3NmphN6x5+qh8YD9wH14oR1/NxYXa5tY3XjVfi6+Npm7sfUmK8XL8gTlLKjs7+KvORMD3MdL9gK3+eF/+oEfevcff+F/fffpd77z7vv/9//t3Sf/6T++Pw1S3PbdItNTnGiSaP4aoyaDR8wsNm2hZ//uYps5aayvHd4YWN2wI2V2T1LdhPbOJfumq8a2xp3Zx/DBiRU+bi7Zdxc5jY8PlndI7qqzxh8yd44bW57soryzeKBs65hLdlqeRkewvjGrMbF2TFf1m37X/vTmtPArTlP7ufrp/N0Y3Lj4qu/aa+1NUn450NrsIlV9szG3OY95KJ6xM7g1fU0X3elvDOaz5nFx9gt5Kd7HhP5DFPBLfe9th76OWyMv8WWYnFu5AtAFQuDTJOGuCBZklb9GWxBrfw0sQO2pbJ26gMe5C+rGV520fgGBfhrAC64FuxsEEeaCUZOLli+hedI/0CmoIno3wD6Nr2BOnhs4L5HSVwNAiU77ud+fAoOxN0jVcwQDIFZQRWLMTe2t1wSHp+DTZN53JJW8AjKg1e8dH3voOMmrTaR11+dbfmu8yXztYeWbzCMC3XWqT6prHslUIme+7JhVbw3YDeg3QN6gX8LQpGrlSqRuILv+oXzlaJn2e9sqDpG9WHZ9+5ap7nrv+sB3Q/aLY0++vjZGvvcSvB23twvc5KF2BD+LA6989hJPmHPxmF5rG/VDuw0lOpJk9ry6kjjtSbIsOEnsLUbZCd1iBiK8sUjI+DrfR/bt9tcvJTAwtzvDu+dN8PQn6bVbxj4c/1/bEtwmPSWbS0ad1CkeTr7d2z/j2ryuDzt2XVjedckz27Or5ffgyW1XaW1LGPZ9si4ZWz36Wlswa+3wKbtZF2u9D2DXu+DoODy/cb9jvnO/udoOvKO2XWRYO31Z2HSljy4sNrawZfoxrunAmLvQ4Jch+BfSa4Hikvm233h48a44cvEIHpQPXI7CZtlpk6rixY2RF+P48BNPEFNsnvDrxiD+wo52b21uLt70+Be//91//r7/6d33/dF3/kQifzGP7V59Nl7XzvhVxzo59yLQ+X1tdPZjviR4u395Wxcdy7kurovbxU4xqRyQbsvlygXo1TVjZYuTdWNxYmn316ZFyPXfn7Njt8rVFvVVm6TzJ9u69mnOL1fZ9btARfedG/VuAk2HMKZ+Ur99ipE3x2h543VCamVxpasDNiuuuV9Zd808aptMMI6/ms9yweriCTOMG24Ve9t3+zJ/Vzd0fXmDPlq+uAH/h6EfE/oni/v/z7W3Z+gN9waHOhBg8KksZ2oQY5BNMLRVEKwjM/KSBH01Ca/DlGAAKGUbRDgW8AGYdWygeoNyAxPZLsi9SujXVsHhAk31dO8BTGO8hKPJkTIFLASgwHvn+SYHBY6Ou7LcpK+61b45uMGlugVI7KiE5fZ958TYr03eea2tNoh3nJ0DAa391d4Q2X1eO+5Y3btAzEZrFwtcI/sjNN0drOwLFt6Si/hOBsl8T5fcYFpSon9jXtlXBLr2c22Rfp4wYff0WRJGd0/QygaKKU820ID6FOQ6dmM0pxfb1H/CsxtQS56ri875kzzt4/bTPjb/P/ETP/HuR3/0R//Ez5fRwZNtXd8yX/WBO462t++1U7JevbOZ7k7Y6e7L58z56punLhSxX280Z3dOpmyHfv+ni750cv3re207Qg53ugtm0dlcrx4blMCsPPLe56phO1Iuca8f0AXscoR98q79YrJddS/L8tNuk2nlvVvAYwBePGcMsJk+9Wm3hlzGYkGg46x/95cGukgg0V797rLW5qv/zu/F8xuv16cFD/FVrNzf07+33E8mj2m07+Jv8YYcbFzskwCsH4siFptWh55g5h1D/aqJHVwTz/1dXGmsvjGTnMZfOYuJxvik2xsrG88bl9mpBdWVc7ye7zribheYfW0+vOSVfRvLxSM86NpH5Zos5W/aKmeanD/0Qz/0dkppffDLvRfCEXX+6VMMXdsej+AzdNHPxgYYSZ/1odqFubgJdhdKVmZ6soAEb/pekM65xTS79N5xUa7c+No5ZPNwpja27xL0xrwuRHRerv3W7slbnlB+WhtlE11ofIqtjY9X/rZX7uC6EzXry+IyeekNHt44rxw91u7IrAw7or+Oma13nPwMzj7xk/LE+jkc4Ru1a9dqz/zINX/T6+p8YTv0/2cl/fJ///T7Px65f48ZP/MzP/P2UrwbIC9xncFwNjB+NYUAACAASURBVJWvk9dZCipt6xK/GiSS1sCtHY5Rp+EEDWbaMyafHLIEoeNooL7O1TZv0ligWtuAo/1z0JsYNLDUwQFMZX1ahDBnwLnJ25WrQQKgdj5L/oFFQZ58d26uPgHrUxJUUtP5KBG+dle52JdxN0hf+c3hnQfysqPq9QYDJKfBoySvpFq7q9NE6alNc7HgtMC/Y9ZLZpD72ptkvs/NCyBN7p+CifktIan/NeHqXNOluei9BuunOvTOD9hSF8zu3DSAXmJzycPt85Ka6zNt272O4bZf8nlJwtXD7bs+9/Rde723OR+ZXULvmelbjtzFxwZ0dmreJLntx7zbGeZ/xuDvJ7KmfbZtd77HqiUGbJuPSlzs0i9xtSuOjG/cs39v9vdCO8SZ3mfvI/l2m+28SygkLWuXD5bI1Z9XZqTaMXf3LLDZ0Zd4blwIc2PRZFlbm8PJ2dMHFi2Mj92vjz3riPzv+r//9//+PVnt+znW78rBHfO3604qeIM9fbEDczB9N3Eg49q4O+MXf699TI76srlp7Om1cgS7VGzXYwNejjdZJJFws4SXbdWu+cr6Z4NdPGCj7EDy1pMZ/Or6xMW6iweN39q4fn8xwtxUF0918C02U798wrzGmfopndgt9oJLCX1PMng0wyKLubhJ09WLvpW/PLDz1rpNzub/W9DctdnBbMIOvUd31g8bh+uXF0l4dp+Ory2V9/ARNvNqcbzcpX4Ga/tIKltYXIdpnXdYM+zo6RTymt/VuRjI/2oz5UEXf7sgwL7LR9X12YUxfdBf41A5Qu2xXLz+URtoe9f21ek8mpNyvI5z9sGWyMJ/nvCpHLUJ8sVNbdW3y2v5Jv+4O/vlXeQtT2PPT5h79Ws8je2tt74WG7+Ql+L9l+uxX+6/P/1LHxN6M/TJEvoa6TXeBopVEiAAIee4gadG3mCEDDVBLFFWtqR/bSE/Tf6UvUG//dl1cK3AhVgAyQJGk8c643VSIFfi01U5eiqI0TGC2IDThQVtk70ASQ9ka5CqDq8rltReXd9+KgvSTC8lNyVCxvS0QEG/QLQBookcnQH7SxY773RHN/dT4K++Vr/BEwGqbbF184oI6q9zrC1y+nwKXPTmWF6DPj2aI7tJJeRrU5JBppvM05vgXJs1f03mSyAaYPnHk382oFbndFn/qQ+U0FU/TRSur15i8aHwUn9sO5e4XLxiJx3rJU1NTi5BucSkfd/gXLveDu7Xv/71d3/tr/21P/Fyu5I0doEA0C27cxS9uMKGikuXaNf/7r3Vc61tzaZGXv1fOW+Av8SGjkfQPdvuqCn9LKFYwmtnnm769+QcuV/dnWRZ8vv28q7/9vb5lV3fPf6+Oo7EL1mQ7Fsgk2zbxW8M9Mz7ZCT36nuDvuOgfHFtSIwkqXanV1/dPk6xZ4TXDlzd+NaeZ/T5XuOeBH42IxGHAS3Hlj3HLyHapx35jdcJH8ea2dM+N892o5BJttSkh5wXc/i8EwdsY3XZs5MCFmnIVyyojTYevvIpL4GjF4ls8Vw/9Fn+AJ/fE6TzU5yvsLA6+m7016JM2zI2izd8mR9Wz08YbW70vfmzG19/9eLJ+YSXRq5tyfwe2+CjPQ2j/YuPdLf7dlI7N+ytMWj3+cTqe9RjO/T7CcTpx6JCF5z0pa0nPb/iSHfe2KD5bkLPrzs28yC2i//a6Xs0tOnlttN5y/NPj+Y4rXMXsy6PKO95ijfiafUCg7UF58q3yLPPLpjUpoqPt+/G5zsn+OD1q9oTe2nsbqwzN3Cp5cjexaHyinJacvIl/d7Pm3QXd2bPbKm2Ro5rM/UFOtw1+CpB5+9wBH4qO9uwOMmnjMOpreHpH/zBH3w3+Pmu9z/7mNB/Vx19WQu8/9m6GWeT7BpowfACM+fhuByVYTNQxqd+k6A6OwCS9ClXoEGCVva2U+dEWhoAbnvAgrNJSMjBsepg7nVMdfICsSSxCSWiXGe++i5oNfgwpAveJeRAzOclAGR90nv1X9BHQrTVpPP2o92bIJO9iYKyV6Ym3J1TgZWdsdnaRwOEdo1FfxZ6zLeAi+wJbuyaLbGTm9BXL52LS4DodwnA1772tbfdeW25h9Ai2o7LskFHU/3dwNugVVtuYJHMNHB1bujo1dzc/uwClOzUb26ApZ+SC4GS3dffzHltnl5vcH8iG5X3CcuMvTbSdtpXyf+TDPWFgv69vr9HQn7kR37k3Te+8Y03co3M0w98M3ddCNN2bV0fyFAXDJ/0gkQUU5RTt4R85XtU1wmTyd7d7voowu4YrZ1i7S8Bcyx97cAVcy2p3I72rk1fa/OP/uiP3nadd22JANIseVkZ9yXgPUUgUdgnH1xbS2iasG8sTgKY7+pADCjhXb8SdERz5ZZEbXz3eXa2zgbqf46NmxeLeZsXCYDn1K/fNratDzvgK+d7k/oebZUQF0/qO/VpWM2eeqKA/I0l62fzb5d8Cb1fM1gbJfDVa32d3a+sRQN218Wb1ZHkm8vv9rz+K79tjHoqc7Eep3qKBxeH+DYeYKyN5XRu7PWV+nDxwqLXbMQvSszOtjC2UyVbQDIX292bn+0nEufPnqeHn8Vmdm+BRqwXj3GWysU+Nh98dvXsxm9e1u7iovbXXhd6ao/FtJXpr1jwBRyreLnvksPaUcdg0ap4z77E1XJh11bGCzQ9R2/RknzTw+RdHe8VcXKJ3tgMbLi2d+fi2l5tpfIaY2MLm9snHqV+5w8vwVd6j/02hrLPy03lBC1rvhs7mgNU7uoIL32yt8bDymD+zV91XZnLQcXUySH/oC9z0UdP3GOjnY/Gkeu37vEj7Wwskno2Wf3B8/nu5/33MaH/vBr886v/PqHn1ADuJmMAksNx6iY4DfIMuYDo+1Pgc42T2XXiVHYgOKO+EL6CK1mNwT2B6cqkb455HZ3jdMGjSdhToC2BR1AuIbnB+4J3A9aHkqvdK6B1rrRRHXSuLyh37MZA/hJG5W4iRsdPAaFBSRJY3RUguxKqTfJ0LObmyl0wF4gKynYF7GSs/v47GtwAbV4kwnykc1KSJUDwjdrCvi+wj1CNuJSM3sUDzxv3ZVWAuwT5tq9/YyLbxoGolygXfq6d3Hk0F+wKAfCpL4SoNl4f1Q55LmFpMK0fPMnzBJ+1lYtLba91i0vG0fF+qG/9Xd+7srXciPVehLcX4vVoMHyiu/qF7+aP39/xFpfJcDG8tlc/QmqKyXcxYWWWDPgJLFi7vmA13JgtjLhK2iSOK2encD7hOHDJIZ/jg2sHueEfu7edPYsDdst3fYnJPvmCZB2BhMmen7TgsOuScVhgccPb+HfdokYxft+3MFDc6guyJC6SIfMjMa8OEe/pZG1sPGtbLHKSwZzV1y2ydFd+iYN/npV2WsciweZySTa9FUsl69VfcUUsYmt0VUK+/snkRIOd4S5CFOMap25Mq512PusbsJUdmGdjf4UJTzhSH2698oTyo5tMsF+yNEGa/I2p7PLGmiYhjbnVDZvpMfudBNrPY/qJzCXWw6HZ5K//+q+/+7f/9t+++3f/7t+9nYLZ/x67nwwdV33+KUZOFnPARnZtPu/XXNbG+p4vO7GxfpweEEdgRncn2dragBnskh4upncDoHyMfHBTf/4uhjauPn3nN/jGfGBYuf+Tz+Km926s3PzNAmRlFnOavJUzGUPrFHfYzRNHuHFRGbjXGF3u3jgCbzrPN+bRR3XYNq7snTvlyuWLBe6bB/fo6ynGVWfljRYaLydYW/D1+hpZbzyp7Tee3/LiOZzXzs1duuB3ecjuza6/sB36929VuzP55fz7008/Hrl/71t7KR4wruN1heiCoyRo1yXUTUauQzToMdwLkBylAUlwr9FfkKmDAJe2dUnJ7jUQdWwXWBqIb6BoctJgdQFeMmm8gK/jqNw3kanunoAPcFzSYP6AVxcg9F2QBzoSi5I44Hjr0UkXOqr7JrQFPGNqX3RgIWdBz3iBdldjn+ZNgHdPYJKkX/uubuhn1wTzm8R0kaGBnuztv3qojU6m7QhudwTZrb9IcJGcPuvZZL5zUtuqXbIJc9lk/lUQ7ViMQdkn/7AwU/3xr0vIr35eJfOvfNT1K0dttbp+spGSuNr/03zV927ftc2Lb53PV7JOXyPX2533U3XkaXJWonTH6R7MKVFpUlxsKBmwCFNbUq8ESb9dROgutR1Q8ogFntWePy2RtNPGj7eDNR+QzNsJd4SfHuzSIf9rx0vn9rm2l9h6W75FhtqCF+3tmrjCV8gjrtm1dmR5n45nr6xn/Mk3uSWG9DuZdk0btWllulhtLpwioIPKJvl1FHrjbdK6PswfzIMj5sg4dv93f/d33xYWJfI+147kgu4RY7IXZ/h7d65qyxYBGos3BjrxzHRfmCiR1E4TgOvjxb/6sUUUsc0OaQlwFxCKDfUTY9VPZbqJSbHyu8msv/o7+7w4rO/yrYszxST2xLfma1tA3gLifh7zZ3/2Z9/9+I//+Ns87++VX0L/z//5P3/3W7/1W2+2scR+J2EaD9mlucZvYLlPc/SEPUts+/Oc8EGsEyf6+AS9sBmcA049JVyXv9U21sfGcBdTcLmO68Y/8l2u1+vmfp/ex+HRIjanzNr30lALGDg524UVN57UTp/szZh778bh8rTiP7+uz+u/dXYNPvT6q5jKnyTKHYPv9bHyrvriyrA3i8jmnOzlveIcTK2/wNHdw2k6B+xLucbMa+PG9TT+jq/8QxudZ/iw9sQFuFDOwRcWc76QHfqPCX2h9Sv1/e0ZeoaLEACzGg8DnuH1SGJJ3u41kbwrUwL6UzLUoOz+dag6QMuUyJCzsl8HrdMoV1B5CtwcuWSi8nTxYWUF1II3IK2jCtAAl/5u8GmAuKDeoET2gjH9lGR1jPS8+4g6fdykrCAIUAFY9bH2S/AKhPp2NLLzJzBIBmozjrIps/6urZYIdZHJEfsGUXNprox5nz2Sr012g1yYxwvMN3gqt/H6eTqr9ZeU9QisI4/k6U79tYFLJhoQG/gaiIyffJcYX5trsGbjfKv2q9ztq77TZL5jIXfnosGrWHX99KmdO99t67Z727tIfolH79fuXL9z1PZnCyPX3/rWt97/DBN7rt5rw3eByZy3fGVCEopxxc3epwuYbX6LQ9dfVlZy62iv9uu/m+ueNlk7K78kY6R9uugu4sZJjmLm6klm5ydLNrxQbbqeLEtyl6SufeRYUtOklN3CpbW3/+tPwrd7FgIQPXOknqR9/fNP+CARmlyr7zlbx231V3zeuL1Iy8mGLiisHzGlz9uXiBs3u7AjCEf2KeHfOPbduwIk9R4L8HjP+jKuJlNdOGqS1xh/9c7HLS5YqOiz28ZQH704yzZvwr3r+jd/YlsTPy8aLc8oJj7h++7fpOJiEpy48ZAtk7vt+962zJ/+tCuRLM5c7FPGs+o//MM//O6nf/qn3/3CL/zCWzK/93YMe3Y6aP1sDnbc/td+7dfedun/1b/6V+9+9Vd/9e37/ExS0cdiVs889RGOywk7HxbE9ujM5uZiw+VvHWs5SWMLn63e66/wpHI9xRfzhVP4bNwv/7kJPTzFkc0pfuHRIpgOZ4xF7J9O12f9uFyq47wx5nLr2hX/7amPy1UaKxrvXGe7l3/Txa1zY6h26BQmNlcovtTG6Qnfrd/ykfqKuual5clRmzC266f4LV13jO6JB70HKxpTaz/1CzKyuevbxffORed7+PmFPEP/MaG/ZvuV+fuTn/u5n3ubvguGDO+uHAGrGmAd4BX4NRgBmSctldADoDq7gFuHXHscWf+VqcR3bXXF7wJYZTLGS7ga1AHiZGjyXqKjzcqhXgMTwClw0Ec/r/4uoaHrzoUyVy+VA+npMSVjIlOTOoBEh9Wle2RpYkIWgY79rS8rkYIamXbPbzgXvJ8WTGojJez01iBGhl1rkLJDdAncJRVPhLNz5fvG5dnFHTlEMkogJRUb5wg1GZDvOxfXF8xtA5hxPdWt7A0gdz5vEIcBTYoEotpug039atf9v4Skcuj34sQrotH+zLu6917HfmW4vnaD65NcDbJPuNY+Vna28PM///PvfuzHfuy/Kw7vimu+G5fE5EnWa9+1seqBTN3FaJ9PY1IWtoyUL9lbvbsDOpIvsfYzTZJLL+e6O/TFMrvbl+yw5SXzS0I8r75xzreWLIw8s0nHdM2bo/nab6Lt5+M2no3VjuR04XuxDflkz0h4F2rNx8Z+dzgvsV3ZjWFl7VhK7Ler6d+wQYJQAxJDWm7XLDaQV7m++EyC7e3b07vFB6ed6H4y7b5TVo1/Xaxb/T6i0MVnCx779EgG3HOPr8PuxjF69dl4bXy7Z6d+fZPFc/QWMorr/OLGXjptP40br/Dqxv9iZO9p6+JbfYL/ipOV+/ZjfmZP3/zmN9/9zb/5N9//3xvlPepTjNzR7+3Qb6f+n/2zf/buX/yLf/G2U88OZoPDLrpxks4z9xaCLs+4Cfhs1y796lgApIPqQrJo8awchN91TjoP5p+e7Morw0/3Nz2TdWVxxfqV/nEH8tU2y/9sXFi0XDk6tBAyu1y77NJ1tlLOWlnMw1OMuoFF2cs9xAf3xRY6419dUC6OPPGFyxMrZ/2r86wM/dfu9WeeKmMTZrLAi/qacXyIc2i3/sVGrtwwr/oTP2/OUt+0OFN9Vj/GX2wpFt2Yb1zzo8XDz/vvv37FEvq/+PHI/fsp/+Tnf/7n36aPEd0AykEkwt2Ru0ZWoLkO92T0nO6CkbqVi3Hf5PUJ0LR3HaagDtC1d8HLuJXrqQRyt+99t6paMCnYVQcCHlBQ52lBRL0mak1YXL+AeIlBx9RkGvFtoqasxLpt3e+Tb+0hd9eWNqbquXO4flYXmbR6jNCtrKN3Je4F7iegJRMbEJwbEFaPzA0YN3hWb+yhfvLKHowTkdzu4f5LIBpg1v+CuCPET8k826jfrI+S5Pok/ykpaWB5Av7qsvNkvPqDA8hBF1bqSyVX7Owmla8CbOu+IizXTyt//bB98r22+Yr8kIFe77y3XmV5IjC1k5HsEewdg20fsO8mJ+zZdf7f5J89wQvkgs0XT6vbq4/iycXb6mz3RszVbwLOHiT02z2YbS9hmG3PD2Y7duk9Pw5nN66nWNPfKl+ZPec7v9H+2ltCb9GMHMUkfVhMKLavvJe0OX2w9kvKJ5fEffKsnN32Ykd376crC5bT4Z4Zb2ylZ3gkmd91CyNNjFd37W+8l3A2psA1+Mp/J4PffvfIgMWM3VufPtt+Y+i+wzb2JF5U78a2z/6HB14iCP9gdRf9mhBem+TzsJ79lxiTc3W3AOX9AtNLTwOQqThZX27c1U99iSy3HF98wpG2U5lXtqcbLh5e7lMsYm/zA0ftf+mXfund3//7f//d3/pbf+stps5PntqY/f/jf/yP3/2Tf/JP3v3Kr/zK2679/Gv/ZivT5Xb8JT3T4e6v3v6zOfNUXtJEZ215jrwJ4OVC7AyO0ZFNgmLyxd0mZvCPDa6dnpK5saQLU7WLyoq/8Cv4/YRdTj86nYTrrD32ggc4PWKsfKF+cGPdUxztNeMWJ+44nuL9E5etHZrr8lx91uYvN21fjc2NUfXn6xed59pU55Bei/3XRyorP3ziUOqJjavXuej42UDjcL87/fnE2+gWZ74xmw80ZpNjNvNFJPT/5SuW0P+ljwn9e7N+26EvIDIghlMCZ1X+7ujcsoAWueluRQNlHWgGeh2vpLVBmzM9EXPXAFEDK1Bs0gzkrg4Ajut1PuMrKK1fAaBEpP0Df4ChTeTnOu9NjAo0BQ27JwXfAkMTCfIIJvoAimurgbg71dpZ23RIptW5O1jVwyU0BXEEeWVGWhFS9rZra38k+AatG4Sqw8nWRQbzgyj5XJt2GvZdv9XDq7nQ5rUFAd5Cx1bk/YxNbckikB05JJsOrNjTZf2nfVz75U9NMEoc284TEWiAYkvsVwLEBkuIbzDUz+Tv4hBS0QDLJho0jeuVvLe/lm+wLvlpnad5rZ0/6ebq+gnTOq5i6L7PT7Y7tuOvfY/E2rVAwh/NMd2QDQZ1nsw1W+zuU+fQ9xI6Or8EGKnqXNOJ4/KTocnx1a8TJ03YLNLtZXarq1+yI7+wBt5sjJJ6MjmyPd+ZPvd+iiW6FhiQ9i44GK+FTZ9OwywxmX4sNHimfAnSZN+/jWfPLNptu/qEeXbB+c/68E4BMjlFIGlH+uALDNz1jXHj89N47IYf8rP63BIuScYSWskMW1gdSf+uOVHRmCa2mosu2nSRsokQHCuWWsB1ogPm9Rn6JjJrowkVvlH/Lgcp2a/dS46Hw5O3SZM41ziuTT72hAVPfl6chXPXJy7XaR+NqeVArnfc6unTvdXbeGc3243fuzr+9t/+2+/+4T/8h+9+53d+5238/+Af/IP371yYPH4+bba1JP4f/aN/9O6Xf/mX3/3rf/2v3+xBPF27O2HjkY/V81JD7454wvLiIAxlk9X1/Kr4Zv5xNW1PjsnFjjo/K9Okugv2rrOp8q9ySjG35S6X5eNwmozs/S4ywTW/OnDHvbHwB7v0ZOdLHYt5F+8b/8SQ2h7uQafiSW0OhyoH1n7lJU9PPdDfbY8fNg679sQBKtcrP69vXB54eYPx8kd4zw/rf4292mn77puHcucrd+MznXhRq7K1lbU52cqva4fi1uWmm4Ph2RfxDP3HhP4Vqn/5r7+95f46G5BqABGkS4oEv5YDbHd18wbZAhEnK9HUzq4hN5LNJoMF+5UtWGu3xJZcJQCmiXMDZcCGMKkDSOpc+y45az0y1OlLXle2MhmPNqqnEgV9l9x0nA1uBVEkmAyXOBl7FxsAT8GqBKvkmP4BEjBq4Kvd0Et36LvyvrIjD6vfNy+bswYQfQnQu2ec5qGro+tn9+9CDFBtMF5/SHfnZHL1CBX9rT/Pby54S+bZcO2lyXxfRiWgV4cNlG2LHdGn+amvNLi8gqYSwuujfFIwNPYSDnX4CJ/mG2xI//5mh53XkpTKe4nt9RFB+PpA7fe7keOrn0sqLmEovrXtJ9xbArjnWXcM1r8G8kuKECf26H51ya873xamZifsonWeyEqx7/r7Ez7bsdunlz91wddxao/L2M3r8/NLDBw5hWEScru1fNQpHeM0BmPd9eFFX7g3ffFRR/07n5N3CYlEb37Xo/fTyXxZwuxn7pCoJTQr0x23ycFfvACuibCTCut744dL+752HT2Hp7smkbegJkYgd03o7TyvT9+9t4Ot8F/z3GP53gK/cXRBgu3BG3qiE7gGg8Wz+uLa3vyw58nt+fn+cgF7axvmG55fP4RN5RTawQ+8dXwyGhs7o4sS6vpbcaF96+/igFjX5KgYffEORl/sXR023nh8y2lPf9PzXn73N/7G33j3d//u3333d/7O33mfiO9dE1tQW9vb2fv2t7/91sfs7F/+y3/5bj9j90//6T9999u//dvvT4Hxw/mDOd98ruw+Lbat3E067rjpypjZw+paILpYro7Yx67KR2bv9ZFiY+Nzrzep71zB3nKE2lN5TblTOaINl8m4MeIFftZOWVyFXfZRhMbzGysnA86EK4iddFuu6l55UrlOOQDbL94aJ798ii3VYW2avXZeywHIqT91y20/xGP4IU4irsJjsm685qN9XV2uvoVA/A/G6OPKU6xjK8Uj380VDs8O+l4B9nf5D3xq3Pyi3nL/MaF/xY6//Nc/+eY3v/l+h74Ay7g4HqMHlE26So4Yt3qMvsS1pP+ScWDVFTROWEPnoEAFeSrYIDyVrzuWdTLjvU56A65+LjG2qkZWhKftrr/ubgIVwbryliwAR7oqKAIDIF0SBKSN/yYaBc8GAmO8JIVMN0Dqk5zG7HrJXXcAGwiaLHfhZm15qZSk4I5Rv4KexYHJL+FANEdaG2CanCK/QF1i0nGwh4J6E3qLBPtc8rD/3m6rPQnW5HRc2G4RoO7qfAN4yY9x1/bqr0/1ai+XkN6gccmA5EJ/3ZmvjZXU8gNlry1eclQb770Gxtpx/bDX4VXHdPuunFf+V0SyWPI0lit/8WPfp7vtIO/5ec9EI4XFQv0XTy8BLmmDHcU0OoAD/K3+WXnhwZVHmdpTfcQOu136YvHs2I5TsVcfEmykaX15xr3JmYUAv9fMT/yOc5913y46ssxm6XN/O+oLx0pmpz873Gt7Y0aa5sf72zHhJS/bEfE3nJLMFCvWv+eEl7x61thu/2SZDvb3xrgyFklgikUFNr/+JcbF2JL7HinvvJpLC238S2JLVrro0eSSdbtNk6PYww49e31tZ/010fEMtp82NL9NJOqTfK/xlv3ymXKJxgw7zPTp8S5JG/8ohtyk5PKa+ibZyFPfLJlXrhjRGFo8EJ9b52JWEwvfNy87DbQFxB2T3/+/9/f+3vv3xcz/Nv7f//3ff/cbv/Ebb0n4Fn42vn/zb/7Nu9/8zd98s/H5lPcNiKGz99WfLXtMpW+qN1bxsVhmzHSMt1XPMOYmQPBFHKInNrN6+KGYe/G0cX/3uth2cRivWJmeHrjzejloY7U2L272HSJsSKzcvHj7PX9k00/x1riVeYoXF8v5T2N9225MuDo0L/XL2uCul+/VB2GYuvUV44BX7afx/M6t8uWy9/SA+sWw+rk2xYbmAxaKaqP0t8/G2WJR+fLlZE+x//o9GVYXZtJl256tbGHt8/7746/Ykfu/8vHI/fsp/+Qb3/jGZ4yMkTcg3qCGdCCTwO6SRKBwAx9nE9DVKxnfvQskwHLlkJcmcrt+nZEMEmcBu8DEeerAwEaQqQ4acKsn+ihBFlR2rUmfet05Q3ZLihroL1D2Hn29SuCMBwjU4av3BoImsw3EBa72i8QWmAW8EvkmwpfkqYvACrIlqNosaSohH+giaCurrbWNrDbpUebKauGlwYQdsDU2IwDra0TcLuGSgP0HxMayOnYvJTzk7hjYekG+iY65KZlpnc69ub5zdG2pPqFsycravAn6k03tGp+7T2vSjwAAIABJREFUROQp6FTW2uoTeXmyZW0q/yG7r59e7Gk7JdAf6lMbr4KpeRqB+8Vf/MW3n6yDJe1v5WCivhvE2dwlUa2DJEz3a6/JsjFUp5VZO5339oVEr13Ple/+kgAvferCq0WykY3+zjJyYndeXJl+rp754PxiicNsry81s2s/n1viIdFwTL2kzCMOK+t0zq7tu93a9W9RcL65pMi7AuhzbVqEU1Zybmzwn07pYm8iNkd29R359ubv3bcY2UXCtam/fXrsQXyZ7D19JRH3nLpHHZwIqI82tpIVJk0PcLa2xl7NkU/+DjOLSY35yLuFn7sr+ZTIfjcbbry6yQA/3edsYGPqwmSTAZhafNQe37qxpHG6fZVDNGGp708vfBWfoN/yJnUkE+Vt7vFf75TYyzd3Imi/rDG/cBJibWz886vZ5R/+4R++2fp8ajv2bHi7+XvbvdMkHsmYv00Xq99F6CYanYMbj2CLOb2YyPbd58uuF5u6qMW/bnsrMx3bNNAu/XbOLzfS/rXtYinO2M9rE9q1mLlPuDS5LILhCFvkmm6doKn931iBj5fDljvo+/Ly2o35Mobde2q3tl+uu/K1ycpYHnD1Qo/1+eIKm6o/4qn1j/ra5RHGtL7kBdVP9XZjbHXGL9XVp/q7X15KPlwYn6rtrH12sHa7EAYzWo98dPpF7dB/TOhfsbgv//X3CX2D4CWHnLW7GxxNknRJWA31gra/e2yq4FlZbgBocBC09FXCgahw4K7ACpbqAZ/9DbQ55CXQwAqQVJ4mfMZTMifIGF+T5pKKBpnWucHf+PXVhPzOYeUsSF7S0XkjZwH0ykOXVkIv2bvgbD4ECKSk84/IlgTWlYwTmPY5eTtSBVZ6aiDWn/kUtAAuwnDJyLXdEo31M1nsMI7s2J1v8Nu4BGsvwZOgNJm/JG5t8JnOTYFdAv0EPZ3r2kDnt8GtpMQiAgJ45+D2x5cuKb4BtvbWNq7eG/xLaOoT1bF279ja/7XvJwy77dy/n9p/pfvN3Z5n3fFXyTB/sdBD/xf3zHHHWHmvv9N7CcL1Y7bfMZGDz9QvSoZ6pHUySaZn8/vXdz9IfmHc7km2V77H9iWjcOUStSbaIzDs0EvceiJG8uH0T3fm+dHG5PuSGGNxlNxO+nY218f82Vw4Xryy+74TF9paXzvG7xl841gbS4zWRnfc6bb6b5yil2KZeHPnil1359lPYPZ0gRgnVrKH6WvjMYfmrwvmCObqNDm687a/mwg1VjW2TlZv16fXS1gbXy9WFC+u/1WmcoZ9986CV/HlLqjyz4tjvV4/W9/GKdY1USgHaQL11P7lVI2dFx/pYza2l+LtVNAWEYc/a2cJOBu3eLNFn123uOU9EkvwdzR//ywGzLZXHu5YVGtcobvqvMlWYzSc6TW627X5tXkstrFJPPQmc2yanHiKpJ6eye1ESjGx/ZZD1AeKy+SuX5CDzyljQW46ltiXM22s8wv/JZVsqPHPWLqASfYnrvgUD8h59VaZ8OX6Ml7ID2qP9fM7z9pq/NJX57K4V7m7+cMu+EXn1vfKqR0yPC0O3DbM/+rA6sulzE3tXjuXN9FhP7XXccBR/Rbv1p/NoS/ipXgfE/obQb46f3/y9a9//e2ARUnBdS4gK6FH7ncdkDZI1Tgv0ew9CXgDlcUDQAQgOHmBqUABIAucnLfACyQklK237wAd8JK/jsipbqCqAzIBICHB2XXj7oIGsks/ZH5KeAu2JQwXtG7AqVnehME4SyQKzuqWRALt1bUTZNUTuN7xAM+1ZwUSkTHHgi35bzLTYGb8AE+/lyywMW3WjoCjxYCNobvg7c/33hek9imZH7lfQrEg3TFLuB2hc4TYrqMjrOytvtFTA9cu+WKD+YdgyLw0ON4gbIzs1ELE00JD/dzcdnHsylLbvDK07B3Plbs2r17JGBt+6v/Jvu9cP+mwc/K9Qv10OHtYMj9yXVL0RFyKLR2zeS5eX1tnj5Xz+iFc6i5F40B1aL7r7xYKdm1j85OMdpglgUg/vJ19r0/PkTaZt3vcWHIXqIzfeye6oIxgeX6e760NPm2Ma8duKLwZaZ5eV99Cm7ehL6HfPwsxMHxJz3Y1156dfLtsa28LFsYutuzv6WXlYKBTDbtG393hmVyeUV5yZX7ghHhZMtxF7EuSd4/Pwj/+MJn6CJCjv3C6/uqaBYfdawLPz7uw19jOf9fn9GVxxMJN427jgHms7BcLxP8bu+qzOM3k50cb0+SdjdFzY9Xts/qo3+w7uyvePc0dbId3l4PdOXoa6130Mf755rDH5657xOHyC8m9WMi/F88swm1xyAv02LSFcBhRndNr/bpz2Vh2YwGcnC9PNj6z72Sb73TxShubP/hCf+UvvadOfbQy7nu5Bbtsgm1OcJIuvpuL+gn5ZyN+ghIOlBs7DTHfcAqisasxC/Y37t14eGNW4ws94bjGVBzm840pT300XlSXdFddlH/qy1y9imOVsWXZ9MUL7bDHi2PkcXrpCVuqq2IGTGsdc96co35bDnp5NR2xg9pZF4rguIWfPTrzef/9x6/Ykfsf/Hjk/v2Uv+3QM3AOiBghAcCziQ4HLKG6YA6MS+wRyUse62TaKZkHpt3BuIGAA9VRmiySY+UagCrTTdwBJIdr0iPhQdiAaIP3bbtA2yOrDeRk2KfdpYIn3Wl7925gUV5bTSqBDoC7AF3yBTT1cQMxfRSQ6KMBHJB1/Oog1saAZK0sIsVi6dZck+uSRP0Zd5Omfi/xsKhizFdnHcMlt+x3pGfHE/ezXBIKY6YXQbnPFjtyWtJQv6xO2Hd1Uz+sjr8buN9gXpKBZK6/yY401b7rD+Zb4n+DfO3ukhBy9BOJehpP7a7Y0T5fEYFri02e6//fTXdP9y9ZUMab7X/2Z3/2jbwpx44u4bljposmedroZ8fmO4JZDFsdftdyFxvqX/CWXczmvAhv9u772putLNEVM9a3I6P3EZQSv8Yg+AfvYPZk9+w88ue53vXn7dvDV79HXzxcGUfcPR5DR+LL+vIzXPvekwSbS9i7Mt60rQ9v3d49iwvGwo/6+AGc4Xsr48Vx5LLgN114SSjb6u6k+aKf6cqx/ifsvRjdZLY7uLCR/ZH5CSstjNSWbkJf/y8uer+AhJI/FvfpuXrj60/+e2NUMWL3usAkrrDhuyhiTK8wVjJhbsxp40yTD7JY4MK5nnDscpDqkJ3AMv3tbwtWXTSonJ1DMde4V276mW+TCRaxuyZ7ZDI3ta87broWXy6O1Se9IwMGWfhemdl342bjbftgQ3QzfXjcBgY2mdQme6sN9vvtW/9dNNUnzqjN/T05Nj6ni/hYebjTEx45ujGv8aNxrzZSTtQy9Q99Ns6s3tVF7b92wT9qhzClelx98ecp5vMDMhuvsvp/4nfl0o3R5mxt1BbZv8XU6kb/5IGl/GL3951dXo4zPRaTqquLX7V/MrKh+qv+7tiGu7/3e7/3REv+VNf+w1csof/ax4T+/fx+8q1vfestoecgnJthSoKRKgGK8QPAtQGsGHnbKMiVQNdB6xy++5TYdnWK0TeZvYkWh7hg3FW4gmyTPUBkQaOAJNgYIycjEwcEjO3f+AVY9wCLVeIuhFRPgtRN6AEH2QAxWZCXkpLKCZQaoAWcJ3vQT8F2bZC/c3htDCm4ejQmq6X35IK5KKCaf+DLVumJHhCHp0Dd+eEDtSXX7lg73wvKS2y2gyZpKblAyiULPWaPgJfA1meQMnLQ8f6WQF8yWZ++4O/vGyAtHOivyfyTnlsfMe9imXknyxPBa0A3vgbS20bH1cB/x1Jf7vzd6OZedd8+K7vvTxHySU7lt8O1ZH7HXvevmFPZukPbJKpB3LjgSBc72ePqdjGxZdkMGdZed0su8YXtbN/OxMbhpWyz/SXSCKGEbNdHQouDXjIHW+qPa4+s9LJjhEuoJRCTo/ZPx56/lkRPTkfkLSxYlHKSYH1MHvHFi+2mk/mkncjJ2EdpujhsblyTYJgDO5v7W9xxMgepsziyttRzHHftwqLd61vz6zswdeWni30Wv9eGk1SIqTr8iG3Aoz4XvfYaf8WL2hnb5udNDPUFn8WH9e1I8eTqcX+Y4lO7xYkmD8Zh7OJWP2GLtlZ//Xq5oxiz+xZ+tNtE4AkDmkwUj2r/xTa2Y671qYw2YEu5SOVvrGqsLdaIzXhHsQw3qJxwwPz2xIK++VP18iEMN4+N+7VhMazzLOluctP+4NLu8xVYXl3DOHZokYCOVnfjgW/lvp2HGyeUa7x54mh8HRZd35397fGIYiBfGQZ6jGe+Aq+uLZUX1YbKDWF0uUljKh5Kr/DWmOpv5qm+0PmvjdWHxB46wTPYqM2K8oXaDDtpvZsH0C+fmSwtw56aWNMfHCR/Y1T9mo5h4VMsrZ75O/nhUjFJ3iHu7h7cNSeN+X6udbHqi9ih/5jQPyH7V+Pa28/W1dlLpmqkLYPslwwICJy5YMiROXGJ5FVTA2JJwRx88ghGdSoJREGJ4RtDyXbBYu3cRQJ1OTUSRjeX2DYIIdQtQ3cAv4l42/y/2bu31922rNzva0HITa7C1lLrtKpWrVUlMYiGXITkIv+yeOeliEQRPCKWlFqytU5JoDQQSAjZKzw//Ey+1TJ+S3fVBJ04J0ze9zcOvbfeDk97Wu99jLf99p4eF/gdqz4LLrUdnbJR+wQwrteGhCH5IF8lYU/ATRbytwisj0jswJQf1G7ArolSn67bfYhGSVsTBfADlE3ITThNHpKa8XSsvleWXb+CZtup/fyVGWhj9WKbbrOfbP09ZLFCH/V5frp7jGmf9f+Opz5y46yECWlQzPcTydGfdsQf3zfGFvNPEFgdlwyU3PDPqwvjKUaVIF5S0Zi/dn4iICXNN87uWJ6Sen24/Y2I/dzP/dzLm6Y32cNPO/4bk+2PXCVi7hUblyA/YYZ26tO9rvFTgtFYgweIj10oXkTnPtipWIa58KYTGgi0Mdm5BGu0xR+ad/g/HOd/ijPyen7evX35nHut5pt481bvvSxMgbjdN5P3H/7hH968gA9h3KdHEawgevHa7Ov9GMapWLbN3NvF5ddLWhV9e365mFisMunBV9ZXSWR9qXlLvjZhYAfBLdhcp4CETyXFjd+RzP600s0Hk0F+NeHRSQTxzfb6f8o9xZYSZeMUUyZMXD95FY22YdMv/9q9cLdjKE4/xUxxjT83Dvd9troF/R2LdlqQtB0+sGOdzOO3jbfaqnqaz3pRG/0qmPhVeUl9prlQPqnMzTe7r3zD9a4xqVC+xD7N4dfGLXr4vTYuHhqX8exvL7VkRznv5spiL7/kp8VKGPk0eWtygd5wwunf7r4dIx+Os3jaBKl3e/A/1zU/Nw7po3aqTupLd0fPxW65poXy5QU3FzbX1T/4yPShPbLyL2Ojx+ZmebYxfrGhPuB6MVLuIxaLi+0Ljl5uUA6kvctVWg+J1eKy69lh8pXvyVHlBXzORNbyyNt4y/3/8Y6t0P/X71fo37jFhx9//PFnVoIk6ZLDOdiOu2bngI/AEwgNONevJ8XhBbFLkguUJb2djWofwABJu0mwgdNzxuTzkpECAhJWgu57E0qDvOCoqDPTv+sQWIDbtukeiOnjgvPVXQGUjprUgA6QQOqBChs7zmZ8ogBVcCqJ4Ru1Y4H8yXdqQ3ZsMd5xIgEF+N3fgv6SN/KxaYlwJzoqR3VFH1cOMjq+ROzlQ0jhdC0O1tfkXEL2LNz68SwwnfId7SquL2HbecV276nvGtP1XToxToRW0cN/1r6ihh07bv0i5eL06Zr6J7+8iblxVb+q7otN+3590bW1Z8dfcuaaS3IuObr9X31estLrp9Otyn/1q199IWqXlNQGk6PFRvup31bvFwcuprAF4smfkTmftRnMcS2i1ZUl2OlFTjvXlffiRrfDT44R0m6Lrx+XWK8Pz+CLfUXVxo2Uex+FbcvFicXgjtsmP3sgS/WdyT/7WCG2lX7+v+J9ciy+t1Ngbe5vEw9W9TY2x7ywbzsE6uf9nW4TfLt2Y/UTYLvHywXF1Npd+4jvrldsdwJEMWxbPl+GP5NFsQ9TYImizbXa4g9drab/tdEJfu9I4OeeY54ca786ry/Cfi93Ku64d9coLsRsY/hixtpSFN04uVyBj3QVF04Vm/lfMULsFIcVrY1HsV7eICe2oDeJoI+Lp5XBuRublb3+AT87OVhs3ncvctw1cth9ySVbirVitz7k1+qKzXff7EM/7FgutjbhnhzV2IYx1Ts8o+PJfdska/OW3Ed2MUE3Le7XXn3C+OicPMXWchoTFrgYvxAz3r3jJZuVczobf9h/75l4bfzk/LxcWl+kF5yVTa79erzYdvNobd14g0GNDe1U5hb02m6sNYfxi9oPt7189GJGOcVsMN+Gt+zPRnfSwRg6udH2O7F648w5Pn71zU9e4zJsJ7cvJ72NFfofv2MF/c+9L+jfpLeXFXqJuolD0b4rW5gILGCL2CEHnKyJW+BJrq4puS3hbKEl0SMQLVYB2fq+W3RKOJ4IOjIoodKIxAhgrBrcRNFgEtS3WKDDXdtJE31VlyXAwIluS0bo5oI4GYDYJRLu00/BF5BLWpWX/XvfLaJqrwIYEARYJR3tq4BbcKt+2Ik/7DrtIbb1yeq4RRO/2Ce/L6BrQ9+1szbpQrwM/Jd8twrr561M2iA+68u2UqQeee2z6ZV77duR0vboqwm98pZcPfna1ZPtpisCRiwRZ9tu63+SSxNdn3etLumuvlry03afvve+O476e4tdY7/tNSlq9/pXCVmvqRyXDMCJkovKuhXdrczPN+imce2+ttO+i8k39q+MdAJndx4p0D5yyJ923DUt9NjJJ9lLnHbMz78pSLRXXKXXHZuvbFJrpNWKeGVA3HfPrvVTcsVf/svWk1EBxefYVqxubCYfYICCYvdbndwOm/1tF82K+f1b7K7NFf1W94vvdK9fcd/dX2t37Yh7BfT6XhG1In7t9Hnh/b2ipPYygSA39blOeQ1uw7jpz+ShZ/zpAd6TecenT78JD2+0PVwQB/K+iZKNz5iNg03Iq2Bt/PGRXePlf/vOxz1mYKK5/njx6fpu87JrG+smo0wIdYJJnuFjLa6aD4yx7V9M7rlyl/W/vr1x32SGeOdnOJLPtiHe2Mj43FscEUuKkO6QmX7tuiGXMcP5+knzwdpVDCrMyFisgkX38+YOY8E3OjGxYyaSyEAv5VKO8Wk2wSPoiR83txeb+SJ+VVtoqxjbsXVcXVDZcTt69EXnw0Y/wbm2Fou7F1Z5MSFf0V9j6vLSxgV8gKH131tIlj+3/eajHn+KgcZg46J5k27hUW1kLOzzWgw0x7Zt/tc+6KyxwQ/WTnlFJ6eMz/nGXHM/PeqTrptD+V95b3NZZas8HQ99LT7fF/TNBv/+vn/40UcfvazQS+51uoJbV9wvcLXYA64CWFBxTH2Z/e11+r4FfR1ZOxya3BesSigVj+RskinAa6tB1OTlfGVusApOoGK236zfrgWcJdoFgYI/fTQ50MVrQChJ3/aBY4muBNEEfxPWzl37tqAv8JFd8nRvfUDCrx/svITZFZiSZLov2NOvLZuXyDXR736TQXTTXRMlAZWbTdm8MbHvk2GJd4WAFVh9IbAKkyVhCViBb3Wx/mysLeYRe3IgxTcOSrCaOJuwtcG/PBvst8T9ZrVtw9Vd70X02I6d62ONieqyBKT+XQjW3oXlSyIbC42ZkpWSDGMoCaEf8SVWn1LCJS+1ge+7Ziutv/RLv/TBl770pRfCXrlfm7kv4Xit3Yu/u057VzYxvntalCAVJTDire1Xt+7hn8jnjitGxAR8V+jZReONzXtrvJ0s/SWIYosdLTvWCUl6JC9yX/3C8L7MC5luLpqck8Pz93skYvcsPv02t+u39X5xrkhyLzlMpFz5XL/xrM3F17bN20Y8+UfgF39ry0TDzU3kN7lgcmTxt3sVOLMzHJ2tvLRv/azv/du1k6ffZ+tdq8jYz+uZdFhfCiqPCO36tdNnz8X4ZIBf9FO8qByTwUTA7p9cfl2A7aev+Ym47GRKcY6P3oLrYkFxyRhsuW7/a1ueITO9ldC/xnvICUeav8VRt/tPhvVDV2Jb0SA+WmTxz8uNmncb28W24oU2W5TLlXK0yedONsAWnGvt7D7X4APlVcXJ4rFryAWzXN/8eyfUTPbQ68Ux4+YbfMK4YSGegAfsOruMyk3dxya4UMfdcd72m1cVcTBlNhgmjFNYUKPn9ev9Hh7XaX43fjan38rbeDDe6uH6c329Mdb8SAaftdlTXi6/u3Hh7+ry+k+LbH5a/9AGvZHncuPGTXGLPas3dro8pbn64r94gJeurd/77rO+TXflzMa2vuhhPvE2Xor3foX+ifW9G8deCvqnQFacNXgVi5JhhwisHHOfaztbhURIUldVbb/tXHAsiBlDg1ZSuWTwjlfgAtiCmckAx3y2v0u86Q5QbgwFfYFt3O1fImtScZ5eSqw7lp1vQY/klwxIUoDP/cio8x1fCVlBThvVLxIBmCprfURSJaOJE0n3khNkYe0qxK0sNFEXGKu3Jk9gaZLqAnALA2Tk+t7kW/8r2lacbCXW6rYxW9FQmPQFWy3uS874DnJOZ3f1rIVP/ajktjLXf6ujtT9CvoJg/3fdiPyIQm2hmOCDO2cyosm4/YvPnr9jvcThJsrK3WuRtY6x3590UoJ3zzfpN5573dP3J+xCqFbMf/zxxz/xbKbr+aB4EWMKGHoUj2JbcnefMZVMiam11bh+0s/Ok4W9+QedaOPGMh8tQdo13gjvvK3bCtC1u3ix7b6+RcbJrsje2HavYoIP2UYvFumAnPv0DHsLXLilPb9xDVcm/9oaQdoziYrZFZWLd6Tbzha2oy+4Qx4TFytSNykwWRZfOz7SbneDl2FNX/Bxn+vfaveu8fZ5ExFWzG2VNtbdN3knR3cKWYWdjo3Ni7bWN39YP/tnYpKv7W9bsNe2yQhYSY/79MsHxQL362v6s1W/5/osvV0K/J/ftigo9vARn/KH+Gsunf/1BYTTp10CyDhs398mU01kNlbrvyY0yhkaY+6z3Zs/szl8NVYY0LxlfCYdbu6CRY0NdqwuGusXZy8mt6hlj38Ob2/+vIVxdQi/qje+ZTx0ayx2zbSIK8fp8cZWdSHXFov76Aq7l2+QVZt8olhQjIZ1d0Kq3AieLXZW0HvxqB154rnP0zenyw1wu7mt8UCXlwtePOs94qj8rvndcRi4v1ts0wWf9rf7tHW5w/7GCbV9OWq5bXN4r+dTOLF2a6MdW0xqQ9yxcfNg5Zdvdwx/h5/ls/qEQRcbTZzeOOxkwmQhh/Y2Wfw2Vuj/93dsy/0vvN9y/waiXwr6OnOd9ToeoFBMAAKOdz8bEIC/BNb9+gfyBaeS0wtAgOqClL6MpSAhMZCNDIKrs5Xa1y/ZC1ZPxViTZ9tve2bBWUI7wBTwd4ay1zRBCXRkQ3LQhjE32bCt5ARwOlZARtYlFGMDnvtb//TylJx7fcFb2wii8RcAjRUId5KliYUu2fLaj1xNwmxa29aP9Vl9S2ojy1vR26rdvldOK1uSwI9+9KM3uxBslxNHjZP1B9CRlrWBpCN7N/GVWJXU3ZgUE028Cvp9zg6ezzNOW1H50eS2gqad6r5JUmzz3cpdOUusbrzySb53k/3tmy6aEPnVU9uXVJQMaPvK+gZB/+lZ7ivDisJPPvnkpXAlj1hDFoyjGHBxsrKRQTvFbaTJhN4dU2OypAaxLJaKj+qhWLr755vGMd/0JveRT89+Gtdkml9tomiF0mLGb6nzLfIVTxUuO9bibsfhw85ZYTUGuxIqJ2yaLDsPV5Ew8b+2N34FwmResTtiv++L851D9Ddu1zZ3ena3q+2TdW+r3sSAPuhNUed48WOxZiyKT3i5+z3CszFYpVw7LXrudmkTA7vuxz/+8Yt+yW/1fn3a6m63TosavrbrvX+g5FcR/oQHCvf6tMksP+dJ5hZ//FyeLiZcwn9z1fV1OYnO97m+hn9k0De9rw8TIV4ceHMVX74kvvlo41eE77r50PS19zSw48bPLuVBckoxp2MX++xjx0WLgOaci5MXX28OgaFscYsnWLv75OrLM+QN5/GAJ8w2zk6glHvuu8n9ckcxgw90zHyteVDMzK4mwuhdPO56POiJv7LNtRGbXG7GV8ivCN9xeXmy2MXUyb6NQVFvwq75uLm+uFquc8cgx5OrXKt+3fHw615bLto4YCuxyCblN/WB+s36oZ/ajX3103GXvz1x3fKOtVNeTjfl19qgw8tbinVyTvs13nJFmOkcH6FvNhG/zTPFlLe1Qv+/vWMF/S++L+jf0NGXZ+hLDJ+Ia4knoOL8JZKc/CbOFuqC0mfJo8C8iaoz0pydUxdErqNLKOTvPSX2TQZAgU4EY4nDJcsNziaajsP3tUM/Ep/CDpmnmwsIAr6yVGclH4Czyf3203ZuIqUTBFgiK0ACL8BTWciK9CNPu7aJWT/I29WfxFD9FURL9t549T99qTwlGcZA300AO9ZrJ38Lb2MdARuJ3eq8rfYFfgRgbW2Vb4lXYTLCeBMw/VvN2310x8cVRi3o7phv/F4yVjuLV8XZ+kRW18cIhQKmJLNbbptYa5cmI2SiZKt6bpyIpdq79uBHl6Q1du6YjbNkx/Vi4Mp29dr2+faTjDs3nX300Ucf/MIv/MLLJZdkKUaMofjati8e0hk7Gdd0BlPqg+6H0WwCVxR84gHOKog7PsfoXzFii7aVZj/XqE22m8+sIN59e5+ArfAK4/ot+XbPCqvJ33jaeK1WmbQUN3Sk0G+eIkvjX+wbu6JO+4vbkWhbofe5MXpxle3SbLz2TD5Mlv5e9tr8x3/8x5eCET57rt/qPBnFwdr1wjZF5v5WEHuUwzn+p0Dc33LsPj1O4/x07bn+teknkEya6If9W2RvbPIlnOAX9IGo18fl5WI3m+769dGQiN2bAAAgAElEQVRf/uh1cg4e0Dht7m5/dP00ebX7JzM/MqHpcYPGo8Kf/0yuPpbUaxtrF2OKJXK93R62/XskqxNCT/m1mPvEf/CN6gmHE2fwSFvkLUe69jOGXgOPiueNaz51OWN95o6neUIenk4U343p4tX6nS2HM8Vgkxx0UP4ID+msvEbfLdSN9+LntRO/qH4mv4l7eG7SiE8Ym2fpxzMmx0uM/Jf/1Qcf/D//9wf/6f/6P18wpROeNzfe/HJteSdmys+e7m1+JeNkbm3wxAXoE8drnqFf/dnlU65cTnF9zEQmn9ZHdV9f5VfN+8YFR9of23VR68a4grsykMv99akda220732nwh1jeR9Mb1/LVW9jy/37gv6J/b0bxz78xje+8RlH/jziW6LECQXNzgGBJs85oOMltfprIpEgXFeZFD+CAfAq9iT5Jk73I7hNtr0PeN+irsHke0kWeQUU2SQa42hBioToCxg2qN13yQeQ10/B8xIJ93ayBGE1FqB1AY1NSw6asIwXuFzgdLzjuJMiBTeJ4CYR/ddWion2adtsEwvbKyT5x/Xv6vhJD5LuTVQD3RH6raZsBbZFCZA2nr1Ua1uhFMpeNNVJAr60MSDoLdAkaLPzlxCWiD3Fstit71zidP1qYxyR2P+Nb/KO5HoGuImy8lxfvHF3yc21VWGzCfP6Ldte0vkkS3VySR//K+mrzG2v+FKdFwtmt60+7632+9w/JJIfkr0FiGvIc/1R37fgc7z2LJZWn+LGPbfQr5+Ledci3TCl8W/F2rPUiiMxwPc3JgX9/Gv/9tl+2bMEevetX6SV/sQFnbBzC7T6tdWX+gycMWmwvyfT+urz7nS3cxvvYt8LAenbtvgWHn5eih5tl1/7K1r9TJh7xaqCdj5kvAqAvodjEwH686y87ePent987dnbjUdO2DG2siK/e/hk3zjfeFHMwiy5tHm9+hdXJk0UU2ygmN+nXQdyf2NMmyXeLZaa++VjEz7sQGdrdzbYPyviHoeSW8TQ7LD27KpYW7uGHoobfLaY4Xxjtn5lt4d27cJgh4u5N+Yvbu38tcWNHZgk34hr1/HH4iPcoJfZqAXGHd+Vywson+SFO/TXIqmYWJ5xJwSMhVz7dI3YZ+9ic/lAfQuG00F1yNfExeVllbn8o7szFHHlh+zGP7brySNKOJH4sePPS2wvX2kOqF7FFJ0391RP9eHqhWyXF/fv+nz9UY5YG2KxMTnf53vls+WFxYTiEp1P7i5M9bh2ihvim89psxhWnnn7p1v6LIa6dmOpfsr92Yls8JS99U1mvuf65Za3seX+f33HVuh/6f0K/ZsQ//DTTz99U9AXzAGdAL5OJDgEqeQ3hwX4AKeJp0EFyJosLvg4V1LS5CP46uyCp30hfwsCgCdQybxrrChooyAOyEsonHcMcdBfZx4BNr0AbdeSF1Aa08BNcEvAu/aCgXMCnUy7DmEriO88WdYeIlx7FcxKLK4utNtiBcB19pR9myRuQqj9CqoAvnr0Fmx+Wrtptz5cX6P/Jmh+jth394bkNBKtmPdMbUmk2eUl2j0zu/Z3zGofoG+yQzyNbe11MswKZUHf98ZiCUaJVe1+4809JVie31tBPzIxsvD973//pchpEmzf9Ztr56dzV/5L8PhexwFbGjO9rm1Whvrb1dETASn50n71VlnF3XxlBdienZ/O+twtcsEXG3cXp67PN7bcX8J19ba/Yce1bYv4xkpjq7hNb8YoZuAof/ULCZ4D5rveGzGZho1bZbJCr00xjLhUn3Sx+4eDLWYXU1aMyWXrOrws6azudr3VT7Fu0sDuAdtZbUm3Gr/432M2CmdYbOyTE/b5+TpyeFRl4/Lys+lbUakwsio/n7JbQJ7a33yxY9rxPg7gufi1b6fRjnm5m8+dJ7P8Z2Web8Gs9gvXFCfyw/7uTxjy78ZU/Z+P7Zixmry5E7aNdfc19xe/yWoH0t09sP4UFmRUzCuOmvOanz3XvD5m012PWOtXrN381tg0nskhhnaebzdXtFC7hUVzidjc9cYMC302f5dPtdC5GN7xFTta0N/8dNsr9sJw2NPPYm5ldj+s2LliEvu7/2IrbGkRue8tGlvkt+/mnua92ao8oXyimHZzhniGoT7JIrYn83zDziBFoX68aNQEZP2E7xl3/QDf56/a88kedKrglV9qo9q5umn/jd1db2Fu15u4u7rrhBS90CP5Yaa/GwvipDq5vKDjvb5YeS720GnH6xr9NU/3frq8PMA1d6xirLI2bnff7P82fof+B+9YQf/l9wX9m7D+8Jvf/OZPrNDvTIvQBi1SisA0eSIEt3gC/E3qCrzOQhbce08B3PGbOJskfN9nJwHIjARU9gYPstTgs5JxycIl1wXmBjk59IM0FbBZ5ILlArgFvT6uvnpfAQuwkIEOK8uuQTifEqE+O9lRwHLPrgNQ7FCgr28A3eqpQHy/V/eSga2Zzhlbfeb67yU+awvoXvDtljiyLwmtyO1vUkuwio/pacR5hYCCY0Rxx8RW+9r9XUGiRzZ7mpCpf954rB6qZwmoMXCJnnZHyFeUbpxbGdhWrh/84Af/v9+Brv0QA5/1pfZTe9FZyU6/12fumEtKJWK2J1ftf8dKzmJTY4dsNyae2plfbLfGL/7iL74Ue3y0+ndf8YstkJESiI6Jzq6s2uq4S0oQ3juW2ujGzdoqWbqYiYgV76xcixlb7Pc5/x0ZXRH0hS984aWg9+y8Is64EGCr6eTe54jrSItV0X62aFN483cyXb3IdXQEC2DhZNp2Vv/F6SYlvJHeuzOcW58m9NbvZLazplg4jDDBt/MKRCv1JiZMPGx3zPxLUQFXTARM1rW5uPUuDIX6dgl5Jnj2mA7XjseAdq8c4zt988e1JRabSxqrjcdhpJzUXCUvF3MbI4g9vcnHfLS+2jhC3Bv3fGfn7Ka4OahxA2eteHbXmDGQm7+ZuNjqmLgpPtxioXjUyTX29mJDedSuAfbV3mu4SA83D4v3q6dyEHbAB5pH4UFxoxMW1aMx0pX8uPb3XQHdiX4x1xgt7u77fLRtwQqFcfWuPavzu9Z3Moh/Y6MbcsPccpn6lO/XxnzFp3FezIWfk6cr9iaZev38YzHcn7LTLx/ZuznsAHTO2GDhzUeVtbFTniTmmqP4jU+yNk4b9092rc35a/2bDPX15rueb57gBzf34171k/r4Ux7stfprvSBn3L52rTE92b36qr/pzw62ax81kxgtjxy/fBtb7t8X9LX6u/X9w29961tvnqEnekkjUAN2nY1vwHLeBjgiKGjWvpl/Ad4ZuJJWsjTon1S79sgmIAUZEgIEnlbftU9G2+dK6m6hZ1yuARQFZjqUNJAbhKbFSb+vL4mSvqwkIarAgP6r55tYC+wFrJIz4wP6TwR+dkfktNmJjhKFgnptViBsYqm/1VeaSJpcJfBud2w/Tcz136une92VW8JVbE8HfkpmpB75YmMyjHhs65MC3nOrVpuMXX8KpMbWLeYBeG1446pJuDFx+7s+0vPu81jBivr1bTxPib6+3raekuFNtrV9k9xN1jdhSuD1C+O6/vvkU9f/GuP1g6fxPOlzBd6emd87FazUPsW68esPNhlPiXN1deXouKs3uNrzimO6NttffVWurjZNvhbXYq+EzhbkxtOI5Yqc3eu58xVV088K+l0737LirpCDkyXk3dnSl7PJOSaTN56Say+S6iqlsax9L7Mr8epqncmGFdMrir0czxv6vazKit6woTlU0W37eFeIJ/MI+O7lL1Z5vTVe4aFoLF7s/v1XqHfSYNdPZ7vf6vG+0/HGs/HbLTCdKeibc25BKwa7qtQYXzv818RCCyr+d3OSWKBHz/RPpvZVDCjPoJenWCWP1e/7jCpZdi97r3+7G8pJ5PkWeN7ib2fBrqe3ti02fDbn75jc3u3X8xd8SdH2Gk7x/Z1vvLef+mZxvEVN46+4cicIcIViVHlJMXTjc/9km9/xaViNO2283iNQe29c9Npx0PHND/xjx8XRdIhvGj+fvbmK38IDXKCci+xtoxh0/bwTYeXT8r/24EF1y0cU9eThs7t2eLvJOkV9bcyu7NLinPzNuc3pja/yqXKM2qQ56MrATjj6bYOOmrNrW/pt3iyvqxyuIXP1X45AF41rvlyupJ3WLL2utocnV07XuO/KyO/u8cZi6wP+uPOLq718+Wf9976g/1k1+K93/8uW+wJHA1Cgz4Ec7xY1M9oF7wZAnZ2D7h7Px0gKHPQGHjAGzuRokkcCqkLXKY4R6xI3bd8gbkFfvfQ6YEf+fZqFRdqaeMkImAqWneVusvcdKdy9rxX0LU5KdJC4Bn1l3vgm59NkDBk7SXETlPtLXGoz/dZ+uwewlixVJ3QNdG8iNDFANyXx9cX2f32sieTa09+SpqJkiXZbqv2UDOLRJL/ve5P1VufnE5NxSbZvp2WvyUq/PjcWq1K+NyaNT8FDRyYLJNMmwfbXhHdJUHXXwg2prI1KmBpXt68mzsZT+yopqy+75sYov3vSS8lHsagEocnRmJ6IR697gmj6mx9sm/2KVSumt+9LDOisfuk7Il+/3ncYSqdk6vHiGqJSAqDNkmyYwB/pUJ9WuP28W3GMv/HHbuN2bKvy3sOw+FHQL44U6wooK5/rQ+zsczIoSKc7uac5yG4AcbfdJWQogRbXcIQ+5SVkzPkV3nt0ZjLa0r5x9EV2k8/EBv+0bdq2e4XFZFY0sp1Jj/U9HcAcOWxtl+yyX/PE7mHfybx/JrF3ry3+0/nuU9A3vuUMeQFeN47rQ43pHTe5Mn1YFXdv80expPi+a7Zt1C4Dux3EZ23G94pp9/v6ps/u3GjuUajzKy9j1HfjQV4nD/+SC+jcZHd5gLgRb2xXrLUyt2PeTeBFfSYNqvPJ3Ml28vDB9rljFgeK/bXtxkWu5kVY6NpiBjvQ3+Vrvbd5l27IzLY+a9/aqLg4OconqptyFzF9c9DTJEH5moKeTNoxGWhs9efmFNzgHhP3fLN+Xayqvu2C2kSo95XsvElRuLLY914M8sHy5kE+3IK+9r85r4UvG9+8Ka5ujqred293LbA/XYm3m/ebQ28Ob04qh7i8r/LyV+3ez8Y4+zWf6JP+dg5uVnZ6owO24P+XG1RX8vn67+Jlc75Yn83fRkH/d+/Ylvuvvd9y/yZUP/zkk09+4i33BVHB2aRu9YbjLigQpCaCC3ScHSBy6h1vEVxwaTICzhKm4C/INOlz8sr0FMCXAD/NENJJk2D7Wh+IjAmPTjRURv1J+NUn8GmAX300sQA+sjT5sAl9dzW9ybjts9HOl7QVFAF+daEA5S9Ar4BVYOo2SsB0yYP22awgh/QoYo3h2keyLwg38fKNmzj4QIm/5+a3nbq/n12CtyS71a+/+7u/e5NkPdeGkJRwrl/Fkll6L6WanCVwTcTszhfE4vWzp+Td8Te+LtGpnPxLTOlfUqf/SwD6d9u4Y6kOP48IXPte/+oYil0lGcZQeZ7IQcd/ddNEPxvMJ7Y6P78gP9t0suySmspSogFv208LgxIe7cNDcSZGqmtxzO8Ve3xi/uv6+7iJZ7o7Hvfda4uNK9pHQHffCsmf//mff/l7xd701Z9dUthMhsnWt6j7G86uPRN662/H/W79rt3/yeVdBjBvY2/RxKeqg91rcmBxOYK8Ffr16aek1sbu2Ti8Y2ITCHKFCTzPYsPhjdckhHEOM6ZfEx9yox1AJjT0J7fsUQA//8fHrWrvnsm9Pja5OF1brVfUyaWbgNx1Jg323WTEzUk31vmLsRjn2p7upp+1wX/vJ4xukUZOz9HzObpde7AHtjdnNZ7ZXV4WlyXE2p8MbK8gKhmXb4pDYlqxRV/014Kx2FC565u73/Z7vGgrr16S2OK1+a25Fz4Uw24O7zXitRhUuxanHC+mip3apH2zLbu1qH/KtfRRvchx9Kovtm7Bv/vkU/wSpuIecrv7yqF2Dd1fOxl3eVi5VXXZXOu7T3rUPv/kI7vOGJoHhhN28PQdHtOPXTtW6ucz8gI/rt7YhW7Z7PKi2t/9jWk6ecpRzXnFWm3SwxOvZVt+s37IBofKs5vr1CWOVTbtmbCj88Yn3dQH1z8spof6zcWd5unGVv2i+EJXYmJyGnPjpPFROZdb3hf0ZZ3//r5/+PHHH39WwOAsDQAOKCm0CORwyNglxyXd2lGkCQqzlMgAECrAtKB3fxN9k6xAeAois1wNqgsmT4H5lKzWp74kioKK78Bl7RoHQnplRVrI0AR6k4Vk4Nrpmh0QA7rsm4oLjM7fpF4bAMDKpG82A4bkRzZKHIz1An+TXRPATYLa4octkm/hBPgBfgEYYX5KXJKTcVgp27NrI9zeau9eetrfa/d73/veS1E/f1iB4a3WJazGWNKxMZVcKEqekkJ1dImTOLiftXPHWOLGB16DwcZM/ZxfNN7qt5XReOjr3ku2+lP97sbDJZ5X9uJPbdYYr3xP/Vdf9ee1tyJuz83PP/ZPfytkYAIfpJ/7srwm5Yt9ZFv8isO1Zxv3+pgOEIMWLrAAvpo8LFbSw8Zid0FXNNeG57oRV+Ri9yK+SDQde6niyOfGtFjYNV/60pdeSNn05mVO8HHHYTtdKVDlnMaFFXtFc3Uy2RBe49mxPpteX1q/8gBdWsGeDFuh93Zu7wOYzf1cH12Qm2yeBUeA94yjyQIrxn3PwBe/+MWX84j7ZPQrGl5o5x0NxcFdpxhF0P3e/Xxkcuzv6o/t+gI48sOi5rBNIGzyosR8fW0c8NfnrrF12DZycimci1Hrl38ZJ3s2hktmfW/hA6PElFx3CycFnZitf7V4vj7S4l+OaJz198LZ/uLtzTvGsevWVh8PwBMaK+Jv9ykwipfF5tsX+/Jx99FbbQLrqn96ct3avznz83L4rocnzUnsQQdikW75hx1AHcfuNfltXNqbbzQ2d37+VUzgl81/dPjEFeCVST2YtWvhsX7pkI70Re/Vt3hszsdbymPmH8OdxaKX8pro2HUb32J93MOkJ1+9thEnzUFwpbm0PjeZcbld03PX1+mPbq+/1A/hv/Ybe2KkfJnem8Oq76dc3lhrrq0/F/OqA1hy8+f+hpcdX/nQ5VYdd7mIyaTrdyYGuyuUPK7d4tHbeMv9+xX6yyLfnb9fCvrrXE0OJdOc9W5T2nHPGRekb5KgFmRH4CKh7i3AAnhEbG0UvMmu7SZqAU0O7RtHyUdnAXt9weUmzf0NuFvQS4C3gACqu8cYG8wCE/nbucolgReUjaVguO8K0V07Qmq2tv1pp3YCPCVGdNrkX1LXxA8wd6zbqm5CoaPqugBYXbNbydyTn93kgKw1QXb8SEOTNzmNb363pLnt1H5zHiFhw/nRxmqrPX0j0JJlYcHETieTJMZ99rngErQnaKGrjr9J546vNr5tv2aDm1zb5lO80HMTWZN6bfOEE9f+T2SLXV+DW4n22r8+cHXT2OoYnpL4/GJb7VdgzU8UILcwbJyJaT5RH9wYu2qOsCDzCvL9XdxrXIj9rvjse/FZcQNb3ONns5y3Kr+/549wu7bYuckCn90zwmnVcvdanV8M0bl3TJQc0oFYoB8xpsBX6IgV28at6iLCnZyAY15AZ4XGceNYWzunLcXw/kamN076Wh+boNj9JuY8urWxDnuNeSsowwmr1/Sl0J5+dj2yzrb720vB+IVtvwg4PXd3AJttPGtXHpD72BYh5X/iUw7tjrIS3h1XiDR/T7ZOWBbv6bf5cW3uGnZU1JO/Mdwcw76NI75RnKOj3WuioRMia9/uKPzC2MnZwq36E1smaBSY/Kf5qziq/ebGyaS9jY2P0gs7FI/otjgDP8Vyc3dxDX8oBhvvU77nH87Re7G442obxZ3iv/6e2upjEmJ999J/OR6/Mhb+h6PR/a5bXz6bvy4nwsmq711/eSZOXFt7ZEJf9N6V4ZuLbjENx+Ds2vc4y3bd9GdzxYpHNPqSPDIbK51vfP4bOzu1z5t/3V+cqN35Q2PwKQ+X88rXxtxcTP7bL9nZtvF1c7n+y5U7kbF75UQ+BpeMs/Z58pvmYuO5/EjMXX3sOjh8uc3lTh2bvDNs/+EPf/gaHfoXH/+P79iW+6+/33L/xrZvCvpau8EuSJv8GgT7XsK4dkr8CoQFVLOcChvAL0A5tgCR6LTPwVssuRYgCaQmMOPUT8fX2T/tPiXEgod7mugKHIK0xxT0V3aBuT4VwwXXJrICV8fbRGsGuSsFTdw3CQPSC2K7zjnjobeSq0sKOmmxNjo5oSApgNUHO74SlpuImtCbdOik92qzicuxgqzkMTuNtG9b61bn97kiTqJGrnbvVt72s24t5j2zWrnooQU9IisBIORPCNwxGHtJWYG+xOzGwCWB7iNr4/Yml8rwRAacbx9P7TbRNWHdMV5S8EQMyFsfbPxf21+bXDLSv6/s+3uxteJrfrGVWiTt9m97d3FgfoUAliDsmEJwPmCCwOROsagxv+8tJu6KPH8uWUFIFabuN5m4TwUrucRz/U38m0BU2HvGc+1sHDs+XYmdkU0YUNvseoXQjq+AVsyIE8Qedmx8VtMV/vLLfMUKsTH6XLsbC32tnX3fvR4FEBdW6PcIgWLVb8jvmhX0k9fui7W9orRkfu3ucZytoqxfz+OPmK9gV9BspcXqv5/QW78KvOlh/qagr8xW5UxIbExW72zJnZwmaJyHFftb3PLRXS+/8dddB/+84My9u3/yyj+Oy03umz7ErR0oimmTD92h0TwEA+rrxnAL7963c9O3SQg+PTmmu44PVisIYR0Zye8XD0wUdLWUj5qgoovqpPLxgZuLTfi4r/aC7eKpGGQM8Mw17mlemIydCLztNEewZQssNil2Nrb3vRMv/AyGlEvoC67AHL7zhLdi3zXwTr+4Gpk7eXXzH65FxptL2ee1ttaXSU34pC0+jWc1D9IPHdLJ+ileeufGcGL+Z+W2sT4c2a4a/dXWN947zsuJmkdv7nVfbVne0jyrXb5TrnInMi7nkMOKKWLK5E7bLR/wvb5Krk7MlZsVmxpX/FBf7nfNnZSil8aSHHv1oB4Q422LP5Jx95Jx902uYebbeMv9d9+xgv6T9wX9m5D78Bvf+MZnDQjJxRUlnnOaXguQFCdArslHMAlmBELA7t4m0QZPg8p1deQSiCaDJkNtCKgm/RtkAL9FirYmb0Gr4LRzCnBB2uKVDpFo46VLuhCYxsgGnaVu0DfwX0uUiN1N+rULcDPWtXX1VtKB0JD76mhtm7Qwdve3GJCkjKkko+SAneinY9FuiZJjBc6bIC75MAa62L1LkiOmK0Rst1eoIGqzzfTxx3/8x29+UsubZhGLEhzFl8/JoWDbdYh2iZDxslnJR4+RXfJ7snGT+k3UTbD3e/spGbgzyu2z/l2Z6y9PdqutrowlOpXx6uHzSEjPVWdX59cH28dI1LZHr5BroeUaviqWOrmx603aiPWuoLYoLRlRfNpKPt/bMb7k75LA4nlx2n0IvFjc9Uj0Jq+QUXHcgqA4uz4VNF0BVUz7DWWraIqHru46ts/F0Pra/SaI5R/5xXHPzl9shzWLWbbsiu76UYDDLPeMHI0Me45fTlhbJihW0Cu8PSvOn/nE+oCXk3cF/Wyvn9lkY9xK27DGtftc21bj9rkCgRz7LE6vbc/OmoDZGEyQTC7XTLa+NKukU55rXE43k4e968trczqE4Ui2XwEhb4sWuCDHrE9blfmHidHuyHjKD3z65r/1C5vKDdaGXyNQHHQCYP3zSXElRrRpwsnYvRzRzi0T6HbSrM+OuTa88c1PYRG9svVreMhe7FdsfCpkiuG1TQuW4iGcLI43H+M0F0PLk2AOGZsHfG8eLl/Cp+Yn9AcnJxv91JbNFfUP7dZH6L345jxMlFf1RxflqfBFvK4v3LC7fhTe9La+TDDUXvCb7thh/fht+uWg+aCJ4mHnrlsfe/fHJidhZe3YGKerFtbl7OW+9YGnPNvzvtPvzf3tl16LL/i0dkyQlzM2zssdmr/ZsDbr+MllVwebyouVgw7JWZ7DTq7fZ8dDJtwUXrreuOB747RY4PrJMjzCKd7Glvv3BX299t36/lLQczjOeBN2gfsGpnMFHODRZMWxgfFtR+Bw5DkqZwfAgs7xJi9gW8DY+TsLK2EBbsGpD6RBH50xBcwXNLRZcJOAmszpSJDSRZO3a/S/NhF44xXM9CyJXDnWvuczn5JEXZX+1vZAk34UpZW9RSd9174mXwAdILrEqiBGB50wKiAD7Y6xdqD72xcffCIabN9CzffpdKtme4mXgt7qfH1zx37/93//5c3M05WVvW7bLLmyurdxrI++20CSf4KQEqPXSFOT3B139XZ1fft7rS/H2RzhKUnQb0ni9bPqW7y1jSaxK1tJ2rXfJaA9z1eaCKuvG9O1WcciPuYX224/UmUbcycEd4/CoKtJigH+PBkQPUVzMakEYX2voFyf+281XFwpbq7tJ4fC0GojvRfrxbzVn31a+a4+qqv2ZRIM9tk6bKVq7a/o3HGrpC3qNm4FXcmW4nN97ftk2nfYXoJvXPv0PPN0OB0j/X0bPV9efzs++VaMTq599zb66c2L5bZaP90MH/Z/hffsOplsoecL3t6vMN0KyjDiEn8vCdx108/6nmxWuu9PZFqVh9vTCeyhIzIpMNeuYyZFxACcRzTlLfbRT3Oua+TItb1/+3tyeydDdwawa/2veXP98TnjUMTp2/XF6uYh50uWnd+nXSL7rgAsrjTXdcIAhrYwmx2WA8TYZDQ55/fsxUN13rjTn7i6OQw3ecJbWFG9tsC8cVu+5tzFN7qontsP3y5vUWi1zeJEx1hfwqnYRUG5a+hNkSV+TZTgCrvXpHg5RXlt84v2YIjJpBbX1YmJv+YOvtB8xxfoYjHA5nI9PibXNxd/Hq/CqdqvHT4r6IdN+79/fffHcGS7oRzjJ+sXbtbO4qR5ufHZ3Ey/xtAYKg/5IvwAACAASURBVA7f+9n13t+2mwP5kZy6z9YAFxfoaMc7HnmS3VuIw61dP/uVu+5Ya6D7vfGqD9jSuKw8u665j2/hAOzdPFgfrn53Dx7yNl6K976gv6zz3fn7Zct9Ha0zRzcxCqwWq4JSUpcg56AAUoC1OKyKdi2iCRQuoegM6/q4BYogK2GVAK85BOANduNa+wX5JglBBRCNswkAKBRo7ngvMSpx33eBbazGT6frF9G5q2yIuWKBzI6vzerpJn3bPHcfmwEqdtnxySk5SiRru4kRGF7CVEBq4i9Ql0SUnJUMlUDoq4micvPz6w8tBNnBb2bvhWcr3rbd3s8wAfsB/7e//e0Pvvvd776As5fRlHC0r+kKMTebbot1C5mO6RZndMUnjYn/VTfurX5dLwaabKuH3tuYLIFpsqlc17Ydj+vqD9eeYqttlkzdNp76bpzedsSefju+Gwv+Rn5g1d5qv4J+/2a74lPHM/uOVHlTtSK0+NhE/USuEJmuwCsI+yK7PrfM1xTPXp4EE/lbZaWH+egeJzD5UILUnNDJToS8WDR5rF4uPhS1W43ePysLu2dy0ONeKumZcSu1sGh627EVSyPHLdTWJuyxDXp/I/vNEfCzuwnWx+y1An3n932rXSZk9uz7ZF/f3m6vgDfp2lyBtG3sa4cOrKB52Z2Vttlo9rKyvus2Di9cnBxWl7W9MU9/u8czs35Zg58jwBu/x4B2jRX/J5xlC20ovJBhepdTmrPsbJJjTHS2WGvs0cvGZ8fT7mlBb6dEMQdeiUmF5o0nmN5Crnns+oWJKFipWJ88s1G31K/PxYvfo989O794n9+ZEOLfZG6cm/ijkxaqxZXmUhhb3nHH7Rp6hz04nm3ar+n04njbb16Sm008aA/ultsoYhTnxudeRZ1Y3nkFVn1ufdAvDITRLbDIwk/xFj/BqR2cqPZhD/I/5VhyW5E3ucP34QE88TOda7uTELAWpyuulaeWt003xrF8tMJ+NhU7k9ckn6K+hWp957W8d69hn5uj6ffmevhRXxBXjd+OkR31JS/1msv1yhvdt2NrC6/X3/7uTg9+LZY7Nr4EI4xDbOijbddf1BH0s77qx81ZnVSVE8u35O7GJW4AX97GM/Tfece23P/y+y33wu6DD7/2ta991tkgDsRR60QFWU4p4DmZxA+Im7jn3Noo6APFObHg0r9AfQLIJhIBV7maGJ8SIFJtzIhrx1xAvmBVIoA0IVgSlbZK9AR8zyEbzgnuzmCvzeqh23YByk0+knjB7YKve4Fv29oxkws73oQL3NjNDPNrwNt+2KPXXiJwieYlFHzvytR2yFgb3+R15bIFdgXbCvoV87bWAuTZYqttf/RHf/SSNOfb3ixbYqGvXa/goi/kWnJvcdXE0QSo//qzay+5K+m6Y34igo2d6qQJ9Q1yfPDBS6zWRr5ffT4l+crcNo2LjxpDr7/tX3+VhDvmEiT2uQS4ybPETlzQw/xjBe98g++VfCBUfu5MQVh7iKUnklySAEeQfveJc6v0Pudjnsn2W+mdbBWjsKN+BM/2O/Frw84DO3Ym6woUJKKxNXkUCJNVgasAUtDuuJ/H60RI88K2iXouG/5MtulzfVv1Yt/1bXLASjcMYLN9umbjsW3exMjan52qZ7tsHF+Rtnas9nv8Zvd4mz8dTDa6XttW3GfbTQzs3zBl+mHLTRbYFWE1fdfZyj070ufuKaYPg5D2PSrgbeDzFzajS/fRTf8WO7tHXubbLfL5rTjdNXLVxrX/SKnCZf30OfXigolN9vWmeav7dhbw194rj9NJsZNucRznEGBj5wdryyQU3MVlJuNsPvvPn9ldYVVfmvzT4a7zgr+LS8VV3EPBKxeYcIL7OI3xF8ueMNt9xXvFkAlC3OXG4/pqfi5OFx9xm2Lgjq09E3zF8dqgk5SzMY6z63EitiM3PZqUhM/VCbnXjuKNDvRJjrXDR/msSY9i3L5PJ/RE1t2zF6Oa1HEc7i424YvJIH3CiB3vJOtk7bjpmD6bi9av3YQmMifn/HV+uP43STpfNKna3F270nHty8c+zxdasDb+6vPlLnRzcwjee2XCmeCzOIHz4qJ+Vj4Fy/iK+KfXHa8vqi3ooZ++t06Ah/WbGw/lEa2Lyl/bDn0XEy7fosd9Dmd+8IMfVHU/1ff3Bf1PpbZ/Eze9bLk3g3UdrsFS0ixJ3mJsjtcZWEEIEHrOMQR1fbu+yUdSmYxN4pJQwcM4JEcTCA2MFrPtW2BotwF3iT6QAhK7F9CXXGi/SbiTDC2AqlOgimyUWBjb+kRsgRLAvGORiCoPYtRrjZ2t2UNBT0b3NqnsWOWpdxdsm3TZjn1qd9+N7dqDHoy5BSD7uKfJvTZ/Ihk7NtJsBXar89s6Z9uwWdyB5x/8wR+8AOj8bElzRFpCugRqyaLb7W2Bk1hMvNDPa4mkx8Vndd1+G7MXbZrQ64f0XXJ4+3xCrrZ3ZW/cXt/hQ473s7q4tmqbn3eOj/HzXftU0N8xNeYv+Zk/rWBZUW9b92JlfjC7zg/2f39f33uyKzveZA1LWoy0Pd+9ed1PGa0gX3GoyFQUecle7V0dm3TaRAUsR6BspxZvxYqSz31HbBX2nRhYH7tm8SLWSqqmsxW8drLs2sm9f54FdX1x1WMI+iyOl3gp+navgrz637W2ZMPNHSM3G8tLSKDn3dd+C4jJvv/DC6TdBKA32Q9frM7fVdMWD/INfbPRjq99P5epoCcLEj+9tXgvVtDR9HdJNV3Kc2K2ORl3mE69V0Jba09+lCP4IP/r+empK5ZdTStJhxU7hhQ3DzQX8+Pewx47pmg34SS/0LlCqvfsnNV8E1j7e/166aOXKXpZ4cZZvkWechQxJt+axIdbt0hqrixuVyf0Btf0Jx7apjasZpfnlW8VC57wk5/A3Obe4hhsXn8mD8nQSXD+1hcoDlvwlHILfd145BP7pNfZdO3sc/3BgPqosYi5/U22FdEK+ovPu97EIN/Un4kevt5JLbpt3uIP/Mc1HsPaBK7J2OkC7tg5aAePyVw2r51q3+Zqx2/cvvZ3Mf1yg/o/f2QvPl5/es1X4PYtjhsDlwMak4JdDjEJAwv2aYIStl28c7zxx0Y3p9MHH+hnbQyfWw8YD3uVT5NJDni/Qv/ETv/9HPvwk08++awBM6dRCN9ALBF8IqocDdC0oBdAT0T8CfhLvCXVmqXFLoLTJFUSB4wa3BK2NguSQPvJDQQmmSX63tOJBQmT7sj9VIQ0CQELACQRsYmZZMCg6DbWJq7d05V+tkCE6GL33CROjx2v9tbX5EBi+M4tmNzbBNFj7MY+/1zBdYstgFcCQ0/6uYn2JhLXbSxLzvu97BU2K9r81vTG6uVXf/7nf/7Bn/3Zn70UGYq4Pg/fRKfIWNv7LoHT17Vd/c7YKm+TbpNZCU1jqgnukpTG9E3mT3/3+ps4e+6SBLa/JIHMHadk6NrXCGVj46m/tt02mmz1W6zjR6/JKunPL7xXYTYsQWOXFhLV1yVITwRg15DbCrwx8SUTTCsKV0itSPR8uu3qinFxBRsUoyWK8/3dD88UIF0pbFFLF41BK8peRmflzbOldjBM5vXdeFfYlfD4DXtbbNenFTU7Ena9N8XTkUkymLtrdp+CwFZ2tmczq7DFUjsGEPRdi0xNvuneeGHmdGLijn9YoVsBMf/ZPWy3v00U1D9u3pXvTHTsb6vBsMhEAD0p0icbvIEp9N/ctO8loZO7OzX4DLuT23sFJtNscwv1FvTGRf+uNQmiEHJPyf7usVOi8VrsdJzv+nv3sqO8CKNNJMnF7CCOycTvxaXzXk5mDCvovYvBo1jiGpHn6zsuN9PvjjW/tqAsdhUL2RX3aHH1Wj6h28rCz8hbDG9sFDub13vNzRXG7ho4t+PdKWOiZfqtDdhfQc/ujWUTobC1fKdFpdXy4hBeVz+wgm6MisDFr7fNK7omj+3vu17s7LxHeeSL+rv76ctE4uShs/LhXcd3rdKbaIbTdg5uwm//PcePr988SYefxxv4hBguXjcG1wafbo42mUK/Nw9f/uJvOUQc3H7L88T59Xn3FO/w2Mn+NJbalSx4s7xx6yhtdSJAO42Zytf4W3v0BBuMid5hmoL+bbzl/i/fsS33/837LfdvQu7DTz/99DOA38TaY02ElzjXiQG+AG4RAlSByO4TnDdR3+BucmvR1uAocRZInN5oAbprK+cNRmSQTvZ5CwughpRqD9BXVgGJKNGNAEUQSpDp7BZzO95Z6bbReyStgqrvBTsJYp8jgPTdsRubxPQ0Vm0+kY71+2Tnjo09+ynh36TD15p8AOwlHtropE2JREFxiXmF/Je//OWXVXrbYKfvkb0l6b0A73d/93dfPpeMzXx33ORd21YsPQvYZ+wR7ici1DFX3ktemkBrs0uompR6T/u5JLF+WmLI99m1Car6d3+Picva7l53Y7fk4vrEld+99a2O4+qBHJLpE9496RiZavzXjjv/NKtPF1eftV2Jju9IHXyxMm+L/SYX2EPh6F7kVmyLeWNY27t/qzyKPsWOSQtk1GozncyvJzvyra/ic1dAem19oNg1+elnk2adYFAke35dEWY7Ov+one1SsAV193ivQONkcq7drmpPDivnduHAAmNeX/RQ3J/c4n3XINO24MMVZHx9WW0f/vB7uLz+TLJ0i+62067NHRseKdphsnw2GeSgTnjwGyS3OVTebIyK/5Lj+aPneGGt7ca71y8X1M+RYcf8YoGJFz7Bn2vTfb8TZnRfm1pFl793X1f9d+3dQSVOxADbFuNbzCsAvWdlfWy8P/7xj3/ipWR0L88Xa1rMkbW5WP4svhUnd/7muE4Q9b5yKj6Bo1zswX2ac8nfiZ4njK7vXAytDtw7eWtTRc1iaLl4f3dyir/C3WI5H8WVnMM94YuJJLhnvGyKV9yCXjwMR8Yb5vv7pwgTs8Nnj9Ao5r0DxLZ4u6fEA30Ur32XV+rrw6fJMRn2Et99zhcm8zBrmDB/3ONMdosUI+pv/OwpJ9MZH7m5/OL59Rk2kX8ux4E7xt/+qls+2xxDL/XDxhtM4CvupVeTRm3zYhXf6Lhrs2KMsV8OoAYiR8c4m/BX+tdm77txJW+8jYL+L96xgv6/fV/Qv4HWNwV9nZjjS/hzyNeCHHkT4Ga+tdHA7ey84JFEgAvnLentsUuCW1gKZCTmFgWC0Uxng5L860vSRnKQFgEISJFhYwAe2ke+BLyA7Ox0AU8AF0hvm2QGEk/kiLwl7ZeoNXl3AsI2YUkMwCLYihdj0ockJilWZ0227FVdshsffPLF+oNZ646dR7PxU0K4em9y2fUj6UuGe3Z+Bb3VSj6+hDn5V8zvRXgj50uSm/UuySDrdHO3Ynbbc59nEy9NcPX1JvMSI/bxWZ8vgdPWJQyNmZvAydRrrny3XTapDupL12b8oH1p88bvjf0m7iv7UyyRqTp4ip+2y0fuuOqPV47qCHY9jemOr3atH4t1hEXRaUUeTpXQ9FoFjTi/mK0o3XbN3acIK+GQCzrRWczUtlV/ecDqIhINJ/q8YgnWxZu1YxVufXuplELY2Ex2NA7Y2RZu+Wdx5yf5StrJ1nyHOOlnse735a8M9SX6hws7h4Tu+8ahnWHECsHhzQp7Exi20noee/3tOiuYJgt8ks2jCbvuYq88YHW7pJYf3R0d+9ujJXC95NgEw2S362LnJ+8KWra3rflOfK7fymVniR1PxkeXYpIfFzubG9jgFkXTSR8h2d+K8+Zu+qh/8qnd35fhWeHjTzsvN3i3QbG6eF6/KR7yx2IP3NFWizp6eQ0/taPoh8t8E8dbO7cIuZior+b5J1mcf8oh2iju8TVjgJ+Tsc+HG0t3k9LJHX/jHa6y1+TrIzKXn8AVPqv4b37bd1vd2d+YTLaaoFLQLxZMLvoVD/zwcoH6L/+srk2AzB83seCXedb3xrcC3js2VtyvqPeOinKEFo5k4CP0cvN08+D1Y+f0cXNa/a/+1esuh6mv1BaOl9tfbkO+5ks8gY47IeZ6PlxeCgfq/1dnrpcDjYUuO+a2XS4DR4sBrr22mI3fxs/WvS/o62Xv1veXgl7gcRSExux0k4eAKfgDPcUeIgEgzDgBTkRQ0lhbnuvRliRTMCuoAIMmjCdyLmk0IARtEzZZFfQNsBvYTYjGdsF49+yciYoGYZP5BbIm7AKPREHv2gAsbOTvFvM7NzkqY8EW4UKGbqK1JY3dnvRxtwWWSBb0yMB+d/yvFVtNoDdhVwdkv+SC7ECQfPQ4+bc6ud8W33b7JUWr87vXyssK+d/5nd95SYgj5COsT8+krR/P2NmC7PlLhJJvNIEbW/XSeOnxyT6/ED+1b5Poa2SqdqaPq9sn/3SfxEP/N6FLzGxBJr56ff3aSMw8ya/vJvySC32270vQ23/jHYTfxFo/u3aq/np/k+4TwblJ+UknCpf1v+/zxW4NttOJn3qpl/tszzeJuuu6ajkdrcBdm1aQmxP4ae1jvPpuYT05FXm7pxMJcEmOoau11wnP/W17847vvsXZitb1NXk3zkvIdl3zTLfpyyn00vgzSTIdKSDJamxktAru750ni7b5pfaK/3DWy+roZ/2tqGfn2WPHhh+25268dLs+vAkeHk0/3RGwa7oSL4fKB/zPyhA9w+zGlGtKccT8fHJ42beHry06Rr6ttHeFHG9YWyOlHdfsp5A3Lv6rkGkhwq+KC9f/TJKzSTkGbCuxJzu/VvzzD58ex+I/K+RnDxMst9hojqLHYniLw2Inm4iLm9Ngk+s8G97cKP82zq/Na+ebo7R1/frmrSd+5l4Y0n52PbtaRDD5t+s81mKSjo7kmuaW8g460f50NwzZ3/Orm0/YQ47VLtvub7GkLT8dt3vmC15Kura9bd7K/Irq/cMJys+urWu3TmKtX764duw62qTaFiW29X7nNz79b5JpOwtX5HdxYX3g49c3jL3czPVsWN4JZ9m1eVw+cL9YvJhy83dxvXix+6Y7sdWcvWPav3LKZfwVBjT/inc8Xh9idJ/FkOYyXKOTxG27uqFv/jRZixX7G8+7epJLJsdsPNv+rP/eF/Q/qwb/9e5/eSneTQiCpA5WEigIOmN+gabBL8m2mGtg71pt2dqICAD3CwpkELAFbMH7lLQayLfQEEjA2hgEtqTRgh5oNDk9FS7kXVsIALM3ASNsbCIpmejY39UtmSSgfgIp8rNnCRBgpWdgfP82E17A7Exjr6eLm5jITs8X+P1doiOZlKBdW+vvCZwLuM6XdMx+S3qb2V4SXDG//yOn3kBta+8S4G/8xm+8zHBPH5vtts316h8Rn148S+qlN/Ntk171AXKVnDiPuNCNws6LzyaLAoGuyHThxXl+QMe1be+VnCpr762d3VcfvSSvNi1xav/VRRPlleEmSbqrL9zY/LyYqS7E4FMivjLVt578rNffuGg/T99hL/IGnxHHEUn466VeCAHc6PbgFji972nCjz5gSHWhnfnzZOlEgpdLmfBUpIrdnZ8eVrDBZOTavV1hXvtWtRaX3hNAPpNma8N9G/MIjl1HO2dyY2NVMCBLfbu57bImKiej6zdeq16L6RXhsIKvyWPFSI/XTG8KE5gH9z0GMJm8KG/XKgTYQW7zc4je5bEJRjlDIaoPBLS2RI7l22I32Zvj2JOfst2KF+SVbYsFJcHTQx+pqHxW8Y3HBECvMfnSAqQ5VJ4hGx+XD5s/6Eq88FP3mHgoXregnx6069EqO0mWJ7xZHLaVqOMZtvNvjC1A6HjH6Lbx1zHzB1hN9xeX6ITdq4t+fy1nGEcLILs96KJ9lrfdPHHzAtmaBzretWXCqEXddOzn4lwvnvS/vhV+bDBfk5t3PazshI/j9IGrmmjil2vTO1X26Rcs1uYwYp+eZfezkmzUCSPt02XtYHKh/G3yTSd83qTCivktTniviJ9O5ZPjC36SszZqXr++5Dp+eTkiH7z89OZPfShGL1+pj6kddg8MKVbxg/Lq+hVZLxciK7zrKjr7m1BeG8bKLjC0Omk9sXbdIz8WU8rNK9vlQ+U75Ngn2Yx/x+aTb2PL/Z+9Y1vuf+39lvs3MPHyO/QFUknmzuDPccyUclxbGHe/IldSWFB09k3Q6qvEuwUzctUgKCBop7Nlzpe475iEX1AX7PpvYJeklIhVJ03guxfguBfBfCpoGqxPBREg684IY7pFLgs6794Wzcb4mkzITJMz0JTc9IOMNtEUzKprNn6ym2P01jYuCTHmFhqXFDSB137VR33tEpyNcwl4K/JLgLbar6AfQdv1O7+/f/M3f/OD73znOy/AuQS51Rfb5umSfGtXMb9x2D6666zoVz8lMZfQAHIJQUFgVXV/b6vV5KHDfjY+qqMmoOvvN5E8+XOTZZMoH3yDMv9Eenu99ooLfKs+fRNx5aqe6heOs3vP9f6nRHp98JKDxl3vLwlp//DwtViojuin5Nx5RYwVcdg637Ri77luRSuMhFNW9eeXrnHOONs32dmKXZ9i1mry2vZ9bSnYpyv+i+Syj2JF+7BkOLhJqn0u/ubfOzfS2t+ehl/7vJPMfgd8BeLGLKYRfr42grvCHC4jiMVdBYGfgVpMr/096z55uiNnfc1GI/EKnsluMm/ft5K2/sm2e6zy7ruJRAW1bbJstfZtpV0fI+ieU6+tfG9BX9913Er+fO7mX4QaCa+v+nWFFp2T0aMSLVi0o0Amh2v8AoDJGwX9ziu+6rO1vQKEf7JheUsx44mMr5+N0a4MxQO/khebv9l3xdPOz+etzs8/yoOmt+6o0c70gDPJ18Xqfn8NE2FF+QOdGDdMuLgkDqqTYlYnFeT3W8DoozlWG213+jJBTd/0QC5+RneVX793DNpsvps/mSDk01fn8E1eNb4dv3GAq/JXfgHLhk0r5v0yDlsNK8YZFp8eabr5tzyYTB3Lri8vo+f5kwmyjdXPRu5dQHsUYDwBlk6G+eYm/my9N2lFL43x8ojm7PqA/Arjn7hE+dHuhfFsCINwgOtjYmJ9lOPWF9x7c+rN6XCBbp8mcvTTNncfuYtbvVZ87T64bYz14dlj/dIVHdJT4333DVPgWGOVf8ojfhL16uA/5+/3Bf1/jrb+bV374de//vWfKOibWAqmkhxQmePZLiRAL/m5RY4gRaZKfEu6gX+TL7Vps4HTAqJtuqYBV4C8bUz+kldBpfi8K0YAtUUC4Ckh1K62G9iVp8DYpFO5bl8SCVnYD+AUnOm1ieS2hwwg38AIsal+Ox5t1j5rWzH+lOwLzB37JTLsd68BbB1776U3Oqo/AOolwK0ubVX+K1/5ykthv2eTl5j564ja3//933/wW7/1W29WymylLDE1RoRzn4i9pGmi7Gm8F8RrmxZDiho/e7V+Jt8t6BsXjYFriybt9qm4q4+S8cJYY5WflXi2z8Z6v2vbsRK2ixVsUzn4QeNSG7ef3ldbPMnT9i5OVV+1f/u94+25jrF4U5mKF1bgdwzB8Lb0ffpudaCY20JFcduVBzFhvIoldlSMFtfn11YYTRS02Kl+usPgyef4GT0goft7xHSrD+tjq0+NbXIrFv097FHQtwhUeMK06WUkezF/9Q5jTEJM/7Y2rk2r+l4c2O3BYs7z2l3J3LG1tRjeJINVXb/fbsJFe17UNx3smOJbIT+ivkkJu4DkAUUCLOgnH7qT74oVBZJcxi8UZPt7ExAmWOrXiiGrh/BPTtBH5dw9XhKmELZooPCTz/ggjOVzd7yTaffgLfVNuekp77ZwwnUmO53cPCgu15YXpdrWbIzuESf0JX421j7bX4wSi2xgnE/459gThjh3i3HHYfdTGy265Yan4m/jk3PXjjbL63ZewdOxmfSyy6O5RyzuGJtqB2aYSKfrvrehY6f7FuTwSdu7Xr6GGXTKJ0zOk81uvxX0833+4JcOrKyWO3WMlefmImNtESsHbDwmUifDcGk8ZrsO/YzkZO3W+xV/3u/wxOWK0bCMnsVV/USxyzctzvEVbZQr3HPlAPjaxforC92XYxhPubfzxbPq9DXff5KfbviRNuWeyqSO6mRaC/nqhbx0yTdaT1x/gQnDzLex5f59QV9Ufbe+f/jRRx+9KejrPHVYTiqZtcDlrJcYNugkXwElkQJOJKPk9hI+TisAO8Nndq/kVUDdYJRoGnCSDoLjb+M2XiSqgHSBucFmfCVOQLoFcxNeybu23H+Bi44BxVOBbPwlW/1ujMbMnpJ3C/W69gXn2ocdWlBWZ0B7n3zhEop7PT0/JfiSK20jCXRb0sAG89mR0a2wffTRRx989atffSnukWp9zu6//du//VJQ+E3XzbR7prO+hlAgHSWuknmJlu/0zB7Vp7YQwZGdyT3SsM8l6RX0VkPZF1Hv7Pdr8CTeLum5+m7CdW0T6b2+8XHt5Np/DjLrC8WlJ5+rLNVzY0l/d8zFrNrh2uJiUwmWaxtjl5iVBNy2yS9uW7js3GLdarAiVTExQmfbp5VoeCkmYfju9dI1/ntjp/alPwVjV3WNH6FEPjoJBU/oWFxapTC2vkvFBIIxjRSPrHZ7+/UvGL12PXfeFcG1YSs78lyiZYWV3k2CtIBaG1vhEoctKjc+BZp7FaWTY/8U5GyzGJ7uYGHflG5XxXQwGf72b//2zbWu95N1I+j6WNts1E84T2/GVT9zTX1w5xF0L4Tb+U1ImNSojVdIzaYKM/2YRPF3ZZvMk9/PeO0aBVVzSeUTAy1QO2k6GRTn8nFzWvPKjcVigInuW9AXL5FxO7jsNuDz9LN75ImdoyO5onhdvLMrRXsmk5vj28fFt46PrHIwfFBoFJvd1xyFE+mv3KM7ELRzOQ4d0L928Lr2VZ/BM3e+3+HmjvVXORTSfALG8SHj5d+2XsMyGCQHl9vUT/HKyTV7mljdfYuFPprX2LuFG9s3xzSPwUn9TT6TZh752DVwcgsU4zeL0/3rW/aHF/tZRZMezVONJ7a7ufdy8MtD7i/OawAAIABJREFU+eVtq/meHzU/lxOxa2W4+RO3e/J3ft48cTkXnd5x1leMrfa5XIhNxEu5EP8xYVVslX/dL38+6aT6EHOOzcfexgr9n7xjW+7/u/db7t+E1Idf/vKXX8zXpHAdUwBxSiQM0EqqdWQ9lAg5r2js9lF99r4bxCXrEsCOIXE3mRmTNgVyAaHg8hog7HqyNMgasE9koJMcgKAJzHn9Si53IkD/lzwgdMbd4rgEDaD2fHUBmCW96pauCiSSISC6egd01Vl9rImjcmi3JKttPbULzK8tjKnt04OkvAS41b5ts//a1772suXezPp0NWK2ZPftb3/75a32npu1VY3/k2v2lFSNpQWQVar6yh2/5HIT2WS3JRdhkMgnz8gj8mo1YXr0M1BXp42J+n1t2oTFljfGX/vbuNxXgnYTlT6rl6d2b9z2Gn7Qfu64mqCfzpGrcaYPn/TY++tXHUN1fu38FAP6r0/DSj67T36AdNpy71MBDF9rU0S4k7OXRD/huTbm84uJ/Q3byWtljg93W7/7xcXGRQbF0q7xgqrJZOwbZycidq4kaPc3l8B9z6pOTjtl1r53DigYkXDXIVRdqVt/JgA8tz59W0EfVuz6fSog2WNjNpnn2fxd08mHTSLaGmwsmzTYBGO383uTvUd9FBw7PnJuUo+eydwi0TO9LWZuYdXcsrbYa+2xt9XIPv7AB9iuuIyA0jud7tphmBcLesa+2+13j8e+YKOcUkJPp3BnNlE8N6+Sa32b8BEH5R1ym3zaIubi+P7W3nDXY1aXG/Cv2VsBWXs9rdKuX5N0JmrpsfFbrlb8vkUM3St4nmTUVseszeLi5UfsUyzmazcfV67iXnnH02M7tTn77pjHP/waxLDKb6+b7GIndsZ7TMTt/HiAYrMTRB6rmdzeTl8ewCc7ecSP+VBzI101t4k9Oeby0uY6O33W9sZucmjt7e9h3XjNdjiJ0/nmdvPAjMWexYnLleG848257M7OYoW8HVv5Q8f1xNOaK3ynu+KU73Rdvlnsps/mY7I1N7Y9eCkXGj8Ma/6Wby53etJD7bz76jtrW57TX+0xmei6bRv3OOBywM/674/esYL+v39f0L8x+Ydf+tKXPivI7jvSV2A2G4ykWXVYS08z303knI/jry2BwkGbMEsWC2ZIrcBBHEt6n4oFfVUOs+EFD0m1gdnAbUEAuHde//daAEfbErF7Ba/7JD0FWZMnsKEnYLprrJxcEtXkgpQBN7orsNEJPRcYjKXEsMm47dyk0GTAtnR89V+wr77ro0CV7yH4Bbk7800X5JzOlrS31X6r89tuv+J+x3bNfHTE/W/+5m8++Ku/+qs3byvu77g2QSBcCvqds210cnmJTskoXTwRVDYw1rW/hIzce55U0cIPkERxcLfUVe/kp9vqj70lIL5Zm1wSeMme8fV4+6qflCBen3giPfeaYpC26idPCbLxeuWqTa7NKveTrHDkYmB1enXfa+946a/EHVlTQO0Zcyu9Vt6t9FYe2N6t4SUJdwUS4dfGcB/BLrmC7fxwsrJJdbTr+JK261tyQ4sevu758uaEJxtOhslphV7BLoch6ut3eqTf6WTxveLayvjOKdZ3v2e7d60xTmfeGI10eVklPJAn5ABb6Nljbe2etjv5HZtP7J6NazFvos6K9sj5SHp9Hp4j62xU37sFMEzlj40lfs+PrQLSFWLJJ9mhhNc1k02BvmMmPExQKIyNQVFk8mf6Eif7vvOdWFAU75yt1J1gNz48ht75eYsDGNhihs/wP8U1OWFfJ01ujE8eBb18zj9unty1s3+v2zXi5WLvxebLrxpDxtp8Xjy8PKZY/RqGXwwr76CHFvz66LHLEdYGG3bSWl601dyk/Gy7STE/dSkOulq/sbd423d+vTH03K7lJzjCjsntOEZt0QLw5hg2qS+5vv7nO9vjbnSFK5j4pF+7FbblfkX9JgfnQ/OZ8YJh3T5XBHp5I79on/Xby7XYqHyy1zf2dy2ZcdVrb7hfvyoW3XwLr6qvFvNsCH+130nhYtzlIZPPGDrRwtZXHmOs71ZHnfC8unYvbJusvl8/vP3u2vn521ihf1/Q87537/PDL37xi2/mY5ogu51pDm0rJCIo8e7cU1LS1lPRsHu74iKJCh5EoImm4AUIFeot6AUJ8NvfxlIAXR8tTitvg8U1QFOfTA2AJX1/PyWoFvSIxiXM67vFqHYa/E0ACCFC0UT+BJbaMY6Ou2SiSbxE5hLokgDA2zDovSWbwKrX3oR3CVQThWvZ5RKL2rz+QncjyntpzIr5jz/++OW7Z+dHlgeOP/jBDz74i7/4i5cXznn5lDfcX4KCTCxhzn6eBZ2ciiBJoAmEj9N3/YwP7z7tK+h3bDJ5wY77WhSs7SXryXL1I8Fde9JP7V+7aUd/4vvJVvUHflYi2e+937W9/8rTGIUbPumtheL1zer2+l3H6LtYqr7aZv3RuPpJr43tp6Kh7Tf2O7bJjqytkN898zv+a+XYVnwrv40D9lOUwuBd04lGuMZ3lwfkAthvbK4tgXFOvFeP+nK9mIJDJiQmf23cFX066ire5LDKu/OKbMXv2l1hvv6nPytzG7drFzPbuttY9VZoq/Amz8ijONw99NoijD+s/8nVn2FzzKr32iCLFX/P79siO3ngwL6voJev1tfGtzHfAkbu075Vd75X0t78zd4l3ZNzhYJ77oqbGKEjf7NxdxBMH5N3bSqMHdvf07sdT3TfiSM+wkcRe9fe3E1HfLQ5vfh4sesJtxR1uIi2m1OfMAhhrwzN9c2vTzyrGLI2nuL5YrM4hYHaYOtiVK+9GF198YnytMZ6sbBtFhcV081VcEce7Ys9tePRFzuXFi/zyV07u2yya4W9l0qKn6fxL1+OC+BVldUYph87bJrf6U28wbybY7UJj8XG+tTezS2XRxdj+Llj2tmnd1ysoPfyTvg4vPC79N5+zxdu8Tq5rl/Ub+QTEy3ix/E3BOSDD17GCHu0ubYcM/Y7ecD/dn99q9zA2LWxe0xa1g6dbJZ/6v/a3yf+Q24+6dzkNklc7iKnOibWXQv72J8/yHfG6ROPcx2sN0njZ5Sr65/m+/uC/qfR2r+Ne95sueekJXot+hADgdACUlAiT034nK9JkINycMFzE0QTbonhvndCAPi08OgMroBv8QFUS/pLRJ23TVr/1UkDXR+dSXNtE3RBQ/Jtsiu4t08kjIwAC4kBHgW0AmBlZeuSCefpsn2X1F/SXuCUINmxBIAtgWpBWV/0cBP+9Z1LLJ5IB59i3xKd+caIvGJ+Bf22pNmKOwKwYn6r83/913/9shrm+STbKMnE7iMPZsinS7/nve+2x7KVGJO8xYtxSQD+3n2ej/a8qt+dlqzYtEWcZ33p4NqjNqmNtdV4ZLcnUvfU7tN1l6Q0wfZ6/sCni01tg56qV+0gG/Wd1yBXTNYP7/fGXbHoxsMlb8Uwdr8yXv01pviXe/29T0W8SZwVoFtd9vwmfxzRVdRXB5Xnxosit9fzV0XV2r+k1TXGbTts8aS+VBILa3feGCajl0ux88UDhfjksuV0MbfVCi+6aw4gs0K5Y9+4rcjLMQr1TezBrfWjULSFHZHffZ55l6vq01ZpENZbDG287jfxu3jfsfXlGe2Rcfo24WgLpzxEJvYoUVc8w+1iAH2VDMupG8vk6iMHrp/+5HzxyV6T2z9yT54S291rJ4SJ0I3d88pIv5VSq+/Fd/ZiK/4v33WcT7J2oh+ONM7hxa5jF7s/xDK9d5LH2HdtJ0A66VN8K59ZuyapL8Zc/FJorJ9u6S+u1A5PGEkvdKYPsVIMcy0fZ3d9tCgig7i/OfHi+2Sjq51jdxPn029X5odJCvzFy85vssuk/Gxmd8u+s1vjw6Mf4p/PlbusH7LeGJs+1sf0oHi7nLi+uHPlXfJe+dBTPsMvW9CXn4rT5QUv/l1Rv/HNb73tfnxnL1Pre4Fuf80/95wJwRtfjS2+cHkBLHwaX/GD/uprcnLzQvO2mOW7jVuTMmzYGGhe7KTCjhc/4Yvjd2zlXfBpnzDamI2Jr7f/YlUnivQFu3fvfO5tbLn/g3dsy/3/8H7L/Zu8+uFXv/rVN79DXyAWJCU7F5RKUtwrGV6HK9jfQCxp7Yy2ICuQaudOBhRUBevueypm1sZNMk8kGrlosCOB2iZbCaPxScKSRdvZ9chujxt/9Vdg0jYLXhAtABTckIMr79VDgbXJFhiW2DxNHpRc8J1rRwmrY2wi73dtXNLSNp7kuMAu6e1aq/Mr5L/5zW++bLdfgW9L6/e///2XQv4v//Iv3/y0y4ByCfDOXCusut3NqtLGfbfaN64k8sZVEx9gn1y2FfaN2Las8mdtIxFL1J4bbKyWzFXXN6nV1vXp3t8kdm14ffgmT74IO67vltBckliyeGOg/lbyW7k7HvFZn6lPFX/ueF/TpURbv2Unbdxzb1A5X0qk7veNe367Fx7NRzw7v88+R7+xeFRK3FT3JmSLM7DL9fxeAQYH4ev6UCDunh3XRm2H/FTX2mwO8ZNutr+OgFrF1vb67DPrnoUWc9PvCl22dN/aWqGvkCIn7N0nn9o4rQwPA3Zu95k82b1+BxvG3BUXpFA/9D0bbHx0vHb3T0HBT3Z8fbjWb7SvH48G+Tks9tjn8AqmldQ2F7i++ODa5pr6LN3YLVRsvQWa2GKn5kIFVSchFPEbz84PS0dUFV6w0kRHH1GQgztJQOdWdl0DI27RwT+rx+ph17MvWU0ilQPYUVD9snP1Wx7ALtV1MZCeL45OjvoY7LmY2Zi/475/ixW++qQn/ZiguPhWjDUx1Hxe3FHwVDf1ybW1a2rH2X5ymuyeHRavm9Tsjrn50mJh/xc7HpuRP+uT67OLReVHk2190A38cL/HRsoR6OjmxvoKuz/x6+bky+GaD1rUl/+u3+lnOWJvvN8ixnZyzR7Th509K+g9ntBFLHxwfdUXbo4li0+yuqe5DR5f/7wFbu9tHGirXJVd2K95v7KWx7b/ywH4nvH4uzYQp3ykfTpXvr3rxKl2mo/J07h4Guv1V7LNrzdx9bP+e1/Q/6wa/Ne7/01BD2jrpNcpAfQF9x0XpIKsAWGGk8Nq198cffdI3ABQ0VNAdH2Ts1l+ScVqwgXXEvUrq8BHSiTvJsLOkmu747pFSEGpACSBdQyXPFevT2BBx5ek0EHB4gKwe9jCWEoWELfqvj7RZFWS2kJl11R/tWt9hKw9X794arOEwX3Xf13DpgP+/d703mj/rW9964NvfOMbb1bnd++S3N4k/Sd/8icvb44fAdhKtxdOVY71qeBALEcSRkB3HVJ3ZaDXJnI+VF0pxPpM9K7zbDBi0WRLj17KRMfXfxqDryW8koleX3+40FX57z3+3j31N77Y5HXbvcnf+RKZO47rd/XFtu86dvL5NLbqxPm223tLEnqtsRR/2Om1cSOZCAa8HnmdP3shkmfr9+mlbIr5WxDAN0VF7Vqf3Xfb/a4vd1X6Es5dC/v1vU8F1yXL/GDy2i5rR8pk2/fdvz5bjLOfHCDufIpFhc9I7EjtdFcMbex6qZZibVtSFZh+XWLX7JgdAsWjfb/H4TId2FrZ1b5uD6+PW93etZuo2xjodyv1nqtvQWTbuhzKd9npFpuwgz8rMPia8zu+MdilYHKHLmGh8U7v8x+rxeLCrj9/m6DYtR4nYsPmd3hn5V1OLq66vgWz7x0fmzV/ubf5uvhJXn7Mx41bod9HU9xzCwI+T4cmC5oH8S057OLvE440n1zZn7CUrZs/3dciqLyhduMjbFCcbP98ejozQcWe4oJ9tAHzFKr8bsen48WxXTw7tuJ18uyYicHl8MWNd+BYpb8xQcedpKITO4DYo49AmAxke5McOJIxaYuedh/7iUfXlGvUf6pb8vZz98sXcMgq/V4AvPcGTTfTyXBj/8dv9is+nqXv+y2KkcZTn2tOYCvj6hb8qwN+eOMRvlw/5Ue9HsZs/BYvumVdvN0+nuIen6L3+nqxHA4+8ZZyAbXG+sJljYl+ynnoTjzQgzy942Ss32pj/vm+oL8M6t/X3x9+5Stf+awJu9vqOGcLB8mkCQMAAR33cXgA6Diw7HHOb5XHTBagRErcWxLhGsBDtrUpOZNRUBQUXQ+kmpTMLLsfiJPnuotxNDjJBSiaoF3nPsHbJHoTIt10vEAGeAB4hZM+jbFgiiS7psTugvBTkWMMPVdiWaJ7wbhjuMkVsJFH+wXNq4Mmn+mA7yqOl+D3PNknn3zywS//8i+/zFpvlXNEeTOc22q/t9r/6Z/+6UtyG7HczPWSX4tQiWSJcv/njxvzrkNUbbuvPxoT2Zq0+Zgx2LqrMJudbLXvZFILNUWHZ4TbpnZvnIhbn69BYBPsJZHarK/Wx9o3e16iWvvzmXvf/btJtzFQvcK34lTbJ3MJw5MOyHexAybesd/j176vnb8223V28xivAmTkZT9NNL/2DOn8UUGv6LGaeuNvepq/tqg39uK+4tBEZHVmZbyk09jqJ/qAnWSp3nbN5CeTgtpExe4ZJm88bVubVtMRa8TJ381N62f/FBaLmRXHCoTF/sY7bBjhnZxrf7pmj+pj58ltK3hXJkvs1o6XuHVL+K5R4MNw7U5W22VNMKy/yew3z5uXjHn30QOCuzab29jgKQeQQ+7cfQiq8csBfBCPkKt2nr3IuHbkZ/JtPN4/YmXeseZyEwp2Rk3+7p5D7uGtvN1J6hJ3cjb/VmcXG8pL+L9fnZick32fu69tw+3GFpw0SWVRo7Fa7G0evHrlY93KXNy7uDYZuy0fD4GZT9hYXrfzLURvkXMLkMky+94XXLYA5WeTla/Ro/dqiFmFezFy3xfb24VjQnA63WS9X4mwSt9fIrjcCcaWhzRHrZ/7ywMmpWZ/eZmN5KfGjHhsXL5mr9f8kc5b1K8POiLndLJHC7czcZPAJqSmkxWCe0QJltjlZLzN5eUL9cXyCveRrfm2Pqjd5tbpwlh2bX1RO83v16dN8DU/0OmdGKy/bsz6goPlbjvXfvmLcd86ib2bs91DhyYD9Sdu6wPFZPhRbivXzufeRkH/e+/Ylvv/8b/44IP/9P8+MbZ/f8defoeeQwAaTqtIMWsM7G9w9vgltU1EDfKC0AU1xdfk6la7BrqAv4VFAWLf3d/Ze/0Bi4LJBaUGk6ShD4lM4F7QQ3K4VZNBry3JQBqr46tTwIJUXYDV7+yHVACIC3LasNL2BLAFrgLSJRb6oA/jdV3B8rVz995LLNiHjxprk2aPte++CO9Xf/VXX1bnvR188qyY36r87/3e7708U7akP+K8hGe1Rf+SpDeLT9d+1k5R3d0mlal6anvV53xi5GVJGImZDF7Mda/Vpi2qJVlNDu273/lQffXCYQuMTm5csst36//1Kza+Bf2T3/xLdPWU9OtfNy7h3R3/JS/VsXuKFY3R+uON99sPmzcebl/VfeMZ+WaL+d3I2VacFe2Kec+hW/G2JbV9Ka48B97JoRZ8iJBVbjrd/e7dMTgCo+jLrhUvmntNXzu/c4udxRZdrYjeyttiYP3ITXQ7f2wBCEe9eA55VUggbzu+tqYbP9+0FawR9d07gstOa/9iIRmn45KytTtd7thdwd7fXrqH0G0cwyJ+pk9bSRUIa7Nvs7eaPYzqCzIn59qGQYoB9rh/Fz+vbXaPAr2Fx2RV9PhurHYu1Z+MTTGs+NEmef06iF1GJmkUGevDO0tswZ788uh0UuzZcSTf8cZ6cU1BT0afxTQ41XMKKDHQZ/4VfWKt/KPYoDg10SFO2YNP3JxRHjI56Vxs+sWFnVMgNyfgYnRITj6tPz7lOsdxjLZDdn7Wwk7M4Y3imQ9eTsdW7OgTd9EOPcNBO9v42WSCEYshE14wRU7TTuWCZ3AHnphYct7EJx+sDTuOy/nkXzI85YzLk3cNv+TD/TTpyCfmB8PQPWK4n+nd950bdmx1fgsX+/RogkcILv98yoHFgdfy6I0hefvam87q7zdeySQ29kmnve9OKMpPdFJuoC2LipVXTD1xfjjPB7S5v1uAiwF5QmzQnfONt8slyAiD9mkSYPj/ox/9qNThp/r+v7xjBf3/9L6gf2PnD7/2ta/9REF/i0UJTvDts6DzNONdUlIgB0iA0r3AUbDMQSWT3bM2OuPehHYL7kuSTUboS1JCpIz3rsTfQuIGN2CnjwbhBR9tFXzIeQtWyfQCOpDo2OlxxyRV+jA5I1FIlhecawPn6IQ9mjT034IRqDQhA5wShwvg9FQA5juVk7dKYBfkCrYIm361PX9a0bNktq32v/Zrv/ayOj9CvmuW1PYSvK3M73OJ30tjrLRXptl/9yq455/egG9FSaIqwNeuTSbalmhGKqwyeG7eT9RN922TXnfcT/Swk+vouvqtjpqkq+crL33egv4pWddnyagfuikBuUShbfJr9m2MdazGd3V/fYi+65+XiDhnHLeYqc1eIz2NV7JVp8jok4+3/12n8ERSbKW37d5z4Z4pVfT0BW5WjsUvMqFY0s/kgblywK5FiKz+bNyOITbaZrNd40V6F1ebH0Y4N8bFosmsybVx9E3qI6Im0NbHriE/ueG5wmrXiSPb2vmIYnXxu392O2w8ivzpeH+LvX1uAo8+4Z2Vxo3TyrvCj6/v+DAFbu3afbeaKP60YTJl99Gt3QR2A/nZOvqazhHytcNGfFhefC3uxd6umw7JVhwpDjfvyinTs18RKBZMBlvph7PG5bjVU887eycJ3a/9+rZinQy7vrrl0/X1fXedSQh64u8K61uwFmOQcrkYied3jsuN/PK1/Lb7p7dueS4O3lzJh2ECH2Mbfqm/4ujFu8bixaPibtvWvnZfk+/m7MrpO2wQLxd/L26KDwW+rdY7Pt8ZZih27oS8STEr9M0h/Oli+vy0eO1e77gRW3xbjmyu0w9d36KuY29uwh1d72++0WKWPnesO0oXM8sR40G/8iu/8qKfcYzxiuHcVnc9S39fkHf5njEZD//zd/2heZLc9bWdL4/fdzat/9JHJxebp3BeXEMs7m9+0EkKelJj7G+TPHJZfXC6fJq8mvzaglHrU7405stT2dKjOuVxteuO67dxTG8W7t7Wlvv3Bf1FuHfn7w8//vjjl9+hn0M2KJugEbuCEIdzTOCVtAq8XaNQFbh1YgV9QUDyJZttbdoRaCWNyBSSKaCbZCTtApH+S6Ra1BTsBR2AKBj5/gRaT4URUCypqh7J3YTehECWtS0R0AfwYI+C6o7t+pKeumyJ++4z+VFSRmY+I6EYEwJD9iaAmyjJWBlKHAuql6jQQf2lZASZGyFdAb/tZludX1E/smkL63e/+92XQv4P//APXwp5z83fF+EhNrvPG8XnC9uuNhIxXQ1YAfCT71xfqF4lnyVeEwY7NjmsLkhALR52DSKMWGi3xIBeS+x6/vNswMb11ydbvmavxmzJpHbrB5cwVF46bVxc36wfNpb/pWO9Nimx6Jjrp0/HX8OU6ghJNJ5iaMmJgt7L0/a3N6KvCB05G2nzgrx9Knz6RnJkqZggzvmOuPbsNiyffzsGnxTXw3TYe+Ne4Sl+6EVuUGQv7nbvxgPzR0CNz4r1VpPsVvE4DIKPXNn2XJzcuOxUWLwUx9hhOug162fnbKkWd4vxEeH120caukuBDYx3+lPAkpdO5JTdP1uuz11rMmTfp/t92mpvFdsE5GTVbsmnHLf75CfFJX+7pB2GN3/e4mT6M/le/xcvHpnYYyHiVv7pJANyazJ0ExSwt5M1k6kr9Io4Mt745gv4DTs0b7uXDHSF3MutcGp/T4b5j3ubb913FyH0yc/4PszFdfiX3RXFhRaU7MN/3F9OJh6Lmf3OB4rBzZ++w4Pqr7miOa3tz1/WR7ml/EXu+ldzCwymp32ahCkGtpj1nZ/w7T7GYGLPRCDMW9+K+d3fyRqymkQly+TZd7vo4Kj3cSjwbr5lox4vdja38RsxVXmr9+vruE/9zQLE17/+9Zcdih5dGn4My8Zj9njRCvuNrbHHbuRoPJNDXzgj/ZOZz8gnfLh8AI7gdOUF4rjtPel29yjw61NiuX5dW7Af7DQu8V1e4j6+3XzKXy4P1C+fX3vlVfTRBcPi8+Ublc+vOTQuf5rv7wv6n0Zr/zbu+fDTTz/9TIIXQEBb4N7V6yZ1oNviVKCb+TbUFp1d2RBEHFdiKukDcED2ktFde4tYxX8Bf31sPE165HotWT4lK7L1nHHcxHqLE8Dr+D1/Ez99NsFtTJKF5FPgd89N7u2TzvppPADz6rvJlzwlHE/AjMBdwtdxAeWCd9vqtfxJv/R5yYDjS+D/4T/8h5cX4W1megX9F77whZeCftf88Ic//OA73/nOSzH/ve9976VwXsGw/wgw2TfmtbcCQ0E/8rlEWCJ3Zb82pLsn23oG2oqrl9dYZWCvko+d23ViWf/szzf6ub7rH0+Q1ML4+lJtxW86rtueaypDSZ2YuudvP/poez12yYMk+TS+G78lm22/2NR26nP1y8rc64sbxbmLJ/U3JKaFDN/2tnUFpfctWJVXyNt2vzaQ0q4g8Kn1u4kpfmmVspOluwZBnhwKTb6n4K89rTLDyBYQCDGCbQzrY7G2gn6xCvMWlyOfVqMVDM1jbDf8soUSwdux9WGFbTKRxzUb/8a1mPKzlX7akj/tvhV1Cv71b4Jl17Sgu6TfOf3tvO3j68/3nbflfLY2IbD7vePDtnuP/JiosKJIXpMAbHYL+pLF+nLJ5763COy5G0vsP98ZlnlnQPP9LepN/Gws3gugwOaTJqTs6MBbWgA05sQPfqD/m3Pkuq7Mw9yt6PJBvKhbc8Uju9e3bn68PIvfwkLjI4exXDwi/11RVmBMJhyotoH7l7M1Z8AmOl8fJnw6nuIW3G3xTtf85HIAHNHxYj+7ddw318tJF//5Pt1VdhNnuGD5F05ljHDLApQJut07+1vx3Zj9OgXMwQfES/ml78bk6+05AAAgAElEQVRNJj7IJ1znbzpuXq5/8HF62if/2D0me/eY1t4h5LfpJ+OKeAW95+k9KsXXar/mqMbmvtN38+COlbO5h83FFV+5dtefSULttSiuH8hpr+muuMD3YU1lKk8qRopXn9UNOerP3VlQ7K1Pu688m69pnw+4dufX9tsq6H/nHdty/z+/33L/Jt19+K1vfeszgdGEWLBvwinwauWCk2QgYAS1NufMCvpLygFonbygcAPN3w0EIG92rGQNiLdfAdJxSFRNfpXjJki6uKRy192ZXgDQZNP7OsaCZhP+ZO2KSoP9goixSO5NAPTWyZfavqBZAAHG/bwEoaSwfoNgFhALlNfH6Pqp/7bR/ppgVnzvudhPP/30g1//9V9/WaW33WzFi2J+P1PnpTCbpR5AdkwSxNobudvnfGzP3q+dfffMbgnllb/j6Hek3uq8N22vePGSu7U7fy5ZX79extckWRn4RMlLk59E27ioTcTB1fH1g6fkVgIohp4SY+W9hIVPlMBdkkh28Xxx4zWb9DrERT+3jSbtG/NP/d3rn3Dj83wYDrL5fMJz4Du379uC7lhX5X1HRk0I7NNq/2TemI23q5POraixKknnJT6wQ3HW1Xg+5vpOQsKlyb52kUe/Hb/2VsSuoLfdcXHmWfbqshME8piJ2tngFqGKDpMBtaWt8rtvcbVrtlo8PXvTPnLm96bX12J0/7y7QLHO/+WBFhstBHcdWxUXrNBbTaPD6cLb7adzEw+Tw8qaCR3xD0fEl7xzY33tyYf8008Hygkmefh9cc799DpdbALUDgs7DWDm2t4kxuSxSu/n+TqprEDhy/Xf6c6/YoN76iPrR8Flh0F9tHHAj2rPEvJ9bwzvbzFQ7tS8O30r4ooRCjK6xGFu7itHuIUvzoGHtf19Xx9wrpglL7uv+eHiduVpsdfc3QL2Cff5T69rvu2EdbG7tp1t9ret5fJRsaELOI1BY5jMfHp2m34Wc/NV8rBLJ0PlGTs1TKLSgYm4tSV/NhfWLnDARGk5KZx0rDpq3mbbFvX8Et7tby8Y9Sz9Fjt2fli3ydIV9nsWexxoxzaOTopWnvq0fneM35YfVO7mcdjzFCu1J5uKc32wb9uUA65v4cDij97hwfor3hRPyrkrl/grdyhvZiP4Y7zNheQontVXtOf8tftiZbZ6G8/Qvy/oizbv1vc3BT1nBACKRc5Xslxw4lgCp4VpryvoLwCRSqDKoYFHnb+Of4m+ABRgBZWOaf1IZGS8BWiLGcmNPm5hd4uHJhBjoZMG4wWoJhMyXgAvqCDPaxupaOIFcvps8tNXyUfBBui36NNOAcQYLgmUtOn3KRS08/+x928/13fZWed3v1W2y5uyO5CAwJuCKpfLhe2SwWxs4x1mIzDdEgetKAdRlIMoykH+oBxEUaREURAbIzYKFhjvS2BjjI1tTLCNDYY+aRq6002ZMrWJvst8Hl2MrKe6nbck84rnlm6ttX6bOcccc4xrXGPO+Zs/927idHW8weCSixvg2cuSkr5HElvuWRJvdt7O9tXdO+d7bv7Hf/zHHxvi2QirYLbLU9lywbDBAAMCze737BlyaOZtA92Sn2ckybEIQclMxFdS0wBDKwAQl661PBlxMzNHRnVvP24gWNnu97XjZ772OnhjU9tnK8ftyyuPetevEEt25Ryb4WdrU5uoLLl81uaVaW15Ca26fS4J46fKfp0//I+FBP2PhCzmIgudM7vieebOZd/ZiyXaEnVL7+0C3v0wF4bscmUywAg40u++S1YXX7NJxHf7bQe2ljB1/W5qB++6RhLXsRJnM1+11W70BhZ2xmsT4sVdxA1+LVbCZW3pEymsryRulVGdXqHWcTPNls0jgovjyb99KeFQb22s3Kt/drdydcxMYHXXnhL3+tCMu1fY1RewgFxd71EBeFHdZvE3zi5e6H++lhyd3yR0E+TrM/DKfek1ndWG7sMvaoOVGclJj7UlGe/jS+xYH4n/awcb35LZtWu77NrmZVaVSN5NLOyg0PqI5Er9i+s7MHAxFH5cWTbGwxWxWzJF/zfObuxzD/0uRql7Z6gX18ROcYQel7stNm2swNEuZj/DxMpbX1UvWVdHq9dbN3tO3p2QuFhv0M79/Taoph/YnYT6GWZXnwE3AwiSefgiqe/azsHC9YeNIfS/SeEm9V0LS/Tpxji63DYriy30uas4+h6mlsj3XvoS+3C28uMaJfUlhm2Q560ABiXuahBxnK2Q9XJrutf2tZ210WRdexOj1yfIwM+u77gH3iqTrOuTyz/FCgn99s2uoFg7JMtiO7vEg/ETdT1rH39YfWoH29zyrp91f3GqPnu7f28S+rerwd+8+9/64Ac/+Fhyz8gEB4FwA9ZeBywAiiCNGO0I2TqQQIrMAVTGbmR7gYFsgJ+DMPA9v8tagMySDYCC8Pm9DrnXLCFVj7YjK44vkOx9O1q5TgqkVv51bI7sng1cN/iSfwnsDoQAJ59LOPXFBkg63tFK7Wauz0B6wU7/CMp7HzkA++piQXzbfstRHsKmrLXlkp0C1oc+9KGXr//6r388N9Zy+2bXI8I/+7M/+/JjP/ZjLz/3cz/3mJ0vcAWKdoze4Fuw7r6S+YJh1/7Tf/pPX83imUlbd2bXG8AQpr2uNhRULeWPMDQrmEwRA31kA56ur53er7sEbomRepdYb703sO657cvth+337b/9vtdvosAn9T8beR0EbrBX/iWD6lpbveU+IxLP2rR2ubp5RkyvDV+/WNmv7V+9s+36dfuqtkrKswnPQLo/eyiBzM4l7FY/da+Ze4mQc36zT79hzpIbibjZq5V9E2H67DozwZUn+a2uyjJ7yxYcqyyvgOx+gxN98umLR/R1k2BLpTeOILpmUJExsUvsMGOrz0qgm7Xqs9UC+yx99+ajEtXu6f58Gem/mLh9t5gqYWML3a8/0kd9DKMluslkwM/gw+77oR/FdTghDovfG9vFRueSsT5DatcP6YjMfF1/SIz5QmWkK/FrB4zpqTIMOhhUXXzbmd2Naxt/NxZs8rbJL916dIGdJTM7W11oqzbyU7FydaCM7fuNJSvH4lD1ssfKYwP6Z3mXstnxluP7syRguc5yM8eXE7G36ti+0lafu6IDprAx+llbuXFRX7CTi/ES4uVKfFs83VgHW9YOrKTo+u61T8ZeYwNc+tZP9GmG3mAcbpkNKT8M057KMVhJrxcztVXbdxBpZ8Y3Zq6v3NgJ51bHi+/Vk/xhWZMbcaP4TMfjPa0IjAM1WdHSe5vxais5+XDH9cWNX8tBF2PWFm7MXTvcPtUHy13XftcmV6aN/fplbRyX4vP0z4bYV3Jt3tD5zV/WNvUx/7vcmaxssc/rq7edzl8+pS3i1Ou41P/U4z/wDlty/0ffLLl/1bWvdrnfYLjg1fdNEm/wUhKytueVs8c4NUMGOq7NEYyoAgyOskavXmVzSmBziQbnZPzkcD8QuXVsAEW4XMvBdsnPgs4CxHWmBaqr0w0iABG5WiBYoFkQrDwzXLc/bj9rAyDeoEcXZKBjOhRUntXxrK9W9i1j7eSSidvPtx+BKl3o/2Qt+DY7XxLfc/Nf93Vf9/LlX/7lj+CVvn7lV37l5aMf/ejj2fmCV8Esct7s/CUvXR+hNjtfotTsfrPzAjbSuba3QXWJwwYLATYiUHIW4Y3QJoeN9iqnIGzjs9oX+egas6cbuNYP9NMzQN/rNlDvtdc+l9BeP9OX+vpZAF3Cd4PT9vfKQHdrv0v6lkD1HWbQifv6REy2rrXl2wa2zFe2rFvulX/rV/cSj6s/umF//a7PrcrQ/8rKxrPL7MZS8a7dBH6Xrno2e58FJYMEVFKxM+1mUZdkwAMJCNLd59qtpETCZKZdH/UJQ2vLvh6O7GbgzCyvDvkSfK491ZHukXZ1SEz05SYqlWMGziyZttmkzaueJImu383vKsfggOc91y7IJjGll9odviCO4oABiGS2v0DXSnrDgM757bGE5NjB5OqRYFd214U1ks9N9vnQ9pFYSPfs5HVktfMNPFhKzxeqW1Jv87B9L7kkSAzb5Lhz3b/JHF9YLrDxgE8h3z5rRzKWsLBJdep/euALNmODW88SCtxiByFurLwJLXlhDV3VZwaYlLt1WukB03CmyhHTNy4sXsF7fawfL94ru+vg0vW/5VP0u7azOL/xXvJJ7k0A9fHGTf1/bfFi+sbXjQX6U70GQuEP3GJzlnfjVwZNYUV2vKtMuo/Pdy+7ql37HV/uE8Zp2w5aXn2v3bGV1Rk90A/5uxZWsUWTE22Q10x9z9U3GGhPoAYx+4/jwOSrZzja8Y0N9HxjJZk37m0OAPuWi9A9vLncxm/XsRfH1zeWj7Bh/sXnrdYhoz5S/9qTOmC49i5XWL6z+lgM2BzCKs9t18bW9fHFlWy3WPB2/77/HZbQ/7E3Cf2rLn+8hz4DWWf0e0fbMpwdbecMgMOSI0C6hia5EhCWsFyAEFCR9QUG35WN8LhWULkGzcGXeHDslRcxqJx1tpUBmSCDNi0oL+Fx3Qalm9BsAgEYXS8YC7IbdJGA7btNPlZf6thAuEEWOd9+3PuvnpYM3KTE7w1G28YFWu2j+3vds+O3H8m2gaH+KFgXrNrR/g/8gT/w8sEPfvCxCUykvFHov/f3/t4joe/ZebM0LTUzK0S2yi1IS+Z7fr7A14CA51WR9NXF6nz7fMtN9mT1XFuydSxgro4doS+Z24Sua2rHBg92sz6wvrjHbwDeYLP9og8ETLao3GdBWx+tTy5mKOsSYnXdsm+79Dl/5IeXMNx23P7Zely7hMD1tx2rx4t5l7y69vowfVz9wUdY4BVuBnT6bRYh28lm+rd6wwZ5iMjOcG8CKolKDiTSPX1KJC353mfp6c31ntlGIPudT1WuGXrPnxu0RVzElhK//rpXUrA4nJyRlq63wVrnEed8EcE2OOEd3IvtlwBXXvd2j/fKS8Y61rl9br9zBkYsE9/l8wZT2HifBiJqm83cHJPY65t+24m7suir2bIGI52zCabNO61u82y9Pt0YpS+2/8RCuLe66ru4v8mB2IAjLBG/OOIavll5BiY2ni1O7VJ7yZXB5u4Rr/jUxhT+iMf41B/0bLDGyob6A/8QuwwudA2f2BgFe5/F68Xl5QEXX+DO4rGkoWMGEfQvfrJ4XBn7eznRnoM5z1ZcuA6vuO3cWUd+fWXoHr7LjtYO9ZfrFo/to7A4vNxUH/dJtxvzr16f6ZleO+dNNXy39iWDpfLk6NPAH3n0y87U1077gOSj2XDxesvVh8vDdnCKrxiIE0s25m58EZe2XfqPn9ADHs6O88E4UrP0H/nIR16+9Eu/9IGt4UzcIy5k6X2/ccON0fudbYlNN6dYX3Wfe/Qt29nBMLp3jG3zqeXrcAg+SITdw6/Z5K72qTwD1+x6uaWyL2chO3zD6axaMbhLXrhjIEEe032wdvsTPrtvuZUya0+4Xyx4u39vEvq3q8HfvPvfev/73/8qoUfsAMCCzgIHoF8yvIFtBwK61ijzJceuW+Bc4gyslb3gJvhwVDJzWOdvwN0AskEBKHR+gWOJgnvXoehCQr9k0YjfBh31IETaDkCA8SUql/Q7f5OyLQcQLHnbJGIJx4LVb4SI7LVLBG77nNNPGwi2/5fA0/fqYuW/OtMv3VewLnlvOVnJfMvt+212/hd+4Rdevu/7vu8xO28EWiBjQ+qvbxvNbgS7z2RoN/yS6a61o/HqYskEwH4W/Cq7wOrZ+b57js0Ge93vHbJ9FggiDsm7M5YLI6snfXHrv2R6CZw+ucF7/eee2771fcmH4Nh9Au4lIoLiM0jcNjlPt4tF5NoynL96eebfSxzXBq+t73X859r9tffVAVnW5tfWYUX97d3oETAJPVJus7ZsXjJv6Xrl2XRuiY/ZfDPf2rLPdnevZB4pRVKW8PDtTbj6HsEwIIXUVE9yIKz0U71dU50SBxgO48yQVLfvCKBEzHPmS5aqz+ABG0d2L44igB2H6d3j1Xie56cHMcyzs+xaLOW77ILPaasEgB6SuzrggUcH1B8m1J+VZ3mwjfGS3Wohz9IjgRvT9bVEeW10V3ZVt3MbpzZG7r3rKzcur5/VH8nKXvWJ2C9umRVHvjfmP8MedWysZHc7AODxCLZoRUPtNahxB0PIpt+3rZXdPzK+8YNMNzawO3h345ry6TH74ouLEc/weXElmdhA91tZwsdWV9cXbjzg33AE9u6Kk70nOQwK8se1J74DE2H0YjlsXIzcuK/9i8Xa73Njmf0nOmZFXNianRiUzB74Hb+tzWxIG2tT8Tj87f70ayPH6pbs29sCDuGX28ebyG5s5CvLkW5M4i/bl2KsPoI7BrP0YTqI1zTpEVcKWzzGV3Jo6X2TB+lufZVudjB44/dyXf23fcEWtr82rvN356uHDd572a57yNH1cNw91/aXNxo83QGFtcG1TXWyjeX+16/u7y1Tf1d3/bOrg9g1m986l99Ut1ct7/H/f75/3ztshv6Pv5mhf9XNb33lV37l4xl6BraGvOTHNUvQgc0azTou581IBRIgz/G2jDXWdWbAsUFwwdAMFGDjdMkCAFxf/cBTkF6nuQnIBgwEYIM0YnhHI5dECljKWtDbQL7BeYP2s2v0zQJk38mxMtLfDiwswQJ02n4T+hsoNihv/fc6QH+D/Mqur7aNt71rX5f4qH/blg6aRW92vqX23/Zt3/byu3/3734k85G5Rpt/6Id+6OVHfuRHXv7xP/7HDyDsWAmyWci1/YJcQa8Z+hKqrmu5PQKgnXcgYEF7g/CWLVH3HHRltsztvlvbzLzZuQYTzICuPq8e2dT26fo7ufb8s0SfzW4gXXvdPl5fY1O3n/hS125AVc//1MB/bUU7luCtDp7Z1pIl7Vubc/5ZQn8D5mLQM7+FBatHCcHqfXG0a+1kn/1mC8kiCZbQS+ZtnmfGG/4uHpPD8/n6w3ueEcFsep8rlYCSVRs3YYK7nqOvTDPm6WsHXfW3RBomO24GpXo2oVev5F7ikxziAYK1hLfrNl6wDTPXkSkDINpYmXazN2Nf2WKaZbj8yu/Ow2R+QK/9ZqMScbHKaqDwqqTXpny7MaFZ5e5tANAAif7pvOObAF1yemd9k3eT2u2rzpmll7zyX4NL6/t0q2/Wp+mzR6L0pbrZouX465PkV//2/15Ht+lybWVn5Niieqy22gGEGxPxI1hQ/Tap5CdiiHpfh4F73LU3AeGnMGLfovI6fKHnG9f1FW6hnTjDxtAbl9e/2e7W73pxYPVTucurujYdWd2CQykDJ2Q3EqZkWB5J/l05wN9wPLixMa9j6dGGm7C1+rLj/MZ+OHC2dl3fdX825dGV4rZZ/o5bfm8wpnL53GKPtrLb1QVM3D65HI3/r/8tJuqrPpOJPtJnXKl9hnqNXUvvu6YEPp7To4gl9c3UWxG0fJzPPouX4tO2DSZfG2IjPtmkQR8xhR2tT/ORy1GqS1zpGmWqe21ifUKbFivZ4NZ/edTtE/EDhrKfjf0GHPXxyqa/V39sZnGo8gy412dv9+9vvsMS+j/5JqF/1eWPGXrGvIHAsQVbgXYJ7gIJw2N0agk0BNIlV0ven4HVBgyOtERS+WY7LvABAQ6kTYLjM3KpzCVcwHwD0wYwOlri1P07K7TBkuMvKClvgZwsgpNgufrdQClgL3ivTvZ+si7Joo8Fpr1nCRMZ6HQDCTtR9yV52x/3PvVtXZegLCDeNteuAlbLyHp2/lu/9Vtf/tAf+kMvv+N3/I5Xm0r94i/+4svf+lt/67EZnmfnvaZOn9Gh2fk2kOk91LXpl3/5lx/P2iMe7PiS3LVfgVp7JRYRgQhFswT1c3LYnA+B9qoy5LREvmvMjKhn++J1fbX9vfex9+3vDQxrZ8+I3CWXN8Bff7ny3bqe2cz2+96vbjKuHuDF9ZO1wWvDNyCub95zt1+3nc8C67WJrkH8BPz1e+VlA9kIW0Cqal/2U5Jv1t3z3LvDPSJc2Z6xl5Q6R0c70971kVC7HJsBprObzC4hkbTZ1FG7bpLoN4y06gTumlWCOUtGYY1zVoMh9uRFLiX8fe4snCX8lb3xip1Uzib1VjYkO780cKFPLcvfVRB0sNjY9+41QEinYUO4VfkeCTLLKilIV54BT1ZL1c3YNBjAB+hzYxHSazltejNLJQ7sgCUC6j56t1x6Y8/rcHuPe8Wf2ApLyXEfZeIPVhLUj5sEd157+747/C8/4bfdWx1sfFcoPIuDMN+5+sZmhXbmt3R/edJiATlWh8njONtVh/7ambzV4fbn6s93feQ69/pcfbl2uZL7kseM/8aL7nH8xoHlGVtvbcfblmPyC35Htj53VVFl0V96x/W6n/9sXIAZ9Ex+j7HZp6R2FFv3mXG6WH9gWzDWs/heH+t1bzbHTFYrTtic8nbwYeMJjNePbE+Sq6/63EEoMXxtar/DQP1R/Gjw8Gu+5mser/Zt4qJJhbCjV/JK6L0+l1z66g5ykQsebiJ7eQR/3XhMVnrh85fLVg+fWdtezNbPyx3YgvtXz3T3zPfXn7Rx7f3WpSwYtjGYvxhc5ltrp/oHbl/ZyA0Dw51Wm77dvzcJ/dvV4G/e/Y9N8dYQF1DWsZbUrvNZHsLo9tySLAn9go9mI3QLUBxlg01y7gx01xiBu8GL7Iye/B2X0K8TARb1AUgOJkiQf8tV5g1eO4uwQZEswOgmF0v2Vt4NwBtkFpDUo8wNBgBhgWyJwQbJDQoLhktS9t4lcuq8QLlmvmC1fX3renbdlnODVv1kdr4A9R3f8R2PQNUMe+cKSj/6oz/68gM/8AOP2flG4wvgHbd0nm7TZUTfs/N9NgDQcnuzWHSZvUgQru1en+ArBfuCafJGKAqgjbBGJiztjDAgG8nvOSkzCGR9BiHkYG/rX/f6LediwPWttY21ZWWuXSDqAvn279roynb7fO127ezKKQjv/euTz3S0sl79XL+8Mt57V87bhv291/W9ft3n3mGQ+pFfz08vQdrn6s3EW/69CeXil6TXzFZ2uHiJKOvbfptZSl5Jct9tOscPyG7GoHJhqKT1GU7CCiTfjFblIs1L2iQBdLk2jghWVrLnM63A6beVLn2XvCWjmWffV+7q2OXG5KlOs7Id00/JVvkbP+mcfrzXnl8ki8SyT3bRQGLYpS4rKJD7focX8MBvCU7nDLpvH++gtngjXi1R38eJxEh+IG5foq0e/mkpqd/K6TO9lAxZzaBs7dsZva6vrB1ggFuLJXRs1YAZdNjBHvtkk56dXU6gb6wukUjRU+VZcp0clWX5PttSxvo//2Xzmzyw8Y3j7MrARTqie23Ci/bcxX16uTh9E324cOPYxvPVu/7f8i8PeV0Mwm/IdNvlOP8xAASH+A17YVuL3asbfgU3tlx7itiTYvuZzexqgNqYvGFKNmxDT0vv83Hxm13zcfhGx9oJG9eeF4dxdddvzOMXey/9rl3Bp/TSPckYzjRL/3t+z+95rGYM12yyZpa+JD++hPvwFfL5vHznxmwDALjBXg87at/FKPZn8HHtc+0IzshNro6Xi1x+cHW3sqv32qj67r1scf2bLW7OwxZxPr7lU0y8/GPbJSZ/Nl5b9yahf8YU3xnHHjP0guYa9xoLx2N4CFP3cRqAcQkWo14QEZg5gtFL9z4LUsACkVuQE2gFTZ9mRnbQQXA0qoXsrJzVv2BlRHNnJ5bEbBDRpg0wOwLbtZxZQn8D7Cb07t0+0E/r4FvmAozvrl1StfqmzzuYcMFwCdcG9QXXDfzPkqyVRdtvYN+2Xbu4vzcBKih/2Zd92eN5sG/5lm95PD/fzvYdT5af/umffvnhH/7hx3vnPTNvA7q1heSpvyXcLQ3t/l/6pV96zIgBd+RsEx5BCcCTjy46XhAtke+/mdfOFTB35t3SaaP8rql+QSldvI6oXV/0+wYG/Xghi/zXZrbP+NraybZz/eHay9Z3fXf72HdkZoPstmnJ8zOiv7IuwV5C8aw9z8joHlt9rB5eV9+2u+s9i2l/BMng9bVIV6RxA312vc/Om132Cbsk++qWwFaWBNVMc9cgnvBKUo80miHe2XN4a/bbTG9lJGc+ku12r+W2td8AAqIXQS4R7dr+bPbX9/oYCUeOyEhfEkhEaJdSVzadLHk2+8mXYBhSKW6oXx9F2ksAWhGULtgovKYfOK48M+3syAqI6kGm9bNndJM9fVkpUFkS+N10LyIuQTagsdhGpxLVZN7VZNsfYnwzjhfX9Be/W6J7fXtj3caHyrQh6DO8UTYZd/VAx0owwk9/6tkEZicT2FAySOJhN7kkcnQm0bNbv9gOx1tJUX31QbbgsYflNUvq6ZHMyyXgOV/a2EYX9dsOKNMbfyA3f9AuNtnvHUC5Nr94dmOtstjm4ugzHLzn/U7n8Iaf8p1btlhsrxnYwTY9fgJL7gDF2tXaxfLM9GGwgP/R8bXLtaHKs8Fj/gknregxCJMP9weLzNZvzFofudyQb20ySw56h80bS5XD5rb9Hsnq/my4AeM2Dv7ar/3aV5ykpfbN+saR/tk/+2ePRw3ZK5xYjre6Wh6wdgTzYO6N/TgVX1i+a0APr4CrywPoIxvbdq++6AqnT9bVDVvcwSByL1a6Z3OQbY/7yatNG0fFI7hCL/3u+w42q1sd1W+wOduqv97u3/e8w5bc/+k3S+5fdflbH/jABx4z9ED1WVDeZHIdiFEu+HBiTs+QJeKWnTDMziOHGSlnViYnAvLroOsAGwTIUMCoPkteOr6jz9rKOdRN5tWFACtIat8G4w0k235tB3ZbLrDagL/Ao0z1KgOAkX0T+iU3G9QdR4AvQVtdL0BuwrPtv8EeWN1yFuBuWc/KeAZIZAWQa3NrYyU9H/jAB15+/+///S/f+Z3f+ep1LF0f2fr+7//+R0Lf++MjXs3Ml0h7NpEdJYP3wkcYC8iNfnYtUlm9wPfOziMLl5C5p0TezIRKEOEAACAASURBVH926hUxEWd+gOhaNpr8DULs6O61h+1jfbX63OC4519HzK6due72o/bq+w1gW4/7XifH7ftt39atvq1H3VvGMzJ2CYTrlbX3rC+ujq6/Xju+cq1+1pfTgxn6+tmMtyAuaeqezmeLbBQB7Xjf3Vt5dsbOPs3Uw6HFWD7run6vTUt6qtNsGD3fQS2bQHW/pMLMgWX+2XeDVmSSKN8kJH3lk11vZn2JzSZp8GyxuO9iDZK9vmgQhK+JJWxh+3dJFeLXdWJCMkq29S375u/9vknU2quZd/HQa+mQuupKZrv2V2d/krsGP9hFutxZNLPQ9LOyV19li43srX5nw5IPgw5snc42EVu9XUK/AzA4RfXVBm9pqOyOsdEdXPBIwrbjYsLaM66yWCWBqlyDFGbT8Zn97F52ZCULTGBjydC59NQAg1UREs6LS/1mi1vWknSrbDbZXi5Q2VZyaLP+Wv1o79r+cqXFyhsDtu6NsduejZdr++x/63oWO7aP6ocdWKtOfK3yGswM/zwDDpOyywbWJDfsjm8vrl/cgHdWSO2qHo+rpGt4VZl0yu7hbZ8GfTx2YeVM8R4Xteke+1DO+hWZDczqU4NNz651TeVum2EQPzAYuZzWSpMe8bH0vuvzkZL4+Enco8cNPeIDd68NsAO6Wq6215Ln4lLH4ax28Bl13j69dqZu/fssdvMnGEOnmwcsdsCs7QP2qw8X88jcMTrfeO77ys5G+A/MXIxeHe53+0BdDvUb/f3X32EJ/X/+JqF/1cVvffCDH3x0X4aTgd1ZSkQUSKxhMtgbLJZYAX/EwYzFjjStgxhYWEe+TsWJADrAWIAQiBEEQICEuHbBx4gx519ysmB4g/AC0iWEZNsAvmCjLI5J3wCCHjj/EsVNElbPzxx4dXgTwpt0buBV/5YpoAFAcvi9AZ9+3b/9umV2/OpoQRv4rj7ZCnkLSgWklo317Pw3fMM3PGbOGn1O5l5P9zf/5t98vK6u4FSwKlAFhKsThNez7X1mry09sxyePwg+C9Srz9UN4pU8PY/fUtoGIAqQjX6bnZdc2eysdnqezcZYq099e+til68jc7dvnxG1tZtb516//uS6DaJsY8u4tnHt9hKFLU9btw2vq2/b4Jp77ZV5dXnb6ff1OTa8duuate1tp9F5qzEMQsJJWAE/vb+73zZlqmwJqvvMPHRdZNVvJK7jiEt1bAKxOGr2S9Kz+zZIfGCtpJVPSPglTtVtOarnXqsbad2+6Vi2bnNIbaTjZIfXO3hQ+R0XX7R7Mb2y8i1YijxqDz9F4AyUXFzrOkm6WRL3rg3ou8VH7TBL3jkryarHRm1k8qx2Mkk6lrg3MCkeu1/CV/vMQkuQYBw8NQiDA9jYTR9WpmfEyVwb6H5loSdxYn3JMXrzOxst6dFfG2OrA+6J3+sXtWHxuLb41x/06H6DHst5xAC4KQYb0DEoxZfppvvEouRMTwZ9+c0mmc9wWnuUlT7M6lbWch5tMYi82Lr1LPfZJCUZvSlhsWgxcbFh8e7iGIy+WP0M7/ba9bGNoWxY/fzKsnB7hXTPYhK9G8iqHDF5Bwngn7bCQXuTdN7A1T6Cpz1r0/qsc2wjeWFpspiRt7qg+zu+OLj8ES484407SLe63P5hw7dfYBDMM0jF37Tht//23/5Y3Rh3ipvYOd0r7P75P//njxn7+Ajezj7Z9fo/25SYssmN2+6Dw3IM+l09X/7Qb7ayeYd6apfVUOyMfGTaJHx987aHzGwgXcMZZTvHXtihVSUwhV2LtX1W3uXAO/jO76+famvc9LMxQ/8mob9M9J3z+5HQM9w1mCVXjBUJYHwLPutojHhJVN9zVGRAAN7RMYSQgW4Sq07OzrlyViTHMWCG+HAyjryrAzhU53ZWYAF1QRwgCjzdX2BFxtZBN2gBjxu8gBXgk7iu/uljCeG9/rZx+2NlUt8OGFwQob/VTeVdmbYOenFsQee6w7NyLsl5BviukQQJRoC10ft2af29v/f3Ppbb9yxYz4UlWzMnbYL3vd/7va92ti+BLjjpO22snhIkS+IL0F0XaTZLufr7HxvgWP1XVsl8S/j7rw2Nerf5jFm2rqktzUj0PfAPqJuhXyJCr68bQNhBhiV92vmsn689kn37/x7b35+p/28fX4J3MeSZzPTOtxabrm6uXK+zyUuOLmm4930mP9g6ry9rz9oDQhAuWj4vqV+/hLWSSwmu19lVdqTh7tDefZaZ8xMYuuQOCZW8SHwQTzscS1TcC8cl5TtjgShJTpdkdcxmeRsbFkcMJqijtsF77ZeIiisS184na/dWTgMh+TQCuPi9hBCp2mSO7i+2s+fFqtVLZSQD2ZZI7sCL+NV5ZL8+MnhIj1ZwiMObnIpBm5hXVphS31a2a9YOJTu1wSyQRETSS6bFDX1GZmR8k5ONla/zvSXTBlDVo//qk/Db2x124EXfKF/crox0XPu7DydR5ib0cHL9Wpt3dYukTZ3ZL3vX1t1grzqWG8DWtSe2I4b0mdxeT1k7sgP7ACRrspGf/i7u8vXLiZ5h7I3t7rEipvPLgW4sWL+gS2XAsPXrjQMGdnZghT/ugH3fvQkGjzQo2L1W/lT2HUSp7k0o+23gxMBg2JIsXktZ2f7pjA4kiOwQZpI7O7GnhlUblWGWvvuynfrVbP2NXQYeKhNu8PeN0WIXvOJ/Pm+s6Tc58Sh1VGfxpEcWS+hb6di5eEeJfJMf8ZT+bdwrqWfT28+b3D7rf4MP4mTX70D0tvtZ7GRbbJ1+1l4XDxxfX6E/9rGYtXi3dZGFzpPZffCFjW+cwVXct+e0dW2N7MrSTjpn1zAgW2rS6e3+/b/eYTP0/8WbGfpXXf5Ycr8GvsBwCcySaQFcQFuQz9DWaAEfp1+D24AOXCX5QGlJ4k0mEDDgv46/wRK45DhG1jnMBSFBFREDFOQXtAQ8o8O3brLuKFvHdhBjwXmD3wKIa54lQHeUUTvJ4vNZ0gIotv0bWBaUVk59vfbh+wWmDd63HWszV95LkpeI1Nf+gXQBtPfMt0vrN37jNz4CUoGpWfD03Qx4O9t/9KMffSTnEYA+vfptCWdlS+b77NqCmOXHZqWetXnJ2upJIK285GwlQbIlw8///M8/gqaBppKPRse9L7lz1e/8BWy6ouuVa/W25G77ma0tGV8/WxvautnU9t0GpM9kJ9v31+YWj259tz2C5JZ3cet15a2NPZNn271tXeL/TE+rD77PL9iHYL6DUwil5fPXv+onibMBAO8rV+cm/LDRrL5kuHuXrCeDwYDqRFAkNdm9V6BJJpIfEaRfKwHgP2zPX/Ihy0+1wQyYmSekGk64r/oNclSnATgb3K1ukR2zpB6l6VpvknC9mGFQBcG8s8d8t3ZunGET+mlJtDiztu2YuLMbIUpS7lL3ytQPyVU/LaZ2HoksQUhPkqPui3hXT/coZ+MfAi3GIYkSU+/V7p502fUGCNiX/ltfuHF6sYW9GKjhh7Wtx5DYzybarajyuIlBJXowKHEJsDYbqJAE70BF3yUUi49kSNa+S7AWYzcOqLt2WskgIXTdJsX8Z7FpbSX896hV9+FA+pDvLJdYnVengbvFzPUV/qlenA2n2Fj2LP7DsOUtt41bN12uDn3XDnqR3CnbYFbxs2MGuvtukJ2tesSEfepfsqxe2LPH2zyqtI9NiDFm7pMRlm3CaJAOjtNf2JlsEv0+DXLuJorwhL3xxT5XP9sX9zs+dLkWPSuz6zb20E2xoomGkvle+dsKx9oaT2npvefocah0v/zjckk2dePe2qHYu7Itj2Wfq+vr+7BbrtE9fd+Vbutfm/zzrcuP2B4777P2LmaSeWPA4uvmTGxbX9LJHWwSw3agAAaQEZ6SLR0WYz8bCf1ffYcl9H/mTUL/iia/eoaesQNd4LLkVADgbIjQkmH3AwzXIhkMn7OQhFP1KQBeEsxpl+QDbeRyg9AGi03ofQf067jqQCC1DfkArsnG4TzvuICsbg53SZi2bRsXdG+g2wGS7ZurR4Cm3+h779lEZYH2WZ+vrpcALDhun2vP2s0SjRvwF/BdB7SWAOiHzu3otWvMzrehS8vtv/qrv/oxEx6ZbcDlZ37mZ17+2l/7ay8/9VM/9QC+gqzZee0ic+Q/4lDCXUAIJJudR2ovSK/906fAtsEo0tCSti/90i99BMrK+Uf/6B89AmWBvWurzzP7XV/g73zyro+uTvf46uz2BZk28SCvNtz+oJvtkyvHM1lcs3ayRG7t/5K+tdmr22u7K8uta233YtTa55ZZGdceti1XD2uztx393oGnOyMBf+Bon3ZLNtN+/ShcsgkTgmj2WTJoOSVsNOukXZLHJeL7/D6SIjkxS2/5qATOdflFeiCPchGT2pBsPdoiKSTDzph2HQLW9+rp+vB1l4iyI6sK2CySZla0z3ydXi2zX71XTzLsoOtN2pEpmN89FwvZyCahG6/WpiXE1SNBr/7a6J4tXwJqE6va5VVp1YsgSjK61+ywPqxOx7veoxMGVypHkug54PTvvdpmPbt3CW33G2BZ2cVz8UjSrV2Oe2yi4/VLmJt9r+62XG2FYfpOH7ETvsif8Q+DsjvLvW95oEM62MRBQqEvrx43ZttYbZ/7X6zS3mfYzV4NcLHN2uQd5xLO6qSLxQr6gFd94kj64HXx/HIp+nd84wpfujxiMXQT6tUhbpTc268SbjJXlgFHG8SKZfU3/6CbfUZ9+SC7rT6YK3lO115h13kDgew2+fhH8tiEsvvpnw8nE+6RnTUg7xl/dVQeG2lSQXn6ELekr+pe/eNRsGj1LdY944I7SKBsfKoykr3N8Zpw+Pqv//qXj3zkIw+9NKHQKsE2Be57nMQGkJdbrh3izRsn6fRZvHwdH+Uv9L0Yzh7FErp5htfLI8WNjYOvi/3qk6wvb9/Eu+/yl+UfZKIHdS//8n3l5wNsli/CNXrp/JuE/jK+//R+/wevrdvkY4Ea4DJC1wna11gZ7QYiwc85YLJ1cjZAvyRog9Z2E8cC8BxgA9iSLG0gMzkWGN27I7kcXUK/jhYYrxNr95J/+twgChwW2FznM9l3ZvZZMrVguSQawaDX1dv2AzkXmFf3vivnBg9gs4F+26Rc5GP7eZOwDfwX8Ny7AQkAFoxLlJudbzO83jv/vve977FEr2sKmM3M//k//+dfvXe+4FTgv4NEZudLqs3Ol9CbsTIifYFZe5ewrJ6yichqs/Ptut/3Nub7xV/8xUeyLhkzmFCSliwNOvS/trJ1P4Os2+/Xx/hzn+vn68fKuH16f6//bJJ+iaryttzX4cba3tru2sctf+Vae11y8Ux2OqDHZyRo2+W6tenbB+tbZoCQGMkvErEBvWP1u9cYIqB0zCey664zwxsJ6xisUCYZDQ7QPeK2A7KdM7svyWQnZrxKInbHeITJzP/OOCNeliWbbUeKK1t9i+2VaZbZLLtnhTuXbHC5zx34gJOS0Ormg/lzOvOHHJMTGaeTxe61jdUh20yOxYWdsa5+z7LvwI1EWgytXCvCFjv7DtOTVQKzsSm9GGxUl1nLbCKcM6gjTpnp3XolVTde1g82wtr4mTyVZ1aTnSCZtc2MFlvkt13L5uix396JvYSVPPQqOe8aj20YCKIX9WgTGzJItLPrEhq65ptL2vXTxXcJO18V+z0usruaL/le+9oYCC+yc//8uXMlhl4dZnVBMhlUWV0uXm6M3ji+/bK8a7/zoYvLHV+9rJ9cfN4Bs/U5vAvuVscm2/qEnVqVozz9nS5uQp986cVKh+7xp88r18BagwU7UIZzwDeDWgYQ2JZEUqwJkxq0rywDmfmPgclsPHvNB/LNzvWpD7e/6be2dY++2EkvOH11Dlf3OP60/Qb7+HY6Tv42x/uDf/APvnqWvgS+V/1K6ONFcGFjzsWvtRu+tXyJDbDFtVu83rnl7Ru/Op5Olv+KT7DE5/Ke9efOwxr13EEg9dCpz/r8+ti2G2aJH5tHkEdMwkkNVhowMFhQGTffSA4bGF4+8hv9/WaG/jeqsf94rn/rfe9736cZPkNhmOukEopNnBk7J7jBZB1zDRrwbeDcRFe97kdYBJl1TGDAefZeALhOynmAHUAHznv/TSCAyoJRx5AFgPi6gYALSgjoBTwyCCjrvAvOwMEnXSzokfUCEN3fJPqCMX1tOcrXnrUTRGWT2ZVPH26w2XaQiy5vABDwAXG6LkD2vPyHP/zhl2/+5m9+vHalxDmiWdAscW4zvJbcF4B6BYvd4tfuNqGyQVNBy3LjAjLb1c61ie031zlvdj65eq6/vm+1QLIUrLO/5PWcYNd7JqrP+4ds3iC+vrV9sQSNnVw/5CevS9L5t7rXV5zbJH3J4iWXyth2XTvZ+9dGrk2vXK8jD9tfO1jEnpxHLK+vr55v+8lzbRa22I1eEIel6lzcjBi07Ljk0zO7S1y6t/K8ws5z4WbHzdwhbpW95DVya5acfOtjkmzkt3Oed7dM9OIdXyazGFHdSBay1O+WgYs5l7zTUfd6xV3yb+LkcQFL/G3w5Znays5n7UnxbLk9e5QYILhmwdmB6+AEcr+YZxaqa3w3QLcDORKH7q0NZqclZrt3QuWQjV2xk12BYcBAsiGB7jPcayBjfWdjqQ0Hk8tgQtcmzz5exF730bLKYSOLM/XBJibJZ0XC+vN+hzuVk7zNbm7so1N9gkvQN1m0kz0bANBmdqx9+3iKtnQuvIULYrk+W2xE7tk/n5OwVk469kaCja2LJ9u/Vp1YieNxCbaQTZfU5+eV0Wd+x79wI3JujF58xXfEBX18B/nY3HK1xXpJiD7uHD9UHxn42JZ5cbdr0vkOzOgv/pOPwoDlC5bcXzuxD4IBJoOC8KnfYQRdV0+/9ac27uAMGwzLup7NdE/3NsEQjlvl0go/+5AYtK1d9V//lWPz0LW9Z/xMH7P/tZ/7fQeocTm2vFxq9d33eEqTIr/v9/2+x55EVhE0Q9/z9PGi9v7Z1zRubqDv4d/2Of8Qq68NeORpbXjjQm3UJ2xKO3Hly2V2wGg5h/vJib/45HeLLfS+g4J3BVn3wXU4dHm5mKKP2Zu8QD8v9pADxlYGfdVHrZx4u39/6R225P6/fLPk/lWXv/UVX/EVj03xkAuG8gxIHBMEGDvDXidYUsdxN3AvieQgHJ1hbwAy8rbOv98XTPqOpCzoLaBxFkmNUbFNcgR5wXcBaJMI7epziTRSssFbGcjAJg4bfNUt8D5L6MiKXD5Lqjb5ASCuv0TP/beuS5RukNCmDa7acpOnPb7yKOOZzlfvK7vg2fKw97///Y93zjei3MZ4JeRdW/BpV/u//Jf/8iMIBXrNzkuit635QITSf9eanbcKY3V+CdrV6xLwgntBvuf6+96O+wVEu8XWlgJ9ddvEyftfLxHePt3EePuJb2zySY/df23BdZcAbvlrX3zp+vH1ldXR1n/l3jZtn6x/rH73/utfz/zVsev3izXOXSxY2Vav1xZugO5as8jN1pj5NsMDLxdLDOo0sBPBRHD7tClc5WbfJfXZi3otf0YIBHoJfW21WVPJDfKOjCAguwy8e6xO2dkmSYQ2GGjwvP7a185sVWfEVcKo7fTUpyQVgV6dd14/VZa4ZZa4vqs9keQGy+wuLQFYwqvd4p+4sSui9L2kjd1JgOls26t/JUn0371mYKvToxP6id1tPyGvK5tn5emqc57XtiKiukoiqqMy9MH6efVtvF+s6Fz11Fee/03mJZIXl9Wzy8zpDXEW4/XjytP3Vi71z670dZ/ps1eHtiTYrOj60CYNfcdLdoDiEmGzX+JO+lvZyF8ZEj6JxvIP5TbAJjlIf2ZfL6ZULuxcvJJs2iDTLH3tqYzKK/nziBZ7Zgv0gXssZ9t4vwNW2wf8aI8pw4zhxfTleotl8HHbR5/8Vj38B29buddOd1AATrnWQIJHbpLXpFPX8Pc+DdzB/47t7L+B0sow8JOsVqFYaWTZfIMs/GE31G1gMfnzRTZQedlwbTHIpF93IJB9mJiSxC4WKZMt0qMYn8z4qX7bmEefy5crq/jjFXYtvY+31OaeoZfUN2BoH6K1O/agX5bL3jhf29Y32Ircouv7jlu7lv/0qQw+ogzYvLrpHAzCJyp/y9iE2r0wAe+BR3yq4zfeGkDqnEecyLb9pK1wRd9tPOAvdLF6YHdhwr/4F//i0vff8O83Cf1vWGX/0dzwWHKPNGZka0RrWACRQ6yzet7odaR8jZ4jcpR7T/Ujml0DDATwDfCdvyNvnEIZnByoAfgLgBxtR/Y4GgDdhIJuLoDSi2C2YOp+4KfcDXycEygueN/kaQF6A+AlSTcJAUrbL6/ru8oit/pXJrIra4P3yrHXve5+facM5IAdqINu6suSml6z0v83fdM3PV5Z16YuEaLssmS+mfmf+ImfeMxsNKLcvwEiclWmhNqSOLPzEhrkaXX9jNzssb6XzJXM99/Id3L87M/+7IOYIf0RDM9P9z0i0NI2S1PXX9jI1e/qeHW33+mQDa69suXV//ar+ra8a3fPdMSGyOf+e1y9z2xobfBep7wtf4+t38CPa7dr/6sHut42rx5WP+5jx32abTJLLMHKpmDXJi+VFyEsUd9naCsL4ex6G4jZOXmXsitvCQbcQ9jNGqyMS6pX35sQ2cQpW+04+9Vmif6SOjP6BieRo37nC8lSfZ7zthy188j5kp36YmeVk8nSe7rp3pJRSXP3iFOew4WDYpo2s4VrE8mCDLOpiHjfDSQgXp7FljCqy9Lw6tQGs7KVg9B3fp8vd333pK/0DhPIZHZZDPXIQb/NBmprn2Z5kf7K0Z/J23fL7XdVx/UPequcndmXiC1G0Ef3sB/nO5bdh99k4utWRrBFvkMPG8/5LHvr3v6tdFqOIBHeBGL9UvzeNi4HgmHpunLXtrI/M5tsb7Fo7UuMs9ImX1dWx2xuWGJYO+5jft3PrzxvvdhEJ5cL7G86WHxbbrK8YY+/jtNtzFKmBHlj2PobLnpj6A7gmKHfPmcv7HYTTLqx4kmC3rXKEn/hiAHU7sVX0m8JbBjHDq0EMtMOT7Pj6mGD2cLacvXFByo726wcs/RsCofdGH25nfJri2RPf4h1G/O27BunFm+Sr4G1Hg/8w3/4Dz9WP3ZvMv6Tf/JPHkl9/KikPpuE8TdOr01d3Fg+Kb5qg/bo4z5hwC0HNm4cXY5BZ/xhbc8xAxt8n9/rs23H2issWHldK3eRV7GjymZX3c/md2Bdv+555W0s23qzwV/5lV+54es3/PtNQv8bVtl/NDc8XluH7C04bFBktAIGg+UMu7StYwwWeCwZW/B33TqfhECAM7OCLHA4AcUABCAh0xKp7jXqximACYdVr1F9joKsacvWs4n+kvkl/5vQr0OqdwckljRUxk18tXn15dgSkr13ScMGYe3Xz5dcqGMD6xKEBc8lZBvEN+CuTi7wLqgu2NKRgOyc+go6jRyXxPfsfP8FoJKNring/IN/8A9e/tyf+3OPWXkb4QV82y/VUzAz49n9JRoFb8/lsQvAv/paO79EpXIjqCXyHgNodr6lUUh/ZUbgJPTJ5tUwdHAJzg1YiyjPAte9f8vdfmU7t01LCrYv3Xvvu2VexFt/ugHy2t5ee+31GZKuDd56luitP9w6r0xLLJTh/muz/NjMbP1r9YdHOczi0qsy++y+SGM2gYSa2c1GzA73PZuVCO8z45ULOzf5RRKzMfaXvF27g50ScsTDDPBdTs0vzHiVhCDtsN41iE0ywLaIYElP5e9ziGZ5JfXJYxaFLipnEzp9lt4qzzOrZtskXZ4nh5mSPYl1dVZfv/sU3yp/Z31qQ3U0a9wycX1FDon1xpy1CT5i4IbO6zuxke0YnCFzclhlpEyympl0jcTcrG7yda1BoO63nH5Jdu2ToFstwabIB4vF+O7p2vQiWVkCDj8XN8TmysieW8GkbglSCVE2JpHS7xsjNx7jBQY/cBu4b6DtkuhNirbsTY4kCNuX3cfnzKiW/Hje3Qzdxl2YskmD5d/5toSev6TT4pJVEzv4IkYmk7avPsj8bEDh4tjeB8su99gYo+y9xvdsbJfjX+y8cYmfL/4YSIMf6RcGdoweqiv9bV+lC35p9UP3WklRPZ6xDxfyY8csuzeLXj/ECRyvvvq3CQL7dsDv3dsj+fhN9hje1U8mHjqWrdgfQXuXFyXTcueNFzikvr+c79ox/69MyeQmleyxGJQ+WnJfUt8ARHK26rGEPg7TKsM+dwUjvFsf7/sOjklU1x7obrFFW7a9G2+XDyx+Lj8Sw7TbuR0o2XwA/i4nWL9ZfpFc/RZX15fIs4MDyz/4jXbvgApbl3vBKbYt1m+MD9/rm7f79xffYUvu/5dvlty/6vK3PvShD336EglG1FXrXAuy61TrlJf4CwiICFDaBGCTaseRzA24jHgTPU6BKOxvoF8bdmlhdZBHm5COm9Ar7wLHyl8ZSCDglUjcxIlugcJN6DfJcG7bSw46Vx5wAqJ7/lkwX1Da5GsToCViS0QWiMijjLURungmi3ouAF759VXBSl3a2kz6Bz/4wcdurAWcNnGJDNbv2Uo7yP/gD/7gy4/8yI88Am/PzXuXvLap32Z0XptkAEAis8Ct/rX1JT5rM43U29W+Ee/K/YVf+IVXS/Aqq+BfWzzH1/teSxKeLf1dArRE6oL4BtPV9Q32l8yx623vDarXdtZmb137e+34WdC5tv0scK8fruwXE15X/jN/Xnte/d66tGXxDkm4fYGYmg3KfiOR9bNdtdf3V4bK7z7PpEvI+zTos4MElp5aDnqTFmRNciRpkdBpT3LxM/IoS2JnEEBsoHdtMisFj2Hj7XuERYLGLxFtAx4SN3FAsmLAVsKwz7+SzfPc6bH7zfAsURbfkDLywp0+zZpvorM2H7YYNHBcORv/HKu/KqsErbddIMAS8e6RpNTOrrdfAL12v9ULkkWzzZ1LnnQuZpppX0yRkDdLkQAAIABJREFUDFWfspBfS/TpUD9dn6xN8NBn15qx1M99WhKt78SKrhePs590sm2BSfq+z+5RNj9yDC5r3ybz7NAAFvmXfBvA4Rd3QEq9EiJ7ZGy7qjMdZBt9KpP+7uA+Um9jtvy8eGAQyyoxM8JmRJfv7NLw+4jF6nixceNEx5/h2CY7e+8mROvfYitbMlDIf9aPlM3PJd/6BW8zYMJfN8ExcLcxXR1wGF7qK4+19dsxz9p7XawVUbUj24VJVilVZv1Qkmt2fQdudiCPP9YeWNqx+Ea683jLnaWHS2IunYvPbHRx7OKU39u3i4HJiSvTQfd0vAG23hjUo4y9Cjg8iZs0S1/yWDIfn7HSilzi4trL1t93Pg+vYed+dh2/v7GZze31tz56E7vXlvXPygxrnunqDjSov092tn7A/vUR3Fh/gDvijUlTmLVlk92Ko64xcNS5Boo+G0vu//w7LKH/X71J6F+Z/Vsf/vCHH8/Qc/qdGeBMnH8J9zOyu4H3OqelhkBX0L3O2+8lcUbBM+JAdR1unWEJnzYY8drZME7BATeQ0wGZEN8l7Zx/gULiCmwB0A2WAiYgWbBaoHEfp94AufUCHfVe8F8dA7RnAKsv7+feT74N+gtoiOvayhI2923QXRtaYrh9DOj2vASlGe+W2pfMNzvfu1MR65aC/fRP//Tj2flG1QuUfdrZnh5qg0TJq+oiTQUts/M7g7QzTBs4t0+1sXKTMYJaUt+fXWJtsJeNRt4ketl4gdLy0A1at+9eF8ieBT52s4T8Bp/VCTvX790nuVsbIMPFg5V1y+VLiyUr7yWUz8rZurY9z/TxrI3rw2ztkqBnPrHYtf50ZSBH/W+W3ayyneDhmvatD8OvXXIvsbN0v8/qzX4k4snUTFG2Bd/MRMJCOGzWNhvvvkimsswI6vPOw1AzMZ3jF0ighAYWrE/cdvabf/Xd88bVVdsQ+X5vcso+DDykq9rUPfBaYiehM1C2iaAyO9Z3GF69koeOLbHy3XFJWvWZzV8cZHtdl4zpKT17LKHzDfjxMcTPbI+yJPSbIHROOxG89amNt+0lQDcGt6trE1dk07FNPJT/zI8R/9vuZLublNX29dGNl2yn+9rg1EaHGwM3Yd++1BbHxC2/twwxUjLetZsc7rXK8XgMna++DdRtUt99XZN980cJ+OLp6pMc2UaxwACv1RMGSG55cMign/i0g3Wb3LJJsVm8Znsbv5Wtn/jeYqO4slxsMVt5uM4znFWGWO8TDumr7d+dwBGXthyDPNVXfLX6RmJv4F4iayPS6tqVEfYyqP+KywYGDZCk5wYj4ws28dw20gsM4l8S/+rNv83c74ANX8F9nvWDWLGcs/s2VsNxfSx+0+sm9HBKeeku7tI76b/t277tgVetSGj1o1n6OE2TJTb9W45HZjZBBrYlqa++taHlltu/a5/agVMsV1o7v/z5cpvlCFdH5Kzem/iv/8Ls5QXKVSadbj8uH1L+6uT6oDaLvbCrMhtUeZPQP2OM/+kce8zQC/aMZI2TM6yT9h3IIMQZHqIT2K3RIpc7yvqMaC8BAuo7Y8QhkA/OLcETcHd2A7hdUEgmJEJ5G9Sc32MCfJ9G2Tic2Z/VR/KYaeCICxBXd65ZYkbuve8CBT1s0rvXrDkv6Knf+Wdguf20ACq4r8wb3JVF/84t4GknUGMzAuKCmeCDkEV82vyuHe17dr6A03L7rotI/e2//bcfM/Ml9Z6dL+gIpIJldXh+rtHoiFSBu3sstdsEEJFg6+weUVu9CIYFxDbBMZrd4AIiXKD3GrJspWuSU9vX754FrNXzhS36XZ0vod52XRvRri3jyrJBc23omb1t/2+Q3zKvfZF17eS2UdtuG2+w3/55FuCXhD3T6eph+5jtPtN9toIQSs4RSCRqAzLcRWzYPD1kK9l9diURTBbJRDJKIrrH0tTFR7N4COQ+3949NuFCsGAq/UjsJYbVb6m8ttDffQZ8+xExtmM3nE1+y/fNWFe+WTF1db1E2Qx89XWP2SL43nHLtUuMrAJwv1nQ2t89MHdtZne43pkds9HiQecs4e1+7TIjbGBnbWwHPvgU29EGSYZ4kuzVLclVHjkQ/c5brt41Bsa9biq5qrPrrUTwpgSzvGaH11dvrNjYw16rmz3eGePlEKuLZIGbG2/1Nw4gufP4lKRFPQ3eVs6WAdP4LPtcrrKxZwdMzNL3uYM83WvjRX1UPTZLSz6zu58plrK9fLw41OAyO/JYig32PI+/3IR97aCPlQHwCgbT9+UCG2+XgzxLJJ3fMvEJfnOxkQ7Xv16HtctBDX5ukr5JWf6evnCNzqnLgMs+K29Q1Wqirun+4nDXFZ+tEjEgWx/0itlwN/2HR3C6x+Oq0+tnYaSJqc7tyqzuwy2qu6X3/dWOyq0cz9zXJzjwZ4qDOKw+7Fr2kS53lclyNjHGAKC4hN9UdysLe6zxO7/zOx+cq784Uv89s222fvcmUvfyNr7ITpb3waDbxrVdmHFtxvG155WfrTjvt/rJutjpGH3KXeDM8qjVuTKzVb64dnmvXS6yg1TJQierg+VE68fd+2aG/rKw//R+v/WVX/mVn95RRwkToGZADI9xLWgjD0CEg3Fcs0ScAtA9c4oF4yWiyuJQyiDvlg34EapnTnCT3w0WknlAaoCAeSTjOiswBZSuI7/ZJiDReaNwC3KbNJD5gpDfm1RsX6yT7zX6E6BsW5S5idYC6zNC4NgzsFl9r04WcLf8vm9/LJjucTrLXnu2qxn5loJ94zd+42NZGALXiPH3fu/3vvzYj/3YY/Q8oCtJ3k3otL/yJUoRqfqqZfFIrL6jV/JsuwQCx5I/Gdsltmf8+6ycnp1vZDuyV3kRiogE8lZAb2UBYr0+uP2+MEV3e0wfb18/sy33bJDhX3vvtaNr51eeW9dnIoQIuvY9k3Pt+3X2dNu/bVq73rbsPc9sbq/dJG5tf8nFkly+L5nMNi2hhxds4Cbe6lpfRoyyFSs67Hq/y/rTp5mS7q/sTYLJ4zrJGxwi09o0O5TspLds1OZcduRHZujVrKEEyPl8wZLXyvDvOXr9tTjr+XfJt2e0q7s/dbEjz6nSQfeZtWQb9YdnbrXbc+ZiIizbzc125URtsyIiGSyNNzi+ZLM6PBqgz9dmFj/49a5+0JcGLiyTrz3pTExMtxKG5Ou+zhnUSA/NKFaHAYzktPFd93pWu2OS/mZ/JB/6sjJqKxvbmcGVM+ytLBwhmU0k9Fn/dn11eY5+29T1BqH6rk3Zem1pJVRyG0Qw4IG8L07C8B3QqT04AHs3aCBBW26CbHefx2PyS36TTUjqd3m8PlbHftY/ZuhLHD1K49l5fYKPbExn/zjPDnxs0rD2uLxt4zHes0mipJA/8NG13407lwPADraq7stnYJ4Es9/VnY7ZqLL0qTa7Rr/BBYOUcJIf8pPsLduEYwYBJP7dHy7EJehhV21sIg5j9hEWcjXgs68Y9DgMTDdwc2fpN/Ysb2GznddXm/TSsfPbB2KYuMJ+dhA0/0hX6SUe8x3f8R2PNwll5/GpuEq73ocLP//zP//Y9yc9sbc+2ZIYLs7Cgf1kC1Y/sG8DJ2yqzx0EFSeWX7ObPtPrrZ+etpyNtztQyq7lGKvPtXnH+UY2TOdwcfOo2671KQk9OS5XW47ge3b42Xht3f/zHbbk/n/9Zsn9Kyr71vvf//5HQg8EgeQC/HU+RsxJOL7rOJ4ACUgZMOPmdBt0+24W1Sit+wTinR1SxpIh9XaMs28CfoOSexFPoGY2TXBcMrKJppmSTUpusDFCeutGDBZMFrT1QzIIXBugF+Ru0oekb0K1wKDdN9Emy9rAs2vvfRd0yPYsIXxlgf9+g6ata+1r+1d5BZRm47/u677u5du//dsf70otae4vglcy/zf+xt94EL1ALjLed8F268o2C+yel/MMm5ms1TW9rM4FFzbKlgvSzcwnZ+Ss4NcIv9fYZGMFSu8T774C487OC2grw+ocqb4J75X59sPV9dW3wLiJ67b52sXaxurokg+6ITdC8sw+tHOD3NXD2vszW33WX1sX+dzrHN+FH+oR0P1+1i/s1dJFZLLfNj6s7y29rA4DnjZtgnvkN9rfb7PzNs1jI8h/stngrO87e0//EjvLgj0XX73ksoT82jWdVZZZ866xq7NkyxJ+mLV6N2AVYTaDKQFlZzvbv7hsdlIfpIdkTnZkWQJWmXQKu+Fwx/M/z4j3vTIR8eRApuil32LT7m9Q/RI5A4D0dGdqOu7xAP2+pHqJJzKIGCZH9yLJLaVP/jBkiXxtdU/1SSwru/u7thls9iwR3ri6M8wbnze2ri1UtsGRZPKaRomGQYJsxiw6+yZ75VVGgwYencIVJLH03z1my3clQd8l0+6pnXBkcUx8Z5vK3ASJTtQF6xYju96z2Gb9DfSYJdeO6jLwgrTDXwNFtd9ssZhW3JA4StQu7vIZXA73Wfyn65WfbpKLTtbv8YgbA/RfttJ98BJ+sS9ykhtusp/9ZGs4GCwm1/Y77Lt8dJMojxHBgX73l67pm3yVV71d65Gm2uC6eERtsOKieuIL6cpgE/+HFfDdYBzfN/BUmSYofO/T3gv0sTFe3218xSP3+uV/+oIdbx/An66x0mPt2CqCZuf/xJ/4E48d79NVCbwd79scr+92vKdTPBlm7YCfvhR/+1zbvvzhGS/tGPvT9tqtTTgG/KcT1yjzxng2tBi31y4/YX/8Iz1q7/aLflvdb5vETn67uKQ+8cRALGyr7s/We+jfJPTPkOmdcezx2rqMg3PlCDtCuwFsHQ/Qum+be0nzBlTJ8ZLWJQxG1hk6QACMgsbOmnOoZw7Q9Zz7OvMmC84JtjuDggRuAOG0lZ/MgBxQ3CRrR9VXJoTnmbncQYOtf9u8JHCD/IIOvd1k7gaH1fsmRLdP/b4gu8fp4hIC7VjABriOrc34nqzZZsvXe+/8N3/zNz8S+p6jLwBVT4Hlu7/7ux+72xdcIlSv2wzPSLykpz60XBfRXx3cPnpmo8kYAfDcfAl9ZbX0v9l5z87bEMdMTOS8hD7CKjDQpX7c+rfuK9f2FT+9/fesLexSMLv3rP9v3wlQ1ya04/ate/e4Nq5tkN31bJ4c6+9r169rG99Y/fq+ddADn+Ej/HEDOOzasrNXRNLmVh1Lxvs89PYtTEH+FofpqnINAkkqDfZJRCQ1YY5ZaAOaXatcuGXwyjU2L4PREmr9oS21XZJhqXB6IAc98n+6kiR5ppzNG2AgH1vYGRv7qFgu26cZfzPJSCuiZ+ly9XrFnQS+32ZGkfWIkTYkg/hYPfa2yMct480uutfy8k0k9ZG+NVuHONOX5I6OYXq6o+8luzCxY2FJdSPLBhf2mnBnHzeq/AY5rfIQv25yvMk+P9/YFm5ljx2TLIm39LJtacC1ZOXuZcJWKit815fio4EEn3gHG6b/7MPeDORNHxKajUnsfROL+n5nUTcBujjHriVCltwbxCLHDuZ3T79xD/4vcRQXvM2iOiun5cweA9tkY7HQ961v42jnJQTVi4stzi6O3qRmcXWxcLEPnq5uYZdEpWtglvYv/vO5jTdk1IbXcQp1iQ36xsqYBtr5YrZTX3cPndWubM8kVPHZaiKcAH51f/bcb68oXP3Bzdprg8P6F1exwqly6u/+Ol89lt3Du41Za4ewQX+uj9LF6tPkk75fvpqf7GovGFuZ+WQDTa2E/K7v+q7H7zbvbYa+zYfjLiX0ViCyMzyF/4mp+mfl0MaNqYuH1x62jOUU4jMfY3cGaOmoT9hEVzswBU8Nbj3jUBsL8VN4k0yLH+LZ8rrNIxablgfdvtWfy0M6lg2m/7f79yahf7sa/M27/zFDLwAB2SWSC+qbAHPUJf+McAmw6zgjZ1UHBwfUEupN5IH9BuZAEAnwXWBZx1OONm5ivecEGWVVl1FhTsl51StoIUEblK4Ot11L0lZ/GxgveQYuGwCBkH4BjsoBXBtkNnFZPd2Aegc7btDWb3RBXn2vHnrX70tANkHb4LMgjpAopwDc8sqe6WoJmNepVF/B78d//McfG+H1bJfnc1tCbzMv8lW3kXibYnW968wELtl5RlzYN9BP3p45e9/73vfyFV/xFY/A1y6wP/dzP/cYzTebGLFoQ5wCeaS5gNgAxCZ4G/wWIm5gEwi3b68trd5v8HP/+ijbuDakve7RL+S+wXht71lAvDLfdu79z7Bkid2267b/QuyV6+pwsYTNsIXt861nsc1gUYmjQRuyWlq8s1Cr545HQL0eaeuvvnygxMcsvXolUBL07CrbNitU/Z3rOiP8sIvd0xMSxK4R3iV9XWMpajrJni29rq7ukQxLxKwGM7CVv+xS7MqzOgAhRnSqD1GEzZaJS5yTF/GG9WbbtNEAnvI8g9+9XkFVnZIA+jUzl16tuEDOI1Nm98UpgzrpBo6JCwZ9Fuc3yeEr7jXAUJvohw2bzYYXuwKCfYprYkTXmF00a24wvU/Jv2N0tX6fvtJpGCZ+J7fl0mIIe9OGdBXWlbRYHVK5tStsz1/4AxsQJ8nR8XSxAxDJsis+DATxs41Z+pSeDWItTnaNJGDvXWzY5GFXIrr3Pubh3sXJjknoix12ujf4U5voy/J9mLCJM47gc+MoOxJn+ef2p3OO3Vi0+L1lv04fdAaXtPNi5uL22sxiO+4lMVzetFxxJ1/ImD3uWwM20TMIZUArWUzmeHxGgs93+sx36gs+Xz8b/IKdG08N9ng8o3ryAzP13WPwoPKtLMw3l3/yixt/q4u+2BZ/6zgf4DdsRHnpBCYlo+/Vk26Sv9fWfeQjH3nwrt4uJIFs5WH/8Zyeq7eXAMxT//UhmLT9vDa38V7/i0fau22u/O1bdkEfazPLd8WX5aPLs9e+13a3PnKs3viTemHZckoJfcfuQJw+Xrtb3kIWPhH+fTYS+v/HO2zJ/f/mzZJ7EPrySOjX8IxoZqCcn8Ev2DKsrlnnWoNf59vjXX+Xs2+A2USbHIiCETRgwBEWPC8oKE97tP7Wgyxor5kOMtwBjSW7S6oFLiQHmRVUK08g3kRdPQvWrnsWXDdg+g6UBPxXPX2+CM633AXRZ/cu6G0SAqTuwMO1Df3E5tS3Qd01wG7trkS4pV+9G/WP/tE/+tgMz47IzTi13P6jH/3oqyX2zSBFhvQ9glYdkiaj4s3OCLDZF9mq/wL5M3m7ruSg582SsaS+Mn/iJ37isTwtwO2vekt+JHotf+28OjfYsJ2tj32wU7+fBZ7P1J9L4LbMDWbXl1YOetl6L1HdAMTmngWl1wVy9rPBk9/dYH7t9TPJstc+wwtt4kfbJ3Safa4f64+O7WBRNiFpXALFriWA+qPj4VyDAWZuty2ds/eCpH/9XkLWp6RSAi8hrn2L75FRpLS6kFm4sjjrMYKu87oldUWca7+ZU3idfOw7WfKFfpulR1oqz2Bq55ccm12yqZ36kfVkrT5JlEFUCXBlb+xRtlmzrjeDrA/Ft65F2LVV/5gVptudqV0sSwe1zeMREl2DLF3rnNixKxL4giRk48gmrRJdJF1SbiCp45bA2+yveiTDtWMTeX62fiJ2bkJJHv23/uG766vfMvIwsrZZ5dH9dLKDOmuvbGH7pO9WIrCBjfFsfsvUphvL9lq4dTFjj2u7mNVvsQaGw62ta7lG7bfbev4HX73+zgD1xlicwgDC8jE8BHbCEv3ZtZsMb4y7cWNxcM/5fnVh4Gr9Z6+trvpLooY/LN8hJ/k3QYOH2sA3JE+Sye7xeA1M6xj7MmiXbiVGuKnHU6yWqK5k7tN755MtW9vZ+85bYaJdVgnlg+FGdRkQqO7uwQk2oVcPLKMLeM+m4HTH2Ye66Uqf7Kwx3IUV8ElMSk4DYw02NUPf6+t6q1C6i1v13Pbf//t//9X76eMz4cryE7Fu7UTdyx+068ZbdrE8QLuUWXk4O7tQ9uUc9LW8ffnJyuFeMrnONVs2PWo7u9zBRzGITtgqH1vuzibXF9bW16fSeZNXb/fv//4OS+j/t28S+ldd/kjo11iMMAkQuxRpEyxGfYH+JrZqWpBZUoW0rQPfREEdSxR2JJZjCcLrjN27QLYDATeYrZOvYwrAnIsT3fokRRx1y6sM9S3Q0ZdAJAACif1UL3k2AD/7vgRsvytzgUM/bdue3aONC8J7z5a5QPiZytqEeXXX/fpOYPaqul6h0khxvzuXPfzMz/zMy1/9q3/11XtRAZwAhqQu8RbkI5Vm4CJQ5N1AtDpae6WTZE2eXrvUfyPaJfPNzhe0041EzbLp6mzZWiP+q1vfu2cD3+pn7X6D0bWFvecZ2D+zE0Fj69C3iML22w1yty3XXsixde89z+xQO9TLZ/jQ1nHbeQP62ub6k7bt/UtCtpy+w8RLjAwWmUX3zOb63hL7iJ5EDWlxr4RAfX1ammugYO1Rci5hrdwIpUQmmfUln5AgdU32T/7KRY4kVHwxe89+zSJVptnvykPYN7FUtviCXIsPZtxro6X4ZqAthd9nWpPPhoMwlh8jgfQqOUa2zbQj2BJ6yaAk1KoCy2ur0xJaAxdhTfrYhJ19WiHQffoZibOCYW1p40T3INW+S8yq24DJ2isd0q0YS76O971+szO1pMRGXexB4sMH0lltIO/GRDObXbu4rR/gObxmT3aqN/CSXDuYzlZ3oIF8fdpx3GCsV7yx7U2O+ZK+eR3+4ESuv1j7OnygW7Gf/2yc3/ivT5MxO8yWd0BIEtnMG5/amc3qoavFw41V/E/yRyZt2qRguQ4bpYvFmIunz/C2a/g1bF8eSCfqp7t+X2x3DewiZzq5MXF5GH9MvwbuKsvjOB3rNz/eWLKvDpTIszF2AWth4LZF7DaQln+Ew2bp06eBreQhYwP9YZ3B0nDHShZ+94yfLIfcvhUXbbApuSSfNtO/eNFvq0TSj8mUr/qqr3psRNzERXKVRLYpXrP0cRmrI2FG5cMDdpIMl6e8js/S6X6KkXvPDlCJLzde+83GlsNU1trr2jsbE+dhEp1djsDnXK+s7TcDEIuP8Da7uHxHHfxKG3xmQw2mvN2/Nwn929Xgb979j13uN7gxUA7B2ZeAcAJBKyPcgOc8B7zO1XFExCj2qmBHaTmOIGhZm6DEodUp2PXbvTtqhyQucfd9iZNjdMNBF0AuGdgg2nfBZxMybdvg6js9bh10qGztAmgLJM8A8QLJAtwmMqvHrrnl3rZdGf3e+pTzumCvT11H534jtoJYga5n57/+67/+5U/+yT/52BTPEt+C3vd8z/e8/OAP/uBjdr5g6LlDALhJi2V03d/x3fCGDSEGK9/r9N41XqX3lV/5lS/9F+S/7/u+7xHwALVZqNpS3c3Mt0zN7OXWSafs5wa07SPfb4Ai7w1sr7ObZ0Rg+9R5wUYweeYLV2+LEWziJtOrX+3dtqkXyeTj99pb19riM9v+TGR12+re1YPZ0T0WTkk0bRDmuekwYAO9+xAuNhDZlGxKtHamMxvyhoQdyc+eDUpZ/rzPJNOVhGqfre4c8mq22BLuzi1ed74/m/Dpu+xa8gUHq59cEkvXIGIdz4/FmsiimSyzZunKIzL5d/fQkz6svGTqXgMZVgIkQ2Xlm2bYu45/2EMju9If+r9zZspsLNhAHEyXYEvgJeuSf/i2sQTG7eCDtpLJcn5v8RBX9Av5tQ1+6fNswSz4DopX975hQD1sfAfNL9FNNnbfud2sb9t0Ce8mYuxef9Xf2XQz99kQ307vlS+JSi6DNriF2U5JkASrayX0l7doHywSjzbR2SRp7eTGQ7an7bBbG/xW5/prerRhZn185a2tHgXR7sXP6pYwrbwbP5cPLb8i13K1yoMzBo/SPXtkH4u5G18qc/Ft6+PrW+8mLmSuDmXot+2//JsfbezZWAFnJPXpGF9YrnEHLOFY8dxgoplyeoSDBlnyr+rut9ntyuGT1ZEewpz80iaKBghgaP0fpsPgfCGMsXs8LrScavnas6ReH1Y/3u3RDTEATneNhL5y8W38pM2HW27fbvctv+/65CuZj8f0HH3fd5ZePFuf4WPPcgW4sDF5OQjbxOvWLpaHLm9iY2QRg2Ep+72YkJzudQ+f7lOsqlzYtnXxBcd2wOjiznK/zTu6l1z6cmMdP8xG3szQr2f8p/f9rQ9+8IOPBRZGzBgeR19wZ7wciNEtqWaUm1hsQitocqA9tyC75xfYEdQNGgzasQ1OgArQa5e6OKxAEnABjHWklU27bxDbACcobALAvDZouS65kCafW3730N2SB4nNguCzAHcDAOC7n1vnlnPbumCEnCx52fPaKPAoawkC/W7wX0Li+cqenf/Wb/3Wx3L7ZsCVWSD5C3/hL7z8w3/4Dx9JQeDWpi10eVeCBIxmmnapqaViq5e1aT6gvzaJ61V6JfKNYBf4em1em+ElT38lAc3Me999dTWyXUBcG77Ec/XKP9nV1fP+3jJvUN0A6dwStSvDXq9c/SeQbQB+Zm8bsOj3JvTPfGrLXR+7g323z/TNtq/v/HdldO3V2crMRtVDrmxCcoNkIm0RNLNubGcHANZvESh9jOhHLLM3STq79ehGn5INpNJr3RAyRIDs1WFWaomPckocYOMdUJJQVVbEtHIkVLUhO5dQI8uLeQZVk8lSVbNXZo8qB/mpTWaK+r6vZZPoSdz1haTWoAMiXrkGMCoT0faogM2o0ik9d0+ymv2QqFtqnx4MLHgEovoW0/WRvmdL9EK+Jd8bZ2GoWee1S3rST3TAPyxFXwwwwNg1kom+63eE26CBVQrJzY7rC0lTZRsk7d5NajxqtEnn9sdi1iYY5JfI0ycbMUDL/vZVcTYJXP0a2GdbSDI8WLyoro0Ziw+L+fpxY7JYvUmtNsK7xcz0mY83mFE5JXT03H0ej/DqRINKN84v/m1SceW9MX+xnc/vYI34LtYuhmzZlxd1brkMbGd7lbO21PU7cLf13dUomzxd+fkK28yPzX6zwTvdTTMWAAAgAElEQVRDT1Yzo3t9+vZ2GrYHbyT0Blpu/NjYBcesYjIIVlviK/VvXKFH9Qw6msGvfv2uDnbGVyWn1bN9sbbg+fjOk33joQE/13XvDq6ZVCmZ/5Zv+ZZX/dWsfAl9r+bttcEtw88f5RU3Zuo/NrGJNTzjM/yVnPBtk+nNXzyGs5xSv6cb2Nwx2HJtiA43ma/+5af40uUR7G/l3/IvF/O7smvHYmPf4RY82f7u3o53TQOfn42E/v/6Dlty/797s+T+lQk+EvpNtDhPAAqMOc7OHDCuPi/QC/RL+Je4r3FvIFTPOrsAz5kEGobc+eTiBAsGlb1EV113RQGw0Q4zaf1eQOJ4gIWz09meX6emBwCwoH+TInWuvgS+JT5b/urrgswShyUl2ur6JQdk2vq2DQtU5ACAW87qFbjusb5vYEa+FuDcF+HuvfNf+7Vf+5id71V1Rtvrz7/+1//6yw/8wA88gor39hYg2ckGw+qx9LV7zUw9m/1YsBbs+kQitbfgXCAuoU/O6v6hH/qhV++0zw5rQ5vkldAX1Fue1uvsgPjWtfpGbOn6Wf9ccrd9ffvrXvvMPm9C/zrbexbUnrVDn6qL/a2d3wRmA9+9b+vV1ivj1ZPz9Hll3zpWZ1vOkqklSr7DDrvZR9QtX7ekmJ0L1Ev6+DpM8/xn92an/e+ggUc3lmhIdCTTBkHpSX3pwWu1apeloRKnXc2ERCBG2X/3Jkvldz7ZOr7LWOkLFi8Gw4Lkhf3dizSvbaTD/LPPyiCbmISk0X/XVnfXX5mco49mzeqnjje4VvvvhoSVH2Eyw7UbWnXMcmkrEZRtwMB9ySQmSTgQ8+4Rx3bg2iCzJHOTcT5jxlDZYhJbcH4Tyr5bau/6ZHCt/tF3XY/owyK+5DEI92S3i1v0oH2ViTvwHXzDfX6TyWCG/vdoxM7Olxj1+66yMkhPPja+A7N0KZZtfddHF8/4c9foUwnTJkurz43LlmAXH5KnpEmZ9UvJp13Ub4xarFX+4uazWP3snu0rNsouxWnt23awA/7HhpdXLAZ0vb5ZP+g7exAbXGsAja+vfbCd9aHlD5W7mGzVEbmd4yddX3+EQ1YaSbTNvlfXYmztseHmth93WRvoXisFwgyDipVRPdkvTO/afodJZNi+2/iz+l79kIF/G3SrnPQt+V1fXJ2ZrZds1he9jvdrvuZrHhysZ+oNGLYpXhMr7Xofr0lu/Hl1QD524RNGkKXr1iflHOLfJun8k5z0ceP15RjkWxngKwy/cR4+dM/qbXOP5RLrW4ub2/4rLx4AB8RI1/Eh7a5fP1uvrXuT0F+EfOf8fiy5XxIArMxUAgROBBhukgHkOa5RtEvcL/BsQADKHEPwN6NSWTvDgXjsyP86FZkv2BuVuwGWg1lqicQKEADmApJgtCQOsAMD57bOBasNQojbBjYAscRCuxD3bad+AoLKXzlWllfHv+C9L+/6+MdeLa/bti5hYOK3DeRT3vbl6mJJwgV2hAIJq3+b/W6p1zd90zc93oVa8kwnPV/4Z//sn31szNImLXbelsTr7x2YsqzRu7QjSrv0WN9rT7IL/n1KaLquclstYKl9m9v02rxm50sCKsPsfAl9m8uUDPVsffJ+JgK2/rIB5hK1vU4/0etey6a0a89toNoEEbFeG/T9GTm8dnL7VzvIfG1pE7lnulkbc35J473/mYxXX1cPV2cboBezzEQ6n21kWxL6yJvnJs2WXyLLF2Ct8pHLyojk99crGLPZznnu1pJuvsjekZVNZvQNAs6O08cma2YnDTatvUhaixFm4rtX4mGwzE72NoS6mMR3DJB1vjb1O3KSjMg8G6zsJd8I8g4KVM4m/LUlHfW3yR6/tMlf5+1lQSYxCLbq52bMJG0NBnQ92btm9Wem34Bg9bIBfaZ8GGlwpbLCJnKw7T53Zp1P6esl9QiqBPUmzvSpPexx/UabLBm+2IJ48sfk3/iiLHYEm9e/N46uLN1jYJ9e7d3QuZ0lldx3bLEbnvENExb4yvoeHLzJs4RjY/BOKPAhq0nuYMri55YhofeKSTYggS1GVJbnqq/uYDr/upiJi/i8XEJ/08XyJv0mjq+eFmcv91hsX+yk2+Vpu8rj8o21m529Vze+Wv/yAfVpB79cfLuDq2wsWRpY6XyfJgeK4/23eqI/z7RnR/1babQ4pB8NyJFPTLBZqvLsbF87q6dBhe6p37MBCTLdKn9j+sZwyeaNkasHeMgvlntJ5vEevhZ/6VXBPUff5sTtG9SAU3sYldS36rBPjxrqU/Z1ucflsfoCpmjfcllcDo6uPfnOX/k+rE0fylobrp4d4FuMu9/Vsb4Fv8Tv2y/6f/GVP8kt9JXYx/4NVOD6MGBjSXbS25Le7t+bhP7tavA37/7HDD1gAIAZi+Wd61QM9BnocpYNkJwOGQFEAg8DXzKwo7SuE8TXUchCdUBhgR7Z5kDq48zkWTB7NmuyJEp9G0SvLMoHApx2gatyNmlS7o7YbjDl6DdoIWeAbcFSuzYYL5FQlvY92vEFX/zy7o//+hLxDfSC5MrxTKYN5J1X3w4a3XZtwFkA0xcFwF4B11L2P/Wn/tQjqS8Y+mtp+1/8i3/x1ahwgS/CrVxgaZCpAO/Zee/2RXbJjEDS0Y5a149GpSs7+UrmG3BoM7yC74/+6I8+VgtIeMzONzBRctZzZr/0S7/06tn51e8CP3k2UG9w4Xf0TP/XTi4Bv/20wWdtc31jZdy+fXZ8ff11frsy3zKUv+Rs27bnl2Sur78ykPNl2/5MDy6/xImu168lUGwr8uNVcYhbx/Z/y1kyu3jIJw0MRPAqr6Dd0u/sFSE0o7QrlXaWG64jHJL0xVcEATGW8MDjZINN9ONRlc7VZklm5SaLZf98teOVi7BZLi95rlwzSJ6l96y6WfXF3crp+sqp3K7dmdn1/2Rnb5aAVxb9e6wh/RpEkAjb8K5rYEn4oi0Sdasx0qVVP9VhQGf7Rzl3oIBd67Ntb1gVdugrsTY5PHPLDtOXgUffJb5LYpdspx/PJleexxXoOVvY/QDWr7U5st93tmIAZgnrxiC+UNlWrNCrNlXPDkpIorbd1Smp2scGLqk2CSDZXv/v2o3J6tn433l611ebXKw/iyk7uLDxmX2mo/Tav2SrcgyKeIQsm/Ms9cZMGLkYugNx8GpjwuVki60mSBbjF5uuDy4P2PaR58YisWwT0h0QWA4HazqfjdyBIphiEEUs4NsG6+Avm8YNyaLOcCysNXveY3sNouZ7Zs/hXPeyQbYKL3fiif+xHYMG8OIxGPrpd7/8N59418vLf/1PX37t4x9/9WrSrjVBEa+wMefGxdXz+hbf7tgms3TRMTaeveCtdAOLkxv2dU06jOdYdt9sfW0skW+5vaS+FYg2vIT5Bpn154ZmGLH5xeYfy9vXdjZeb2xld7WHDpT9zCfZ9dbvGKxbn1Av/1obrj6xtOvU59j6G5m3jyT069tsVdxeDEg32UZ7Mr3dv//LO2zJ/f/+zZL7V13+6hl6JB7pM1spWDEixs6hGOomFhJIzgjIFlgWtNc5b/K5gXcTT05E3h2BF5gBU/c9c2BOJUAnxy6NlBzcJIGTbTs3kNHROjyyYgRQwFG29nSda9y/Or9kSOCmw3X6O0vxOoCnBzIACrItARQwt72A8xKAC3hb/gVGdkYWhLZg16x2m+G1Ecuf/tN/+pE864OC3Xd/93e//PAP//BjRDhCXhDu+LZDQm42pE9L3NbGyCUhYrOIskAkkCdHI9Qf/vCHHwMOyfqTP/mTjxn6NjJKdwXAZu07V0Kfb3XNDjrwr+3fq+MlRs90eQP7EjzXb4BaMrt9tf25o+Jb58omkG1gvf279vm6oHhlWF2Q++pEoN1gyAe2HdemlbO2ryz3XWKxwXUxZr83UOQ1ap7Drv+RqCXLZGLr6oeX2aCZ3wim2aHsvEErs0hWBdgdO7nNvCzOGuXPdpNZkivJQbrgoeWYsMtSerNT3cfPausSIiSmsiKDktDK1L701HmDkmYfkouM6YYv6mOzYNVnabwEVEKPELm2NohpMBMmWN4uWaIndtpxqyG0a1+P1jGvEaw9nq3vu/4zS2+gcOPqkrvFWv0Ag5KfLsVWMnpLx91PQZurF3nf+LW782tb5/UXvzVL1zVsmawGQLrHwA48W11KpkqOWlbM/rVP7COzJfWS9R2gYBOSdxjO7tk0+4JjYmK/u3dxYf04mTahd67j6rocZgf3KtdEBPvuGBvXb/zQEm9YYZVL+vcoSPFEgkRumAzP+Ig6N2bctsJJuHvx78aTW2e6hg36cPH5lid2brxQxyY6+mpjBn7H7rWv3/XDDsSYfRfrPQ7S78Xf1RW/7dov//IvfyT0tSWs7d8+OPn5+v4+O59deAa/svn8+jSdPJ7R/89+68unf+uXv3zB533uy6993ntfPv5v/ruXd/2Ln3v5t7/6q482xRfUV/31f5xhXwm3MUnZW9+zWJgO4CaZdwB3uVf22PUGJSX+cZ42J25ypZn6yiuBb6KifYxK7n/5l3/5MRhyfdSgwMU6WC3u7qBLbYOHy0E7xp7oYhNr/c1O6GMHftkOPr+8aH0AprEb9pxsfH99an0P7sDKrYu87N05cWnxf31Hm8TdcPWz8R76//M7LKH/P7xJ6F9B+Ftf9VVf9djlPqNBMpZkbSBD+JaAAgJA65ru40ybrADudT4GuQmDgGeG0Kj9Ahh5u6bv6lGOY2TaIKB8n5xPQs8xgc5NDgRn+nHdM1CgL3oV9NRFLkB1y7jBmiwGMxbQgNGC3wK9YHkDwerDudXNynATuBuwtqwlAftdefpqA632176IjmfTm53/9m//9v9gdr5l6yX0jQwXPEp0msFcsobcS3xKJDrWtXdkney7NNdo+xJOhLFAVyJfQt8ytAJvO+33DJnZrshBwbn/vhf0+qe31ffa2xKwJY/PbHGv3X4TfJz3m/43mVg5+OQGqEse11/JdMt9RjzVufVdO9k2bNsuYVxf0LZNhJasbnC+pGf1s21hi9p68UeiY2bO8/IRHDsZR+wEZzi5pGTbsCQG5tmgyd4LNr/JBs3gW3UiobP0uLL7vjiFdCYTTFqdIW0dSwaJf7JJqhCiTbb4ibLyQQnt4hI8MmMtwe545aa7/Gix2K70u8EazKhsZLAy+r5kSB9VhoSqfuh4CXK6SdbIcvrcGCb+eIwCLnSNJe/d0yaYyjFbknyWrbI3cm28oK/wKwK/M1Hbtut/cJiNiiOwiU0vWZcse+Rocb1zK1flexa+MhqU7Bj98i32sRxCTGZf9G1g1EZbXcfmKw/57zhds2WPUUioKtugUzKxn525V797cZ3KtzGaYxuLkHW+I4bwieS0h8TGF6RcArJ96djFpE2Y0iVfDj86xzb/1b/6V48BtOVCZF6c4gP1x3KDlY0MF09Xtk0wxAHHJBPLBRbXxY+brLAL/QWD2OrGG/d2DLZsm6zagSMwFSbaj+O3/bbf9mqGVuw3WKo+GBQewNn03Ixnb82xcsebJrKdtcPqNsjEh2rrriT8xHve+/KuT3z85eXf/frbO977xV/y8oVf/J+9fM6X/JaXT77ni18+8fF/+/Kv3/q8l/f88k8++ri6mgCofWFT/d8sfbLo742NN6YsLtCb/hUn1mfYduXATPZo8LNzyRaP6fn5nqPvEchWUCZXvCb+0+rDln+3OZ79RnYVkUFdcb66DSL2nU/diTrXsDXxdAeA2Z62bh4ADy5Horv1UXF5db3y4gJsc+1VDIGJ2ndlWUwXo2Gi3+KlQQG/1a9N2WT6frt/bxL6t6vB37z73/rqr/7qTyMAAqtZBMa2hprxIK8ZqwC85J4D7KjpJiScEBgJqEa5qGODoQCwwZe8AECQ4ewSfgGOQ2yQ4/wceoPYktx1eE5NpgWdDUyC5dXDAgHCxkmXYNHZyqj8JejIB92Qb4O9a+h0y3H99seaJH12bEciFxT3+uol+wYcAHmDvLYsuLGzgmsJ8zd8wze8fNd3fddjMxZ/2d5f+St/5RFASuJLdPr0buXVpcEBSxsDP4HxEjqBGUEW3JKv+xDk5IgstPN+cjWy/1M/9VMvf+fv/J1H8K1+KwwKzCX0Bbdm7wvMS7AWnFff2qot62cbfG5ZS66UsTasPNdt+YI/u7v6WZnWxp7Z/ta999361h43Mf9MhHNtbjHl+u3aIJvdIL11CLir25VNP9ERLER8zLT53GX3cIAPaeeSE0kz4iT5tgdDRKpz2ZcVIAYOukYSUPt20zD6kSiRxVLm2tj36mf/kvbsfzHL0mY2p4xNbLreBn7K5NNd9+7P+/yXf/3Jz3n5kk/9m5e3/v0u8enBTLsBOfpogKx9KpLNAAk80Vf6xECC2ZD6IHkkiJaBR7bJXBvSZyTazOragJln74TuN11WjkRcf0kEzUonE+ypTrO8Bgzgcp/IKRLI/9iLT/5547N4fpPJrhevzbzxB3L4XZlm4tkr/KB3dkHvK1/XVmb1SWokBbtaQdxb7K/9dqlPj33vUwK3GznuAAsSbaAFTpuFvL6vzRurKmOTRzjBDjvvURMJSrLDgWcYt3FSTIEpm7gYAOLPluB3T7Htvrou2UyQLG5tMrEJ915DJnLwfQn3Yt7i/41Di4eLY4vh/AgGpTc2ILHbeNV3de4M68Y4SYx6yNv1Xhea/uxLIKnsHL5hw0y8MbuJb3hdXTpvtZ/n15OrcnrspT4yuGKwCO+BAWT/5Od/8cvHP/9LXj7xuV/88nkf+29+fUXBf/tfPcrID8O1T3/Jb3v5xLvf8/KPfscfeHnfj/7fHsvuKy9+EbbYHM+khTqv7+HC9AEL+CzMyHetuOoeg2Y4soE3A5IPzP73rwHND5M7vtNERrvdN9GS7bQpXjvd99/S+3DbvkZ8iQwbd9nsct7NR2D5zQPY6zMshC3r32QwgAN3YNszzrP+e7+z6c1dqiN/YtvLz9cfn/lax8gCh3CBywu3rL6HS5+NZ+jfJPTLLN9Z39/60Ic+9B8k9EApw2Ks64ACHgez/BKwXwK/CcOWt8a4hAVok8OnoCAIAxhgDDw3qXUN8AdWSx6AinpXrg0yuwJAwDFaeOt2HqAoc8Fqk4wNmACDPul+ryc/fa48m6gABn2CqG7gvYH9AtY9T6fKlDyRaY+vzGsXC6KOG3xZ/RdM2lG1keA/9sf+2Msf/+N//DEy7K/g8Zf+0l967KpaIl+C3vI4M3H6tk/PKRas+16Q2Wct9b/AsoM1ZKutiGbfC4rtaF9QK6Hv2Pd///c/AlkyVGbB/3f+zt/5CNoRiJai9X8DytX7JZnXr5ZILfm6fngJ2BKg9c2bHK0+1g+ewdva6D2/9W8b1++2/LWjDWC3vbeeixvs8plurr9tWXxqZV1f3O/IuMRnZ9bMqlt2b2Z2g/XavP6uTNdKiMw+N0PqFXj5cmSzmRtEa1cELF7yh66T5IVZ/TnX7yV9CF7XS/4QCwl/15eYfyoC/vKul3e/fPLl5XPe8/KeXqP36XzlV18+9da7X9798qmXf/vxX18l8Pnv+byXf/OJl5efft+3v3zwX//Dly/62L9++fTnf9HL//ytj7+8fPITrwYVrG5BOi15TT+SZAMEtcvu5rVjSZ7ltmY1a5eZO/rvd9+biVNfbbOpnzIcqy4z+2GORx/YWsfSkUQ2eSTz9Fofwxo4tH2mrPWBTdDXX9Orc2zb+SWwHTObiSzuSiTXbp8j1VZL8BVxYG14sUcfbJy+CWW/w+1k6Jnc7jHrzcY6ZxCl6+tHCX+/l+CnR487GHjdwY3Kpye84WIgmxKHOs/m0gEZd2C3du9A95a5MVCcXkzk76tntiKhTyZLrndjPH2hr3fiYOuCzzfph3ESD1yLbsQKgxBbPpxmM894x+vay07I4zpl6qPku4NG2gwTu9Ysf/dbdRNOSlrNylsJkY3AAXiR/B3f++rjBk7D2b6L//A+GQwyScS6ZmdSHzr73M9/+bUv/K0vn/jC3/Ly33/ZR14+77/+pZcv+H//4Mtb4d57v+BR58fe9/tePvHF/7OXf/lFX/byhb/yky+f+49/9OVzP/3Jxwa6VgfV9w3q9A+3tw83ZsMSmE0+fdh5y+i7xqMDO0hlImPxr+/KbqDhd/2u3/XyR/7IH3lMthh4aDPgv/t3/+4jqW8ZvkcWdqB0J+PY1/oNW9hEOb3KS8R392o7fWzcX96/sR5uisnLp/mM+pTLNhfrdjCvNtyZ9MWaypHsw4GOkZ9dL27oQ/4Cm/yWE4Wdn40l9/+nd9iS+//jmyX3r8z6rQ984AP/P0vuOSxDY8w7wsbgl4hySKBxjX8TUXW4Zx1zyfkSaE4sGdoAI6ne5KDviCqj37ZsENJWzrIOu3IvqXL/yotAOKd+erqJzLPE7CZBOxCw8iEDgHKT6yXnArYZt8+U0OhXMizoLPDtddcuniVDF0gvAANTJKLPAl3Pzves1p/5M3/msQkLfdUPbYb3Pd/zPY8EusSmQGfDsEtsJTueQS1Q6yvgSbf6OL0hFEDVrGf3FGxL5nuVXo8FtOz/R37kRx6JQbouYPasWQl9I+2N+LcTfwRhQVyb1h43oV9/XKCnU3Irc/tMX9D3BnT2ssnB+s/WtfKsb+w1ytnPKwuZ18Y3abmkRPlbzpW3ay45hCe3/VvXM9n5+vbJ2ir5kXgk0VL7naHfZ+c919n9kqmbLK2O2V12xOYi+HY/7nykLnv3HPQOImxCEkmTnO6sASJX+RI95Do5H2+A+MSnXt77+e95ec/n/Xoy82ufenn52MvnvnzuJz/+8t+9vOflY+/9X7x86t3vevn4Jz/v5Ys++bGXf/Oe3/Lyrne/6+ULP/1rL5/6d7/28qvv/oKXL/jkr7786qd+nSV80ee86+Vffs5vffnYF7z35cP/n59/+djLu1/+5Xu/9OVD/8MvvfyWf/ffvnzq37+Ht3YjlBIavxdfPGtsc0t20rW1K79b/9kl+5aTp7fua5APOUs3kstdNo/E87WucX/lpaOwyCZSyW7GsD6xRHzj3s6irZ3zTza3xHfJLVzn27AvuS8OJoPBnMW/6rAyoDZZCWL5ssScz8B/epDY73nxIjkcR9Dh/BJnkwPpwAqNZDITKlnqWPit76126LgZfW9gMJBjtp7e1b/62cRy41AyswF1WXK9HOfqf+PsYvTKwN66d2foPbJjNUl90iNi/aePTVJW1sU39rP8ZPEUji6PMkCy/GE5WMcXW/6/7L1ZrG3Xdab3r7X23qe/53a8DUmx7yRSpEQ1lmXREmXDsmXLFgLDsIF6qId6TgIESAIUkApSAQpIDARI8uo3A0a9BLZhy3Ejiio1NKNeVGeTFEnxshfvvac/u1sr+Nfhd/xrYtMolQjYhO8BDvbea801mzFH848x5pwrg2fwbvKC54NnUrfCG6UORla5zycrCOAXPt1W6no/b3njH95L59X95xDMxKr0z7R28NRyzGF48E/iSOibfOk6XIb5GY6W1J65UYcbFzRrlnV49hYtPf230uRAs3qk04evafPkSVUnz6u78W7tb5zSdH9Pa099XfXLT/UBRmMI6xgceviAlVFuD/ybuhE8Yfoj62knrSNZeu/7ZZYeXYFDj71i/k1TJ1y8h97bIX22kfvi5fZf+9rX+kSLky7OGlu3Eixwf+hHyj98kk40tp1xIW/IFp+uL+WXuUR3LsJTpa1HjrIfydPwJjKW8oNOpQ+J2bNvXE++S92APmW8i+YTrFy2SUKLMf+Xfl5z6P9LKfdP/1x18803d8m0mamBmUpggSCUholy6USXChthSeFIxwJmTYXOdz9rgSbaiAAi9P6d0V2Xh+nLsWC4sg7aJvOe4IQ2UlAxJChT9zMzAvlMPpfjgQXSgNLXdF79fOlY+DdZgzQu6XDhePg+wC8VX7Ig85rKr3TkFjk3CUJLZ+/NxleCjBIImqZepu596R/96Ef16U9/+vhQMJe1sbXz7He922hYmTk66evJA+4/UXuWP7sMp1Qz1+lIMhd+DkfMdRrEAaR93dFpZ+bvv//+3kA98sgjvREzCPCfQbGXpdnoGWDY4feBMUT1S4OSdEyFnryb8lTSjH4jl8xFGp6cH4xhzlE5l+nYUi6vlYYzAVcao3w2+5cAtBxPqTtKmrwZb+W4SppmHUkLysEHadz9TPI9Zf28+dR8Yt7yfPM+ck4wJpuTAUdkkjop43bQb4Bi/yYr6TpY7kmW2kDJzo3LmScJKNAe8gvvpm5GDwC64fWDTnrpzI2abu1q91AajAY6N99Tp06vr57W9mBNK5MDbQ1O6sCn2w866aBTo4FUS1Xt11tUUie1mvdf22quSpWabqDKF9RpvZ34pCPtDVZ03cGrumf/hxrMJ8f6PXW3QTaBkOQx6G8nJ4Grv5tulj2Xhycsm6Y7e2Gp07R3FtRl/YmT7nnIrBRgHXqzvJ/MCrxBwIVAD/OVAeHUJ8lv6Jjk41LOPA6XI/CTABkblJlLngdcQpPSLsKb2Cgc2Vw1AgDFeXEdzEMCVQIKGczKwADjw0lm3Nh5HCWCKDhJlMfm4cj3Aac3luaTqacsS5Sxo+AP/y6Df6kXCOqSJUVmzG8s485kBHQt7XHiDPQWdeMo+dkMyuFIEZBj2bXbxZa/mb5KTJXOHg54Yjf0LGNbFKRAB2bZ1IPorpRR+AMbC28ssnuL7E7yGboABz6dVb7TR1ZKWQejB6w3sedsTTJdWbGXgT7rGl93gsDX3V+2GZW8h3729TyT4Rinnrygnbs/pvnqpprtV9SunFT16pM6vPkB1S88rdF0X2eWqj7QeWp9WcNaGh/ua3r1dR3ubKkb7/er+5w8cB+s7y37/uRwPDA1epE5wjFGjuB9eNHlsRcumzIDxk77Zbrh5MPD7tv73ve+PkvvxIbtoPv33e9+V1//+td7PPT888/3gWfTFdyd+greKasgTn8AACAASURBVJ1udBO6CH1RBlXQaSXuQRbTYU6epT1wf4k3EifTBnWlH0JQjvZLXJX94x72vcRsrh9+LunBs/QXXYq8GgM7mfSz/l1z6H9WCv7TPd879Am2WQqYUSWAUgno+Y2Ql0aiBOsYZBQKhjDLlQaqdPyoA+WdbaLQUmhpqxREC0cKFUqRsabRSQWIANKW60kjhnClwNNH2ijbLad/kaFMIJLG1XVxDyOeCp2MiO9lhh6lAXjJ8aZBp868X4JL2kMBUSe0SsW8qJ4EUChvG48bbrihd5Z/8zd/Ux/+8Id/4iRbGwk70F7aZUfeUWtHgm2kUXwodBstTh732DDUGOkSYEBfMkCefzKlGCTvtXOwwUbMTr2ddfeH7LzlyMbODr0j7AZjNnBefpbzm7SCXvBb0h4AWvLKm4GjpCntYQjKNqmT+UvDiNwk4KJ8OY5yHlOu83uWK8dVjqccRwn84K1Fn2U/81lksXwO/lskF4uuIV8GkeYxZ9DNG3bsDQoBRJkBB2hRn+tgWTsAlL4CKnDSAPzmTesd12WH3iDK9QFmcdw9PkBwymO+TsjXLTcAk8OVVX3lvjvVjnc1fu2k5nWj9emh6rbW7pkVdU0nHUrV+Mhpn3dzdfNWg8oOfaXKl52Rbyp1oyOHqW06NbNa9aRW3dX28PvpGXoM07ma2Uzv2v6eTuwfARIObWMOOWkemUDnuu+AT19j6b35lhUNgG7Tx+NGrtnXThsAResSl2XuyLaTQSbThMPqvqZD4LYB/p5X9uqX/Mey7dL2EPBDZlxXBhYB3vBNaZfhGV93Wc4cwLHyZzp56dQCEnHQ/clKE9fHapCUS2TA7ZoW6F3/tuPhs0P83f1IfmZe2HNc8io2NIPkXMNxh9YEvVJPs7SaZ5At5IHrixyJlHUcQLZjuJ8Gz3asmUOXLzNxqUfRM76GMwNtwQP+NI2Q4TzngBPuHYh22/A8+go9zVjSBlIm7XBpq1NXlvQA6yTPMI8ZqEgsRFtpwxLLoYvSScHuJu2RDfRZ4jiXy2AMNDHd+GdcyDIr9UxjcJPLWlf4t+lvHWJdTtDMfeAch5IXWalBUMn3kSE/t3vqHTp48NdVd62q+VTdYKT2jXNK2slMVTXVmVee1OpwWetnzur6w1e13yxptretrYOputee1YnlUb/KD51iXshX2MFTacsSkzFXJa3Rsw52+B6BI+QGnjbt4UvXZVqZV13e371y0qfdP/TQQ30/rWOduPDSe3962b3xmunJfGVwB72b8gJfZcKF/qOv4CEwA7YAPZL6NnFGlqfNxEa0A+8gr/Av7YCTkV/4FmydGCNlCr7LgBWOPP1E5so6qDvbxCcy3Y0vf9a///tttuT+v7625P54yqtbb721SwVaRqJQyBlZS+HIaFEJ1GkFASkd+lJwEBiUEQq+BEKloJYGi/6lI46AZJupePN6OrsJtlCYGXRIBZ5C6DpwoNOY02YqhxTiNLSMM5VgKqAUXBQkffe9BG4J2vwdRZkOVPY/DW4qoyyfCimNK2UWjSUVJ+Vy3v2Mx2Ij4/3pPnDF2XkvaYe/bHB9sNxnP/vZ3pE2yPFptD4wBiWbtMG5slEyGMJQ5z60lAEMAhF93wMwun4bOAcbvNzexszLev/iL/6ij0q7fv/ZsXOf7czz3nkbOCL+JaBiXstgT84nhjkNGeOk//BMjicNefI8bSZ/LjJ8eb8EW/Sl5OeyzpRZ5p2+04/SQKfhzbI55ny2rK+kSY43dcwifZLjLAMh6BuyluYHMh3mNTv0nvN06HHAMdzo09SfuaQ8+Riw5Wtk9XDS3LYNuXnfAIs9+y6XbaAfoDH8jP7CWTW4nayt6yv3X1S7/IQmV9+tdnyd6mGjbq9Td3KidnAoTUeqD0aq541mfrf8UKpmlerODn3VZ+rbUatqVKvt5mrbubRXSQfqM/mNanWdVDeVqnmlbtZpaXqou17/ljbnR++CRxboq2lrGliGTG94zPcB6PnquXSmWT7P+AGRniO3Ba1wMqEHmVmWo7tNls3TR3/i5OP0+Lf7b17wHONs8J05dbs4mH7G/YdXcE593+P1b87wYNWAdZmdj9LWAvIZF/yOLgOs85t+ENQhM09WzuWwIRkswkn3uOA/lzP9fC2X9LKaDMfEfTJd/BwBL9oBNGeA1mX9bOnoY2txqjgXAF6gvZRzspvwQWII+IrAm8dIQJhtGt42ZZ4igJSBc/RMiSOYI3QlNC4depZCI+Puh+fZAQQ+09FBh2S70A8MlPq5tBGL9CZlkBf4KfVm6nicntTt2KvUpQSnEn/Qb5czb5l3clWM6YCMJM6BH5NnmEePF970PLE6z3Jkmc93wHON1Tau1/Pcbzk6ODjWOYyNLVAeA3OCww+dwFKHw1XtPPyvVQ0q1dZ5rYOdXrfUHq9eWtm7qlN727quHqu74U5trZzW0sHrql7+kQ5felbNa8/1iQH4IvfSgyeY57RxqfOhVeIJ99E0sl5FB3JeBXvq4WvfJzCJfqIu4xxn6X3OkZMb5tdLly71ZwX5kGBvifQr7Di3qAxGIdfJl/AMOMn9AE9jG10ee4pOonziZHizxIaJHRJ3gZfgfWiwyKEHr5YyyHwgW+n8g+dTVliBgj6iPyX+g3aJu9Cj5oW3Yg/9//U2c+j/m2sO/bH97/fQ48SjrBNYYzwRMJc1k6WgpYOLIkuhhZlToHAG01ks60nhTOZH4GgrhakU6FTwGDnqWuQ8YaQWORAoHPrpejBMVnL0B0PGMj+uu28YGhRRCjzOFOXLPjBPKeQoDu4xdwg5fWXO6FvSMI0x1/mkT1kv9OOTNgCPXE8AxXfacr04l3zSZys3Z7ftMPuVKJ/4xCd+ArTaeXc2/PHHH+8z4nboeU1c8hOGGYfe/XI2k1OQAXXQO4GH+0SWin7BvwYHPsSJ0+2tRP/mb/6m74vn3Lzgpb5ekm9n38/55HuvIGDusp/Jc/AkdM9yaaxLp5a+p+zCGzmX0DoBW85xzlnObxq/nN+UCWQ6+579yr6VDnUpW/8YyDzWXl643XXHr9zkOzRLo5r9L2U86ysBq3/nnHg8/Hb9gCwOqzPoYf8mmT0yHAB0nJ8M1CEPZEMBL4BVyxb7gWkXJwgn12DM48wlgDia7rOvJ1hJvkZfu8yrK+f1/dvPqj73Wc1m16s9eL+kkdfPqxvuq62vqNKmNFlRXTdq553aaqaqlap50y+tr4a1usrIwJl6aT6dqdupVNvpb5ujLL2fazs1g6Z36LtJq4Eq3ff617Vcd9rojpa7euysHDMNPBbLIE4zMgWoZhm66e1xeT4MzJm7nH+XNaA33ewsuX5fIxjqe2SDWTWAw5jOrucE/ed+sP0BBx8dk84l9gjH0c+x3B/nF/kB6MGfANwEtdChtN8JlLMMdIAPkVvTlrF6jG7L9IOu2FtsHsEj99XjdX04ZlxD/nDQS/1FH6AF/Jhgn/mlDLxsx8t9yz30vsb2CreVgQ3oTiYSGmKbsJH0ge00eSAlJ5/buSLYU+o/6IseSrvuttAPGczAySKYDM3dV2dmcejpW/JD6j8cOJy61IVp+5mrRTYw62NsicPgTdPAAcycU+6l/QKLwWf56X64r+ap1MG+jgNJ/azoSAzJfnJ0Gvou7QPza942f9qGW1/D7/SZdlynaU7gzvfZ+uMl5O6b58VzwpkN7htz6HoON6/X9LrbNLl4s7ozp1R51dJBq3bcar7Uqp20aoa1zlx9Rbe89gONb7xPr9/5btXeunTpBS0/+20dPvMdndlY618N5zFwXpDpzpt6UqflXIE5mXP0Z/IAwWfLCCsO2A7EnGG7+DQNXd71mIbvf//7+yz9ww8/3POCaYJD/53vfKd/nR0HFpPYo26wKX2FV8HW3McWwh/Ug86Bn3geuc520i+B52mX36Wf4vpdJ7KCfgDD+3l4C3ljPpCXtLuJ4xJzMi70G+PgE38i55dAhmnBWxlKPPPT/r7m0P+0FPvnU766/fbbe4ceBkxmRUBKIARDpgLEyPMMmZ90XBGUUpCTqdO5S+eSMilEpXFJ4MI43J8UcAxMOvPUnc4MU8RY03ik4Uf40lFNoJaGzW3jJDKO0gnJCBzgi3FmFJJ6CbCgjABzaSzpO/2CNpSF5vQJRQ1PlEa5nK9UKvQ1+5HzkrSDD4iA0p6NhaO+PgzvU5/6VP+uUwMbgJnfPe/D8Lyci/fO21jQ75xPGxeyKwZ5zmS6HAcLJXhgzuFl+D7r83cvIfUBMF5y7+921n2iqxWqx+o2fZifx+D73uPv4AMndefclLzntqFhCeIX8SfzzjiS1vB+aUASeCafpyFjbvikjnQWSjWWPJhBhLxOn5JPclwp02nIS8P3ZkaxlPuUP9opZS5pl+1zHX5IXeBryHICfgAir0wii0/23c+RcQJ0l/KBQ56gAPDI4Uwug9MFrdlCknxsXmcJdwYEASH+NN/6087r92/8eW2tntB8bU/dqcel6kXV1UfUzS+oa5xhmkjakqoVdfMVDZqhpu2h2tlcdTNX1y6rm0uNT83vD8LzBnqpnbeqppXqaSXNju5XU6mbdP0hevO2VTft1HSN6oM93bv9fV1XHb0pAp7DySZ7h5PGdgEcOJxplt0ahOOQGqi6Ts+PaZnLqHEYCXywTBe55pWA/MYxwJkke2weYn6QH88JgMzfmUfsh8foeUpwCfgmKOD5y6X96DvmH/kli4wslDLg39ASHYONdBvWl9CYd237Om8DyKXgqWOQc1ZQAIKxY64jnXHk2/3MABby4Gsu48/M6meWnjHj+Pue+8ybBlKnpb5i2wJ1py1Ku+cxeNxeccXrzDw+2xvOrkg7XQJ315XYgLpdL9tnUjdgC3FIcXDdX7dnZ27R3unU40lX5jV1MPQt71EGPADt4EmcZrKJzH3iK9eNDQNvpB6FF8v+8pzHTYCjxJ/IAfJDf0s7SXtgo5x3981n83AWCVlnl+E7/ffzxgmlrYIvPQ92+NkGwTketDc5c4P23vlhtWfO9yuV+rE7uPncJenCxd6p76pWVV1pWA+1pmXd8cL/p+mN9+j1izepuvyy9NwzGjz9DQ3GO32W3it+zNucA+T20X9JZ+iZWC/nM+26+TuX3ePUE3xDn3leTCOCUci358XJCzv0TsCwmoAzg7xy0RjIh+W5v8hq9iFtPX1n/lOmkB9ozNwggyX+TXsOLZDHxLXQzuXdP//zhz2mDcoiF4kLqNu0wQeinewbW78SvzFO6qDv0Nnt0i8wCQFofxpfcuByic1+mt//59ssQ//fXsvQH09v79CjkAFPRMZSaIgUIxTJzDA6itBMR9S6DBYkU6dwJvPSnzRMPIfTSUQ3BTHLIGQZyU6nhLGlA0Vd2Ueep1wKNQKYSiMVQSmsGHeEEYWVCgH6llFClCpCTR2mbwJF2qRvaWwXKUiUKvWhzErnJ4FIqUzhm3JuS+NNG76OksMxykyCwZOd5Q9+8IP69V//9Z9Ybm9j5oPw/Ho4L+syuOYT2lO/gadPq7Wxcju8q569YulIJR9Bk6QNdDUIc/bdDr0j/AZZPm2f1y95HF5m7+0Cjqj770tf+lJvzNKRhFbQKPuSADz5rVTKyXfcSyOVBjPngn6U1+CZpEXKx5s9R3n6kONMXoGHSiObz8GvKRuUXwQGs6/Un0avpEspH0nTcg6y3Yy80ybg04DIq0DMZ6wGyX2wudyeOckVPamjoDdZIWjpNg3qySriaOC84SCyJBvHAPDEqeE49ehP1//jK1t6bVZp89wFPXPnh9WdbNUOZ5pXT6qrH1NT+2C5e9R2G07R+/g4dX0u3fulnQWfaDY/UFMP1PVL6SsNBz4Vv+6z93VdqfVrUDsvyW9UdZ2qtlE1HaiduCZfqzSfzFV1dZ/NPzPZ0b1XvquV5ujAtVwC77Gz8oDMva/h7LKE1rQGlBtA+bvrYSk+YAi9DH37bQdvLJlnm47L+GAqX3d21rJixxcgzBkGpqfbwRFj7tMJdRkCigkWXSfjZMkrr9ECIMJ7zCs2EufFdRNgxVa6DDYdkE4fkXmCUxzEhg5lzzz9hKZ+jsAU7cDb0BN5zEAS9i1l3nVZrzM/vkfWzeVx5hkzWzDY+pC2nsAXc5ngPPtJRhW5SdtMv5lLzmLwXLuPvELOwWSc69QzaQdLPY/+cV/I0Pszaek2sIvQwfyLE5cry1JHJb5hzqH9Itvha9hu8FwGHxIDuCw6I/U34+GTgA36MnEIbaV9g9apUzOgmTgBusCb7h96ILEFgSN0o+uAD+yQGl/wKjveJkCQyjS2nMMryK3nx/Pu5+AtXhPmfph/ceihwfY7P6rDW+9VvVSrWjo6b6Q/DrSPcbbq9rveoff2pLpqdHJ7X6dfe0Z79z2s5kyjdjjX7KWrWvnK51S/9JTOnDp1fMin+2I9xKqNxMyJ57GFpYzA23yaJpZ9sBGrGNEb2Dq2ILFdBJl04sIJGDv0ztabnsZEXnJv7OPD8Zyx9+pK6Je2Hv5Cv6TdYwzpGPt+4mie53racr4nFoGHUn5wwNE51IUtLeVlEf7KYFfquMQz2HjsfhnMSPyJXKBHEqMhYwS0zI9vxaF4/8fbzKH/76459MfqvT8UL52qZJgE4ABMlGPJ3DC/mdEMxtIjGDwdXZg0nU0Ylr6kAkKQESD6kIqrBNz0PZVACtWbRcMyAJEOO8akFL40lPQrlUTpYFF/OhYYOEAZAlo6GLn0B/r7WWidc0JAoDSiGSjI+qEl90tjnspwEThgzMxb0iCBHmOlnMecS9psKC5cuKD77rtPv/iLv9ifcG9jw3y++OKL+rM/+7P+tSh2pm3U7NCXSzld3gDMEW3/20D52Yw+lwqevqUTm0bD312XHXk77Db83stPdt71GSB4f73L+NN7x3wavw1+AhkMaQLBVN4JKktHtpyLkqYptzmWrLP8Xv5m/kqjmYa25IM0YAD35IPSwJVGl3EsGs8iEJntw+e0Wxp2AiPIXcmnOS76xdgTLGYf0VUGL7l3ngwnGV6cugTLucyWthkD7QFsWVrIkkgyRGSiXS9ODtlo18nqANPJ8oGeKHXCK+2yvrl5Ud25k1pfPy2dnqqrnaXYVjv/mprmWVXVO9Tpneq6NXXtrrGp6nq1B6k+/X4+nx079Iatg8b70r13fiJVB+o6v/nBZSrV9VSVzqibnVXVbqiejjSYDjU/nKuu6j7bP5rMdNOV53T9+GUtD+rjpa6AToNClsujYw1ycdZZ0QOtWKZrGrKM3M/hvMP/LseSewcGTCuWdHte2TPrenEOyJQDBLF5ZOmZH9/3c9YF7r+vs0IAu8mBZwQeOIAKvnV/yJqjL7AXyIj7D7/jkCAP7j/OOKeAw6foYT8DHVw2HSyypDiAng/3FVrhTMHr7pvrd589dtM77QE2k0DUIiAPnnBZ+NyfuSKFccLrOA3MP04WvM+SYuoDf6Qdw5563gkM+5rHYrvjf39Ph+HN7OYiW0PgyfSBJ1Pn4EiwmsABBPY4l/1NLJVBDPgaXsnfiSHyfvJa6svEYdgVPwcv4KCkQ5IOva9TFj2dDrvv4zgSqEv8Bj3SpngeCQT5OjKH/BMYY9xko5E969D8t0PvgDwrmwiOGYOAtSyjrAIxD3jcBIj8nZU1r//qv1G7sqR64C1IR+eK2KP3CiZrzfnYS+69nMk6sdLKeKrNSatueaTB/TdKw06T1yfqnnpBo+98QWvbr/ZJAsut22DpvfmixLmJx5PW6AqXR0Y9l+Y/zuIwzazzkJF0bAlUw7OmiWnl68ZExmzeIulVEKaR9897yb2z9f5Olp4VOfCd6+EaWDv7TTvJvxkQgE8X3U8Mvojn4cv0ORKbgFHhdeyx24fP8Asy6JSYqgxw0eYiHJY0QW+4LdpIfJey+ladcn/NoX8zZPvP/3p100039UvuMbSpgNNBRZmWjrCHiNFEyZdOP4zI/UXGEwFCoZfCA5Mj5JmFc70IksstclpLo4tiS5Bt4SgFlHYplw494CAjbSgFxgiwQpGUETyUZYKz0thhwLIP1O9PwEqCkaRBOkMoI5QCShFHJQ1DSbMS7KTSyzYYM/3FwGd56ARfASYNYJ39drTXhsGOfS63/+pXv6q//Mu/7I2Ds2J20h2lTgPhul2fQRgHlHmpvaOXNlYcdJPimSBh0XeUt7PzNlx22F3XY4891kedWfZmQ+al9v43ePBqAvc1eT6DLdA9+aYEXWU/qasEifkc9SVAXHQ/AWh+Z854Pu+VBjJBH30qgVo63Mh2OY7SkJXguJyX5E/aRXbKe+nQlzTP3wkMaC+DGtAl+ZZTks1rZH9Yjg0YgL8JAqALkb/UE9kumXx0qvkMoOW6OXgPwGPe5t3JpgHAy8+z9xtwYZodDNf1o9N36PmTA43XntLm+t2qB6uqBntqu5lmsx9q0Dyhqs/KP6C2O692PlHb+dCzdVXq1PoE56ru99M79+Rr0kTT6RV13Ssa6rKW6n2N1GmmuQ6qJXXVbVJ1Vk19g6r2rJrphrq9ql+C76RVN5HWxoe6eedZXZhd1uHe7vFeWhwW6wqADpntzM4DtHHQSx2MA2HwyhznSgbTHgeEAEw65G6f+fFnHsjntn3f/26HTJbrNxB3exwYh/72PQJ/rIizA8chXm7b8+s/thu4ngSYvoeNcd+zHLJB4Bj6JU/jtLgv3E9b42vp+Lsu61Y7QdhhghXof5fHQWBZs6+BJVw/mVb3n9UOnIFA1hDQz7YJMvQsN0V2ccZw+HH20yGEhqYnzn/aMPSJ58FjdgbSAWKX8VjsyLH8vQTa6F70WQnAobfrdZ0cZAkv8xw8af7INskkorey37S9yP7DC4t0XFkXuCRtdmKf1MWmK7xF3aVORf+XOC5tCTaW4AaBMp4F46E7/RveR4ZNy9SJBDiRdYKApo9ttfmQbLM/vWTZ112OoBYBL3/6OfO7MYdl1eMm4MKqG1+bnbyoqz//KXXDgapRpXqt6Z16vwik9Xkh007drNX8wNuUuv6IkkE90NpBq+VRq+G9N/RZ+9nhVIcvjzX49le0/Mx3dHFjqU94eDy8vs4OvfvA/DAXabe4x6fHkY6zx8ZqII8bpz4TJdDKfItd8TX40ecFvec979EnP/nJHre5H6aVHXr/Gwc5U+8zh1hVmnyCPkB/lbY85aq07xnQgl/gRfB5BqHSxmY76bsk9ofHsyz6LjFP9hE7m+UYI37KIjkBC2S/0SFZfzlO899bccr9NYc+Effb63t/yj2K1MyVDMd3QE2CUJwsM1guW0vBSoONEUuhAtgnmHW9REUTkCBcqZgAaP7EWGOoE8C7j6VwlFkN6gKEYCjScJXgieVwtIVxKgMKi4yf+7QomscSp94ozGY9N6XTnQoA5cL48x7jox0UQs5vAo5FCiNZGQOf5Rg3c5rt0yf6Xhp06mbefN8G1U64D8Pz6fZevmWgSL0Gt3/yJ3/SO9EchufXoSxy0InEO4tugOAD6WwAAXCLnNI341HmwAbPe+MdcLBRdWbeS8psUP1nIOH9Y46i+1A/99EOPQAePiiBEUo6HdhS0S+aq7xG3VkHc4Zhx8Ble4D1pEfOK3Nb1ptALw0a/MG1pGnWkXxY8kYJUKmLvkKbkj/L+vO5fHYRAE5+ZAz0PecC40zgkUPs2DOfZzaQIU9HonTwaRedkcDa91gKzZyZbiyH9P08WIt7vFLLBt5/7P12GwZqtDFrRnr+1O169fwNOtzY197sb7W07GzhB1XXM1W1T3h+Xk3tV+F4y8iG5u2NqrSittuXOmdbfYq9X9XkLFMjdYfqOr9W64ra9qqqalfL9aFWKmneSoddranWpNrbYNZVezm/blRdXa9ud03NZCBN7bFW/Z77ldlEd2w/rfWtS312P7PPHGZnPclJ1rw2jYCv75mGBNw41IkAoOcTZ4B55xmW7BI4YakzGXJ0lunJqdiuA3vp4A7yQ9abwIP7kTrez+F8mJdwQl239Y77QPbP9bv/CWoTvCeQxUb4ebftOljZgYPi+nIFHrKSwXV0iWlOgIRxuq8sGQcXeCzst8XxwolIuXW/TVdWQbhOP4uT4N/ut/W3nWrX4fusrDAdMsiFnOCUuG5ohVOXK91cF/JU2kb3ze1YpgnUuQ72MPuT4FqJdZiDtLuJA3CgbO88vwQ4sPk5twRyylfWUYZVE6Vjwu/SsUv9n/o59SU2L/sBb6cdQZ8lLgA7wQtpH+gr5cu58TMEQ+F37AO612XIgnMPec7X0rkN846db3Qpq03MrwSn3B6n4MOjbJnxb/QnjiYrA12v592/4WOP3f/bP/9rGp+9xeBN9Wrdn3Jf+U0gy7XUdP1WIx8C6gCmzxfpZa61fhtpfXVNS9ctaTgaHJ2E/9QVnXj8L3V1eV1nX322369uvmSZv51mYyMwX+ILZBkcRhlwJvTzPEI79AtvcGBlF3qOsx9MD/cDPeZVanfccUd/7pFPvbfMmP524r/5zW/2n95P7yQMwU/aR37KQEPyZCmfaROR6eTbxDbpl6AHwE/Qy79TryKvyE8pC4m/CMqmDMKvridlIfuNX4J+RVems+7n3UfaYO4S8/m7afpWnHL/+2+zJff//bUl98cmtbrjjjv619bB8DAO0SWYPY08hg5GsxBk1BiFX4J2P5fGFAGCUWF82kY5ulz2B4FAoGgvwVM6JSmwtF867IATInGZ9aBetwfwxhkHOL6Z4oFGaczdfz8HiAJgQy8yKKZrOhOpYDCutJ8rC6gfJy2XSdL/dHBQVKXCZExJ36Q939Ohh4+Ym4xSUp4xwQ8EUWxEvUzd0d1f+7Vf08/93M8dH87k+rxcy6+H87vn7UTbYea976lsXT/7me3QG7SRRSeK/p/j0EMjjISddGfn7dS771727yX1NlqmsQGnM/fO4tvQ+b4P8IO3cp7TGDBfKPVsF+CTvJ7X8no6xtCjBGyl457gOvkAtquryAAAIABJREFUo5fgLctSD2OCH8u+JW8ksEs+Sp7hexrgRYY05a1sM+W0pDMylGNJ8M14Ul4ZQ+ovjDVLvA1m2I/JskQyGuiczDDxvdRryCf0BUyQsUWX4agkMAVY4RjieKJX/en6dwYbujzc1P7KaR2sr2rv/Iq61S0djP9es/klrSy/T02zrGawK3WX1WlLlV5X1x1q5sOCumV1sm4aSN1Arfcz+pT7ym8/Gb/h7O+rql12qq51NsgOrPeP+q0EPiDKr6I6raq6KHU3qqrOq+7OaTBdUbfvA/Rqadpp0A3UjGe6+/ITOj29fLy33XTx2P1JdopDAtkvj9NnoIqNYa8sNgvZS9709zz3wDT3/OJoui6ce2yh54dD9fw8r8UiOE3WmKyfr7P0nlfwYe98jy0FZCtxWNwXyqFX3Ie0SwkO/d3ZZGyofxME8ney3XYqEwcQSCJoTbY0A/k4/DxHJpPzBwhowXdpe7CvrsNj4/wDxsl95ofVJR4H96ADqyawmziCvHaMZdfuB8urTTPTj2AA8pQ2ECfHc+nVN/70Hyfo8x56t5f/zHnqKHQYusS0sW3yP69OJOCG04Ve8jjdph36DHZQP3Wm3Qf/JI9QX84DfOE6wBvoXnQU+hWdvUh3Zx8IRpnPso98x7a4HmTX38FDBI0Se/o7wQNWznAt2yCwSsDMdPM8IX/wpH/bXhPc8hygT3zPtOA3KynsiDrB4MSAnXi/X51kFgE703Z/83pNzl3UwU0PqFttpNHRkntn6ptRrc4O/bzTbGt69DaQWde/8aPbk4bf/Zo2h1PpU5/Q0vqSRvVIq996VtNLl/Tyzbfo3Gf+sE8a+H3vyLazsmzFSLlJu+nvmaxKxxXMa/1pPvcfGXpWr2BHPUesgkL+CbD40337+Mc/3p99ZN52u94S6cQGh+Q5OGed5HvYOfwOt5N4m3bhOconD6ZNRxeVmJqAGfKAjgSfw2vITeKqrB+a5idyRTnGlbiWgGyJk0r/Ad1Ryph/I5+J7WjD9ZoHzKM/69///jZz6P+Haw798ZRXd955Z+/QY8gwCrnshfswOSDGnyg/P4eixlhSp68DanPpYgITBBCF6/pYUpeOH8YuBR8BSoc+BTaFBuVVCm5GBlGKjBfQ7d9sL+BaCjMOVSodwMwipeA6sm6EHYBGv6Ets5bBBISc+SodAhR51lmCC+iXSmSRUmBeS2WJEsX5AACgbFJBk4HIYAa8wXL7Bx98sI/y+mA82nLfvvCFL+iv/uqvesfeRtWGwY49EUv6bENMVsWG2k4/70A1cEvQBm2Zn3IMgBvX6cy7o+M2Wjaizs47Ou76bOR83w69gYKX7vkwPMA040hwVNIRnqZMjp17pSErDWB5v3So0xCVTnkCgOwLxi7nMY1xyStZTwK9crwlH5bjT2O+qI1SLijvz5RhrqeTnIa1BARlv+Bj9FgCGZwjtnawDBs9xoqj0qlnPEkfrpFJ9W/kmfqgEXrXfWKVADqTrKU/+U+gsz08qa+dvl/VSq3mVK3uxBV19d9rNt3SdGonfkXDkXXT66qbHc1nO+pfhNKOtdruazhzCr3SxOd3VAMdzCvNu4Hqzhn9qaZzH27Xatj5IDxpfTTUaDBUNxjosK40bht1/YF6a6obO5Kn1LXneud+MDyverou7TaqDmpVE/Wvdrpx5wXduv9DTQ+OlsenM4lexoEwiGf5qOmUoAdH1eAHxxOZR1ejm7Bzrs96xOU5vM3zwpJwslRs5zEw5iBO6jTvWfcwX24fecCGwJPMOfOKs+j2AXbwPkuDPc/JY/C8D6LyEmL0mMsTQEi7nA6dr7sMqxl8D4cXepqmOEPQNDNIfganirYZB7yLzcVpICtK33HMcfLBA76edeBMoZNwjD1v7Hcm4WCaEiQB6xAAY9l/yr/p5UwjATvXTRCADGa2m44BGCMBODQ3fdmiY53B3CP76HHXQYbeNo/76TyAadAXBCrc98RBqX/pp58BT6Rt8PXMeoK7wDhpo0pHJp0S9zlXqvg5girML1sjwHnl/UwKMCb0amIPMsYEVj1GToHPAJyfMT9w1onngu/IgeeW4J/vef45MNJZUP/bxjvIwvkkBNv2b3+vRi8/o8sP/ldqrxv5hSCqlmrV/vSGpNanjrRqrUYH0nx3Ju1Wap59Watf+o9afuiTmj10n044Sz/Y0HS/1uH2WOPZnjYefUwXr77Qb+kznYx/TGOPk8AFfLBojnyNIApzmoFmz5XHDc+xohH5IUjNqhLT0nRB9h1oePe7390vu/drfT1P7qMz9Oylt2Nv/JRBOvgxdSK2kXsE7EqnHlyafJL2Lv2QxH7opeTplAvscYndkZP0IUp8wj3sFH3PoCMyDu3SV6BP2CYwbvppyCjBCragln35aX9fc+h/Wor98ynfO/QJHEvQi5BwHQOQWd9cksP1NEgwJRFWGBdDnOCaKD/3EAxAFqAA5e+6SmXgMqnoMwhQAnnAA46vn8tlYIBHxp91Iei+R//SSUL4MlgAiEiDmQ4Qz5eKBeUDoGfcjLV0lhIkJkDK4AZ1ppLgufJ5gAF1cZ/6oFMqPxRyOi30l2AGvGH6efnh3XffrY997GP65V/+5f4d7vzZWPkwvC9/+cu9MbUBczTSBid50+Vt0A2WHCE2H3EYHhk0ABg0yzEl+Ac0u482dDj0/u7lY94TxnJd990BCJcxD9vZ9z8BF9oqQVM64PQjDQlGOfm0NDQ5DupLw1jOWemMJ2+Vqin51XVi/E3zBHn5XOnQl+2X/AbPILMlTbI+2slri0ArWaKSppQtaZD6IvubwIDr6DGcI4MbwDmZWYMi05UlpCkLjIEgXIIM5pvMD6AXvoQn85Plzq7HYA3HBxr8hJMxXNalE7fq+c0bNakmWj43UrVxSZ2+pOnsJQ3aPY18YJv3ODet5n5V2qzToJrplFqdm880mM3Vn2fv053bVi+1nba87Lqd9xn8w9Zn3Ut1JW0MRzoxHKr2kvHhQNteWt5J9XCkmWr5VfXes9/qtKTzqqsb1TQ3qZ6eU7U7UD2xU1+pmlU6sX9Z73j5q1puj7YNmKZk5bFB6WhaNk0/HE7TFifc9LOzR7YvnTz4EdvHChzPpQN0yIDLpV0ieAKIy2W77M13HcxL6kD3kwPW3DeXY8m/f+N00p5/pyONnoHv/AzjZ7sBvOh+uQ9k29HdqQdcdwY2TDuWl9M3Mqk4WQBTlkN7fNbV3p5EkAK9lHaIYAHygHzAx+ia5G0/72Cqdb3HmnuIec714tCbXvALgRLkAgcdx5L2kV8ykrzqEMeNVR7gp5RZgg6JRZIv3AfbEdsoDnrMAAbJDo+NDD3bA0qMBvhPByHteNoCcAM8CA/D866D7HTawrSx6J7SDqVdpR2XSYfRvMced8uSy+XKFv92GeSRcbi/nkvrWQIN6AD0MfxIQMDX7XR7PHZ24FP6gyxaf3seOIAyt2AQ2HJQzDbec+Q6n3vuuT5LT2YcnjMNDjfPqznc1evv+S2116+rXrYzX6ladtLLx+HZk5e69h9eF93uVVr69jPa/M7nNb3jPeo+9pDWzg21NlzXfHCo/XGng62p9NQruvj1R3Tzdad7/nFfjYXcF1ZvYE/4TLkG38Kf2EOX8TXe1oJMeXy50gu9UJ52D05wn7xl0tslvW2SQKhXM3hl5RNPPNFvVXTWnmABfJPYBfsOH8EHJU+mU42NLTFyYlnaQGYSe1COtqk7r/t76q6SfqV9hjczeMC5BPSBdvJZ+kCwzryK3kldmrjA8vFWLLn/395mGfr/8VqG/hh+V7fddlu/hx7jloDXpVCCKRQAEd/3c0TQcc4wIOlopwOOwGVkHTBA5BWDVjqMKKJSUBAAlAPG2G3lwR5ln9LZRHhyORLGg36ksKeThZFII4eSc5tJM4/N11IBlQ5RKjeUDvTmd0ZYc36gbyo7QBEAI52WnHvmDsciHajSKWF88ExG9OkD96g3FVUCY5bbO6r76U9/+vjVJ7Rvp/yP//iP+0ivDapfieL/nCvaslGyYbHxN+jzf+6zzLGVYAcQn/Povnm5vZ11/xv42TCx3N8864i5HXpHqA0eHn300X5JHnSgzQQ6pQFJHmB+8rmcC/qdMgfPIAM5x2XdGHtAUY6XNpPXoS0GJB365M+yvxit/xz+zrppO+cqgWR5v6QD4DppkM+UY2QMyZMZpMr+I8vp0Jvf2OZhMMpBVwlOAUPIsWlIAJRAJfKJ0fZnZuyhu+tIhwt+gM+RC+rz2K13nj91h168/hbNViaa7EuDtYGaEy+qaf6T5rMrquav6ab5uHfOfeL8oaQfd86qz3Sia3V2NteG95X6vfFdp+221YvtXFfbTnNnvvqz7KW2kiZVraqutT4YaNmB16bWuGnUVo26waa6ypnJJTWND47bUFU5S39edXNGTXVK9WSkbrtWtV+pmXsJ/kw3vv59nd957nj5LU6vx40T4PlhT3vyFA6VgaTnzg4v9CcbjeyQZWRFFnPHqdqmP1mTdNI9P7k6A3uFk8s8ANDgK/Oa++Nyvodz4fo8NmcC/Z1D5egn2UHX4zEQ4HDfCCJQJ3uTWcngZ/0HXeAn7Dm6C8efwICfx2lirMiWf3ssLHN3OfNmZvjSecSG4Ryzt5agA1k8xpN74tF3OKf+5DwVAiQsu/d1t4uD5jFj090GqwTKlT0EiNhak9gmMQdtMw4+cYRNF+bHc+u5sJ3i9WnuS/aD72AzTlHnUET0dtqv1PvomDJYi0OSTgF1pLMEX3AP/k09iP0qHcYyYIuuMg3Mvx6328JZzP3f4ER4jHnKJAs6GnuAXNjew2++57m242haI7ecv+BnkDFWWZGBT53Lth1vBXS/zSeWRb9XnUMRXTdy7v73/Li0rv1b7tXBA+/rD/msVitVa31+Xhp4e5IXOfm4+0atded+pfrKQGvf/5YO73mfVjaXtXFuXZvtUNMTU+3PZzp4Yd4796tPfF93XHlOF647c6SDt7f7QKNxR65ATHuXWMPXCT5iH+Ezz5EDF/5zGfNhnjsE7malCzzt+l3WNPcZQ94u+ZGPfER33nln30dn5L/xjW/oe9/73vEBeaxuQCdmf5GbEo+WPEo5MHY66GCWxMHY2cR5afsTnyV/pTwlzvL3DOqWgS/0IZgBfY6MoGOzXWif+IM+IgfIOrjHz9ihfysOxfsPbzOH/t9ec+iP1fKxQ+8rKHkcW5itdDxhNAQRowxzoeAzkmWGzHpZJoIxToceJwCnnn4gVJRFSLJ/9CWzFwCXBMMYxHTooUoZAUtDyRjSIULYsi6UE3Wlw4EDTXuLFG8CPZSuy0FTDDOKLBVzgliu4+CgpEpFmYGORf2inlSoSU94Avq4Hb5DlzQqAGnm1sDGhsDvMP3d3/3dflk7f27HUd0/+qM/6pfb23g5EumlXMljgGleV2dj473zRNFZdleCknRIS173PRtyG3Q77V41YEfdGXorUP8ZpDgQ4f31Noa+5+0BeRgeRsDlme9yDnKecw7S6Wb+qMf3yGwlwEyDmM8wB8lHOf6kDW3Q9zQw8OIiYJh1pEOf/SvnIA0TfU+5KOmWNMz+YRjRA9CU9hg/5bKeBMnJzyVgTdDJ4YvmkXwHPQDeMkA2gyWczIf7CECCnug8HALPLU4NYAQnE2cDWQJUAf7LOd6tlvSDc/dp69yKtPmi2kMvd19RtfSSBt1fa6V9QVdnY533cnmvcvK7xg1Ou1Z7bacDv3u9ncvrZjbaTmN12msG2va+UXXy+eu7qjR1gNiB1KpWV400bIYaVpWqWuq8dr9aUjO4TnXt9z2fUFOvqarcFx+St6Sq9nJ/v51+Xe3eSdVbS/2++qaVzu1c0tn9V3S63Tleeu9x4oD7O5loyx8Hs5FlN50NfNlXTxDSnzi6LkvmPvdfex7Ra9Dac+N5YC+673Oyvet0fwDZrpPy7iNOJn1nOT/BIAIGzKf5jtfDmZ/Z50pGlVPz0w6RdfZz8B8y6edSpgGfqXcZLzrGY6B+xkeWPHkZfjb9TSvsvJ/H9qcNJcOJI+t7OBR+FgcE+Uin0TTmfp5zwKoGggDIba5oSUc6s6ypFwjm5An/jNV10j4OHs4d8uoyOI2uw7YOpx5aMNZyFQIOAIEbf6I/0q6WNjv1P/qdMZFQKB3ydGxSPy+yV2m7St3M3MBnLotM2j7y9gRnlt0XyyMrbFwX9OYwSHiBYEvyt79TdzqZ8KvpSkAUfiU4keO1fLhf7gcHa4L70OsECd1fJxNYcm98wTyaLxj/YTXS9m/8m/7ckGpJqja8bqlVvTKXPfq6mUidDxWt1c0b6dVG1d7RO+uXlkZav2lNq4NVNSfmmmumw+ek/dV9Vc++qhv+7lt6x1LX6zfzt3nP/fK/x1faN+aCMcFH5tF0gk1/jxf9yDaiXAlperNKB52TiT8nPXwOkvfSf+ADH+hZyVjNr/g1NvLKRZ8tRKIFW01f3NcSjyav8j35zuUTYzNOHPesM8fMddeF/k+nPJ+DrrRDG+jQRfgLZ5/AFJg520DWwBmuxzxFchP7njovfQh4/ZpDX6LXf3m/jw/FS2cLIQAoo7xRpDB0LumEmTGaJiWABFCdggjzYvQwUkRf/QyGEVCB8+DfCSpo00ye2e90vhEAMgXUST2lckgjhvBhxKmrNHTQLYFKGqEUWGjLJ+2nkU6jCe3KDEKpfDILiOJiLlJJppOCYiqVTDm+0rFM/vC9nLsEFElj2k3H34rLGXBHc71U67d+67eOlSt99+mof/AHf9A76HboHYlMI0NfcLAcrbfRYq8W2a9SxNOY5fgo5755Tzzvlvdv7wXz6fo2dh6HD8q59957e4fffz4AxmUIPJWOcTmvGN90Pst5TdkpwVTOJXX4ecolry0yhtCAfpb1pzOcNEL+kd18Lq/xPfuRYy0BReqirDPlKp9PGSppXY6Jut+sjZQ/9FzyLMYbh92Ayss1yc7nK6gAPjj0ZDOhIeOmTfQXTov5F0BBBjAdfo8t9zkjK4BYVia5na21c3ph83ZdXVnW7uBQ802/W/4ldd0FVfWhqu7bWm9/oEk30aDrtO5XKc1nGk5nGnWdRnbq7ZR7z6T3R7/BFG3daDKf9w787nyura7Vft1o7KWJ8t56Z2iX+0y8X8Nkp76pV1U3J9Q0mxoMTmjQbKpuXG6sQXMoVfv96oDB4LS6+V2qr15Uu+1l91Izly7uXtJtO08en/ye8+OxA6IMdMkGoissr5Zb3/OqCsp6XMwPgT8cbfamktFzOZfHgTMPkPVH/3ouueb2erq98c52lm77eZwQZMnlAHDoD4AkfcVZ5p3yaXPhT3gLmckAd+qGHD9lkI0M1kEbHBfsNs5U8rT7xyoVeNKfBIMBtxnUTUcDpzyz5gSxMqiFrc8D7XDsmWMy9GCRDIK5TV8nYEbQG5qhg03T8rwAMsgeA/LGoXWZnXcdBIvsoPrf/MKyf5fNAwEZM3Oc42VsibWwu6n3/J05Tt3Kc+kYpJ5G1yaOyXqZv8QFPJP2PrEU/Gz68QYQj9/l7YDYAWX1Cc6w6cW+dl8joJNBWvqAbUI24Wc+0/Fhzkzjkr4EXPxJwIEyrLJCT7vfXjFoh5Q3HhDsS1t+cPoW7X7gk34ZyFF2fuQzRFtVy7bNc9VWZp3Udk3v0NdP7qranau9/joNlhstnx1pY3hCSycbaXmqyfND7Y12NH5lV2tfeVzXbz3f4xL3l330DpKwiiNtX2IBcDW0SWcY2fVc+Q9+zMOE0XGsaEAHwHN+1q8ddpbehxu7vHncTrxxHE69sRzbgpJn4U/mFh5lPPAnAWv8ATBBYob8Dv/4mnkKPZ6+hK8nhko/xXNNoINn4UOcavRd+ijoZMaIrk9/gH4irwRb/Qz9gw45bzl2z/u1DD1c8y/zs7rrrrv6BRapiBAYGHCRAUmmAgAg0H7e/xnRKg0ObSYYh8FhbowZYABhSwEHhGAMMKYlwMj+Mi4cUIQojQQAw2UBVhgJrpVjSONGnRlg8PgYb+lwwX4JchBmjCUAJB2kN3PoAWPMZQZfoE32H2WXtE2RYDw5j3mNunKM1AWdcZASbPq7laQPk3NU97d/+7f13ve+9yek0fX4dXV/+qd/2u8V878j5Mkf0NOAyQbF/y7HO1pZipm0S7BT8gu0N/iww+4VAz4QzwbTkWbat1FzZp7l9jb0jzzyyLFiLWlUApFFgAh5Srn7x0BU0n7RnMH72TayVgZxyv5SXxpG5jgDbMk3WRZ+SePMtUVtlbKYzi6ys+i5lJE3a7PsQxrRkr7wAyDW9cPHOOoGeuy/tFPPwUlkQnG2MzOafEZ9tM1nmeFLQEvGlQyL6eP6GQug3/0lOzzpal0+datePXu7Dlcb7Q32NVt6VXXz/2o8lmbzRu18R031ojabA63Ulap5q1PzuU51bb9c3vvlnVXqmoFmg0b7vbPuw5061dOZvIJ0r237PfL7VaWDqtLY+67ntZp6wy/PO3Lia7/6zifej9TUQzWDkQbNUE1z0J+qPxxe1aDxSfnO1t+qqnpA9e710k5zdPr9vNbm4Zbu3H1Smk91OJc250dAK50YluBbPnGu/enf6GSWoJt26BKDY5ezk+H58fyylNVtoE/NAxyKBphn/7rr4mwNsreAYM+x6yFI4LZY0o4Nts5hnn2NNgGNfobADpkx7BW2ys8k6AT4YUMBmXz6Ptk27CNA332AVi4HkEbv8MkYsZMEGhhj7ovmGmNO+834WOrLnmZoiROO0858Yvtxkk1jTqL3NXAEqwTQs8gXn7maDbr5GbLqueXAY/Rz+apIAmnoJBxUMr2cag+OYFUCZxRgqwh8wJvY8NTJyR/MQzolqStxEtK+IDMZFEbnZvID2iVeQ88SnC/5wWXBgh6zs/PmI/O/+2IZSQeU4CUBEJe1/LGNiLbhQVbdeDy5cgQdi00i446eZAWOecNtEgT0fScWkGPX43m1HNn59NttPB7Pj99uw0G7HgcymvTpRivaeu9vanrmrLqVTvVGrcoLlFb8SlAH+bxar+oz9O3BQKufe0z11rZ2f/6Tqke1Vq5f1sbShobVUIONWt2PK+1XOxoPdlV9+QmdefLbuuuWm4730jvAYFziPjN3HpvHg16gf4n3SPxg1z0Wgp0EktFX8BBL7dEZyL7r8rV3vetd/eF4dugddPAceouiEx3GT946aRpaz8LfyauJS8AvyWfua+qhxECJqZAP2sj5AY/C29gBdGk64n7efWVLU/pIiSP9TG5lKjGmf6O7F2Em0xE5YNzwM/IG7uI+gWfzpWn8s/79r2+zJff/07Ul98dTfuzQY1wQAJQ6xg1gi6NDFA1mwwj7NwadqDgChuJYJDDUm8+U4CMNLQYI4AIIcd0uh7AgICiwdELS8WC8KdxuH+MB+E5QBeBJZ6JUGKmY6BPX0nnBYUBpAe75jfDms/QNWqCgABmAkQQGCXrTwaHfjCmdv9JQM/fQJPtEW+m0AexKHoIezqb7MLwPfehD+r3f+73jV6cwp1aQv//7v99Hd3ldnUF2gksAokGTgYPb8rL8jDD/hLGNVR7MffIDcuC+2Zl3wMFOm5f++zA8K3f/0XdvFzDg++pXv9q/rg5An0Yqgx2AqkVOZgmasg7mAhlKOtN/ZBK+WMTztJ/8Sd3Jlzn3CSSZG9pPfsnnSz4qy+V43swQJa1yjPlsgr1FbXKNutLQ8ix1w5cZgEI/wRcAfANOzmvg1VZkLsi+EgBI0IyeRJZShgAfvobOy890XAAdru/KaFMvL5/XuctPa3l8tOf6teFpPb1ykyYnTmlwYqB22Gp7cFnbe6/rxMoXtFb/QNvtQJOp3598oI32QKeGA60NBlqbzXShqrVaV/0r5wZN3Z9aP/GSQJ94Zx9fncazucZ+HV5dabuqNW7n/d77w2ag/X4ppB3hU6qqs1K30S+59yvvHATwac9+8XxV7Wt5ycB8+gbYPatKt6iyUz87r3pr2L/WyQvx55O5Tu69rvFoRaf2X9etW393vK3Bc8dp8p4PVtFwKJrphK3iJHo/Y11vmbX+8H2DYtPZZfzbgBbnxLyQGRn0GnXjoAG0kq8pm8vwcWZx7N1nskFkM5F3Pt2Wy5Mddhs4tgSSfB8nGL6F11lhgt6Ej/iNfPs5MpTUwRJm14V99T3sLge9EZzOlSmuF4eJNnLrAXUAaj0mtj2YJs7ucfgZjh4BMP9mvCy395xy6Bq2j/6kTsBZJkiQq1s8P5Zpz0W+xYLVCqz+YE84GWBk2u35WTL0BFo8/nJFAbyJvUcXMEZ0HroEG582AmcOvku7g75OvJTYBxqlg5rPUFfqfbftsXte0GvwCsuGLUdsWbCM2ZHnlXLoOQI+ONyWX9OdOS31omlHoAl6obtdlmRPBlYJgMHDeXCm+4cjy4oMtkAgt2BYJwvsQBsHsAKHPrhfjHv39g9r77b71a50/RtF/Oo6DX1Ao/WeM/QDtYfLGnz7aZ341hfV7e9o986PaHr/ezW8Yaj1ZkOro1UtXail14YaL+1pf35F80v72vj8I7p99ehVceZX09QZWvct5SjtMToq8SR8mmMk+IRDbxmCVuC+PB8GBx/6uE9Ocvhw4w9/+MM9XzgAYgz39a9/vX+FnR17X8t9/6YbzjpzmdgUG5320n1EN2PfkQvkJBNa6Fv4PnUfOtTPM87sDzgA+lEHejOxR4lD0IfIcok3mKcMXNAO8ob84SclXjcfvhUZ+n//NnPo/901h/4YYlT33HNPl9E6mIo9hABJwC1CRg2pBFzWv5NxESgMhe/RHo5HMnZG0tMg+TsGm+cwbrSHACG8gB6MV7ZbOg9p1KjPfQFwZ+acdsrPNJKlI5TgASGkDIGLMgIJYALEQcNsNwUaZYbQc496iRxC76RBOkQofepDiVE+HZ6cO99HWaaThHGHV1CgKE2fguxort9d6iX3+WcjYiPwh3885+MMAAAgAElEQVT4h8evqXO0HNCUtGC5vY2yAYYNLgaJjCb9SgctHbfkbwMM75nndXSuy4fhESgwT7jv3irg7L0B5+c///n+BNyMemdb2d80WP/YXKTslQYjx8NcIMNpyBOU5XX4u5S1nFf6mfxQ8kIpTwn44PPsK9eyL6UBTJkp68gxlvWWNEF+cm55HscB2aLfeT/liuAUgM/Ax1sy/O/v5WFBZOfRiwkSACHuF1F7AL35hz29GHUyiC6fmXjkiuuvDs9oa7ipuTrtLp3W1dGKpppotDlSt9lqopd19eprqvUj3br8Ra1WM217r/50qs2u1YpfQepDo+pGp71vu537NclaGgzsNapx9v+NDLyPsj/oD8frdNWnjavTpJMOvKe+//Tr5JfU6owGAx965z3VwyNXfn6UrXBYYDAcaW3VDpPtw1WpMrA7pbq+TuquV7N3Ws3eQO1Bq5Xxvk5vv9zv1b/h6tNa6mbHhxBCFzsQ6B3ThYy35xcnlIy7++AAoeeW/e9khcnukS3mZGkDT/ZcIp/oceYJHnLb6AA/Q0aXOuBL94d22PMO7wECkQnsKjzicuh3DgYzXzA28yZ209dxbNDZ3HMdrHaAPvCp6YZzjZPlfpCxznJkslwvjhr86d+eJ/eT7Ghb1Zp1lWbzI35oHDxq234VBk69bYEzkP5jPqF1/k6n3nYAp54AfSmD6Id05gmCQh/3mVeb5coObCXPwjdgB9fDSh5ep+ZnCAaAr1j2n46H5R7Mwnf0IHgldWRp1xkDNtn3fQ1+pc5F2Aa9mNgpAxGpq9O5go8yg2va8RpZf3d5z4llLk+JJ/AJD5rergfez+CO6yDowCoc14mc0T8yxwSwCHJBV7bXMCf+ZBm767c8wqM5104s+J/AX9Ip7f3s7C268u5fUnfCbxOp1C15P32rqvY8zNXuD9S+OtD6t7+k5VeeUTPe09ZdD2ly372qTkurg3VtnBtpUA803F5Xd26ig8Or2t+ea/PRL+uihrrz9NHZHqalsZFlhMMl0YHoEewcwZHEI2mLPU/WdciS6cThhX7G/AFNWfGCnPsZ6w5jOi+7/5Vf+ZXjwIxfNeyEh/99QJ77m7yf51uUTntiGOjtMvAvvAcW8e9j/fLGqiZwWeqAxKrIDNgZmtB2OvAlXsnAGbJIPehr/J/kF+7Bg4l1wGfoKGQ4saO/u17z6ltxyv01h34Rmn17XKve9a53dZn5hpnIFqTgpxGBiTJiBPOmQ48SdHlArb8jWAhhRlgpm0AawIKQp9ACaBE6DJWfAbhkpIt66VsaSVYXoMgQ2gxcoNDoA2NBSEsjWxraNDrZV7eRjmAZOU8Fwvd0RGif8TFH6dCX5aFZ6QQtcnDezNnJ9jKYUM4RzhCAwvdtBOwMW/H/zu/8ju64445jyXEffADdn//5n/cGwBFoH0TjZUUJuJgPXrliA29n3oABh57yqbzhPejMPKHEnVWxw+698T693ifmOrLset03AzRHor3k3o7/008/3b9Wj+w99eRnGqXsyyIlDiHKgAMykM54GuOke/J28iVl0mAkX2YgjjqgT8mHyaflveSr0iAn3cty8DJtJ32yjUWytahNaIYhZO4T6HAvaZZjS93ouc+3KbA/lP3yZOnJEqVDj+PDp+tFz+LY+5PMIo4Izr4/cRgYFwB82krPr1zQpdO3ajpseidu3s21O91VvVqp2fDedp//8D3Npiu6ffi4bquu6OobmXfvnz9RV/0+emfllxvvl6/U+pVGvt62WrKj8cZp9ofen69KP+5a+YhIO/4T76O3M//G0vvD1qfZn1ZVnVBdr6tuak0nB5rNnX1rVGmlX3q/tORXTrZq6u03yt2kpr6gqj0rHSyr3qlVjaUzV1/Rza89oaY9OiCMDKhpAPj33MDPBqJpU0wT3v0NwOcwKbKIfhag6Xnydxwa9jwbtHqeef0d84izkU4v+tR1ee5ch5+nX/7uPwNxnCHAGzzq59wP/1s3+Y8AOH0lWGq+wzlMEJpLkwHDBDg8Pm8ZskOT/AqYZEVAOlPoJmwMDrYDXL6WwQWPw/fZP55geV9DXdFyHyiaeoVEPdTm7EBnx1c0PjjKstuBctuZiXffCDIgL9Cd99DjNEI/0w3HIbGDn0uZY85MH88PJ+QzJurBcWA1GK/5IsBjuplPzFsZBEKe6S+yj/7KhAJl0Vs4s6XdhlfgfXRu6j+eLfV5YjX0f+pE9G7q3xIToNMIrqMPOd0enndm1uNjH72/J+96HhxIR17Qh6y8YHzwmH/7HqtiwFU5DlZmMAfoCvSpx+X+mXf96brcz9xuAg51JhReIRsOXcAa/hyurGn7tg9o+u73Shs+6b5V1XAQnR36odp9qTuUmh9v6cwX/6O27vqQpve9R91ap6W1gU6cGWqlOaXVvROantvW4XRHB/szzX+4r/NPP6UHVv5hRarl1xgJ7FPaOfAlMl3a/77Pb5wRYpvm7y7jsXqukD0cetMIR56VEOBOYyPjul/91V/tcZ3rdrDhS1/6Ur+f3g69MVNuP0q+BqPA44nhUndgl9FBaeMZZ9pY9FcG1EsckPg32+I7beFXJHbkGljYbeeKLubEffOYkCF/J4BMv5OnEj/lPEIzz9Fb4dD/L2+zDP3/fC1Dj6ioeuc739mxzOT4ajAgTFc6gggtQJKIJ04bxhtBArigLKwE06FCWBEMBMbXiaYBXuhT6Sgh2OkkE5hgjBkNAwAyNpSUPzMblo4oRhYgsMhwIKT0b5FTQKQOsA4wymdTQaUwL3J+UEgoAAw4EWpfJ3CT80xdpZHOMqlYoTEGlTmkTPYjnQ2MNZ8oOUeBneF++OGH+9fVeZkdfzYgjz/+uD73uc/1r4mx4rdTbWMFneCvzM77np1+AFaZnV/k1CUv+bvp5r5df/31fcDB9dsIuX3X63F4ab/v2eE3n/k9qy7j9sr64OvSSKUhAFAl+CrpXCp6eLcEZzl/vge/MvYEZ7TH3PpeAqGkV8kL2b9FY8O4LeKhMpDC2BgLYCN5CzkojXbJ0+XvHCPjzDlKw899eDVp6+84kAY8Xl5sPjFg9T/OGEsuyV4AHlhSmPKQQBo9yrJtHDWuA/oBkWXAcqde1VPvuFtbp5bUdbWRhNp2rr3xrg7mVzUc+f3tV9Tos5pMT2itu6z3NS9qoFbj2Uz1eKzlutFSbcffZzJXGg4arVS11tRpSVWfOfXJ9140eqBKL3atnDfdU6Wx9Yyz81Ut58smcubVDv2qutaH43lJu2v2+gFnjVf7ZfiDQa3BcEuDwVWNRgcaNDeort+pqrpJ1eSEqsNG3W6nwWyg0eGhbrn8A23uvNA7xOzLNU2xESzr9ryTIceJ8zOAUPSH6Wr9QhnPCQ4edWWGGj6wk0bm0HNBlpDrGXikTmwfPOmyAGeAGs5H6nOeQ57TISQgBLhLG0g2GH5HvhkDQSf40DTB5mZwHmeJ9l2PnShOIzevEghw/33P+jztgPvJqhWW2hMYOab5bK6X50PND/fU7F7VZO9o9QQrELDNLIv3/DLP/s6heiyHzn30zAfyyTixtRywh513u8g0+CCd8uQzP0P7OD6mEQ494zZ90Ysp19hn6MV8JwZ7M51JnWmPSx1e6j34oLQFYDVsOZ/oVPQy/JTYhGXYbH3LQAjOvWlsR9n6krnxXIEpzWe+Z/3q76YlZxTkK9ToTzpm8ChBHt8jYOLvzDsYL20d91lx4vFh66kXPiQASDtp5xLbeqP8+LrbtPfgx9WdXVZ9QqpH3obkffSt2nmtdjLQ/Gqt0dPPafOrf6H50qq2Pv6v+m1I1dkVrZ8/qdXhhlZnq9K5Q+3tb2k6HWu8M9Dad1/Qg1ee6uXM/XUiw9iHE+QX2cHEIugJyxR4GJuCTUPOTXvOeQAjmS7oTD+PQ+p2nQzxeUhedu/T7n3f8+0l907QeD/9k08+2W8RYEUBeD1xJjLrvuIkpy4rsRaYCIyATkVHQhN0W2LfEj9TFrkDp6dDn74LtE1HnWeSX9F1iYtStv0828WQ4xx/4hVk3nPjFQ8/69+/e5s59P/+mkN/POW9Q5/KCOUNc6UxwfmDaReVwYF0Cyg2GB6FCfBKYOEyydD0AyZOo+KyKCCeQYD8uwQzgLYMSiRQ4TrGHWBDECCzFRjdRQ49dAEMoJTI+qdB9fOAcwQShYoichnGUjpLKJ4EVxm14z7zQT0JMAEOfNJ/2k+lytynskBRpZJd5FgxPmjGnNkQcEK8o7h+zQlgyfV4eZadeTvKVlQ2os7YL3LQyZYaBBgcOErteQDcJf1KYIPCxDBgmJx1d7bK/27bEWUbH9PL/eSwPN/36gFn5x25h/Yl+Cpps8hRTscz5yUNWM5P8kECK77zXPLron4sMgIlkCv5IY3dIvDo++mUJ3BMWvOdslkujW3yZwIxeBO6lHRN45f1MT8lbzDO1Ae+Br8D0O3IGEjZoedVVLlfM7OALCcFCKQuRGehb9xHsolkWXFa0D+pU9El43mnS8s36IUbbtb0/K7a+nlJm5q3S5rOWm1veWXLrkZLtVYGj+rMfEuvzEe6vd7R3fW8X0q/MRn7pCYNvITbyxS7Tm1dH+2pr5uj98x3rWq/KkySj+B5oe20Jek1L6VVrbYaaF51/Sn3rUMFrffM25lfVjtf8oLp/v3Lfm1dM9hQ165J1YGa5kU1zY5GI59AfJea+gENmlvUjVd80p7qSaV6WjtKoIuXf6gLl/++D0SwNJzluQSBE0DBE8whWVZsiefHeoVAK9dNf7LnOAEZTCRAA1h0HThu6HMCfNhZVgWQ9Xdf/Ae/YQvhFfrE85QjkABvpr0gUJxOF3o4HWxsE31yXWTskTH6kc4Q9ZovORW81KPQIu18jhGeRp5wluB937feNdi3jGHH0evQw789XoJgLu9nySiS1S3tMnad8VI/AQPXj5yysiEDANhWnD1AOE4e8+5x+XmCe8gu8k5gJpfbY1PRXWkXFun5EsPB56nv0GvovXQQEgskHgFnpS1ATyf+4xm2FzjY7Tmz7HAIILSEvpYTz43n2KsvWNFgetqOcyie581Oqsvythqwk2lJkijnEdomVvC8uGye4eDn0RvMD/UwT67D+t3tezwE/+A75JXgDHNx7Fiun9bufQ9rdtMNqk/WqtcdMJ+oeuNsknZ3qNH3fqTRk9/VeHlD9S03anz6elWvvqb2ulMaXTyjzfNr/ZanwWqtw8Orms0nmhxWap9tddd3vqy7L57px2EcwuF4vAUjndR0dtPOoi/QQ77n+oyrTA+Ple0rmRzD3jEH6D6X8fz7db7eRul99Kah2/c5GD5ryHjK/55bYzZ4DayS+OHN8CfjSaee53wP2fQ15KvEufl7EeaFtylX6ovEOInTSjlBdyC/2BH0a8oY+qwMOiTuoT+M1/x9zaFfhGT/5VzrHfoSeKPoMSop7DiNaXDS0fd1MgIZGXMZIqkYTgQFBod5cahLIUY4EUwMCkALYINCxdmlvjR6ZEQQOpdx/emk0A79BqChKNLxT+OWmXDogdBCB0B8As0cdyoZDAV0SrrQtxwz9EU5E3FlPMz3ovpSSaRyK8ums8rYoF2CyAQR+QxOszPcDz74oD71qU/p/vvvP54D99WK/6//+q/7PfQc+MLp8mmM3L4BhEGADQoGgmxJCWrgkxLg8Nv1uS4vs/eyMdftffEsD3Pffd/Ze/+fPXv2+LAXMnQJihapk0V9Yv5R7DnP6TAvmpc0JPl8GqM0GGnkF9WX1zCaOb9l3xJApoOdQJT2sx/MRTnm/E27yAq8uMh4LuLBUp8w9nRAss50ZFKu/d2yRNbJACVPrmYpMWVYqokhxyFibDhTqZ8yY4e8kvnDaUSvlvSc+mC6eaOnz96jyxc31J38ltr2CbXteXW6Xjs7Y+3vv6xBM9Dy6JLerSc0b6XDSrqnli4MBlqfzrTqV9ZNO829vLmaa1b5MLpKI2fbm0r7Xds7+1fqSpfaTi91rXY66eW5HXm/X94O/J5Utf2hT15W3wxW++vqZkfXnamfr6qzk98uq67GGi3tannJJ97vqW5u1XDwLg2HF9WOG9VjL7ev1R20fTzgHT9+UjfuPeeIUa8zyAxa5nHGuYaji44EdLLM158uQwAGhww9DoDzp0FtArt0xjk0igCAy7kO6ne9bMXgJHMCmAQOzHvpIOKAsFeevngsOCvYzXTwkTucSs4GcP3Yc8Zc6lLstx0tVp3QD3gWeecTWwutM0Dg+nMpKdnrpA/jzsCI6WWaEgyj737e15EbaMxqFjKJ7PtlDz2rWpAbbCc0RR+4D5T1PVZL+DtOJw46sg0eYksEc+H7/sNZTAyBfKdcp61PW5z6OvUrehrnk3KuG95Cf6eOpr/QEJ1CfakzcdYSV6Qu5hm3Z94nO2+HztfIeENv6nPABVpzOBrj5331rs/lPJd2+qAvmXpoBH5LWcfpz2BFzmcGzMBErsf9JeiA88rbL3D+zZusEAFnuR10T2JArZ3U3r0f1ezmW1Wfao4c+sGs599uMlK3LTWv7ak7GGu2vqLm/Ko6r4AaH6qbNKqXRzp5cV3Lp70daSSvgZpODzUZTzT98aqWXtzVB/ee08W1wfFrAI2THCSBjz1fYN38RBa4hu0Dp+Y76a37ctl9BsSQURx808Ey7+2Idubt1Bsr+bqdTmfp7cz7nfRe9cjcEozNeYTX0Nf8ThyRtjBteeIY9AcBg1JmwEpJgxIbUQZdgU2BXqVcJNakDLKFHoaHE0cT5ONeBgdS59Ie+sZbLn7Wv2sZ+p+Vgv90z/cOvZkmsw4YrRR2GCsdegQnQbuZDWFM0I9gpCODs5sCmMJGP3gWoOE6iIoiYICbMmoM2Ellm8KHoGRUEMODUmdMadAwShmtxFijzBPkpHFeJJAIPgoiAwD0PemJkWZ8zF+CEpcpgyipxOhTCRByjkpQgQJJZyjBgcvzTF5nzLA6TjOn2/vd885086zB5GOPPaYvfvGLx470M8880wM5+gvf2uiTETDt2d/GXsYcTwIW+goPMQfum5107+Hzv5/3UnqvGHD9Nlrct9Pv8j4Mz69hQRaoM+m3SAZK0U+DgBHOPiMr6bhigFKOSgOHXPAcfFBGuAE22a+k9yKQCZ/TZoLPRfXTRvISRm7RGJLvk2eZP/RBybfJf6XsMD74OMebspXRePSAAR/ZeS+5Z8kwDiGZO+sIMntcwwFA3ySfMA70B7rFc2VAywFO6CFkCl3o5/3sM6s36/nT79Ds4oG6pf9H09mOuvYdms5OaWf7BbXdrpaGc91df1fv7ua62rU6UTe6ddBoya9qO5Tmu3NND6ZHZ3oMK1XLVX8gnV9Af7h05Mz/qJKeazu93nW62ko77Xk1jU+m935YvwXi0Av01XbLqqoVDZpGdeP9ng6cbmo6OcreN4N1n62nZuBsu3fsO1PuJffXa1Bvqpo2GnTeazpXty8Nd8e6YeeSzu89r2Z+tMyb0+DhH9sDXzN9TUfTP22XfxucMg+mJc65n0F3+LqfJzjAicwsH4ZvccpSzsxHgFDfJ5vN/Pk+S0xTnyLPGTh2Pbkc1X1y3wnW5t5WsjuAYw4iS9kpbYPr9334HXvKdgaWnePcpk5CT5UrUlyX6ehnPBffXDmhv1/Z12yyrY9sL2ntytXjQ9FSNwK8OWiOIAgOGo47B+HhFJLxx+F3255jtl7hLKKncLbBIchm2ttSbtExPAPfUGcGA5Bfjy0DMTh9OPTZHs+kbsMuwb/wFXrX9z1WbD3zQWAIm8R99Bs0T/yWtiR1JJiutA/ocPfFTi+vjWUbEs48wUzwij/JcLOP3p+mp/Wp64HXfI0sPe9Dz8MHsWXoZ3AB/AItmTP64jH5WfMtWJOzKeAZHOLEoDmv6F6Ph609BBXhNwdGp7e+R+P3flz1Zn3k1I86VV2r7upA/bs+l95454cPzBvWqlbtgB+qfcUn4w+1dt2aVk+NNFq2U+9zOHY0mY413drQ5PWZ7n3hOd23crQkngMHnann/BDG5/EkBsgAUzm3vsd8EjSz400wEtuVr64zTTknwXQ2pvPbi+zUO1vve+6jM/T+9xuDjK28ohK5JrGWmCAxQ/Jv8vAiDOH+mAcTI6BfKJ88TH3oaHQC7aMjEweh4+GnLJNYCNtAu+hc5C8DuQSLoEU69NmnxC2el7fCof+3b7Ml9//h2pL7YzboT7lPZsW4LALdCbbTcU4nEWaDaV0fZXFWEzgAZNJQuh2Wx6XgYDSzHwAyjGMaORQ4YB6gTFsJ8stAAAYMRej7KVQ49Iwd5Qaw43rSIx350tnAWGNQWUGAcWZeME6Ux/HHoc/7fjZBC4osDWAqRBQLdaeygPZpHBOElo5bzjnjzvJWVF7S7pNQvdT+l37pl/qsN3+O2vrd835NnA/6cLTZy+0zywKP+jkvfbbxYbk9oC4DVdQNjelPAgGPzwbe+7/8qjpHlW1svErABtJ/Nvq+bmPl99Z6RYAdemcZ0iCkAofn4GdoTV8SbNPPBFrQvTRyWW8apgSE+WzyRwJcQOMiI5dGKetNmaX/8AmyQp9y7lO3QK98blFZZD7pW/JuyjPymPTm/iLaMJYENegPjKo/cezIRBm4OovBgVfNYKjGr95pBhrW3q9e93vQ0VOAakAlc41+AayX2TsyU4v4Hx3VNcN+mfvTJ9+pH585p9naVN2J53V4+GUdjrc1HF6n8fiy5oc/kJqLuqX+kT5UzzXuWg3rWrer0nrbqJnUml2ZaeaDl8YzVV0lrTqb1KlbbzXe6PTKUqXvdtJzki530t7M75S/pz+ZXt2W2u6qBoNp/2q7Tj7Aze+Vb9T4HfeV30NtkD5S3axr4P+hM/PSaHiU2Wnbs/1r7pr5impn+P2u5rEb6hwn0JnDq3rHj5/QaLLbyyOyhuOOA+V5NcAlQ+z5A4CZ9l75Q1Ypn+HAK9+DNzLImo6Jr7sNVmjAQ5yQ7bbRvb7Hs6UewlHAtpTyD4+kTbEMM2Z4KVd02LkwfQgGuA3XY37yJ3RBJtDj/uTgPjKt5QoT5M91ZZ942wN9uzpc0WNnT2t/83u6of6ybptv6Rvj9+rEi2d14uVWq1u7x2eOYHfBCimzvoYTn1l56MwqBrJVvs5S3nwOm5h6kQwj99CN6ABoz5h7uX4jYOc+krklmALPgAfKYAH9L8eJ4wE+QC/7ejpji/Rt2gb0aeo17HDawbTxJZ9TBzQoAyI8C+byvLNqCZ1IQMTjtIw4AAo/ejy2675OQMp94BWBpq+vm7Zuw/aVvetso2AVXtryHBP61Pqa+ebgS/eNICmHaELvRQeS8jyZVRwwXyc44Wu5SgOazs7dpv37H1Z3ekP1ZqNq3ceIVNJVH4jXqV6u+6BmdcqvCK1UNZ3m46nmr/fLo7R0vtHaygmtnJhqMPKrNw81Hs813hlqelDrwtOX9QG9rJNry/2YnKFnmwL9Bf8mJkK+oFMZOLRO41wj18NBkx4juozAInoOB991+1ln6X/hF35Bn/zkJ/u593XjOydrnKX3O+ntiLLqJjFI4gMCYYlFE4OgL1NWCTImDnC5zI5noNfl0JGJiRJ/JK4jsAot8p7rSt8osQXfKQM+oG8p6ymvGYBOW+J2HBB7Kw7Fu+bQpwZ5e30/fg99ggeijhiXZBwEIx1gP4uAY7iIVvkeRhKQD6gtlTCCVAocQovyAVilEKVhBIDjqKUjm05r6Rz4N8oOwSmVH45CjimDFm6LvqQyKp2qNNhleYATbWNI6Xsabhx/FEe2Sb+4lnQoHcnsA/OUrJxOFjTIoARAEL5IY4/BhwYuY0Xr7Pf73/9+/cZv/IYeeOCBnwCdXor1mc98pnfibcg5vTXnA96y0WDPnQ2ZjT7LNRPQpGJMxZugzWVs3Dm93mDWB7f4dHsbHJd1e94qYKffAMV7/P1OVWSAdgBQ9AHZgUdwdpOe0H6RM5/zSJ3QnboxQiVvl/wH0EwjiCHM/ma92SdkkXbgDwzfovv0AWOW/JwANPkEWqUxzD7l9exfOf7sTxpq2k2DnSCBOXQ56xUDHANCXkHF4U1k6bvVTe1sXtDh6kmdGOxr2LQ60Y41nNda9R7t7h9WzeAsJkABWJFdyk8ADXMO/7jM1t6BLq3dpCvX3a56NNRsfajJaKJuZaapntTO9t/2R9wNBvu6bvx3ekkb2mzm+lA91rL71Em3dNKm96rv1vKJdu206534eTtT6wIjqV1rNd6UfjDs9LWq1ivVUIfzgarqjJr69v51dP3D8ruWx34DmSofiNetqG5Gquth/w766dTvsfd++lU1zZqGo9V+x/1wVGvQOLO+6cZUj4e9Q1975c+0UnXgvfTS6d1XdcvOk1qaHfRAHYcV3rF+dnbKegG74rn0/JEJYg+vnQMy7jgRpjHvnvc85QFFgDiWXXMPHoHXCCrm6oG0FSkz6G9/klFHt/OM26UNnsVGuww0wHmlDHuYcQrR9ebnzPq7PLaf7/7N1hH2HlMvdtb1uh50qssB7sdLq3p1rdJXTj2ni4PHdEe3q+vaVpdnM31m/4Iu/ugu3fXa0VY31wduSEcDPgcX4DTjzHme/JdbJaA9toCMLsEvcAoYITPIqcPQNWlzcWCYf2iFk05gJnEROh6MgXNV2trUd6nD0o5Bj9R9i+yB62Y+XZYxJ20TL/i76UaGNev3fNJ3+px60vRj1ZL5jQBnBslML7YrmR6cnJ4nsrse3iaQgRfT2H0zFnBg3eNiBQeHK7o/YEvGBV4gcAX2yNVUpe3hYMQSB5c8CYZyOTBpBl5xGvs5XT+t/Xd9VPObbla14Qx8pWp/rvrlq9J4qu7kKdUH++rOnJZ8v+7UjaV23qqtW9XrU51YP6uVzbEGg7GqutF4b0mHk/1+pVNzaUW3VTO9f/JDtdNJn0U3nXzmD6uK6FuJLRJzEEgGC3j+fOq/6eVyvGrQdTJujz3PDWE1j+/7uxesbGoAACAASURBVBMjTtp84hOf6JM4bsN9cxLE2yrt0D///PN9n+F/5g19js1LPZn4FJsOz6CjE3uCV32PoG7SAn1btsnvxBAlRnLdrCihr8hLYgzaA7uWc0HWfpGsoUP4xC7Aew5eXnPoS674l/W7uuOOO/pD8VBOMBLRR0CEmYbMQgJzmJzlbmko03imUGD406lyu2TlyykohTydYfamAWxyHDC+r6FcMVIZlUtjWfYZ4eQz+wzd0uinQU6gnmNaRD/qAiygUJmP0iFhnBk4yT5m0CONPY4coABwBshLMJN0SScrwQn10B/og6IiMMIzOEg2+nfddZceeuihfv+8s9382Vg8+uij/etNrOgdxfdydg55gd6eKxsSMvR+nnfEv9lye9pgPPQLIOBPGzAbIf97HHbWHVF2e+Y3Z+V9z4fimZ6PPPJIvy8sgw0YmASC0CaBQSpp+KWsp+SdpDlzhCFLQ1M+R5/g0dKYMPeLeDVBD/0v2yr5Je8z79RdjpH6k4eR8/+fvfeAtSy7ynX/udba4eQ6p3LoUFWd3O3UzgnMxdhcXy4CBAJEEuIJEEJkkZFIEjyCHldPJCGQyBI2YINIj4zBgEk2btu43e7cXVVd4eSwwwpP/zr9HUavexpd1Na1rNu7u7T32XutueYcc6R/jDHnjA5HdEBp/9kMbewPzz3MEMdx8/zI7/AwgJ5MFJs22ZHlt2w4p/HckjaOnNTk5FDVvNTkhTSe04Vrazq3t6ZB7vLK/U32uv2Khtz8FnfdJrDXnQv3eW880cPVnC6duVvZypKyQaayX6rsj6XcZz7/m/Z2P6xeb0unmwe17SxFb0F3a1tnfPJ3XetmJR1ba5RtZvv71lVJjRqVKveXksxIaVHanU/6x16jf0m5tjRQllxKv6KqXmzXfvYK76uXVDeV1PiEBe+PbzDv0ntf31NZqX1XmlGWGcDvf18UQ2WZr11QXs8ojZJSlSn5+mmmou4pG010dv0hnRtdUjXZP/6NOYSv7FzZ+bRusMxaHwBIKY31vALWcU5NW99runMMlv8GrFlvoUNZl+7fYmUANhNgR3lx5CnzYQTs2CNKd3GSI+8jr1QUuD3Kez02/+12yO6QHUXvRFuCs43ewC52+R+d5+/N91H2cWDJVOf9gbZTpu0sqc6S9nojPTlba2dxXWn4QR3VSP2WjQrtjIfau/wyXbw20WCyf3STX5Ypyse7tghdylyQpXVmyr8ZsLAJKp/9mwOx2IO4tCCWXhOQQOdgY9CVjBv+iAEg5iFWRnCf54fPhwVh0EfMP/MQnwdtor6gfzGQH21bVzdGO9P1JaL+iwAcXYvu5j70ELyCHJk/HOwmoENFE3wPWCeD6zmxTfc/MsNdukZ+9Gcy+swpgRpkw33FTyVYE/U3MoH8Me/YVF9rnnF7btsyjkyxwzv0QjaRdz8PsBgD5vRtfOvLNb771dJxBzIb5Y9e0uChD6vYXdPeq/6LmltOKBWZml6jpiqlrcI7kGraTJUtlpodHtHsitQf7CrPZjXdG2pUXtW0zJWuzev4dqVXTC/p1FAtTZ2hdwUSJwggN3EZQZz7GDCOPgD7xHgeTQPrVeySr2OeqXLBFsKD9u18fN1nfMZntMfXmU7uH4D+vvvua0vv3U/TiqDCYXzv3+E/t+/PEZdEGSHQ1gXq6GX0Cb4rAUr4/jD/IcoptEO/xmBS9N+7sggQ5/n0k/FiTxgr+sPXd+Uz9sHz8rEA9N/5CVZy/3/b3/h3ExJZ9/+4zweAPjIxDI7AwKgIDtdGg0vpEgIFk2IMokGJQDiWH8YyGJ6BMuwKuX+PUbHorMRZ7AIF/iZrg1BFMNU1fvyGQDFuHKcIWukH/Y9R3ggmIpjCmNDvWHIZlc5hcxR/j0YJRy0qP5yF6AR0wUGc0640QJcY1DgMIGHYogPLfMFLXvPurPxb3/rW9sg61q75Okfh3/nOd7Zl7lZQLnmP5fbRoLJuz+3ZSDhD73lhgyquxQGChvzNmOiXHQqviz9//nxbVm+j6ONVHOn2tZw976Pq/Ez3y4GHuLYfusVnIlOH0TuCXZR3pH3XAYOuUZnHwEw0IN3xck98j5+frc+HObhxnLHfsX/x+Yy9+2zaiU4s89J1qLvjibTpjjvqqS5f08fIB/4MIIx6iyAl2XkyUOYFfyY7ETN27XzMLKhamFMzzDQeLmp+Ip0odzVjp82l6tmcnrKHVkiL9a6K8UgzuyPNVPuZCvOxgUlcKxx1c6SNr7uxV+qh5du1e+styhZz1cVYo2qz3YBpNNrQzvaDyrLHNV88qPlqS5vFUGdU6oK3pmukU02jszuNsrW0n2Svk5q8UZ3Xasa16kGj/GShGzPSe5pa97dCvb/uPlOucZNpkhWq84GqeuZgd/ssc/Z9oCyfbR1Rg/3SWS3v8qyeklwyP6c8HyhlzvT6KLtZpXLQHlNXNIWaslZR2cFN8vb6F9Y+qpt2H2/ny/oS4MnaQzLxnlNAuLtre8PGdv6NTDJrxt2eAwTQnjJ6O0u+hoy/2wJEo1fhRfeFTD92EDuAHsR24VwSUIjVZdhf9Lp/Mwjyy052lCd0Ln2wfcEu1Q68DJe00T+io1uX1B9vHWQyo63DLnCfn8NngFI3aIwz3wz6emh5oKf6l7ReXdeonmpNu6q0qQXdqpNNrkFvWQt1pqWyUjXu6fTGjPrlfum/+2H6EhhhHPB4BE98xxyh632/wVj8np25qcqIAZ+YVaQPzwboo14gA8n97hu7r1M6jk7z/OK74Mh39SayHn2VqAvR7VFnxXnuBmYjX8CbjK9rr7v2ADsYwQw84msjmI9BKI444whD/01yAh4i8MPmedZrBFzcFoEAAi30HXr5GhJHBn/+x7F3ESSRfPK7vyeAAA8ToON0BnQqe2gQhOF7zx/yb/lzmxFsESyMvAowjX5wefxW7bzojapWllQ8/rDy9Q1ViyeVFVOV588qLfeUtpN6WxvKR5sqe4uaHllSnVft5p+9bKDFm4cazkzUy2dVN4XGk0vaGzWqdxY1dzXTy6fXdVt/3MqA/Sb7Uv4XlwHE5Q3RP3L/I/9iG00/+zrwcQT0vod5Rhf4b5Y4eM6835DX0fsko3vuuacNovo5Xjvv6kZn6J2pd/CB58PT0aajB6EzvAjPRl0W74vguutrRD7H5kff+TA/LPYDHok6k3bQ6bEvJAzdVwINkc+j7xwxD3T2ffQPGvFuWbK/+lxf3/4JBuh/9HlAfzDlLaDvOsJdAYBZu1lAjJ8ZKmbXMTwwOwaJdmBUFG9UhDhdCCfKE8enm0GIxoZxwODRQOJIoaS6EXEMXgT69Dve6z7j+ERAH0EZffW1kbY4JV1DRfvMCgACIwV9Il3pAw4gbbsfUcERMY5AiMBJVJrdAEMXDEUaRAeDsUTHLzoRsR36ZoXuqK3L7b0Znne5j7R2Vt7r5x219QZ3LrcHqEMj+MCOA8eGWZl1DW9XuUHD7tzSN7flpQBe92Wn2eX2/ueAlWntDARr662QbZC8DgyHLzprXWMZnaquw9QFu92/ceCgJ23FeeV5cV4xPofRoWvcDut7V26Y2yhj7mvXqYzPizSPjjr9jbSI44n6JcpRDDrEMXQ/P5vz2v0eGsVARBfoe+7tABrQ+R+7fwPiKRfGySeSTsDS77GsN2WZ9lJP270ZbfXmtLk41PbiRKmuNNyodXJ9S3PrG8om++tLo6PD3EensnU6m54+unyb1s8eV360UpOe0vbOR/ZBc/IZ6Ttq6kvq9x/Rkm5oq661kpJON7VON9KJptHxulF/R+o9vXbTR9lr3Khx+f1xqVnKdC01+lCWtJa71F7trvljl2M2jXaStJfNqG4WVNUG8l47v9gC9Txz9r2npsmVkrNZ3qDJu957wzyfOd1r6wHy7KhSWlaqZpV5l+cqbzfGT7Wz9UnDaaPbVh/U0c0nWiBIyTvZNHgRhx7djDNkHeFr7HT63XNj+qLbeQdk+HcH9MwnBiw4ajiyfj6OO7xF4AA9A9/zPI6/wlZEOYug1t9jd81rLlVFDyErUTf4eazn9e8PL92hvZlFlYNZNXWm26/9q4a7N54RDEf3YVOi3LF++drMMY16i7o4euKgmo/xb/fmdN/pDe3lf6+93Ue0treu3d5RTcp7tPTQVCeu5jqzeFQnj5/S0flFzbSnH/jorn/flwYd4j4wF/TDNDIoMbDwb5QQW1f7N7LvZGsNrv0PME9mlfGZXpZFgB46LTrNUcainPl77vX9OOB2pt3HuAFhHBP+EXoF/RD9GwAKejHqwq5uivx0GKA/TN9HP8J0I5jV1fvRvkfA4utiACrqUY7tNF/HjC273PteMvToSOaLYBq/+522TRPT1XMNP/h6z62z9Qb1yLPbjX5I3D/C7XkO2K3e71R3wv8EAaONYw79LPfX735etFldfzP6odzf6pSFY9p68aepXDqmweMPabJwxCFGNSuLyo5K2TBX78E1zfzLn2iQao1O3aztl92ruj9Uvd5YTWrh+Kzmhj0NjzXt0qXR6Kp2dkeqJ/PKr8/rnq1V3VtstjrRcmG95f7GfSbY8O+wAJNpGxNrvsZ9N6BHXqms8LXQKh4dyvybnm7Lv3mvJJfcey09S5CcDHnve9/bnknvLL2rHCnlj2CVfuLz4etSGYFeN93RV1yDfCEv2IKII7o+R8Q/tMOc8hv3I1MEg2Jbh/kZ7jN2yXwODqF/8G9ckgMPIRfcH31EX2+ZcBDnub6eB/TPlYIfv/tbQI8zEZkWRkOJRmCAgFlwMXYYS37Dwek6UxhASqy4DsEhcoWSjYIZFQ1MzvO6ChZD1DXWCENXkDCw7hcOFMaXtggexCg1tIulW/49KpsuiIFWXYMNG0Sa8R0KhPmgbKobZEG5oRjoC8/CKEfjHB1C6BodiGjw6Vv8Ls55BFXQKzrW/mzj73J7R20/53M+pwXQ8WVA//a3v73d3d6A3kfG2SgBmt1fnG3W7blfNgisq4tR9tg2jlrXQYLvKKc3oPcc2tC43N5jtBPgdfPOzvs6G3eXjbmKIIJCaB1lp/s7Ttth4DQ6dPA1c0S/DwOf0djENuKcRD6gDYxe1xhFmYdutIvB7Y4xthH7AC/AX3FckRaRHtFgxTFEQxnlg2dHfu72J+oD+s7zkXNKiTHWfo+A3vsmsFFYdF6hl7+zs8w6Tb6Pzib6ogUwlden91QX0kZ/UWtLC9ooZrSbBlq8dk3nLj2gbLz7jKARehNd5Pfrg2N64MyLNZ1vVC+NpPwR7e79lcZ7lzQ/nNW4mtFoXKnoranItlVPSy2r1vGm0YWmaUF9oUaLk0yDjaR6vmnBvM+ka2YaNUedgU9aT0lXeoV2U9YeXzdKSWspabc95i5pJ82oSiuqqvl2LXye+Zx5bwyYlCWbm55SNqeqbNQ0u8pyg/05FT0Hhrwj/Wll6ZiKtKRqu2nPnc/8X5YpKzPle5nOrD+uk6v3Kyu9NuDfyz4jEPP3ZO/53u9seOXgnD+bz0w/gjKsxfa1gB7Lutvyy9+z1tj3+jPPwWHzXBtUElyF7+BvSsujHNFH7APXkslplLSbz2il2O9r5GVfa36zXWAXaj97kg+kwazW+8sqRpua37mqIu3TBWAVMz7RViEPrZwUfTVZoX69H/jwv9FgXg8vH9EjSx9QvfEHynevaistam/3hZq9elYnL11Tf9qoqOq24sm6k+UR0WH3eKNehp4APV/L/iUEyNBZcW08QN73cX49x5thL6PvAvj08/mH3xHtJ/YGG4zMAx4859idOHfolxgQQB/Ba9hnHPgYGGb+o86PejD6EYfpXXRu5BPu92/wEM/03xGMYrcJRqIP0TlRDwPc0XvoUDa4Y9NAP9fg0O9k2xkHa+yjHWNe8Gv8G8fdAeotm5GHqPaDxnFMvt998z32HZw9Rk97vCzr85yxlwDl/QRtqMbAh8VOMd/87d/Ze6CdAyVt3/F6FTs3VA2PaHzyggZPfFDT21+q5vS8ivVVHf3r/09p19veS+XsosZnL2h89qzGK6dUD5NmNNTicE7Dm/aUD10Cv94eXzcZDdVsHNFNV9b02v6msumo9V8A9B4Xeg2ZgWbRzvsegsdRx7D3gelCUI2qXN8PDQmS+N3zwP4k9pm8073L7l356JcTMD6+zhWQBvb289xPEn746PB/1/+LPj/83NWh0YZHHyT6Ch5T1O3Rb+H+bvAj4p0oZ76ehBx6DJlz36L84gtFvuHZ/i6Cev+NfKKvWx55OkDgd/OnE1/P9fU8oH+uFPz43Z9uv/329tg6oj8xGoYA4TyiqHyNmcpCi/D5N6K3MC7XAQIxkr7O/3BqYxQMgcBxis5wBLE4VQBnHIQoMAh3FwxhkKKhpG8Y7SjUXYGMQQa3TeYNA0xWnLFExYORxEmIhjgqBr6Pigdnw/2HFlFJxLb8HMbNukGuZV5jVQX0YwzQPQKs6OB1WRZaMtdx3qKSslKi3P6Nb3xju/Np3GHW1zrj/Y53vEM+ps5HxTlDj/HAOXF/bTBslN2eHThHJ017jrbh2ujERBrHsbnfbs+VAwbz3hTPQJ1ye/9uEGfD5AAEm+V5p1aOhvFzUOZx/uAX6B8NaJfOXQMU+Rn6R4XeNWrx7+74mYfoKPK8OJ8YmNgW80ob0ZnrtsE4MViRL6NcRV6DDtGZ6zq0kRbdz/QBHRX7B2/Sjy6vd2Ud4xnBg7+zc8Y6Uc+/Azz+jk3DIh3s4Fo/UpYd5TTyIA4r4+eZ6IfL2YL626vKJ/vrTNFpUQ7aY+PLUmu9JT18+oXaO9rXdFiqKVZVlb+vve1/1uJgqMU8aXNSaltD5UWuarqnpemuTjZqAf1Z24H2QLlc47JSsm7blLJJkpaSJvNSleday3I93nh1fdM6qTeqUqt5rj0DL+Xa07JSflzSopIWlOUzatrTTrzDuo9Hm1VKR9pd773mvoXrWb89tq6ucxX5cWX5kvJmTuV2s19yX9UqnN3fqpVNMt269hGd2ny4ZQPmE4BKlZXpxXpzX4cDa/nB2SZzhW5lozy3EQMyzhJSRuo5Yi4AJZTYd/nPzwXsY2OwC2Siu47dgQ1yFYPBbnuiVaNxnfTQ+U+WhvM6u3NJi9MNze2tKtd+CTBjjHa7TLkeX7xdxWRLx9Ye0mi4pMvH7tTydEcXp5daYIXOouLM/bM+nT16Sl4UUZSj1olnzwBXVzy5fFL33yQ9uf37OrX3T22g6Hpxp1a2XquLD21rpdnf38S0QkdHMM8YkZkY7ELXs9mZr/V3vgY/xX2Nm5d5zGQOTQcAPcfWxWSA++S+0BYgBt/Hz4lgl30Koh/TvQabj62NOgc7HPVMDCbEIEz0VbjeYyOIgp7Ah+nq1qifo86OPpavQY9EXR/tU+yraUHViPsRAT38zv4UgH/K69GRvPsZMRDitgCbDpRSBu/+4tvFMeLX+HcANvfDyyRnon1nqQpLAXyPr/Mz0d/wgZ9B1Q88aP4nO4/OwB4f5rcB+ABh9GU6u6LeaFNNtX8MZb1wTDt3f7KamaEW//kPpa21/aqPulb/6QDLdGFFN/7bZ2ha9zXYbLRUZNL5XP0VZ3v3K1r29jLVu8vqr87o3u3H9MLZstUH7B5vYG+/CFliWQo87/5hi/DjIy8B0NGhlr3oZyGbHhP/XMnm6zweB09diemKTGfrTRfPnzcb9gbIztK7BN/9ZHM8bDg+M3o92nb6it2M/ieAuOvn4ztEXwN+jUGy6P+gr/w7ssCz4cno80UfD75EzxNAQCbpH2138cVhfhjXRLtjnnYC7Lm+vuUTrOT+/3m+5P5gyg8AfYxmwixmWJR/BMwAdd8TFa8/R0ON42JlEEE+xjVmqaIjFI08z6c8hTZ9vZWulVl8Ltf7PTpQ0agS+YMKUeAxcPQnOv8RoETnHeNIOwQ5onLpXuNnk4HAIPDeBWURwLkdyqIYK7/zfJQJfWRO4pigGTQ4DNhFBYVy7wL2CMToPzT0PTHq7+9t+B2hZf38G97whgPnCZr88R//cXtGqZW9Ab2BenQ24T+DK/+z4bDhikfaxGhuVK70P4JFeMWBAe9e741bbIC8rsvl9jY85mHv0Hrx4sW2/27n7/7u79oMPnLCfETQhZON8Y88B02hG3PS5TlfxxzGgAFyGhV4HGv3++ikHQamu33rXs+44JUun0YHKvIVfBSfGeWU50QaMX/deYrXRqcZQ4ycR6Mf5RsZiLwdnxF5GKcdB9G8y7FMfmdne7/H9bg43/G5h9GWeY5zFseBbvV36JQo2zjWD6/co/W5Re30ZtsdkZ1Nr+YqVdlIdf1RTcd/oSxbb0HzvHZU1GNtKteoTipGWzpRlbo9Jd2WGdAn7TnLIOnIbqNiZ78UNFtMarKkcZKeStKVdk96V8rUWs2SViVt1o220lDTdFYpnZSamXZDPAPAqipV1SMVztLnztzvbwyVZQasvm5Bvd6c6rpR8qZ4aUFNPaNqp9HAAYiUq96p1fOO+lNn6B/UzTuPqEhN6zT6ZTBg+gCAkBsyquZf2wzKIz1PLGeIegpwFnf2tvNqXUMwoHW6n87MMrcAEOTD15D54bcoI+4LJdq1gxqp0biYUan9NeWrSzdpbfG0zl75gPrjHak/1AO3v/7pcvVcKU+657F/0tLe/nIAeDuWd+/0FvW+5ZdoqdrQsB5ra/GMynxGJ/au656tD+1Xoz2dfW9lMs81l++3Zf6LvOfxVK7OWF7Sh07vaEPvUTV6SL3JjJrp3Tq/el53jjKdPjJ/IA/IE/IWAUS0+X6O19CaxgSsAcfoAubTY/Vv7C3hdgBjVF9wFrffuQ497zmJR2uZB8heAl6xqYCc6Ogj191qAWQ02squTkQ/oTN8LX2nD/hHUX/Td9qOgD7atKibI+0j7aK/cZjujW0Q6EJmoHWcR65xW54X04X18LbN/sxeI74/Bgg8Ds+R5802N86/gR0APAadqKpxuw60+TqCO24fQO4+OvBKsMd0he4klHyNdbnfzQccqYceoW8AWD8PuYAGXXsf7Vx3bvA9fW9/OCPddLey4bwWn/q3g4qF0cIxbd56j+YfeK+Gu/tH4a696FXauum8ihuNTkyuq3npcaUztfJioOm01mivUjVaULoxr9vXr+uTVrxL/j5dvUyHI+yQG6oMos31Z5JtMSgIzzIXHpPbZamLryWpha71HFgf47f7s8+hdxLn0z7t0w7K7p20ec973tOuo/eeSQakVBhhw/GLAODwAv0lyHQYrSPojrYdPILvFgNmPCfKMfzgNpC9rj+D3PA9gQieBW/CNwQoon9EwMTXRj3utiOeOczHtv/rKtXn+noe0D9XCn787m+PrYPRcT4QINbIRJCLoTeDYdBQUpGhEUbfG9e1IGD+vpsBw+hEQIwQEDGPzi+APgKqaKxitgvnGRAUhTYKXPzMeKLjjfB1wUxXMQLAaC9G8XAWiCBGg4gSicCDYAuGPjoOKLHYRgQ1se/x+xjUoI/Ppqgie3aNF/PR7QfPRQlBNyt2l9sb0Lvc3ko+vgzg3/a2t7UA/aGHHjrY5T6Ow59tzMmWmj4u18I5j9l8xowTRj+jEvVn86hLQp2dN6A3LVwGxmZ8dgQM9v27y+3tfP7FX/xFW44PL8ADPINnR+BNP+KY+S46UtA18kE0SN0gVuwDY4vvtAcd4/O59zAAGvkcPol8FPseP3f7c5iKi3PRDTpFJz7OHePu9vkwnkeWunNNXw6T+8jHfCbTDpg3L5BxYtM01m+i19A9MZMX5yPKWnQMABDRsQLYx7mDDr7+g6dfobVTS5rmO6qbPaffHElTkznYuamyekxJH1aRLrXZ3n4z0rScarvK1EzGWqwmOp+kW+2EufoqSzpSN5opJWf/836mvs+id8l3Id3Ikja8m7krheqq3dl8ra60lhVaTcdV6VYlLalpiqd3rDf0r1WV3uxvv8rAmfqm3lSRvAv/CRW929UfnJCaUlmeebG+VM8rjQrlVa6iztvz53tNr90Yr5iOdOfq+7VS729WR3YDPcs8+Dcy7Z4TSuWxbaYz3wPaeGeNPfrW888u6gaEAHrWisYScXgHpw4QYB6AN2y//HnHeyjMHVdRTvTUiYvaKxba0wGUNcpm9k8ccCFD5jMAvV+gp3cmb7cfWLy2qRdeeY96/YGqlCuV4wMQ7mc+snSHrp68qKYvJcfnq6S8l+vYzhUdH91QnjLt9RY0GSxqrp5osHNDJ4aNhtOdZwD6lt+aRld7A73/QtJG8W6lelvD6oJO796li5szujWvWp2MrfZYTQfTBT8g6jX/3g1WxYAWvgKyEu0xc2Ibyj/K3vczlnutjva9rMvFl8DP8dx47gA5vo8MM3x0WDCtC5Sjk0//ox+CnkEfuW8GmgZI+CG+z/1ngz/G17Wj6LluEBnADfCINgcbzHexb+jd6Fd1edX9ZukJ/Bx1aNfGo+ew0QQ+KcMnm49fafo7aO4+OGgOICf4RkbU8se4GS+b6mH7oRfyx1h8H36Xf+MEDIAc84AN9/cAS/ZjiHwSn4N9gr7QyHNKhRb0gldmZmaVHTurYmZBw9G68tLnyo+1nc/oxr1vVnliqMFHH9T8gx/UYHdT1XSijWO3aLJ0ixbTpvTaM+rdOlRRzKusMo32pppOZqT1OZ3bKPXGwYaOzexnwZ31tp/CLvIEufCT4Af3n8rP6B/ig8T9ECi7j9UrHjcVUQR1bCf9HPOAkyH33ntve0yxkyIuD3dW2UkTJ3AM7O33sSs//Yq8bjoyjxHog0v4nXmPfgS+a/SVo3xF37vLD9Hfin5avAd9xnddXxO5gO+jD4Nc+xpkkjHQX/8dfZYYhDCNzNPPZ+gP8zT/z/nuANAjjBYMMhQWVv9NaRqKC6MVAwBdgBKZGgOPk4qhjwIGk6NUUCgRxHQBA5H3CDqi809mDSGJDjECS18iMEXwcCQYL9dGkBWfHdtAARBN5HmMWoMJaQAAIABJREFUx9fisESQ1xVy/0ZEm4gdTj9tIdgxghdpTb8i6HEbsW/0JyrAOLY4Z88GBrvt4UBFJeSIvUuuXvWqV+lzP/dz2yPi4uvv//7v9a53vavdEM9GyAA/7iBPnzj/2yVzdtycxXffiTzTZheQomQBUby7PQP222+/vS2pd6TTgN5Gx9fYUXUgwhvi2Rm7//779dd//ddtGV7kh8h/PPt/BdAjL12wHA0GbUfjBW3jM7q83OXRw2jD/ML7h81x/K0LqONv9OXZnsu10RFENuPYuL/rEEca4YB1ZZL2oqFkrhkb+qc75q7hZ72xeZf182yqRGaCKiR4HueVYBzPoJ/0K8o+ffY7WcNYgRT1EPI6Sn2VSvrQba/Q9sqmRvUHVdVeU+qqKO8k72zvQFm2obz+sIpmVTuTsaGhxvVA01Lq1btaySqdTEk3Z1m7Sd68s7PO0npH9TppZpKpHkjrveRN5ltA/4SP1ZtOVfb7WqvKdtf8dd2qurmo5HX0daWmqdQrnPF1Ynlbaq5oIa1rwUeYadLuon89nVHTf7WK4tw+4M+HUn1EeTWvfFy0u9p77bwz831vjLfnLfilu7bu1+LoxkFpLiDM9GMtJ/xB5sN/Gxhwdjk6y06nnV//xhxFsMX8+TpKStGxOFrMlZ+B0xmXpRHA3Tt6XnWWq6ylaW+orcVj2jqy4kW20oL3DEj7pwpUXjW/D8BdMpFcLbGQtaDeVQ9pQ5pdW9OpektZ4SMAc/WrkapyqmxvXeOm0JWFm7R79Kh8QmArT8NaxZz3DfBzFpR2inazwVyF5nfXtXztQc0OCq3sXmlpHMHVan9ZDx1Z0rVbn1SuKzq1e5NuG53VnT6d4ekS9qjr4WcyrdEeY+/xNQiwuI/YN9t39BJ+gf8G/AK2Y4bb80M2lR3QoTvjAWx4HqO/4+uoGmQc3YxlV46jLqXv8ZpoN9E/btv0Mq9xPrqfY9tlMMOmZYB6dIrfsc/Rtrg9ADd9iDoSufB3gAX4M+p5+udr/OyuLuvqLt+Lb8K9VLr4WeZ9srQAPdMXXsEvJLvuv2P5O/rO95LBpw/4pOhJgjm+jsSHn0MwiWAN82rw44oAtxeXJEI3XwfwZT7gN0BvtJnYaeYe3jcIjr/hMy8sLWnz4qt1dO1RDUabB1nf9f6SLr38LZLPqbfvd+2y5h55WMPHPqTx3o4ms0c1ueulKl69pJmTDrQsqal9+kWt8ThTvT2n+dW+3lRd0otvOtHqOS8d9LG/McBFdj3aamjR9UHgO/fdfpLniSUvrHmPsuX5wh6ax6EJlZn2+7ynhvdIsi/lxI1L7g3qDe5dUeD5wjbC09hldDa6INK8y8PRT4n3R70SgXcMEsR7kUUC9FwX+cVtdunZxRyMKcokz0E+8d+ibEa8gt8U/Rnf87EC9N/0CVZy/z+eL7k/YJW25J4IEJl0Sr9QdP4+OqAYBZQTihdlibGOoBGhjCUu9ALjAkNH5x4FHpkXoYmgtcv8jKnbNu1ERxpBjM4I/Y2CGw0rSrorjCg2aEI2Jhrj6HgivFGYu5E9HKEYPeU++oSSAxD5WowyCg8axcgfbTNOggwRCHF/BOyMPwKnCJb53L3HEfiXvvSl7REmb37zmw8cX7fnPv/e7/1eW8budfSONvofmS+e6bbjWmYbK4I7GBjmOSplfwdfdPnA5faOIN91113tmnz3wSVgbs987s1zXE3gNfb++2//9m9bwO/nRsAJrZCBqOSjo8c8xe+ik8b3fMfY47giII3Omj/zW/f+KCd87spYdzzRKEU57NIwOgJd/uFZcT5iACo+o9vH6EhGHu7qiSjTUZ7idXHM3fng/sgnOKzd9fPscg+4w4HB4Ee+79Iz0iY+E72GY0XWCYCDU1FlPW0Vc+qPNvXI4h1qvDZ+7phGS6W2++/TuHqX+vWaZpqJeqnQXv+4yvyI6uqGNHlCqZq02HG3GqisB8q0p6U00okkncyS5qpaMw5ieQMrNVqeJPWqTNNZ72DvUID0WNPoI9Op1ux4zQzbHfP38jmN0l1qdFFJthkGZHvKC4ODUql5UifTZZ3XSANnhtXoaurpqeyi6vzFyvOjUnLl1pJSs6R8MqNsnJSmSZmrCUaNslJa2nxSJ3cv6YhGykovK6gPwAc2h0AKchaD0Hay2fyKeTNtDabsgGLXPE/YQM+n58N/o7/Rr373HAMk4GsCC20GOe0vT9vrzeuxsy9Vnfry0bllr9jfcHCxVj1tlC1MVYznVG89HfAd1+rNFqqcot9qNJgbKhnQV0nakQrvqzA71x4x6M3uDNQrZyMnOypTT9NeXxr4FMBGaXYiDdeU952tXFTaXpbWvBGalJqkZq/WHZf+QbPjdfWaUk1vRqtLN2t3Y0354/fpscUL2rj5pPLbJjqzletFa5VO50n9no8a3F8m4LGbDoBl9FZMCvCd3wFLyGKkqent9giYQF/ABMCTLDxtGaywkZnf4xI1+ILN27CFyFYM5qGrIrCO+vQwPyXqN4+JQBJ21n+z9wuAnmoP85/BjHmTSpAuIIl+Bz5ABDiH6V1koKtjo17yfdFXQn9Gv4J2os+Cfoy6HBr6N6pj0ItUN5kODo76nZJ5AL3pAXj2swDFphd+Gd/hAwK+Wdft5xEIcLvwTvSlWH8MnxGMiHwWNzuMlR6H2avo8+EHUkkQ5cN9Wz56TE9ceJ3mrz6ohbXHW9nxa6eY0SMv/e9KhZTmktIwSVsjFQ8+ruGH3t2eDLL5ik/V4CU9zR2bam52UVk2aI+uG+01mu7NKr8xrzeksd5wNGurrVxlaFDvJAUbCrI0hbHCZ+i7CGzxYTwG8y7BI8+bExrRp/fY/I/KBI4xdHtO3rz4xS9ud7u/++6728CO73V1pX2tf/iHf2h9Kidx4nLUaP+jX4+PFeWUaz0XjAV/iHvdF4JJ8HKUBfR59A9IpjE+aAIfML/YcGwS+gWfwveBCaL+4DP3RZ8sYozo29EH85jH67n9WJxD/w2fYID+/30e0B+4zAcZejMQygfmRSCs+CJjYrhRgDBxBDPx+uiEw5wYagzJYQDS90Whjc9B4UQnOCqeriEiwoWg8DsCjSBhMMnO02YU/MOCAVzPb4wHBeDvUZ4IdzTW0Csqn+hcMF7axQCgpCIABJTHMXXBE45TN3hANiOCM9rugnNog+MCXzC+mO2gn86CG9B/yZd8SZvxji+D99/4jd9oDY/Xz/vdmfc4777efOpsqYG3+2RA72tY10UWg7mGj+gXdIWG5mOX2zs7b9BuGvg4OrdrOtnweDM8/37y5MlWcf7Jn/xJu2lfVMBdgMj8do0/PIIDEJU9/EffcKyiEwzNoHd08mIfDmsrOmP0o+uY8myeE3mB36IMYAzjeKELz+u2xZijsX4GM4Q/4jXxGfSrO5/QAL48zPmK44g0g08B6pQZsvaSo+vYFI85iIC+m+WL/YnziINM/+LYkEP/BqDw57aceDzRbm9OGwtntNk/qq25ZSXvEF/Ums5taDf9hWamf6XTaapektaynjaygXarRpPxtmZSpX5VaavyzvQz6mUjHc8qLbabMVUqUqZTkm7Pkk400qxxudPyvSRXvG9n0v1NpQ9NJrpWVtJwoHHKVWbHVDd3SzrXlufX9Z76g21lyTK8oXld1blsrKKu2z5takmj5rSa/KLy4kR7/J2d07zwhnhHlI17ShMDerWg3p/z8Uhn1h/S8vaTWuzvg8gIuEw3jhPzPMRlTdi47s71OPxk81j36esJolJ+z+Za8J7nxCAirsMFvLR21OtfF87q6rE71GS1pk2myfKw3eCv3qu9nZ2q2anqhR2pGUj5unr1CaXtnsq6VD32coVGTd2oyAoN2tp55+2dDnKAMin1MxVN3pbptxsVNlX73pZF+CDAopKOjFT3nlJvsL8EIZW3Ka31HG9RXTaqq0rNuNHs3qbObD2iU9NrXlCvtVGlp65c1s71yxqdvqDxf/0UHe03euGlLZ0qd9qNuwhwWHZiFj7qEfQY+gAfw4DJ3+F7ICvRnhJEMa3b4Mh0ehBcMe39Mg9QBkyGPpZjYxPoH0tlAIgAQ+wkshkDNaikaIuj/ezKOf1CrhmjgSzHX1qf+JkekwG9K8L8zsZrsc3oW0Q9EunftXH0IfozUW9GG+FrCMQwX/hN0AWg3QXwcckR/UQO/Az8IANCyrDRtX4ng245AgzyLMur59k22v1Cxv0ZMBkBagRV/t5z7rbQ1dznv9mADRvG3JL593PhBfyqVvSe3oQS+nGf/wYs4i9REYKv67nfuvONGtx4VL2Ny9JkdNC/ydJp7c4f1er5e5XN5crmkspUarI7VXryiob//G6Nbr5d2UuOaO7mRnOzQ83MLGhnx2MpNRnPqFmb1S2jTF9wbKpjRxZbP8qg3hWPDhgBdmOFa7RBkb8jf/h7zw9Zd9OOI/H8W/QPsZ8EvvGj7F990id9UrsZMglE98kb43nH+7/8y79s+8q8RD/Dz/A8YV+hJ0Gz6Bsjz91AjvsYE5DMOzLk8Zq/uj4BcoU9oB3oEwME8Ee0EbQPL8UgHP4NdI+yFn0iAk88E6zA9eZVL1l4rq/nAf1zpeDH7/42Q4+RJROP8UMJmuEwCFEJR0CPkCAIMDNDg6ExbpHpI3iJgsT3GBUiZ7E/tOP2/aLvUegjYEKgiNRHRyP2HaEm8ICRQIhQNLSHoHcDEBgyfx8BHP31MxkfZYcRyPNbpCfP5lkeCwoZpycaHF/fHS/9xcgxP90MfQRzce6joo3OF8rF17JWDh6wU3znnXe25fZf/uVf3pZbxZfXpHN8CTvcs54qAkMbCTtFBvTepAYl5sxGN5tP+5GmkR/8O4Dd2XmDdh+bZ0DvYIKvdWme19U7GOHP7tuf/dmftSVsvCKvQps4J9Ew8nvkB+6PfBV5M8oNn3Ggu85ylKF4X6R1BPHQtgvMI82jsUQG4nNoO/ILhio6orGdZ/seWiEbtB1lkHHxHvmx229o2w0yRL0T6Q9drQ/tTNqBsROGs2mH1LzrKhHGeFjwCtlyf+JcezzdAJt/R478Htdjx2yV77UjZt67UfW0evZFmpy4oDTMlPpedl5r2n9c473f1unpR7XS72k7y3TNEfxpqT2nhetMRT3RuHL5/Ixmsh2dKJKOZ5nystSKGp2UdCLPtVhlynfqFuw5k6uZTGvzje6XdN9koqe8231/oNp14LqgurmguvLO9m1Rv3q9x5SaB1Q0myqaUtMyU1mcU1acl7SiullUr1hQ4d2RCwNU73ZvQL+kZscgXu059O3xeWVSNp7o7NpHdXbnsYPKGBx+nHvLs50b73VhUGdaUuprWrIhmh1JwAOBE7/7O0o+ox61DuX4tKgvnaXiWdarZKN9/dXhUT16/pVKw1xVsQ+0m6WRBlrQ+MrEeFvlcKJm/ik1Wa4821Gus9L67P61ZdPud+BTCXqzPeVbeVsi7w3xfK/ypGI2b/cZcBLfwL+synb9vQG9wX09UylfdqXElvLCAZYFaee810207e9PrHdpTe26/KVyU3v9Rc3ceETN+/5Y29evaOsNb9bg1ee1sLSss4+P9YLLH1X2dMUTWVrAMjYxAgPkJOrB6MD6e2wujnt0iJF9ZAMARyVafGe3ezLdBA2irgZIAxC539fEoETUZ1EvRb3KfGNj8Emi3vJnX0fpufWHg8NU4diWmVe9eZn5CVvW1bHmcTJ89CeCEoAU/Ol3nhGXNUDjOB9dO8A4om6NOpjPfn4sqWfc3Qy9++LryNL7d88N8+S+s+t8BEy28da1llcnAaJ9JTHh+QN84x/6tzj3BF/8u2ntv8m6R7lFF/i7uPGiv8e/7PJCtMH4fL6mXDqludFa22c/z7rHPsTswqJSu1P/VqvLmdfBcKjN0UTprtdp98iy6ovn26z8OBurLCdq3vdIu/QoP7ui2Xtyza+MND+/rPEotSdNeLf7cmOo4casvnx4VXeev6Vt38kJ+zWmIVUrBMbgZYKf0V52ba/nz7zquUPOaA97Tck91RmeO4/PdPEeRPb/vuzLvuyg8sJBAZ8m9P73v7/daNjZestApHf0i/Blo3+Azol21vdjR30PwSpf43mNlVjwWxw7coVO4D5sBrxHP7Dp9Bu7H+UH2x9/w6+OQSH6gz9OXxgnffI7AQ3LkfXHc309D+ifKwU/fve359DjtJCJjwqz64BjYFBaAEgiYTB1VAQwbASlMSLYNZqHgS+YHcWIAkV4uuDAYyEyG8mLwBI9djux7IhnI6ysgQQAA2aisBP4ADC0irws22hyVO5xzETouAbHAvrG5+Ds8x3RwAiYInjsVgKgRLqGMBrwqMgiWIpOFc8HqOA0MDcAIQwnChPnwYbM6+ff9KY3tevnIw1tWP/oj/6oNTxW7I4q2wDFDe5QnGTn3Z6juTb4ftlId0vIoGc3SBIBnNszYH/hC1/YOuYOKrjk3grSytuOlwMRp0+fbufTpWFe84WzEI0NfUTxRp6HrhE4R0AalT3XROMQnQjkoNsW4+peiwxEeY5OKe1xX/wNGsJvkc/5Lb53743yx/Oj8xtpxDMiXf4j3qS/XEO7EUzAj3Hs0RnoPivyN+tAveTCvGFQ74CSnVIcljgWAnU80+84/DiDyB19BqSQVQDAR90Wg2b+frPM9ND1TV2u+tq9++Ut2PNmcsVyUja3rmn5UVXjP9PRtKnFPNNsVenadKrHyiWNqwtqNGw3oEs+Sk4PaTlb07lMOlZX7YZ4S1mmY0WhOS/03q6U7XmTtqTJQqOnBtKjPl5yWupSKpQKb4C3qLq5Q019RvsLtt32dTXVP2muerzNKO9oVuP6gorePRoMVpTn/XZ9f691tmqlrFGezSjL9jP03t/Pe+YVdbGfqZ5K+Xiq41uXdHb7EaXRViufngfLIvQCsFPKjG6lNBEAaofU80WgGIDiecER9Pyho3HusR3Mk/uwtb2t3eGSnjp6mzRc1HBvU6NiQaOzJ1QveD+CqepercZVE70rqsYnNbm8X2HQDGs1c9eV8rW2P9XeOeU7c/tr50sD9KpdN58NM+WrmVKZKXPphYPBrlJwICTlcg1/XVeqm1p1atoM/95oT8VcUr64q+FwT0WxqDQ5Km312sCAJ6Z5eq2+26tTrd580WYEV5+8ofLBD2vh1IwWXz+r2blbNXNtSXc8fL8Wdq61dKF0Hb6PeoTNsNxuLGvu2nDkwY695SvKA44tzrTvZR4AXFRoAFD8u9uy/qYEm2APYJi168yh+wcYADAgn7TrIMBh+g4bz/VR/+Fs44/4nZNZKLl3mwYw3rzM1xuA2ZYR4Ij6F2DUDb4Cqq2XrJ/cF48x0oTqBoBb1Lt+RgSrUW9FnY0uB2gAkvw8xogPSECU7y1v6E+uMd09Vv9m+hrQczxkBGeeE86Xb/m0rg+WgQLA8TNo0+DVOtu0Jbng33wdFTd+BjTCd4A+6ONog3lutGn0J86T6UdWGv72GDx+B3Ni1Su86rZNlzkv+5lf1Oatd2ntzheqXPP6+ImmkxvSjTXV2ZwWVx/T4spQzRvu0szxQlleamfH/6Tp3lDp2kBvmqzqv7/0QutDeW26S9tdAcJGdqyjZ37xM7E10V5GjMDJBb7Obdj/8jPwX6hWwz6yL4lp4iWXr33ta9sNkV31aL4xnXxknZMo9qu8473nLlZERLkjs88cQGv3NwaZmDfT1PR2e1RfxSw8fix9iX41vh2+LXONfwFdog7gufzmNtA7yC/7g+BrRH/fz4r+vK+BT/0bOgWdS2WZ5+BjAei/9hOs5P6nPw4l99ZVxgSf+qmf2i7D9bx6X60//dM/bSthurrUOt+VKa95zWtaPedEpat8jTP8Ob5cifT5n//57V5ebtOnfrlNeALf9dWvfnW7dPlXfuVX2j3HWhnxLvcRLCOUKHicd5zWyOAwdwScMC6AJgoHnYZBEdIoHDjCUTkiqDB/BIIxo4zz5esxyijp+GzGgkBg7FG8jB0j6f5ZAURlAR3om9uKQAelSLTf18W+HAboYz8YPwJMgAFnMgKf+DmCgAg0cDaYlzjn3TlCuUTDiXHlt27gJn4PDzBGP8vfmVHZ3f51r3vdM5jYTP07v/M7LZAH0JuJu/PndhwhJpLvjVVw8NghuAsoI+/CX9DD7dnIWDgN6N3nd7/73a2AeM5tjLyBi9fXG9S5n64koNz+ML6KfO3PGEb6Ffm3C2b5Df6Cj6Iw81t0nqNTQZ/gZ+Si+310TpCtaLAiD0Znlb7QfgSoUS4iUO7OCddBnyjv0Vnrfs/f0K3Lx125jPfzGbmPcxPHinG28bcjaAXs4JHn34qZs+fJSkWegk58hwwwr3EeGQOOI2t9cSi7Tis0hCeuzJ7Wh3sndaMsVc/UUj+pmM81WBwrK26oKv9NA71X96SpLla17i9L3Vee0E71AqmZU+2S7LSpTPdrXpd1uki6OUmLztKnpJMq1Nuo1DhD329UHsm95FpXm0Y31OgjZaVL2YxSflJN42z7LarrlRa8V/UNNc1HNKzv11I20bSY0Xa6SXVzl/q9c8q98V3qKc/313n2+z7OzinmWeXFonr5khfsq95plE0zabKfoa+rWsu7q7rl+geU7220jnmko+cRnet5gz9MU+bE9Mbp9L1kLiOA8PfQOTpOBG+j0+XP62moq2cvav3sLcrLTM12sw+Uj2bKjlUal9tq2jLdHaX0mMrpRdVPzameepO6nqrZLaW+M+g9VZvLyieFin5Pg16/BddVXiof5KrXmv3AzdBejI8gSO1yi+S9DXx0XZbaDfKn00kbCKhSpayf1JupVfQq5S7ZHxdKk4EaZ/qfXrvr0n1XQtRjBwQard1Y1cbWmhb6Ux1/cV9zxypV23fr6JMTveTKPx/YOkqtCVpBV+SJ6jF0BHbDzqfliMCJv7cj77W1OEPMB6Db8+Z5JDvP/Biw+X4y0f4dkBQ3SXMfsJ9UF8ZgQPR1oo/ANTEzHn2RGLxDf0abjB4he26bYt6MGwl6LAa2BjKuOMOBj4Ah6v2ou/w9FSgc5cp57qZDBHDsj0RmGr8CPwb56YKaqB+jDvZn5MNzz1IG04qj66hMgPb03bbU37GRLcuZWB9PwBwgTILG9Hb/Aeamm8F+tAnmE4JBVPn5Ho/L/TRd0A8EkKATbeP3RT+oazOwqegZKrUAiciFf/dn+y7+x4Z9BJ3cH3RLb35Jm696i8Y3nVG2vqNq0tM4a9R737u0d/4ulccWVKyPdOYj/6Kli7ep/6o7NDox0fbOWJubpcajQs31vu7c2NbXveZ8SxeDeTYaBkz62dHWIGfIVfQF4AfT3gEJg3q/PHfmWQN7j5FAUKzaoezez/LYDUQMbl7xile0dPDLG+P9zd/8TRt48P5EVBIgk9AGGcCudv0V+Dj6PGABbLB5nsCOv4N/0fmMtesT4OPyjG7ACZ2C3abPbif64pG+sZ/4cxHHQFPTDtwU/Uj8eY/hY3UO/fOAHqk+/N08/FVf9VX6hm/4hlYWjFms0+0jGht8z/d8T2vLmH/jh+/93u9tQbrnyPbKWMhz+wu/8Av64R/+4YPTCaz7/J2TnsY2DhYY9H/1V3/1M44kdLXwz/7sz7Y21MdAYjPbkvuuwoKhuhGBCOJg+gjGI8CIju3Bw552Hnge5IqKOD4DwYlGDYWJYkWoIpiOgkj/omNPPxlD7B/XI7wY8ficLkBkHGR63C6GEmPvduNGH1HAcQ4R1PhOW4Di6DzE+YmGJSoQBD7SOgKFrvKCTii5SA/uo+8RyPHMaLQBRqadjaiZ8OUvf7m+6Iu+qM2Ix5ez8X/4h3/YOjPeEM9/O5ocx+jPZmCDef+zknOG3v1gY50IUiMfYAigH7+5vXPnzrWOpMv5nCWxYfHGLH55IxeDfQulhdaG58///M8Pyu0j/SIYfzYeh6+6wJfvI23h/y7o7/IyshBpFeUvzj3fR7mIdPLnaKj8dwTA8FPs07P1h+/pX5xv+tH9rtt+F6BHenf1FtdGekQ5izzKXMHDsa/+jXJRMl5W3Oa5uBkepYXw+bM9C4cChyHSw/MAoCeDRrYw8vKBnlXSxBnw6UhZXerK8KQ+MDipVZ9JNtcozUm9GR+/taWUXdJQ/6TXNdd1vqp1pa70QNVoo+5p0ORaTT1tJ+fqdzSXas37fO6q1Imm0U1KOjtOytdqNZU0OVrrxiBptZFuOKNY13qsqXU9W5Tyc1JzQlV9SlU5UKMNNdWHNd88pMVi1O7kPsqOqUoulz2nLF9Q0qyyfNCWbZt+rV7PbYr8t8+hn1Eaz0nbSXlpoNme1N5uDjezt6ObLn9AC7tXD3YJBwAB5nGg3S7OPWWWZEkonWz3JXg6W+/3eBY2vIATGAH9gU2Q9MD512n7lsV2A7pid6h609miSlqQsmN7mk6vPn285aaq+oqmkzuV1o6rnlTqD/qqF6ZKg8qjV7Y3VLXj0uqeZoczGu9M2hMDCpftb9fthlnFoNcCefUaefm86ZgcHOnnalKp8XTcLq1w+X3Wa9Tr23F1RcK26npXqToqTVfUlEmNS3iLQkUq1EwbrW1e1/rOY+ovXtPxM30tLp1QtndRo0dndHa0pXs2PtCKbayCs3wgB4CZri6LQT3PielPJpqqCuQB3udvgraeK4OI6DR7bti8zO++hrW9APqu/kf+PYexrDraV67xs7rOOXwWfZ4YpEev+TuPzWP1PezFAfDFn/EY3GdnO51li+ub3VZ8HvoDevoZBqec/MLSIH9vfmaDPc5UN+1ZLkbAHNuBXo4AjnmMfk8M1JAx9fM5bx5a0C90oL8nIGP7bnqwXtp04vQQ94sSen/HEglOmWD+qQLEZ2WeAe9+nulKFt684f76d/gU2Ub/Uunn37v+RPSdIj8z3wBa9unAD3S/PFbbEILC7oOfxZ4PBBSmpy5q/U1vUT5TKNvOVE9qTeanKjdKVZNKadF7akhHOvaxAAAgAElEQVRHH31CF698VHe+5KW67yUv0NZgQ5ubu22WvrzR05H1pO98wWxbpeDN0rwvkZMkHBHI8wmcELjyuCJfYCOx+e6/QY1p77nzPLLng8cJTxPs49hCy5Dn0UsbP+VTPqXNbrotv7x/kisfHXTw6UEOQBDkgN/ddle3MN8xsRf9UuQZXIFPRYYe3EA7/B2/Rw9EwI5eQl6Qz+g/+Vn+nhfXYjeoGMDnIfgT/YPIY+ih6Cu6b8yV5eX5DH30KD/2ny3XXi7y/d///W3wyVjAxy0aeL/1rW/VW97yFv3mb/6mvuM7vqPlaV//3d/93fq6r/u69rrf//3fb4H6y172Mn3e531eiz1+4Ad+QD/90z/d6ihXr7hS+cd+7Mf08z//8/qsz/qsNkDwjd/4jfqt3/qtA7v7lV/5lfqar/ma9jl/8Ad/cHB0dgvoUVxEjmKEKBqmCLZxprsAOCq2w4QkGg4URHTuY8QqKhZfQ9SvG8Gi3zwvGqVo/CLIicAGofF3MXoWAcBhjj/GHIGMRt/jjMoEpyMa4QgqYgQScEGgAQUQjTr9f7YgACCMMUHrCNaiUxPBUHRSInDrAr0IgiKt6CdG3bSwIvf6qde//vXthng2bLxMG4N4K3ILicvunQFnR1auc1/Y3Z718zYmfuEYPhvQPMwpcf/s/Lhf99xzT3s2qp9vwTOwt+G3wPk3v9swuY8+Wg+HIfat6wzFOYqOQeQb5Aj6xXu6Y4mGDdp3jUSUgShXXdUGuIR/IhjtBgYib8T+RsMTnxvlmu8jn/q7KE9dg4fRjWOMAYh4b/dZcT7i2GKwBbmM8+XvCEbBv363QraTSplsPK4ulpiSrY/zGB0LZMHPwTDjFADgLV9kSQD5cS5a3aSkjcGy1obHVVQj7dWZrgxWdF0TjfI9JYN6b0SXbajRqor6A3pR/YDONbWqutE0Syq9v0XK9FRKcrGXj6gzlJ7kmUZ2miTd0kh3lY2W95q21H5tptG1ptZa3ehySlpvat1IuUbZEaXMmffTqsplTcuR1DyopebfdFPaVTkY6HJxXGW6ex/MpzmlrKcszSqlXrtOvFf01esVStmeUto/Ui1pQak8rmx30Gbom0mjrJfJPS2mtc499kGtrD58UHJPxpFS1phNJSNPwBWA73k1fVlO5Tb82dknnGtsHgGDGNj1XPv63SM36eEXvkLVsVUlDVVsL+1veJdqVYNS+dJ1Nc2V/UCZtlpAPR7dIk3OKo0KDdRXNVspDbzbfKY0yTTdnmrg45+KgabbPpWgUX/QU+lNEFKjfFAoH2SSVzcY0PeSskF6mkZTVZUzZk/vEJ/vqVfsKctHyjKf973WzoN0Rmrm1VQLKjSnNMm1ub2h69vvUm/wgFaWR1paPqdcb1K6clHabnR8tKoX7/zbwXG2OKFkOwGq0IZsaxcYIRvIgumNDjKd4h4GrLGmTbKKXOd3jiF0O5wbHtcKww9RJ9KnONcR0GPX/VxssT/H7GDUJeiQqN8AtGTjY1UPAAFAxbF13rsFekR/KgZIeIbpaBpzrj1gHl/JYzRfdwMezlqbjv7eYAybhD6N40KHox8ZZwzgoCfZ1dzj5LhCNq91O1TD8EwHMJhr7Dt60e2TDHD73bJp5qJrJ0wPdKnp4PE7K+ZncSwem1si16aF9QNl6LEkO4Iq6BPtUdT5BG2sW9xfjtw1H/g32xF/dh/dL/Ot/7HsoA0qnLqgjf/yX5XN5PtLcrYaVXnVbo6XvA9HnVqZz/emuml1pJvOnNRML9NDZxe1o6va3h5rtNFT/tRAX3VspJffeaEdu4GEEyamhcdBuTxzEQPJUc/5c/S5TUMHCTzHvsfBIY5bBMQSpIXf2TTU43G1owG9z6N3VtMv32+/y9WZH/7wh9sSfLdLtQRyEGUv+hb4DJF/ucfzQCCA35nfw/wH7ENMZMDzcf6jTkA20SnYeeQo+iVgA+5nHF0fjGehK+MY3R5BNeTEsvyx2BTvaz7BSu5/9n9jyb2xwq/92q+1+OWbvumb2nJ4/ApX+P74j/94W+lr3vYmj9Z9fjdO+ZZv+ZZ2jwiCfF528jM/8zP6q7/6q/Y3JzGd9f+u7/ouveENb2ixiKtC3/nOd7abRRrY++WA2E/8xE+0yUV/94y9vO68884DQE+UCwUZFVk3QhyjRRgXHHzf13Wa+S0KwWFgwvdFRsfBjUYEYYHBEU6cry7YjQo/gugoIAgVwDoGHhC0KOARVHRBGCAaI2naESFmzBhDrqWkBoWFkBJg8H1xfF2g1AWGKGC/x+gln/090UPGDG2i8mYu3T6RwOiwdPtBu4wPPrDD4Uy3dzf9zM/8zGfsamxjZqDsCLIVuqPJZlbWxUIzP4uSNUpdbJzcf0dzY/Q8grUINiOw9/idgfdGeM7Q21D5LFQHF2yIbXwtwF4m4Aic23/729/eGpsYeY9gOfICz41Br66Dxrx1QXMEy12QGsfDXES5igYiymR0PHCaIm27BjI6v12d0JV52o79hv8PuzbqFsbXlaMIiCMNu/2K9O+OF7mJwUh4wO10HQRKVykX9TubOHWPqqOEFh43P+E88F10GKJTwHgI9FEK6+txRnmPusifx8p1efGCbiyc1SgvNKrGmmYTbUw3VA193Ni2qvJxVdVlZc1l3VXfp5u87tSgMMtV5JlSlmtc5Jrr9XQky7RZNy1IdwbeWz0aap+uap32ue0G/ilp5FLs0uvmpdW60W7Rpp9VNyfUNOdUTn3c1CUVzb/qtK7p+LCnq8WCNvOXqGnukNL8fgY67xkWKaX9I47yLFOWuZR8S1m6oSybSOmYMt0sjeeVxnm7jt6RBoPkvCy0/MQTOn35Pg19bn22vxadrAp8Y2cSPuez58g6g6wf+pV5MP/gqHaDKb7W/Y0lmzeGJ3Tt5ntVXRiombuirF6R9hbbXeMNsMt8R1nvETWNd5d2yf12y67j0VlV5Tlp3Fcx7kmZE+rO0O/vVeDS92Fv2AL8yc4+2O31XZmRVJd1C9y9pr5dS29ytmvs3b5nOampd9oN8bJkWzxRXuwqy8ZSs7p/jKAcXFiSF1Zk2Tll0wWNd0pd2fhbZfpdHVtqNLd0TsXgU5Vvv0z59pyaiVd11Do63tDNoys6kXYP+B35Akh6jHY0HBzBBmHTYnYXR9sglg3TAKFugxJ7AjZkd32fwQQZ+VguDUBiYzlfRyYXnYTeRd66TjW2EB7oBjmjDon6OOoTf+a8edsrgxoCC9gq/AICEbY7BLKjgx/tGTqNdwKOcYd4t8seEh6rQRuBA/Ox/45H+6GPsSOHjY+x+Vp0IgEcAzLb0agjAYi22dgAP9P3Ejwz0MQPs1z5ftaUUl3jPtlOA9TjXEa64J+hhz1u30sww3LvcfG3nwcf+LP5xX4E/MkcdWkPz0TfCPvnsXm8ngt8WeaJPQWoDGJTOfM+Y2710eyCrv23L1ZayNqKGauMZlpLp2qpWFVT9dRUc2qUabaZaZ3+k9tTC4suH5U2yzXt+Z5LSa/pJ33JPcdaGrua0ZWHBhf+23PBmnqPkaAGdod5Qa9CD9Pf+wnZP/IcO/nheYxl99hky7+v97wi/77XJfdO7vjEo1YfjsdtwMHrig1sXGbsUmbaRKdjQwkywKfocexq9BFYyw8Peq4B7Ywt+mWmC7Y9+vlRHn3/YRghBi7pK75TxExuF/87ji36WfgOcWz4LG4Lfufd/Etladcn+s/8/dWfYID+5/43AXrT3hn4d7zjHfrJn/zJNktPIBm/wXjB5fTeh8v6xsD+t3/7t/WLv/iL+vqv//qDvSZ8vffm+qmf+qlWBlzC72z/d37nd+prv/Zr24pgcK1lwrjIoN+64yu+4ivaEvxv/dZvbTfnfoZtesELXtBOX3QkMXqR2btgmfIc34tRxnniu+hEw1BRORCpigoTJRjBBWDXQsa1AFOeGQEyQoFx6jrtXeP1H4EVFHUUZpRJBCJdByBGiHFomCDog3HHQfTYWG/me8hEYHSi4+DfmUieHY1xpDeAnT4xXoI0GDZAiJ/TBYjQOYKuqLAiLXxNNKqmv5W4N8T7gi/4grbsPgZHnI332hMbBkezDOit1GN//Xwzsw27o7o2EBxvQqSbeY1gsetsxfm0one/XGrvYIMdKUfQ2IDChtnHrLjfFjB/b8F0/7qGAJp2eSnyBcaGPtA35I97IwCGrij3CHKjjMAL0Th0AzM4ILRv+nYBPffE9p5tTJHO0fBFWjD++DtjOWzcfBfb5rvoYEUaRePNfV3DGh15+NztAkBiBg/epdyetZ2UfZKZj+8xEOf748Y90fhG2mOo7RQh69139HIEq96B/PLCLRoVc9oaLGiclSoHpba1rVHaVd1saVq6cuUj6ulJ3Z0e0RlXDFW1vPKxUKPtlEl5phMG9Hmh6z7WvJEqZ26aRpclraf9zad8Jn2hpEFTa9elwSnThkFCtqhGZ9XojKrylMqyUpY/oF79fs2mPdX9FTW9F6hJL1bSkrK8aHdhz7ybe+5z6r3avlbdeAfkUoP+jrLsKaU0UUrLUjqppjqlfDqnonI5+P5JbFmdabC6rXOP/qMWp1stD5OFj3oRPYvu8LvnxeszWcMcA7jWI27LQIgMHo4ugWXPMyBzOw116eInqzy5pHR6U012XVk6qXoyqybV6g8mqptr7dKHpt5Q5UqI2hnynsaTm1VXF1SNcvXGxf5ygrpqd6+vVLXnzPuYumpcabo3Vb/XV2/Q3z++z+X1Pr1u1hviSXW/VjZMygrXb1Tt2vm6Hin5oPpUepqVF22cwLkw9frOyPqIwNP7AQQdVTNd1o21hzQd/6IuzO0qLZ+VZt6iYvpKZbuzLe2rSam+521S69RkQ8e1p4vZ06cXPL27P5uPIW9RjpmbKJuABmwjmUv4HlpTgo4jDVBj3TyZZrLcZPW5nv5EUIr+6+pUdGDUXVEP831Xj2MPcbrZf4NTMWyzrBvcN7LN8BX9JwiBbo86D1ryHP8dn0EwEn3p8lvbSvM8gQN8CT+PY/0ol36GY/h0FVXXnljO/EzbRo6gY2NEgzeDPHQfY4CeHpuDPN6zxnSIG/8RnCGzjx50n9xXO7/sz0C7voYAKv6Jdbavh9b4USw9QMZNd4No5NvOt18R1MZEkdv3syjZp4LCtMCP9e8O3NhHcT88RuaXOTOt/JlyXNPAz/Y7Qam921+rrZfdq2wxU7OzfwylZifK24Ddarv3SF3PS9VQqSx09MycltIJLV5Z18zudX10ZVbrdaXplVJnVzf1Ta880wbW/EwDPvsv7K3gYILnBb2GX4+vAgiN/O9rDVrMA6aR++52WKqAnHv85n3ThXfTw31xabETOz6X3i+P3YkSA3lnJr0G2f2kkoTnx4AYdjzaRvcn+jT+3MUGvgZ/vuszYp8P8ymYQ2gS/eZoa/BtAe3Rd6N/PB9eJsuLnoq+m2lGn6OuAl8xBvO2fdTn+noe0B9OQfPet33bt7X/vv3bv709YvuNb3xjm/TzHHkDO+//YNniZdDt9fM/+qM/2pbWx5flwOX4BvA+9cul+i6td/v33ntvK6+33nqr3va2t7Wb7Tlzbxzyy7/8yy1OcrtsCE677aZ4/NEFx9HxjqDY10fBh9EpE0WIiEBFwweo8DvMHRU/whCNP9lQStToZ+xfFAQABUIQnXUcha7j5/u7AQbaR3HwN4CescRIW1QQ9Nv347xjbD1OALX7SdDC37GekDX39DkCpah43FYXcHMt88T1MQiAQsCxYZx+7yor+t/liVj2g2KlHebLRs+M6R0eDejNlChMP8dZce9wamPv7LhL7jkvFYfGz42bk/l+g37fj3GKfYOno+LsfrbR9bp+g3a/uz3K7d13l5UZzLuExmv+HSmz0LGGExqjZA+Eyg730/tFRNDdpSF0Ym6iIaLtCKyjcxxlBl7uBmG64Jw2+T4C+kgbX0dbXZoiZxFQR57qfk8/DzOQUbnxezRkXcefvsQ2eXbXEB9mqGMfoAVyyIZOyCT6jlJSMmx2TszP/hd3843OPAEB5gUHP84HWQKCVh4H8o4+iJF5gEmrHw2ofRza8p3a7c9pmu1vijfq7Wi7dCZ4vS3tzrInlar7dCFd00lnuepGR7z40s/yavUs03LKVOS5nrJTleTC6/YAustNI++b+mQL/nsygpypd1V4x3VvJGfgn8+oShc0nZ6VdFx5bmB9n/LsURXFUWXZXW2ZfUpH2s3ekhcMOCtf9Nuy0dqA3juyNxP1CgPgPeXZqpJLS7O+1BxVym5WVs0r282lUbN/lrRyNdulbn347zW/faWdB3RydKZY42m6e75MQ+sQSkwBOjizUf7I4CAHONu+xvO0ubWltcWbtXn3a6VzA6WFR9pj5JpmXtNy4hx5u6u8d/qvq01l2a5Kl8FX3mV7UdPprarKW1Xv9JUmqQX0/t+NtM+0Vfa58lXdbpzXK3xqS6/d+T6fySSTp19LeaOqmezvRVB4KYuDBo58jJV0VXWzq6YZqNcbq1d4Xb6v9fEBDjQcV5a8Q6/PPc+0t/thzQ8v69zKUY0Hr1GavknZeG6/bz6aufIpBHm7JGB+Mta9k0d1Inu6eiAE25GzGLQl6I/O8d/Wo54DAtrIHiAdWpPN7WYQAantfGxuHmyu1l0/j11y+/QJu8icm0ein+J+HpaQiDbY9/q5Bs3RdhIktO4gQ89GeDwnBiTQBR4PVWn4CfwGTfE50FfuI4Cajd7M477O2VcDYXyb6LORkTYIY3M0nul+uE3mCp0PHf1sl5xy7KzHZlvpsQJkGacdTnQmRz6aPoBldKTn2J8NSHyd28QH8f2U3KOXsQ3+2zSzc4yeNT8AIPGN0Kl+93g9Nsr/7XdQrWAaoGtNQ56DLmZufR2BW/iG7Lz5gT0TPAaWPHhMtOnkhcdlMA/vHgQRZxe0/urPUHXTCdWDSnXPFTXrsuovCstz0e6HWdfO4B/Twsq8Vo4saXZ3Vkc/+qjG167ogeXj2sp7Gm5KX3ZGeu1dt7b+ldemGyiwEzf7KlD5EuUifsbH4d1BC4N608B8Z0DvMbF8AhCNzBFANa38m9cQu1rTR9j5N7/Mr/YFDex9Lr0BkukDH8CH0LDri8QAXewvsgkvxCBu9Huir4WPgY+Cnog+Sdf/i7YH/mdJEj48fE+VSfTzuj43Ms+4CEhHXx75MZ3NP/Zhn+vrEw3Q/8bKYutP/Gde6O7/zD2esx/5kR9p17X/+q//ersHxCtf+cpn4Eavf/e6duMYP+MHf/AH5fXuDgD80i/90jMe5/acbXeW3uvy3aYrAFwFbLD+cz/3c/rsz/5s/dAP/VCbuff3bucLv/AL22y/y/BJcps3Wgx58eLFFtDjbJqpYMwIRvjMbziiCEc0lAgTYC864AgQABQhilE0nGOUbrzGfXUfI9BAsKOA+XMEmLQfI47x9wgWGAvPhT7ci1H13yj4LpjyNYB0FAl04VocmAi6PXaMF7QlQhfnhrZiXyOIQRnEiGVUTr4WZoh9x4nx2BgfNAfoQSvGjvIiINIFhxwL52iWj6tziRgvG9d3vetdbbbdJfdWSF5DFTc+Yi7tQLA5mY0Im+bZaUAZHgZ6o+KPINoG1kDd5fZ2UCyELm1xnxzh97p5l8MY0FMe4/XzGPfDlH73O2jBGNxPjAJ83p0X/o5AP44LPo9AkTliLrvGjzbpD3P4bPSKgZR4TRxP19jFtqPhO4xOyFAcK+PBYHcNNDwPb0f6RE0Z9Vb3e9qAhswBTidZd5xkO6+seQTImzfi77FyCD2D4xnpRb9Qvsg1euUwIB8dylbnplwbg6Pay4ea5AM9deScJgOpmptqOljT9q7Xao+9/7Ca5rLUvE/H6zXd1h5HV2slz9SvnWmvNEipPZ7O6+aveA19lrTcZvClVWfpUya7B9fTQKWOqKlLZfUNzVYTeW/iaZ5rvVnStD6jlFbUuMQ7u6Gi6CvLLyjPTrXZaGeDXRDQZoidUm5c0L+/y3ojZ53GKoqkXuHSe6+hH7fHqbXn2WfHNWyWpK2kbJKp8frxaaOjlx/QqdUHVI/3WhARA0GmM4AMpztmRvzZ3xsI+Fp2nI7Ax/zhObSDiswiY77/8rTQ1fOvUnbLKaVTLqN/WEorqipvwveEmmZLw8FIRbEtpVxJI1W1S96lsnKp6hnV1S1q9haVRlm7A77H5h3mDc5b3e8d6yufRS8VWa7+3ED9Iz2lga8r23OpWxBfOyvvMWVtgETe2T6VanRddX1ZTeOM6Lb6vSc0k19T7vPtslxl1td4mmt3Z6RUbanvTNqROzQ3d5NS/TrVoyPKU66iPRIvKa+9vj+159UfGW3rVLmu42mkfp7pZK/8n7JeppfpR5AanwF7YVk0jQGtOLkcM0ZpNMDd93MtS1QA//6ecnXr7whQkHl4JPou8Td0Jv3r6reu3sEeUtKLzBPQY9xksq1H3O94nFwEESREoo/i602P6H+53RhUZHkQ4IGNANGx8DXt+m/TjfXbbJrHeKKvFP0o5st2kw1CyUazNClWaLgd22iD/ejLeZ4AvJ5b04/lAF4D7HG4b9GfoPyeIAl61e26NJskAfLOnOCHYe9o17R23wy+TS9/Nk0IHnnc0Uay/t7PpQKBTfzQFex0Tf9ZWuCqBWyax8RYnbSwH8OeD35+W47fG2jz/Cu0fccLpaVaTa9RNlht2+j1tltgbxmvSqlujmp+bqUdRy8tanBDOvmBf9T2E4/qQ2deomowqzfPS5/9orMHmwg7YWI6s5Ew/ELADD7BB8Sn8Njxffw87zlknnZAwjxqGrot/GVfT8Up/IHddYLHu3N/+qd/+oE/aDp4Yzxn5w3qDegdKCDQjfwxN9HHiVl3bCbXI5fRP2ZuGRPX4HNEH4vnIR+AaHRH9MW7uoPgVfQ7ou8DBuEZfj7LwzzubiCUpQDR9zHNzYum38ciQ/9/fYKV3H/vk48qa3f++V9/Wf7Ng/+Zl+fFpfZf/MVf3MotAShn5b0vxCd/8ie3CUBn07/5m7+53QfMAQADcG+K97u/+7v/0+O8MZ6B+pd+6ZfqV3/1V9vffdqXK1dcqWIM8sEPfrANChj7GMS7hP/7vu/72soA4ykH1oybvLa/BfQIBoYOUBcFyARAQGF2lDTCgCMVAXhkWIwSTI9y6AoEoCtGUaOTHoUO5eE+oHgOAyCMiXu5NgJY2or0oC0LJvSJY4qgvDtbjItMNfcRkIiBCBSMvzPjcA9BEUoOEXD61QXP0B4jTkSQvjGnvo55w3BivJlfP8PP9z0A5jhnvj9GrGkHYMYzbfS9sZyjT/5nw8fLhsCbQtjAuNzKjGlgHwMRjNVGxPfaQDoaTMmeDUpXicfxwk/QChDnkjEDem8yYUXpM1C9y6rH6Gd5TaCPVjGgd3TbO0868BDbRjnH+YP2XQfR1wAOoBUBGdrEiMKLtMucRB6j/RhMi9FslH40gMgR33X7HeUsgvI45qgXut/zTPiwS6vIn4wJfcB4uAbHAmeI62Mf/yOFHAMA3UBGbMv0w/GAnwH4HANlvkMuY3YMA4ucdHkNWYh0h65kJplz/82awTh25JK5GuVDPbx0l9YWTqgpapXDUtX8rqbpvdra/ojK6Vx79Ftdr6mp79NSeV13VdMWrC87YJikvclU81mmWR+51tRthn6aMnmryqmhYCNtZPtA/0o1o2lzXE5ipuaaFsp1rXivvDzTJUNVb3o3XZG32O/3ZlX0Vtqz5LM0aKsA9nVW2a4rd3ap3Qo+LamueqocJPD6+czZ076K3CWT3o3d1/WVZ4vq7c0r287lsgLTcW57XWev/KtmR2utTfILPRmBveWYtZvIXQTylM/a2cRptJ51f3EQI7jCGd+Z1nrs+N3aOX+bipO1spnH1TTeaOqWdl1rWX5Q0mPq9Sbq98o2iJFaB9zLpLxhl+fmhKaT06p3VpSNM1XJjrvBuI+PSyonZZuxd3Y8r/c3xyqWCvUXHQxxKX+lunLw3UERtz1Wo30b3R5I31TtBoM+ltABFK+jz/JVFWlDc/mmevlEO02pzW2D5BX1+6WOHFnW/MIp5dntku6Q6lmlKm+XOKQmtf2U9zyc7gcZ8pS1gL+XCr2pPdVgfJDVBfwhF+gM5IAgtuXKtMYeM08Ad34D1JPFBtD7HdsIoPc7v3f1DfOJLY86IspqV69gLw+z8eiFGMwjMAjAtMPtsVJqT/COe+DbaB/Mkx4L+8T42X6W/6F34G8263Q/CWgwVnyGCAIioDet4msfOLqs28G2ZwJbP9u2kVNmfFYyupKN4P5/9t4sZrf0qu9ce3iHbz5znVPTqXKV7XLZ2JjQJu2EBtsyGBDQGAQNoRsi1FIi5SYSlyRXRMpNpAw3yU1LPaiT7kgtuoEGM4mZNjFDgsHYxmX71Fynzny+4R323q3f857fYbFzrMiimk5J9ZVOvdPez36G9ay1/mt61LHgnSi+fK8xhle+Y7wWxmUu9NCjBCOXkel5T2s0VS9SF3XfWkldj7AGA+fDegKZnjJgFZTSN2lToyD3sA68mhPO8y14yPzyPKMwGC+/oyvQ73ykHtcKpI0M4JmCanWyo4OH49pf+1gMsyFiv4pm75VSQLSpj+6nz1DktIr9mM2oOn8qJpP9aE8O4uxnn4vZp/+f+PLOhXj58Wfia7qIv/3s5qg8AB/1iegbz3fvuD45QsT1lyYzb6UtABFrzNygjxl2732MnfFIr84LdEjaBQCI4ng4VNSZAPI4eAAzHl/MvNOOclN9MOsh8mvo1WuzfqGcUAfP4H6shzNe94rPyID8Qbpa3vu5n3nPjQ0B6m06/sY6a95/9kn6Vg93TWgLffiNKIr3ZgP017/vu2PovnoPPcD5q/kT0P/Yj/1YqSyPF51IEmXX448/Hv/4H//joNjd3/t7f6945P/RP/pHXzWgh6cC8DESsE8B/Dg58diDRzglDJr5p//0nyuaCAgAACAASURBVBZQT3QzacxcW6rcZ5AnwY+BLp1WWVXw8Z2bLSvMMkqJOTMClS9eZfwSbt4UKrESsm1lMC+YckNmoOxmVpjlPmTwlwFIBsder0DTYJABU54PN1geSwZc9DUbHMbt5I0PI7QvCjAVlHydTElgTV/zfNEXmbGKVL6f62V0jsV+SeiZgQisMjPhPq5xnvycFTks9OSEfNd3fVcJUUH4+YeVC0BPbheAHmFjOJhtqkyZo8f8IEAUtFaSzSAtM/0x3Uq/eN0B9AB3hCzWYfpB+/QZ7zwbhZB8ik/8q3/1r4oyksGZczhWHPPz8/WZTjK9ZToUuLk2Y+ON8+KzvS57/7Oimq+XJjNIdi0ysP5PGRLGCqBzmtfMMY0FYN63Y2HqvlPAy0seZHjI3+UxPqhv0mWe0zzPKh56XaR7PmMZRXFBickKtfuONuVdBXil0F5p0tc8r4IKPXOCGGlEpT+vGb/x+cW9t8WLZ98Wq50o+fP9zlEsV/8+7t79jeg6lD48wHg/r8R+/0q8rVvGQxUh9hET0ovWXezGEFtNUyrdv0KRu4EyaRFkgL10L4f+9b6JOxxxVlHY6iTa4dU439+Js0QgESKLgkq+ezwUTcP58mTpoxCRBw9vwFs/hdPEekXUD4BzK6oKrx1nyINhga1tTGYogHiWj2M63VTBb/qtiNtttMdNDIshmvUQZ29eiYdvfCYqQtvv5fpaMMu9Lu/znGOuYz4zUAH4sL7mzLt/lD16jA23p00AxOvTs3Hl4a+J5vJB1GeuxlA9F1V1EN3qclEs1sOnY4hPxWy6jK3pihL0JSKh69ro+63o+qeKd75b7cb6dht1T8nqoeTCD/UQ1aou+ep46NumLZ8Jpa/2qpjuEMVA/Huh+BhKLDzeekDxIhrOk2eKqw7/eAz9IvoSCUGoPbSziqa9FVuTl+LwaIiT5UMx31rEwT7H9Z2Ktj0gWaCsTzU8FtXwSKncXxSmZbVJDwDgr+pieGhjk/9/fn0nLq2vx8XuBjX77/PILHekY/UN5ltDufqAMty9ketLsF7sH9bD75UBAlTBkWtGu4JBDaoa0sbAwL075pdZuc/vvc7K6dnA7TPli4A/r7Mf8kFoVz1FwCn94hm24CvfZQMivEhDo3yJa1Dsc062/CnPA/NlDr2RKgIMZbcyIssKxmG4vWeRM0ZAuH1wzRkvefzI2Rx9ZIQMbbHO9MN54lnIc/VNrlX+u170ne94vvon+5x2eJZGE9o0xUa9Vt3POaXP/PFMAK5V9/NRevJl2vO0AqMkBOzIB43BrKdrrGPC5zLHtAct46FnLNKs4+I5i3OPxfVv+LbCE+JgGdX0ZoleqquSLFUMeUQ+te08ptP92N+nbstBtMP5GF6r4szv/noc37gen33n34jHuj5+9LFNES5AN0YT/nk8YpZD9iGDSeVRlquMFTCBs4a5EtBjfHLM0qrGLSPdaA/aINyeqE0K5LkO5M3/zM/8THHsoI+RIkCfjD75SnqW32cdMOsz6hMaGtXH5UXypoxdbCvjBfe8e8J2lRW2l+kt61fueb7LgF69W4OOz/Ea9Qbvz2siVoN2PfUpr9VX+/7NBuj/h7+ionjQKNXl8aqTG08u+/gPbzzXkJpLLjyh8hSwI/+d8+XzH+3heQeYE3L/r//1v/6KS4XhCw8/ufg/+ZM/GRgVCO0nLx/PPmfcYzwogF5gAREKOlVKZaICaYFCtphlwKQVSs+wbcs0FJrjjWO7tpWFarau2Q8FawbeeeNJ5CoKWZHPoDsLLQVR3kSOh99UNhyTQlgFMLelgq8w4hrvt0/ObRagMhznwfFpNc4bm7a97itFCnBNtgA6b7bjPClQnUPnXyCUGbzMMDMdGRn90DIr08LiRP78xz/+8VKALq8F4V9YZGHcVDn1uJKxQNECjhDnN4Qv/Rjnz7s2WVnzu0ynCBT6BaDnFcsmlSlpF8GDte0bvuEbigGCCvf/7J/9s/jpn/7pTSjsvRz5/Pogpp93p/OT1z4LEwVDFhj5nrEyLM3lveue8rn2L+8l95n385oFn0LM+fOzdKigGnMe6SfvBfvvvnCObHtM4+O2vS4rlHlMeQzStePJ+8QxyNN8bh4j16ikoZwZVm+IJ696ffRI+TnvIdtWMGf+5BrLBxzX2Btp3/3ez845NHhj+6G4cuHZON6bxWq6jG57Ecvuy3F8/Knou8/fy8XmvOLbsdfdjYeHPi5WdZylqByl0LoudqlW3dRxWJFtHXGzJwm8jxc5mi6qWNWzWPR70Q2AeULkb8RkeDku9SdxUFdxp27ilXoay2EvJpML0TSXYhjm0Q83i1mg8MB6O4YAnO9Ft26jHyjGRvj+2Yh+h5p4m6Pr8OZM22ha8uS7mLbbUfV11Os2qO02WU4KoI/jRZw+fCXO33outpe37x9/mA23rjd8z/BmjaTMqWuCIsp784X18uilV/m+H3Y/RBxunY2XTj0RN09fiJ3Lkxi2/zSWqy+VXPTF0eWo1rPo25cj6l+PyeSlmM+oGzCNqt4roHvdcc7cX49heCb6cjzduoTVB572cqZ8Xxzs/RJvHCGr04jFEH3XR7VTxWSHMHV4EDUQ+hgGQDtHbmFcJ2ef3O+6hNxHHMd6TewF+dB1SW+oqsOYDp+PM9WNeGH5npjNH4mDg8/Fzg559qwzRQ5Poqmu06Xoq3dHFe+LYb0TwyJi3s6i6ZpoVuXIgajJXeyhp4jtbhHPLp+Pi/0mRFz5pCFF+mUNrPSd+V02bKkv5NoFFm+jPa9lbazYjizwzHGNM8oj1llQqVdyzMOUdfZJnpL59FjB1hAomPPV6xiHfMVQbcE61+RweaMNuF6jgxX7zfeWv3neu0ZGjQWCResIqPjn4zZpg2d5VJoe+rFe4/opV+gv8hcPvTxSuWSkgHsOIyjjoB8YHXJdBNpRR/AMdsYhnxNU0neBHt+NjeEWpGNs6mc8V91UXZNxEpYPAHXtmVfuly9AQwBs/nENn62TkuUnbTtWPc+emKFepKEiGwLUwXiec6HhxZB76Xuo6jh+7Jm49fXfGLF7EjHDKFhFU1PEb1P0jToj7aSN7S3GsB9bW0Nsbe/G1uxiLG8dRPMnX4wzv/+r8bnzXxPN/un4rr3D+Np3PlUMFx4LLFhWp6a/0oJ6jmuvPpblGaG+1B7iD0MBufmASttwnbNxnLnjOcwduiBeekLvMQzwh/5FHjJOHc+lZ56M1sj6ylhXyvoF/VQuj/UK6MIxq/tk/YbfsoE+O7CyLHZOso4v7eW+uI/kCV6j3Mm6PX3LxgvHIC6zb3lM8hPo5404h/5H32Qh9//jXxGgZ10A0+AYitdxpvz4D3r+F//iX5RaEITZU72ee4jupSp+/oOX/oN/8A/i7/ydv1OK4nnO/LhNDKh46THIfeQjHyn7jOiAj370o8Vbj2ceByQFuwug1wucAYEMV6HmBtD6pgKfN46bIyui/p4BvcKezZHBbBakGXwJqrNRIVvIxmBj3G4m/rwhZRIZaCsEnNQMqlQGs/KY+yHA0Lpsv7me72TqY/CWPdy0l+dU5ZRX5zAbDlRCZBaOVeDmZh/303kYg11BjmPM7TjPGZiMmV9WoHg2wg3QzLmKFHgAHGdg8ulPf7pUhkTIQJh46a1EKz0w7wgChL45bygKPFsFLgsc6TCvoYqHAgHBj4BHqNAmeSoYE2CKeBv4nj4T4oIAZuMRAiagdN7y5hsDrwxos4FBwZ8NAllpkI7y2ud18plj0Jo/Z+DrHs4A2WsfZCjI4HjcR+c5X+OcZuNCHq98xf2b10XgK31nHjAep/PxoHl1zuzvGKxn44Fjtr+2x2f4nuGxMFz+Gc5JX+WVXKtHypDbPJfu4dzn8b5xTwo0MtCXRgQmmbaYx1diN7780LMRF85Et9PFcnY3lqvXYrX8UqxWn4mueyH6/k40wyL2+z4uRsSFuopTVLIH7uPhGoaS/3y3quKlcjrSUI6nu7KOOO7Ifcd7tVdC5KnA3vfHUcftOKgP46COuD3w71REjWd3Vs6Ox7s79BwheX0DLOut6HtC8B8qbQ1BvvvpmNSno19UxQtdt1VUTV0KwM2ms1Kkrx7aAhIB9U1XR02e+WIoFdZn6+O49NofxamjV/7CfpTvygNVHPnsGpnjyXcqrdKG97Pfpe/sCV5XTbzyzDfF9b3dqOZtzB/qotn6XJycvBDr9aUYVk9FnMyja04iJv8+5vM/itl8HaslRQWZl7vRUz9g+IbouqdiWM6iOySffShHz3EkX0kF7IfoVn0Jc59N51FzNj3AeR7RzPDcL2LguL4SZYi3khD8Ptark+h7lFE0Mt7fiYGkiYHj+7aiH27EtLsSl9avxfV6Hrfb74q9vaPY2XkhZlPW5WxU1TMR1amognD+TZRFVV+MSfVwDIsqtqdbUXV46LFQA+Sr0rcSENANcWF9K568/WdxUK+Kcs+868nNYbHKfembNeA9gEOvvTJTuac3k1GrBPPqKSdWDNeZINjOa0kbgroxH6EPOXrM/ekelldl3spveiCzMTvrJPImeYbt8tmimzzXUGzeC64s1pbziDUEMLfcT3sAbPolvdIWIMvvc849/TE333PXlfOC6CwzBDTWDeFkGOQx12jUZOz0xzn03HXHblSFcymQtu38PPU3aSRHYSh/5MUZYCq7oQOfjzLMM3i+0Tm0R4i90Q0828Jueq1pF77v+OTtep0dB44AIvj00ObwcPkLbVsXyWP6mD/W1jD1fA79yWod/aPviKP3vCPWT+2UEzOqwjdJjSAtZ2OsY5/v7+3GbH46ZrP1vQiyU9EvzsfJ7XWc+7lfjqPrV+OFZz8Sf31yFB++vDF24AUnrRGdywKBWXdl/tV1M6CXryrHPIqYNplPjCYYRDw7fmzkgj6gR8EuIfscXcfRXtCUdEkOPYAIBwuhxjpvsu6R1z0bnpShyumxAc6+q5vzOQN/9ZC8xx23eqX95xrXWD5gHzNIt3863dSXmA8Nk3wn7ah7iwvcG+PQfHGFBmjon7X9y/79yJsM0P9Pf0WAnvXHE87Z8XjHidgd/wGw8dBT4A7vPA5BTvD6l//yX5Yw/PxHLbF/8k/+SYlUwYuPY/NBf3jjOd8e7/8nPvGJcgnF9uA7VMgH4MPnMCRUTz/9dDmHPgM3btCqloFdtqCr/Ep03iMz0IqeN4yEzCagraxY81sWoFo/VcwNvXIju3EVshmg5A1o/20/P1eBbl8zmJZh22eeq0KiBY37aS+PXSVEhd7+6+XJIMLxylBcA9p1XmUGMhPXIAPY7BEfA3X7I2OWOcjYJKC8TgpLlV7BRQaxGXD4fQbzjglljvx5Qqu+7du+7X7eHM9FiBFuj3AxDIz3zqlChmfRDkIRsI1QRBgaNpgNMhm4ZRDk93xH37B2AdoJt2fs5KHQB34nv4uz5z/4wQ+W4hTk1mNhI5zJdjKgVTjI6KWZ8Z6SprLhbDyntjs2Qknn0nMWKhmo5++lGWl/DHKzgHYv2McMyPNesK2sDI/3sX1w/PKEPD95X2VBafuZsdmO/cjKXzZg5T6P+5fp298U2tmrpuLLq8fVofgZamnYqv10r8CvtOq79+VVAkV/p5/3vb73Imj0QI3XUsDD81SyeH2x24o/OXgi4qHTsX1xJ7rpnVitqHB/JY5PPhur1RejjRsF4G31fVwYhrhUxaYIHgrbMMQ5QnibphS++2IPmAej1bGqJ7Fcbc4zp+b9aoV8AOBvwEPTULDqbnQ93uYnoq7xzhM6T674NKoK4Hq9HJ1WssDrc1HXl0uBu7bei2m7E8NJlOrtFLoH0BfFq6cw3qTkZfOv6K5xzwuMLruqCmjku7PXvhgPXf3jqNeL+0WE5GnSI7ShN0RFXO+YylhWmrLBVPoTAPLbjSe/Pq6+++2xrI+jGabR7tyMZvrZ6FY34njxcFT907E+ou919NPrsb33qZhOXr6XWoBR5FYM/Syq6n3lZID+ZC/6kz5iVsXQci78JkICEL1ckHsfMWkmMaknJbS9mnLdMmKgCN9R8dAD6gmswNjSd3jv+EetAiohUPTvsBQdjP5u7C0/F/vLW3GrnsTN2X8RbcsZ9DdKesPW1oWYTHZLOP7QvRbTyTwm0wtRt+8oxQ2piTCs2pj0balyX68JtK836fp0YD2U9Tx1fDueXXw5Dobj+55IDKbMH0o/Cr37QP5u3q5rIph1PTKgR2awr/J3Ano9qxYdEzTKL3K+fVaO5cf0CxmTefDYUJxBvfta+ZsBvW1kWSZN5Tb10PNcjRq065nofJfBvHxzzHeyY8Sw/cwP4U/wMJ5Nf1H+WQ/z7W0XuSrocnzyX6MBLIZGvyxei8zU462hwWKVtGOxOY0aXJPDu+VtWdZwD31RV2DtDWdnHFb1F3TTNvqBuiv9FsTLR+URPs9UHULGke8AegAk+ga/4TlWzzNkXP6iIYc5ANzatjoX6Xso7YxTr71zBC1aH4Fx8kxPHGC8x/tn4vhbPxTd+Xv1RwaMJRS7pGjoJqWG1BvmeG/3bExnGCA4sWQv+tXZWJ+sYvtTz8X2p38/vvzQu+PSuXPxsbNdAc4YIchRx0PPuJWhGlekT+mVedSRJ01xDWtIMULABIYJjSLjgobQqlFtzJNykfs4vg5Ajx7GH3OFDgi4wcFCoWLaHmOGvGczqOZ91mldf3VZAT7XqcerE3Kfa6eBRh7lmo91yrG+7fWZd3mvz1YXcZ6d96yjahyjPXU+6MSxSmvq2e6RNyKH/i1An7XPv/ieelqAamgUgI4j0D9om2J1eOZ/+Id/uHjV+Y5r4C18D97xjyr5P/VTP1UK3f39v//3S4Ty+I8oGNrxTHt//4f/8B8WTPUjP/IjJZoFnkwEcfXkk08WQC/RKYCyBVSCygpPBjYSGZuA91k5dbPkZ0DIOSRfhT4TtgqYG3cMYNy42butkp1BsALYzer4slLvuDLAUbBksOI4M9j2HudIYZqtcbRl6GAGWSowecP7DK9z8zOPtKk3T8bKdQKSTAx5zfJ65HFrUPA+wUo2RtAfAYjgMwPY3F9BjeOhXwhEjiihGB65Uua08kwsSxAhQhThgpDJ+fOuGWNBsHt0GFZIlYlcDZ9+Oh95/Cor9p9+Uj2SYngUnsCqDKCHGSJwEXoIGkLuue7f/Jt/U/JbYKiOLTN66S6DMZ/pGnuNjDgrW5kmxm1Jh3m/ZYGr4ugaZmPB2Jg1ZhbjdnyW10kr4++zUPPabFjLe9XxZO/zeG/52XbHxoQ8d4Jwx5mNBrm/uc+Z5vM8Sg/ZWOIxU3hQjApRQZW+VZ4zLbgH8x6SHu1/pkP5pPxChSV7MeWHma8VhaPr47n9d5SiR0ftUcwuTGO6R7VzwOPvx3L5WqzXd2LavRjd0JUs651hKKCewEYqqQP3HuqH2K6r+FxU8fmhikWzVfKso19HH4RoT2Lot2K1okbGJqedo+Y4P37o21LVvW2eiMnk1KboXQ8YHaIBnAIw8Rz38I95tO2lmLanYxKTkoPdrzehAnj+62ldzl+vCSslTH9oStXaAubRXjmFbc3RaQDHDajfObwWl17+w9haUvRts++db2mEuZJXq0xxjR4NaNLvM71kQEQbxaPbD/HS+z8Wtx+fxlCvox12o5q+EnX7+Vh3fSwXF6Pvz0e/mMW0mkXUXUz2vhDT6e8VgL7udu9FLnBEEzn0b4v+eCs6jpkjzJ5/5Qi/oeTNr1abCIKiDAPoOTqQggPzVTGYVNVx8aIzvxhSqJtAgcFyYDzfD8dBjHwJ0e1ej/n6i7G3vhF36lmczN4b7fRSdOtbpSAh+f1NvRtb2wexu9vEdvUH8bWTVTw0m8XVehKvx35cqy9HF++KJi5Ftdov519Xq6r8K2tJ/bTVEPsnh7G9XsSzwyulSJ57Wj6VeaSAjjXSq6cBRgVcBVuDPmumDOSVtfHMec8ad13z2iqDc8TF2FAoEMw8egzos8HYVAJ1pfzqOARC8iv3uTwnh9zbX8duPncGAlmu0M/seJHPMSd+ryznPkGVUQ0oiYbma/zI18vH1acAuYAwDJxGUQAI4Zn00WPrNB7w2T65bnzWW02fkN9Z9+S6HPnENSjDGgWyvsP8oBeMveiGxNMndAXzvE3zAGgToupYoQmeAXAEWOv04T4AufMGjTqvvNIebWhI4jpAOXqKOhM6BX1EMfe4THUqIwX4nueyHjyjmc7j8Jn3x+E3PBsxo55AOcOypCIZcl83q2hqjKtVnDqFs+N0qYUxn+1H05yJ5c39GDAo/OIvxIvzC1FdeCQ+drCOdz3zzqLnEA2JA4P3eR+41ho83AvZ6aXMZ+yE3AMmGLcGEfaj8j7LTOZHgx73QgekYlKpG2+jf+TP/8Zv/EbxznPethX5s14w1l0z/x7rJ4zBlJVswFVm5D3l+DV8iTOy0cM5yTq6tOSeUeeW7ymTeBZ0SbtZj866AddmQC9Wsi8ap8QE0KGG6jeiyv1/9ybz0P/Pf0UeetYInvZ3/+7fLbnrFMQDG/zCL/xCcQ7+4A/+YKkThkce8E4EDGuDNx9vPcYpjqjjpCyObPzxH//xwk9+4id+onj9x3/sFzzwGgh+53d+5/4lhOgTdk/kMCkqGAeoqF9dvnz5PqCX+UKURbEq52NscmwzYSrUuM7QEpmyAkvC5v7sARPgZIZhL7MXXusnRCsDdFNxve9pW2GZ+2i/Bda2k/uVgUQGCLbvJhVUawzIBoixQqiSosD22nGEQVZwvEYGk8F6Bg1uXD0QMocMprIBQ8ZmCHtm3D4zW64zsxMMqtAo5MZzZpvZO2+fYUqAY0JKvvM7v7MUmfO5tAuB/8qv/EoRBDAiLLKA6ww0WXtBFtZ37ofB8z1CZBye75q5LtngIN1iLSfcHiGCMMIyhuBAqKKsYHX+0Ic+VAwRjI/NhmUt0x/zIIPNdOfaOU8yf2kqCyL3la/5GvdEpoU8d7n9sUDOAu0/Bcqzgp2FzhgE5/48aA95b1aG87Pz/rK/+R7af1C/8z7J/ct8Ic9F7rf32nfvz0BeJVz6hdasXmyIKbwIWs7hpT4z05ueuqz0u97OswqD+8vwX/ehIN77Ms3xHdfdqnfiS2ffFTd39+KoPozuFHnhgLdb0Q+/F0P32aAC8op8cUKvy3nKHEfXxfawjp1+GXOOsKPIE/mPEfFaXcdh3cay2ioAlavxyFdBzmNTct/LuegA7Wo7OOAOAFs3Z6PGc1+S4TdVscsfOd44nNknHLtWbUXTtxvv+9CUcHI8u5xiV0+bTdg9/ybVBtAT6s1/hHPjmV8QPgCwB9DTdhUXX/50nH79c7FeHN/PhdXYwrzBc1m3TOMqU/IzPiuT7Lognt+47m6zHbe2L8Trb/vaWJ1ZlX5yRFw1uxJRX4lhOIjlYjfW3TzqOIhJvx1t38Z661pMZ5+MtiU9iKrhd6Lr96KKr4lYPRmroz66qiuF8GrmocFLX86kim7Zx2q5irqtYzqbRVtRe6CKruK87sNNBXvMMkQx1G10a6pwL6PrT6KpOWceMH0U1XAj9tdfjMf72xSojyvtQSzbR2M23S5goGnxANbRdxiMJ7GzexB788M41U5j2k6iJlIiVnFU78aqvhxVdTFieDSq1W45RhBPfYmcWGKg2YTgP3znhXi4OYkLzSI48NB9rb6QFVLpfSzDpXXlpkZ3Ab4KLPxfz6bnfcuXszy1PZ6tjLZfmQ9n3SbzOWWa+kTm2fIA75WmaD8D+jxW9RP1HO4xKpHfBMDZEUB/zCmX//iq7OazzhD6zPfyEtNOaNt6AwBq94J6jrJTUKYOB1BFBsMX+eNeUyT4DJDWo27OvnzT8TAGQ9mZL1NgMj+3/+4/jAaCMn/jXmW7c0kb/I7hQT4ASEamjx0qWe/JVdrRAWjb43EZj/UJsrEWmnM+eS7j0GCgUZbvMR6gY3ivtQsyOKOPeuhLtMp8J2596OPRPzGJoTqJ/rCLjhM/to6jbo7LqRYbesRjT+78VuzuXoytOUd47kU7IZ3pfBxdO4nH/u3/Eq9W87jzxPvjw1vH8XXveKJEZuBAATgD7HVU0N9sUJOO1fHVw7NMw1CBU4Q20N3Q5TRESX/uGeZAIzltsS54PEnFRNdSdyV0n/RGdDLC7gFGnj4wNtLJF7JHPesR6hWuSQbe0nvW2dxP9kXjWgb2WV/n97z31DnkHdkon3X5LJPkadK27TkmI3RyP8Ui7nd+g47fCA/933qTAfr/9a8Q0DPfGLEA2mAa0kbgD6w3fApvO+fGQ7f+UaMLAwBHNGJIlK+x/yieBxBn74z/2BMUzMPDT4E99kBuE0BPm7/1W79VUld+7ud+bgPoZYhuPIkXIsmgVsYuwWkh93of5obKYETmp+D2mRK+DF0mraLthhwLV++XsY83Zd6YtiGQkDE5jvy9YNLXrJwbppdBWg7bUejIGBX6Xj82SPhcN3oGbM49fZfJ8iz64AbPCoRz73o5fp5pxdasBKjsKLRlvo47A3rXU+UgK2i5D1ng0R6EDjjGCgvTBkT7xxp88pOfLPnzeOgRLJw7molWweFxMFjLsf5qsffYuswcx3PinOfvCQHFogagR/iTs8WmQSjxG2dJUnyC39l0//yf//Mg13+s7I0BvmAy02L+TuHgOmSlUBoYg+Wx0iktjzd/Vl7He+Urgdy8jpkWM9Aev88CynFmQZUB+HhPjvmCY/Aex5DpdLx3/S0rgHkuHmQk4XfXSiGehbLKtPms0JtHMHEddK9iqgJuv7KCr0I+3s/0VQUyr1/mCxmwZJ6oMuV3fVXHa9Nz8fy5t8fx7jRW81Ws56voAW/VSQzxUvTdn0TXXynh3RRNAwHj5SledM6K709ieziObYrikUN4L2y7nEc/tLEeAJ3TaFpAH0dMTqJbV7HkuLJ+EnWzS9B7dP25iGEnYmjKMWYlpZuCkQHw5zz1Um5942kOjj/blYFoFgAAIABJREFUVEgvNe0n7Qa045lvmwJWq2kdw2xdzlYvx9ZtHFNRd4R5NwXMm7vNEXYHr30pzr/we3F356FoJ5OSW79zQu7+Xzx2Lu9B+WoG9HTbeS7Cdqji7u75OJruFJ5wd++RWBycj0VN8cEuJtNJtLtDVPMrEcNrMQxnYrlqY7UkHeBstOudaJZNdNurmO5+JqqKIoWrYvAY4rEYuvfFsDgV3Wq98dBXfTQzhgpQB/i3pb7A8mQVzdamrgNefmoS9FSrr4/LKQJYOEr1+xJNcRjdehmr9XEpSFhVd2LoXo6t7sV4WxzG6aaNq20TLzV7sWrOxWxGCC8rReobefKsNTUi5vfC7XeiqUkPiFJgj9SMvuTYPxF1dT6q9alo1vNouyYgsXpdRb8aypn1p2++FIt6Ox6fLOKZ/pWy99QRNGC5/+TxymTlkY4BAXE2eCkDzTkXWObj6jLvyQDEvuTv1CWywc/f837lO8GsPCd7wrMMHhsTsqFOo1I2JnG96T7yBe5R1vMcZJ/1CLJulWUH762oz/3m4wto+J259Ax6IyPy2H2feaz1a/Sw0jbzrUEdGjU1ibHopc+F5UwzsuCoc0Rb9kP+mvmz4el671WgHTd6AHOZ6x/QF2UBzwXEyvuhAe6RF5h+ABAFXHMd92O8YL75TEoBc0aqnvPHetM3dAa+M6WE96yXPIZ+CMBYB57tXNBvdB7TH4oc2NmLGx//byP2T2K4eRj94RDx2lHEu85EPb9VeAlAvqpJ9wRQTmJ/70Js7/RFbs1mFB09He1zizjziZ+Kl9dNvHz56+PrqtvxTU+RWjMpkQsc0Yve5VxkA0nWn90z0iK/uV+Zn3e+851lfIzDlIWcR69eyJywdswX88Z7oiQpikcxMb7nj3lG36IoHumO6IXMj/o386meaj/cw75mvc+9nHWArBPZlmP2N2lQHpT1E3/j+Ua35DblX+oePEP9MfOezP/UM8Ql0q8eevWnMd5SB2H+3wL0Y834/5vP8EFwDTnyGP+gf4xkeOsxQI3/4BuAb1JL4I3sD0A/jkKMeQ/6wwH6Hd/xHaW6Pfgk0ynXg6e++7u/u0T/sJ85hq967LHHyrF1MBatUiqXEJDEKkhVgNGgVnKZVQY8WdkXLKq4u+kyGBfou0GzUqyAy+BCRZvnuNHHQnoMDDJgzkLcjZMVaftDm1p7GWfus3OWF8O+aEmkz3kDZiHG986ZryoQGSzKwLKg5zoVgvH8OB4tQZkR29fclvOqopEFejZsQAt+dq5z/6UV5x3FgjNGYdZYswDk/jF2wqoA9TAhc+i1FssIeY7hzzlXi3nOBV283nV1brKSxbjoI5sLQQJg17CAl56x0Edy50kPwLJG/yhoQQSBa5ppQ5ryuWNFcjyX0oL0nddjrASOAbH7JwMU6SX3wz2kwpL3m23Ydt4zWSDZ7yzkVEy+0hjzWBU+eXx5Te133jv5mfn33NaDnpH7Iz3m+c18x+dpMMzeAwE9SkoG9PIaeZ98Ur6ZI5D8Le9n95p0Qx8ywJenqPRn5d/3CvU1od+7j8cLl56J5WQVq3ZFPH10wZFed6Nu7sbQX41193wJuSbXnfBsQrPXHfnXhMATmn0UVbeMSRUlxLsuzvU+7sQ8+qCI3U4MwzSqcmZ8U0A7ufTrNTnyhN+fj2o4E1U/L+HwnE0OoC8YvALObwA9gJMfUDpLNP9ykyPetHW000l5BZAC9imMF7tDAbdRU/xtFRXB//U8qo5/k6i7uniDh8OI5u4yTr32Z3GyfT7afhkXrv1pbC0II//zeifShryNNZCPZcOX88y9Vy++J25cfDQO57NY3d0UhsNTflwfxzAfYlpNYrLbRTV9YVN8biBagWJrh7FenYpJd6YYIOopZ8dTZf7fRdNgXedQwHdHt7gcw6ItUQ1rjCxUpud4quEooppGt57EsMZL30XFMXbF8NFEM2OuUOQXUeFvZ56HdUmTGIbD6Do89Kz1tYjuS3FufSW2huM4N5nG3dlOvN7sxLLeinYyi3ZCdYNVzNaHUXVD3BkOYl2djabZi9l0Ew67OYIQoFnHjAr89XbU1aMlKqPqzxfDRb2q7xfHI+S+XayiIsKCiJChim9df/p+BF0GiMq0TOvuD/aG+aJ+ZxqEQIhXq9sLLM2R5/7swRrLdflJlmXyC1/HgN7+Ck7kT+79zFczD3LvO3Z+MwyZNhh/jt6jPYE4/XMceuazA0EdgDaVd3r5uN6UAMeiMYW5Y375l73wmWdmXYn7BfS065rZDr/zfS4yxzgMwTck3/voq9FMPDOnBFrMTt1FPmmdBehSo4rySscSbZpuwDW8dx48Gs8+mOdNP5kHK83zPe0aFYjiTp9QmgFM2WmhIQA9gXbxshnhxWedIqaI0B9pW6OCgJ7nqqcdveeDcfzB90dMV9HfojbGLJovfyn6dz8W9fTGJi2qWDbx1KOTUu0e48M8dnaolXAqKo4Z/XwdO5/6nVi8+Fw8f+bpOHX6XHzn49txfn+7pBcAPHBYeHxe1k3U9/McZ37pumBEQY9iHMwxgB5PpUcJq3MpF1kPUhnUb/F2oh+Skskcqy+Tfom3k7BmIjnpY3Y+ud/8zv7ymvWIHKHifvd3DRjyA/UlXmlXfdbrlNPsO9t1ncf6pvvW8Tje/Kysl+R+O1dZd5KP8Does/sWGiIi5C/795aH/i87g///3V89+uijJeReoZAZKd0y7ENiF9yqlI4FQiY8h+W9MgcFkc9S6dKQkJX5DIxlkPbXTVXyju4V9pMpuUEUmllQC3ByPwQbbkAFMBtRoe1Ys+XVthybG9x23ID5Oje1jEIG4xpkxd92MwB70Hzm6AFBGGuXQYJtKKyz8cQ+OG8ZZPCbc/CV5tVrBKW8YrniHHcssByxkPPneTY5IeSbAJaxFhNq5ThcN9pBUVCwGm7PmiNQxwYGxz5WqqRF+sCRdBgaqL6Pt5+cFixc/IZQIR+FcBeey5mohMVouR+D0gykxwxa+nLex4aAvB8yTWYFdAx48+cx0LUvClvpZEzn7q8sXLL1evxM+qnAyvs972/p50FCyjXJz8t7fCyEbSNf7xzalvfnax2nBi15Uf5sn+UHOcwNGkd5g9YA9SqX2QuX95DtqqTn6/IzXWet9NKQICXzA+nevZlBjgr+ta0LceXie+NO08dJcxzNQRv1HGURz+xh8eD2/a0C5vsBIHknQMDrbnEvKp40JkK319F3i3JOfF3vRgyAd6qwb8cw7Nwresd5x8BIQufxuB9EVe8WMB+LbfBsOZO8eOfxxzdVdMF585sib6R9A4apXD9QOG3dR1UDkDft4qmv7lVxJ3O+ntccUx/VvItoGQv9JPz/oFR6LtcS4k1duOMqmsN1zG69Hpde/r2YLu/eL3Qk/9UIlZUx5jsbabMiu9g6HV9+74djdQY/2CpWN4looLBfHYfN3VKNfjbMot1aRDV9rRQB7Amjr67Hen03Fsu9qLtz0R9uIhGmZ46invxuVNW1qGrOdH9vVItzsV5sPPNd08e6X0RVcmLxuLdl3rGDcFTdwHwR2TBr780Zofn3DDJ46aouVutF1KUQIUd7XY1q9adxYf1SPFYtY1nXcWu+H1fbh8msL579SbuKtsEQEDEf1nHQ9TEd6rgWs7gVZ6Nqzsd0djra5mw07U7M5/sxpdp+tRNVTfG2iKameOFBVOvtqI7qEmqPp3529WpU7TxWW6dKobyvW34xHulv3E/Zy0ARejY8F16bZZXgR51A4GvoNHtHzzxywCrqGfC7/zMQye/H/NN9Cq9TrrhXlWvyjSxn9KjJk7Ls0RAg39FLqV5ltEE2bHCtbcozlL/yB+/PPIj3Fl3zd2mbdgTxvmpIeFC/s/Ga32nXcHplNG1aj4LnGaEkj+QeZKoh8PIy5YmgX/2N/sNzBft4ZVlPrtd5ZMi/8sj1RD57RKXrKqjiGnOo6Tv6BqDSqAWu0xgEaGcc9MO+Y+RXNgAsoVXXQeDHZwCVMoDn0Y50Kf3yasok99IHnikApu+vf8d/H/HwLKIhIqqLgar2iy6qrUlUzbWyh6tS8JKIH7z1dTmybpd0mb1pbM05MvB0LF47E2d//w9j+PRvx5X5hegvvj0+vL+Id1++VDze5tGjA+lRd+6kc+dZg7J0qiziOvQo0xo8j97oSXVa6Ze19UhD2sC5go4IoMcwoE6Pnvebv/mbJXoSUM/nbPhSP1dOZr3A97Sl/i4fGesa6j3+Pt537nv3IdeNMVDer/IQ1lackjFJ1r3UXTJPyrqWvIdXaCnrhdlAoFMC+nsjcuj/mzdZyP3/9lcccp/14//c3lePP/54OYfejWdY99jrbsdl9GyMDFDywLLiKjEryBVw2QrlJrM9XjPYzV4vvs8hPHyGeQro7Vfe4HksbgTHobVYBqESkAWsTDorHLTvvGWB6IakvRxmZX+yoMwCjt/5TSaUrYIqpxnU2I6bPnskuI7fMxPIjNi5kkE8CPBwTWaCMg3pRIEmaMyKhWMhTI2wFLzzFJnLABYBTO4HYJpQFQC91UyzEYO1xltqFVlAP79bACmvdxZG0oxtyTxRSsj5IncLyzrVKimIh1DlN3Jivvmbv7lcgwChwiQVV3PkQFYEpesMLDO4lTbcH3nNM/iVnsbX+znPXWb02QDjNQq+/Nt4fR4Elu23dJHHMaZb6TnT5FfL3B60VxWgjlvF+is950FzmNtwXvNY3LcZgLtfUApR5HJRvAz6HXd+rgBRQU9bKkL8plfNPtiGe1JgryFGHun8ZL7DNbeb3bjy0Hvizt5+HMVxLNtFTE+TC34SXX+zVEIehuNNDnUFH7odfU9YF1Vy++j6jeccMA8g3Oxp8k6pyIwsIO+WAnhISpRGPMCA+c0xdk19JurldvGSc156yW2/V5Gey4ZybNqwOUqtX0ddjq/jh6q48Au4p7lhU8Weo+tKaP29/0gjx75Q7y2ibgkxJV/0TNQVBeXI1W5KTn21qKK+U8X21Vfj/Gt/HH2LEjyJncNXo1kzNgr4/cd5oTllScWUNTmen4qXv+ZbYv1wFcPWcXQnbXSMcdWXcPLj6VG00yYm/TSq+Z2omhtR1fsxm+6X0wXwjp8cb0d3ci6GQ4r61TE/T8TBH0ZVXY2qejRieCaa5elSB2DRL8pRdT0Ke72MmuOpKHDXt0WRX1PRH49TAdDTEsGwSWvg7Pmjch49hfCWi6N7kRk3o1n/h7i0+lI8El00bRs3p/P4cnMQq+YMkCNiOI66WsV2M8QetXGiirau4kxdx6mqjmtVE6+101hWgJYzMZ0exGS6F5MJ1an3N0C+Yc36aGpo4R3R3d2JumO0DVUOS+2EijU6rmJ2sox3La4UUJ+9WNK0YEpeBdAwTJxQROW9irtF8Lie99m7Cg9XHrmXsk7hb0xhDkHP/FR+kfmN9/mdfFY+InjOcktApHxwfHqyrdYOLeY6GjoLsiNDXUDAamj5GMzzzGww4JmCb9pAZhruncF83ifyHoGVY6Y/2SDvuOhvngfus23mpVRh39sr/co6oHI9e7yR7Rjbuc50CvUy+p/D+LOjCUDKdcwP43N9vWasp1prAVqjXY0IRv1ZO8WTTuiPhgSjAayOT9sAY8+4V7/kGYzZs+XtA8Cd9jSMS78aosq+ePI9cfx1fy1W50/HUK8iWtIDyGYijeC1cmoFxfHg7UMA7ruYbx3E7s7ZODjgdBby6C/E8upBvOvXPhG/M3s0rk1mMb17HH9zeC0+/LXPFOMD/UbvymBZ44dGFddMw4r7NevnGDzwtDM3rAWgnrmVll1jZSyyFQMAbaLXES35Pd/zPcWJIt3h6Uc3JCyZsHsLIUtv8gP5yFgeuzfG0Vjq91mv4tqsH491Kj+Pv6ctx6iccb6cH+bTvZz1aXkh17tH1VvsT+ZLjs/5cc/BO+QH0P4bEXL/A28yQP+/vwXo76ve1RNPPDEosFRwVejHoDJblLJSmoVgtjbl9xK6T84AUSaYXzNAFUQqXHLYG9fRz7HFdmx4UJl2TIJa+jMetwaFDP4VdFkBtF+2nQUW12nV5FVmkC24WUHQCKJ3wOvzuMbr4Vw6BxkM0pcsRLO1OoOxBzEvxy1DsW+OV+BCf3Jokm0xH6wRFeIp1vB93/d9Jc8q/xEaRM6HZ6I+99xz/1EuiUIagYtFHeGn8DZfMlstbV9lyrnLoB7BTF8A9Lyn8AoFWMyFw0qMEYLiFTwL7zz5K9nK6j7Iip1z75oqUOxTFgp5X+Q1y2s9FlDZgCPQ4zULEu/JymwGsr4fK6au9xjQZ/CaxyMtjY0M9icrzmOQn5+dr8/PynMpoB+34/V5/rISnQ0Bfu897g0URJQ38zz1Mlmzwb1q6F02Qvqd8+Ka8IysjOc9mPlEBu16agw9lZ+qBKoIyEdOoo0r556N62cuRT8fYtEuYphTLX4dQ387gqPKhuNS+RywTB59t8ZTTw79KtbkblOQjv9Kzja1UgDrVKWel7BvgGVPNfpuE9rZdfCT3Wjqg6jXO5uT0zYR/OX8+KYmLJ+g/aGcpV7GV/WxWqxA6uUPYF/Wgv/K2UuEHPc8rtyD9z6WAMw26q066oN1VHNSBogQOYhYT0sb97L1N4D+VlVwKsYC26E+38Xn/0Ocv/6lWC0oFLX1F+qIsFYq1CqGq66LV5/8YBy+58mI/ZslHH442Y9+WUU9VIWXL2Z3YtZuR72eRN9ej2huxXx26Z6X7IUyt4uTM7G8exDD0SQmTRvTM01Usz+LKl6OqqbmwJMxHO7GZDLdhNtXQwH0eOmxeVQVReo2BQPLPitj30QUoNTzj/Uox9T1pFl00XdHMQzXI/rn4nz3x/HQsIidqoq781m81E7juCIXflPcrhrWMamrONXUJa++h4dT0IwK1PdMNjfrimz+OKaPzSya2amYzrZLJfy6npFMUfLs6/piGdPQPxRNAx1hRJrGZLIT/d29WL7QRXMyxFPtIp5avxwt4+hW0XSbOjCMSV4lfwVosF7uCT3YgkTuQ3Hld94jByyOqmEs75sM6JVjmW/Ji71ORTnvZxV3vrPI4oYmNwZ497vyX36adR55IvwGgOs57holBPXqDJlnyVPkD/CnsYzLslk+xZwyP8hP5gtwaWj3g3Q75yWDNfmu7fuaC+wxNj2bvGcs/OUCoxo11R14he+q79BH/glq9Frr4baQHv3HEO/zmC/0Al7xngvgGC99zDorzwLE4miQvlwXwb+pHubgW8TN8TA35n8LAn2m9KgjRfDvs2iD9qUxvhfQu/5cUwzIO3tx9Pjb4/Z73x6rg00aU0vtkupGOY6y5NBXXYnKIS2pncxjf/9s7O9txdb2rPCl1e1Tce6PX4pPn5nGIcUPX+rig7e/GB9+9vEi9zCgmOrIfGcvvH3M+ot8M+vHzIGOEOaX9cExQ+SN0TTMR6abTZ7/rDgEeY8xBJ0MPRG9i+dgzMM7j35GPj0pkRoJ6FM2HOUIjwyKs84yxjRZr/AedYlsJMh611iXch6yLpJ1UHmEvES9Sewh//N3++v+y3oQv8l71B3kARop4INvRMj9W4D+Qdrmm+O76m1ve9swBq52PQM7hZOKkMw/Cy/fq6grpMcEL+CTKXtdbjML2rFC7oZwI2RB/SCAKoigH9kC7v3jgn1j8OZGcwPn/tKXbKHPjGKsrLjBeVWRdG7GICsDQ4VgnvsMJjOgHzMU59hx5zXN86LlzzFm8Oc8uW4CTwH9uPIu84UAJhQLQP9DP/RDRYjmP5g0VRlh3ORI4aXXup7pAIZPyB6AHqstTJ0+5pyzB4E3lZoMuPgOgUG4PYXv+ExYF0VXGCNFWbAS8xvPRdhxrB5MMoNP+/cgQJt/k/Fm+s9gfMwisgKYBakKXaaVbMhwjD5P2vKacX9d92z0ysLqQfe5B7k37+sH9cnvxvOTx/sgMM/vCtfxPNlWptkHzd8YYKuwZeHHe+hdz7ueGD0HVmhmfvyXn+UzaCN7+eU9eWzulTwnWfFXaLuHUQrz76wFv2UjzTKaAuivnXk0hq0++nkf3aSLarbJpe5B27z2VDoHvB/HwHsQON72nhB6CgsBwgln3yoF8GpA/NCUAnhUxscrvKElIqYAcXsxrKabEOtFdQ/MD1HjsS2ofWNg4m2hRaK48DgB2inANtmE7lOhvoB7nO2rLvqmj2Ebj/4Q1VEVbXcvvHyvitheRU3l+5oj9Ygk2BgGitv6pI7h1hCxGGJoh2j2mqgnm3z+uFXFo8/9Qey88qf3i+Sx3oxH4Mfc8xmF8ObW+bjx/m+M6qk2hurViJ5K0TtBxUAMECcni+iao9hq9qPumli112OoyKml0j/esitBt5bLM3HMkVFHdezu7UW9PcRQcu1fiao6FdE/Fv0xoHiIdtoWQ8ZqIF0CJR2DB+tBdNQmHJe5ZcxU1afyYNf3MZQINo6sw3NHQUSOiboS0+7T8XD1asyxcbSTOJzNYhGT4tXH+z+tOIgwYrepoyVMFw89RyRRSI2IrqaJU20Tbd0EpfWuUU9gGErYPkX0ZtRaaLaiq3fKMYZty5nyOxF48weiJ3aiaR6Kqr8Q3bVZNMebM+t3unU8u3w+LnabM6+hEfaFNO2e9rccHp2NXfwuSDLn2bB7Qb78yX2T92LmHe6xzGfcv1n+jOVy5pPKmCz/HEPm39AYz4P+AFLIMwAj9zseQal73b5kvsM1gl6BsKBVhV+eroEC/sTzmVPBL+/VA/JYMwAe83XHTXuCa0G6+wmDAbzU6AfGigfWKvGZnyLLrZovHxb40V/a8kg95sRn0oYGH9cQ4Mh7nqtnX0Aq2OEa7uMZtGehvew9ZmyuH9fSBu2hFyAbsr7J/JjqAaDV8CBos9CcBYl5Dr/xDOZfXsR36DKmmPB854O+333sqbjxgXdHt0t6En3CegmI5/hRIrFOoopJKQq6XwxFnNKyFVtbF6KpL8TdL/RxbfJiHN1ax+qlPt770p/Gtzz7eOzu7BRPOiHa6Dfm0bsnGZ96tXtImnKM6gGMCVAObTJe2uKfxpG87haXpR4S10IbGGgoLsZ59JyKxB/34kihhhFeegA9Dpa8v+iXOrFyXgM6c6eBItOyY2Ftx4YraSU74KRxrudZ7i8xiPqyPC3zE2W/e8y5dT6kAfVo6U9dPPMrddxsYFB3UD98ozz03/8m89D/27c89PfFRPX0008P2VorEbp5vVKCzoppBnoZNCiM3PAZRNoeRKvFyecr4PLmkHnIvFXMM4jjGpXsDERzn7ze9nI4lhvMa7KwkwHQlspCHrdePkGUrzKMbO0bC2k3bPZU2H83K+3IpGxL4ONGziA8M6zMyFQqfGaeY95n4TzuZ6YFQYzMj3almQwsUVrwdgPov//7v/9+dV7X/1Of+lTJnydEiPNGESxarx07/TCfmfa4BmbLP4R9pq+sjNEP1zTTA2N85JFHCmDnH2H/9AGrPeMidAzBQmV+Pv/RH/1R/PIv/3K5TuX/PwVWpRNfHa+fs4KZ1zq/d/wKL8fjekuHCl3pIStn2WD0oPXMiul4THm/2u8xUPaerHCOldkxoM9zkpWE3H/pM+/v/Kws5PL7PJ7xczKYdxwqTbya62nuJMq23iMNdiqImc5yuyr3hirm/o8VQfuQ5y7zD/vvfCrw+bxcd3F155F44ewzsZ63xUMf86GA+mGCr/U4uv4oBsAex5qVwnjL6DuKt62LNwdgj0c1YlaOU6NSPWHVVLZfcuZ71caaqCKqp+MV7ugphfPakjNPBfeK4nRrYGmpm3bf4w4oj564+g2/LF53vsNBjP2ginJUGiC+FFRb4dXvopsTet5He9IUY0EFgG2HGGZDNFtN1LMm2jn9pl7KLKrYjTiZRJxgJOij2omoZ5tifLFuYrgRsX39JM792Sdj6/YmTYd/gkWBPfLgblfF1Xd+Y3TveiT6vWtFWa7Wp8vJANWUo9iaWBxtwuO3SPAfqljPbkVXHcekPRVtu4xheKl42LvudCzv7kV3XMXu3k7UoOvJ6zHEa+Wov1g9FMOijq7uC1gnMGJd1mdRbBQxsC7UMehjuVpEU/g/ZwBSIJAceZ5RRYdRpr9d1nS9xmDzBzGv/iTOccxVU8fRbB5DVdNSNABogHtdxVbdxC7REeU7DC9NLHgGRtimifm99LuhquJO08SNqOJotSxpEgezTURL10yjo0BeczqGoC4A4fzTaNuzEcNDUZ3sR323ie4ORoRJHHQn8ezRF2J2cit2tzZnd0Mb2bBiATMVcdYlhyHrnRYAo7zm4+qQB1nGs76ZB8or5RnZ0KZ8y3vb621THiQfkCdrbHcvZ/6e+bM8TpCbC8gJRAWFzottZRkyfr56kUBbXUDwIKC3TYHjmKcy7/KwMZDIehT9B7iZq+96Mdd6ZLlfgyny2+r39MFoKK7BGOOZ8eqDtMN7fjMknmfAm/lHH/ndFDh+01lB+9zHqzqThg+u8dhRng09mQ8vH/cZWd6qNzFmdZ4xb5dW6a8GA4G8oerIBQFmlq/Og8cHqk/dP+O+msTV/+rDsb48L8UsKYhJARGieKiDUlKiBnKsI7a3d2M6m8f2FsfYPRyzuBgnrwxxe+tK3LoRsXq1j0vPPRffcXk3nnj0keJJB8zjqQfca+jI8ibLUvVP5yTvG6IxcZawLjmPXqOAhm/WgzkiOlIDBzrZ+973vvj4xz9eUi74g5Zw8pA/D6jHAUQ0p+ue96XrrTFE0JvBvtdLywJy96W6JJ9pT5rIsjrjgqzPjXWt8d6yDfekOoIpLEYh5X2WjfqOw71vP+SjfGZO4YdvRA79977JAP3/8Ragv69KFkAPU5GABA0SkRtSQCNRCTpkQHqC3TgC2gw+FJgSuIDeZ7DJVLjypnTT2U8Zq6MQ0NtuBhaOS6XaaxVeeaMLch0b98q0MlhSUPNdNkyMFQOf6av9zUBN4UG/NGxkRT/Pt2sgs1Fw5v5KnLohAAAgAElEQVRkJSILoLGyogB3nfUyGNoowxoLMQXqGHTQzxyajAUW0PxN3/RNJYc+H/fD+GHUn/jEJ0oOF+H2MGst+3mc5s9zv/lBhg6OQaFKu3PmGvs9bZAjz3EQeOmx+gLYEWwwV4QSgJ5oAvpC0T7y6/VoZNqWaav85D2UlTqfPVb0vN95zIBxrEy6VgVW3TtXWAGUjXGZbrLxJyuEmRazALGf0n7+TdrxtyywxjSdn+X7fH8WhHlvZYNBpmHnzf7kMWaF1/6Pr8vj8r3KJjQPzRruafi9ip970wge9528yTWzXQWtyqS8xz6xJuOwenmb85KVJp9Hu9Bj8d71EVd3AfTvjNWsjX6y8dAD6mNGIjsA/uSedx7lj7DsVfHsgrx5j4dnc+wR4JQCeNONxzumsTgh331evOrdmjz7DaCnCn0bbTlrvF5uzorn7HK8xeWountV8QjfL556MCNh/QU7brz2FMwD1FfzqhSDq3nWySYvfN12Jd9+wpFtS7z+HMWGIWCIelbHsDvEZPdmNM3NqJv9qIaHIo6npW/VnGuoir/JxS+Z+SfT4qWfXr0ZF5/7ZGwdb/KxVapYG9N2bs3PxO2v/ZsRTx/EurkZTbUfPfnz9TKaCQaGNpZHq1Lob97MMT9Et3UcQ7WKabsf7ZTq8hTIw4t+EN3hdil6N9+dl/tjciuq+nrU1emI4zPBEgDoMVhEi7cdT9sy6oaIBuYTb2Ad69WyjGmCcQOfeQXwr2INoF83m4r2HakVr0dd/04ctC/HNmns5Yi5ujSPPYGMhhaQVdUxb+rYvQfcWbtlVQVBDtQZJOsfmuvwdlZVHOGVYgGJsugjJrNZ4ePb82msYy+6eDS67uFo6jams62YTS9Htb4QzdF2Mfosbi1LMe69+SQePXktHlu8FAfTDaG49wVj8GA8tnoyLYLG7yq8GmFQ6lFeAfF4N61yn3mifNHvsixWx8m6gUr52KGRwZv8wFeNxirWmXdmY1zmYfASQS6yTa8c49UjTTvKHOcn84ks39Q/zOkGCGV+Yfi3tK+8H8sE5VfWAx179kpaX0SDZ/Y2sxaslXxVAI4xnn/0TY84/Wa8nt3OZ3UEi8bp4aVPtskzuA4dwO+daw1A3C+P5xr3PH3TS29EhHzX4n4AzWzsMTVEA4ZzW/ZJ1xVjv44oniWt8kz6TD9dI77jueboswYapjJvcq1doxvv+vo4/MDlaOecjEHhzFvFIFf2UAH0Q8ymgPpZTCYUyNuJvb3HYzsejxUpKv2LcXi3juNXu9h67tX42Pbd+MD73lMMGq+++moB9URKKpvYT74f6y0ZXLqH6TvF7dCf+F1An4+aU280rQ160NhC9CWF8X7gB37gPqDn+RgaPvOZzxRAjx6G/mchZPUucUZ2Kqmf2D/3pXoI37Mmpk5k/Znf3HPShm1nXWusEym3pcVMQ/m56uw6EsRHjDfzCXVX+0678qiMg6QRxvNGhdy/Beizlvnmel+9/e1vv38OveANgsmCRGsWRCVzl9CyRZH7s1VsDDokbIWG7SogtSYbdmp/srKfAYGKcracZTCQN7bf07+skOfNTjsKHO91o6pcj5lFFvIZoGikcJM6F86Rc+n9tJs3bAaCPtNr8j0qE/bPORsrN1khGF+rgjNmGJmZZwaamY3zoyeTtplDqsUDnD/2sY+VInMZaDF2mDRgGoaNJdbceLeP6ySg5x4EEOM1Z3IsbJyzDLTyexQpzoFEeOCFR0hwdB7t8Rtn09NnPArkgP3Kr/xKKZqXQbBr4XjGYDUz4Pxb/v5B4NM1zUYh5zwL+KyEZnrL9JmVV/uQ59896ndj2h73O9Offcrjz3vuQc/L7dH/PEb3SZ6TsfLtM/N8SCfj5+Ux5bXK4FplDyUN5cpz5/U8Gfop3+FVD0OeR70NGbDnPvq9nh8+57DQzA+l06wk5bZU+PjuqN2OK+ffHbf2z0XXrEu4+QA2J+S+IWQf8ElINuD9qAD4gbPig/xsEDq52RuQVlG5nLx54HM/lPPUo59Gv4hYL9aleJs57xxvB6CPE67llhJAv9nbgPuC1Tbm/Z5IgH4THk+75IAWm0Eb0Z4BLHdRUziOAvzdUDz25JTzPHLoN/tl879qVkWcrqLeuhpNc7sA+qCSPB56xrA9RN0imyalcnvJ5Od4vcM6qltD7L78Ylx44fcijv/ci8t8GtZ7uHMhjj/woeie3ot13C6AviPYoe6ipYr9YcTqZFlSAuaTWawIc6fKfdXEpJpHu43hgnDyJqr+IOJ4Eqs1Z8hTCIwK9UQV3Iwq9iOOT0W/BsiT7UD+PCHzi6BEPOdKdx3v59H38019ARz8nARQHZbcWQwspNZ3HaHDgDeMBV+MWfPv4syEEwvYX8PmOMJSFYH1q2K/ihJiPyfnu6piTpJE3xfqoBwCy7r5q+KwaeJWXcVRqYmwCbhY96SXbFaX9IeuJ9z+ckwmb4/tnYuxNePowNMx7bYKmCcxvzvpo75+NabT7dibTeLd3ctxtt8Uy2L++Sc/EIRBS4CLEgmQQsWLMeseuAcUAezMszZkWVmU5cKYn44VbvmO4NU9rwKtHJUHZzAvoMy8K/MCx5n7A8/wSDSrv3s/9AhAzOBbmazek2W/PIm5Mo/bauW2keXpGBRkPWDMt9QjeFVP4xkaIfie9zzPEwp8tvcwTj369jEDbNbN5/KeCDl4pTn4erQ1kPJ85ohr9HwLzhiv0Qc6bTTM8r1h+Z5cwvNc07FeqpFB3UpnB+ORfzMnPBM9QUOTxRwN2QYYYyBQPkrrzEU2+Hj8rmDSvSFNHu2di2sf/XDUZ4iagn8vSmQONU6olUJxvOns3kkiQxXz+XYcnHok9raeLkVF7x7eibuHVRy9vo7qs6/Hf3n3C/Ft3/yNZT/poTdEnnk1HcF+SAuCz0wr6hKkJeAs4Tf2JYYC2nT/COiVhUaoMEZ0L5w/3/u931tefR73E71JHj0FlNHFWP+8J9w7fKdDKc+3tOBaO+/qYzpIpAFeucff+ZyjebN+4Z70eRqifJZ7Mj+b56tfaGyTt4lj1FvUWaSbbEyhX9Kn1zM3b0RRvLcAvVzzzfdaveMd77jvoXcjuZGz1Stv4kz8vNeDpYUyCzKJPivCCjimi2fIeLV0QpjZg56t5hkcuJnzJszGh7yRXBq9wON2MjDNoEmGwPVa5N3sMpYsZGXCGagIUNx42UvkOLU0ynDGCn4GNTJH+6FxQMHHtfc9emssun9+NidzZjSFayPTdYzZGOE1uV+5zypMzg1tILAInSIfnXB7Qu/zH4zvZ3/2Z0sYFQXpCHnHqptphP7rPUXxQThCF/whMIzksF/SggqZSkVWxIgawDNPv7AKY1BAWDB+BC+F8hAotIGg+6Vf+qViJXaevxIzzzSe19r1zsIhr4WM2n0wBrvOmWuf50chkvvm2O2D92Uwy/XZ6JaVurFy6/O9Ju9bxzzmC2PlyP7ZlkLIfcLc57XLdD5+P56H/Oy8Ns67/XYvjQG6Oa0oF549P/YuGVIrzec9Y/vSvmGtmS/RR9rwn/OflU/3W55v51oec1/oN5O4vvNwvHrmqTiebZczzPvJUM6ij+2IvhxptiRm/F6INt5f+Oz0Xt58vzkfvnh6yHlvYugJu59G15Pvzu1VdEd9rI4xCJBGjkFjk4uNZ54cdc6Tv0/fpVgbgJ0Y7qocx1aq3QNI+2pz/BqAnmr38yqqs1U0ky7icBbDtaEcZ0dl/HWFktqX53FfAfR49nEx70c0O8dR1eSPbkW/nsWwuFcdfxeQWUUTs83Rbhz3RLX+kyaG231Ud/s4+8pn4+D537vPC5lPwFPxKp55NI4+8M1x8lgbfX0cbbMTfY+hoo22n0Z32MeyWxZ0O6naWNXL6OermHTzaKtJVFtVTKhjAFA/aaNaNbHql1HN6mhm9OewVKEH0NcnB8We0jdDqSmwBqSXWgesGaGeJ9F3RFLsxGpFdf9J8bpVNZYPFHk8SBzDNY/VCsB/M9rmD2Nv/pmY1yRJREz6LiYYVoeIgypihkeeKeRYsKYtYfWE4jPBJ8NQAD2eeDzyvAfIM7WHRIZEFeuqiRVFBwOjyW607ePRtI/GdPJ4tJNLMZ2cjpbTD9ZtzIZpNFS4h3TWEdPXX47FuopTBwdx+eTFeKi/HXW3yeFWgVXfUC7h2cNbnwG8gI19Y7V25IBeej3amUf53mfJM+VR2YumATnrGgK1zP/kJe5nZbEGbfmb/TXiTZ5MW+g7FltTd+J++gkoNjdbPSrPk7qG8i0bCwXxAkPH6fyqJ/G7YcUaBZgbw5kFHJmncq/9FuAg5+Wp3K9M5j76Dl/11BDu0ZDKtRrls/zWe86z1Mccp/PN85wj+mkfcQh4CoB8yQgBnqHByO+y8cfIAauFayywfdeW9g2NV1+DfzAW8/rpe14j2mIeNEQwDsPpNQ5II/ST63J0Slmrro/Fxcfjxnd+MIY42VS3J00HS1vFUaTo0Jw8wTGkeOq348yZS7Gz+1jMZzfj6KiJu4d93Lm2iO5KF+977XPx7e9/Og7PPBmzVz9XHCqGszN3pi7QF8Gtckt5nWUz84f8xEnCHLF/AZbodKwVf9K5NMB8scd5FveQg4/zh+Pr1FeYVwrj/fZv/3bRFal1ZGE853kMgpW9WQeQnvyNMbjfss6cZW2WxYJ+dZasQ2cdRJ1bnSfrYxl88955UGeQV+VxyYvol6kcef6dJ77jPevwRhTF+6/fZCH3/+dbIfeSa5SQewEFBJutX26KDFgziPX3bBlTCHpdFp4KVAUs7UKoOcTVI0UUnBJrBupuDglaZddxsOHcfNlKpkDLACz3yc2UFXKfn8GB9wvMuc+8GIWnTMNxuGEFbYJoBdYY6NAvv/M5GUDILFwzFQuZT87Hy4DGObJ9hb9rSTs5ikHmpXJlW/bbuc6KEFZwqpZSLf4Hf/AHS25V/vv85z8fv/iLvxjPP/98KXzCK4qZ86rwgDYM8YORy5gtgJQVtQwKM3BzXMwLUQMA9ve///2FoVNln5B/fiPMHu88XnraxTJMfj0WeK6VSd8HMcV5uDGU+JeVySwQ8r35e5UC18K2spIjfWbB8aD2bMP2FXQZBLtfHjRvPlv6HI9tPM7cr6zU+dwHXZ/nzv2Z+5f3ZeYRjndsvMnznZVP37ufswDNgN1QSJVO8zu5Ro9STiMRcIz7456SD7kXeb6KcwGq9/I/nTt+U5mzTfcT92pE4L0hkLRzY34+rpx/TyzaeQHC/bSPYWsoheWq6Sa8HYBIwSQ8OQRTU528rqFXQrn7qGuK3ZGrvcmT75cR3dFQqtJTrK5f3KtQj8+2eOnamE2mG+8y58kXMGn49BBNW5cQ/ZIn3/YlB76A+ZMN8McagLe62q4iznZRtauIu1sR10vx9U2V+8kQFfni99pfYYyc9NHO2mh22mIMKNXnCVlf9MXzXOGCnpxEXc2iXs1iwrWzBuwbNaj01sZT3C6P4uwXfzfm174UkxZP31HZ28W4deGJuPn1H4yTS7OoWvoJ3MVYUEVbUgDuRQ+sIpq+jdX0pITKtyf4ucmDpwAg49ykJWAwWa6WMdmaxEAqQHujFKUb1qeiPtkqRQGHeoh1vY6KtSu58RQs3ERUsCZdT6X3thQm3HjobxVlniKDtA2gJ1Wirl6PyfSTsT35QvHIT/o+tgBfVRWn66pUu580TdTDEOfqJs5QM6KpYw7vAixUdVwfBk6YiwVhm10fS87CjoirVGHgBARmnWPzpg/FdPJorFbnYt3txnRyPnb3Hort7QvRDFubucIQdGcVs2Za3P6Tq69Ed/BwcfM/fvxSPL16MSaxMeK5P90PfKchV16PHPM4Ot4L5gBSyAQBvV5R5Zl7VT1kzA+zHMz8W2+sMlc+xTXKbGV9ftU46HPZr3peGZd6Af3X0w2/MXRdkKwhwPBxja+Zdzp3Ak08mXi3M3CXf8P7sp4ikDXEV0CTdSZluzxJ/S/XGhGU5vsEwrTpemBEF0TLX7lO4Oqc8ixD0Y3URM7TPoAYwI5eAXBU57FfGiigB+6xHXWSrJ/KS+lLlh9Zr4HOBFoCcGWEz2JOncMcmcDvtKX8gAYArtIf7dE+XmmBszTPNaZdWPRXOcjr89//t6Pau1V4N6FMOJLrhqNJKULMiSTLwjM4XnJv72I5k/7UKQw1kzg6quLOrWWcfLmLx155Mb7v6b049cQz0b3+QgH06GAesUf/DZfPtMN86YXOuopjpggy+hprwHrxzxSQDOiZA67Dq2807nvf+9741m/91vjIRz5yH9DTH4A8UZyAemoaYSTIukPWg6XFrI9k+sz8xj00BunK5LzfNNhnHpL1DcajfHZ/8V2+XvpSTxOkZ/oXrPts+2saS6aFvDdNHYBmMMz8Zf+++00G6P+vtwD9/SUvVe4lTjevTN6NOgb0/j4WMm4eN73CVEVWACPR89lcEsGrgsy26INesqz0ujEE6VqH3czZi5xBTt40KhJjgJOFvYAjA3ONC5nZadWWIYzBRBYeKvfczzhz23lcApgMerKSL1My/8v8JNpgPnKemMItP885HhsXBPQZGCsIx0zRa2RgPBuhC4Mmf55CJwjivAa/9mu/VpgzwB5AjTDRkuuY6IMKBK8IOp7FWBEYzk1myNyrMpLHy7NZH6qpAugB7ggGAD2hYQjfhx9+uHxPHhhj/N3f/d2SQ58L9WXFz/X0mfm3zFAF0SpYY8Br/8eeodzug8Bvfr5tew+fnR/74rq7h7KBwPuykM5tueY+Z9x+FqB5j2ahadv+nnlH7kt+VlamvT/vBecgX2dfpG37rCdKZRoPmUqaVe3Nk5TfaUXXO6SxLI/Fcfi8DATsq31Qyc1KiHPpXAlkeM00nCNSGO/rWxfj+bPPxHI2p4Za4ILtZn0B94B6Cq4Rck+Ve7zNgE0i5lsKmnVDya0sFdU5xXjZF4BcEWZ/uC6gHeC4Wq6iohJ6KSpfl6PpmoHq9HUMgHdALwB+ANwTWr/xxA+z4sovidnVenMEW7EaEH6+U0d9boihXkR1uFXy3IfFxghRkr6JFefItgUK6ypiu4pm3tyrAF8VzMuz8U5RLK/bOYkhjqKt92I4bmNCmDse7XVVQvrrQ9qLUtCuOT6M+fVX4/Srn4n++kv3i251Bxfj5rv+eiweOl+iCJqdJvq2i2HSRc0pAOVUgIiGvPVuHevZcQH79cm0RCwUIxiGjn6IdjYpc79arKOeVtFtLWMyp9DeJKrluRjw4BcBg+d7XZ7TTlgrjmIjAglgT2VyAX0dkxme+zsl0mHdLcvarddUl9+OSXs1JtM/iLr6ctT9Yez0a7IT4lS1KVW333J8Xh3TYYitCg99E1tNHdssCV5yqiygwOOdr6IAerz0r1ZV3MTzM/SxqCaxaC/FdProvWPryJe/EPP5I9E052Nr6zTWmKjWdUn1X93F4lJqb8fy7irm01lcWNyMZxZXYpvK3KWew73aCvdelcvKVuhf+QW9Q//Zc2gdFXPo9dAry91PGdBnXjjmJ+7VbAjI8lf9JMv17HWm34CUHJ6LN1cdild4g1FmGbwKGJQVgkUBcpbPYxnk5zFwl4cxTuc2y0znRV0n8/vM01wn+qjzRYNn9m46/7Sj5565kqc6P7yaIgFo1CjBfQJ/jSrOH+25nvLgDOYzbbhOGlvUrQTftuV1OipysT7miegdAKdzb9+UOXxP/9QtSBNBpqivCuj5XaMMY0XWQMemG3APv9O+UQvUk+A7Cz1KU8//rR+NYXYjhp56GhgcN5FYTT2UY+sw4lJjI6oLsb9/EGdO97G1zXGT87hzp4mbNxZx+MIizn72c/HxyzulEB3jpJYQUZKeMsTzrFNhTQDpxXlkPTTcGPVKVCZzxtisdG+bY1nKM7jW+cNDD5jHS2+kBHNJvziH/ld/9VcLuKddjQTcKzaQztWvsoEmO8TU+TPgzjpaNqApi31G5gFZNvNsIxm8R3od64dZP1KX55ocpVHkSToNRN3Nvo31D2mUtTGiNOugX+37twD9Vztj//lcX86hz0DbjSpBZsuSjF6rssJNYeWwsrV8vOm4VgEj+JJhuRmyl5v7swKscUCi5tqxVU1DAdfmDa7ynJUJFYAxUKBPMm+Vay3HMgCe7UZWCGnZzc/NbWUAl8OZMqiScWRBrqDIcyETk6HyHP7JIAzrtb8+IxsQZByuRVYAssBmzvQ2ZjCpYNWLzWfC1wlr/+hHPxrf/u3f/h/lz5ObDqCnMB5VOfnnXAiM6Jf5d7SNcOPVY4qcxwzopZWsIDlmBCk5Xhga3v3ud5fwrZ//+Z8v7eIBuHz5chFweBRgjAgQ+jg2AGWQltd4vKUzyJbeMo35nW3I3KV9mXi+N7eZ12DcrkLLa9y30sG4r+4l93xWfL8S2M6W5QzoMzCVjh1j3neuVd5jWZHMynTug/OShWveJ45RnqZCnT1RKqQoU3hK+Ke3LHvpHVdWjl0n58g1yf2RhnO4rftq7EXLY+a3rNRnUM84siGR/fLZC18fN3fPcfJcEF/dA+gnxIUTpg7Y3hxxRvx7cSAH4fYA0GbjUVj2pNIXwIoXuztel/B3vO/kz/MMjlYrxewA44D7NaHtm/bK2BtC7EGHsSnoRhTAVhUDQS3LiBpAf2+yMAxwvnx1it/7GDhDviRwYzDgO8o1b65eHa5iPXTFo99ubUK4AdSbEgBEAuDtj1jvnETUy6i7HeLGC8inrXbZRn13c7yeFfNLEb9FH9uvvhin/uj/vl8Rm7k9PvdknJy9HP2lJ6M/tRX9AcaERdTDPGLVbirw120M5LlXAPo66tU8qgV584xzU7m9wpiAkQRj7bSO2O2imd8oxpM4OhUD1xNBgZGkrWI5LGKoV9G0m2MGMZyQG7tcTqLCA98so53cjqZexXKF4riI1XIRXbcfVb0d08lr0bZXYxjuRBNfiHNxLc7HEBwSeprj5ogKIdSeqY2IPbz9nGdQRcwppTBUcTip4lodcWMY4uYwxO2qimv9EIu+i8OqjqPmINrp2djeOheT6Zmo69PRNmeiac/EarUT21tnou8mUa8xWtSxusNpBG1Zr5pqe10Ve6ujeHzxcpxZ34zpCsPFxuiocV9+oIxVp4AG3TPsJ4CGR9YZzcerBdSy0pt5C79no6n7Ll+Tle+sK8hz1HfkR4JRjfnqHcp7DfbyPfvPZ2W1e5rf9Ho7L47FORr3j34IVrIOl2VyBiXyLHWezJedf16V5fIx+ZIRTbxmL7jyxn5nMKs+wj3IWf6MshAkOhf0lXnIR8Rl+cdRd+bZ00cNH8p77rUvjkMerk6qt15+LB04NqMq6KtGVMA6Oo1V+aUZxqvuijcaT7y0ogGEMeoUYH3N4Ze+pCWNCFzD8wD11lMosmU6j1d+5IciquMYOJaU40dLmtMqWvhmyUui2CQG1N3Y3e3i3Lm92NrixJaduHVrErduLeL41WVsffaF+I7tW/E3vulD8drdRdx58blSmJgxaHgxj97CoRpsHEvWQ50nIjGJguReHCa0J6BXb9cIxv0AemmN+wi3//CHP1ycK647uuGv//qvFzDPyUjMi0Yx9VgBcNal5B/KZ/VEroVucv814vHMbOjKst29l3UqdQHXUl0jY4oHAXv3kzp33j8659yrjo0+Zh1ZPSEDf9bqjQD03/Um89D/9FseesklqieffLJ46LMgzB76LEQUFAowmSbXQEwKvGytysAkPyd7+bMy7EZUiMnwsqKukFCAyKwzMHGzu8m9R+VfoJYZax6rglbGopUuC0EVDQW0DCEL4HE/MmORecg4stWPtjLg9xnOlf3Pz1KwyUSYF5WKDPr4XUu3DMG1zcJqDOj13GcliPv0ftIu80z4OmHtFDn5wAc+cJ/YnEvz5wX0hAllYO7YLB7EbwhaxodVH6GSBaFCOQtTx6OigrB96qmnCmjnlfPnCeOCgfIbxfI8f55nUIEfy3VWdLKykBm7tJkVvzzf+doMmsfCQQNUNng5Z06itPIXJvWel8vfsjKar7Oftim9u2/sz4MAft6HY2Ukt5vbUhjlvo/H4Xxk44iKpLTpPV7jPPss5ysD7wygs+CXVkznsAKzSmj2QmWvgvtOIexecy79XeAt3WTQ4njYR3ofc9+9RzrICoXt8nwNmC/uPB6v7T8Wx7OdEppOXvbGy72pJE/RtQKUS6X6ofwrReS4rGljuVjGesU5aMMmjP2ki27RbTzky3V0Qx/tlLL0UbzeeKXxSAMCy1gIL2034eab+nUolsMGtHNs3aLU3isF8gqtAcIBvNs0NZR6fcNRKatXvNqgTMYB2MW4AADn2hKmT3E+zp1fDNGtu031+FkV/fZqE6GwqqPijHoMGkQRHLbRHk+ixmNFxACef4Z/0sepL3wm5n/ya2UNGEc2VC4uvStuv+/DMZxbR32wjqqfxHpRRT0nvJXcVcJd76URLGcRR3V5RotVhWgF/mO+ibCY17GeraLdOylz3t3d3vQTNF3yYIdYN6voiDCYoKgvYjqZx2pNJFJVjqwrRQDrGxuv/5Jzy09iuaSg4UFU9TSmk2vRNFgHuqjj03EwfDEeH9bxWF3FAaH2VLavSgmCoGzBDmfcT+pYN1VsDzU2n7jTRrxe1/H6MMQtQHYMcYdaJRxd106in52Kdnoh2vZC1PVe1PVB1NVuOZO+pUAhx/ENO1F30wLoY0FdBEoCbE5EIJd+e30cT508H6f6uzHryPtlDJucYeWMec5532s051WQgSzgPqvbm3PsXst8LSvb+X2W45lXu58zDx3zFfmkPMA0HkGCij7P0BOonIbWsldRvmEedzYYClgdl/qVcijLD3URQQXtCjaLYa4lbWPjrVe3cdxj3SDrbIIT7lOHom0L3jH2DFDom/qAudXZEOB+09mgLkLbzA3fY1SnT+o/fMd17FeNsXl8vId/8zuy2/WnDfuS1/T2nYEAACAASURBVF55ko3Stsu9pOJYt4f7AKUAegwKepWlWXk192AYzroA/WaejETAUAGgl06yLKfv0grPAcxznx7xw7e9L+58y9eVOhr/L3tv4mPLdZ37fXtXnXN67jv35SxekiIparJMWRatMZb9IslWYBiy4zhG/oD8WYYBw0MMy7Zky2MSJVCenp4U20+SRZHifMk79dx9pqoKvl3312+pcGUgMIGEMJu4PN11qnbtca3vW2vttbvutGzTcfLMXC1UVc4rUvdyuPXCS1pdTTp37rLOn7+o1ZUNHR6NtLc71dGNqZY/2NNzRz/QF77web2hDa2/8b2Cdbz/2uNDRKXXGPkcXD/CytFTce66L42jHOHoH4wSHC8cCT25CciZ4PuNGb/4xS/+BKF3XWwYcKSk99J/85vfPNvrH/Ed8w8M6XdF/hBxOn3vd8Z1ELEE5UT9C4ZgHoED6At0SMRw/h0jU8RhYHLKiPyHqJyiP+5u9USOUB94FPgKDOX59nYkxfviO4zQf/VdQn82vdJjjz1Whi8Kt6hUhiA6KiMs1H4eQg8Yj+QKBe0JCYllTw3KhHv8iVV+SIQQ1Ex0vh9awqNARwlihGBxA6QjuYmKmnZAACDAKERfj+E5Q2tdtKZFEheJa1TMkaSgFKK1MAqQIeGh/EhcUN7sUYrEnft4fyRT9EcEBgiSSFaiYHPfoOBsYbZQt4f+t3/7twt5jj8Omfr6179ewu1N6B1SZeEfySQAhAzkhH2hbLEIR9BF/8U+YJ7405Z97493vfz7V7/61eKBdxlW1k6W5+R9tsx7C4CNDg7Hj+CQfo9AKArZqCxifzPmQzJL/6NcomCPfcb74lyNcyqWO/w99itKi/dSX9oYgXRcQ9zPtQh6f2Jw7/7BeyKhv1c94rxinca63Kvf6IsIipi/rME4Byg3rilApIGLQQgJqmJ4KOAVTwshnLQXgBLbGuuGEo5jzHwFuDKvuR7rGuUEwCMaDfz9rPVZ4Wv64QPPlePL7UUuoe4mr/40wZ34eLNlf4Scye0iqVu0ZV94PRoVsr10GPlsWa6Z1LseDnd31noTeidvcyi697bnEnJvQu/d7N4r7xCqu3vpHXpfzlbvQ/xN6OxNL+TdhN576J20brX3yLcnnbrTPg9Fdp1N6H0EX53Uzp3O3fc6Pbvr1EqnlZojJ+7r+v3pJtj5riHDHvSJyba912N1hyONZ5OyTaAQaJ/MZyp+3OrKf/mW6h9/t8hv/4uePbf99sd/W4srG6ovVsW4sNRCtY8ELD99qvfsPC3HlZqTRuN0NzmXs9A1qeQfGK/09WvGjaqtVp2zuh/1z3qs3I/e1rCsfL79oep6ppyakovg9NTA3IbSmap6rxxTVddjzWc+n9n77Udqu22pm2o8eVN15ezXPqJwT1V7R/frVO+rsq6Y6OSkzU7l7Pn6SBo5WeB25V3sakadnJD+NCUdOey+bXTosP4qqxlPdFDXuuFojvqc6vpyIfNFDznSwv1abSilHSU9qpQuqWpXfLKeunmn5rRRbkzu+xT6a/NTPXn8oi41e2cig75nXgOKkW3II9YJe+hN6Am1x7gF8WcNRlAPyI76LoL2KHeHeCTKf/QJ15AzyAjqjXyJJCDqcssSiDJykU8IKG33c1H/xb6J+iCS/vh+6kynR70e5XnEfxgXhjgkklX/jlEUOQ4GiIYEjiLkO8YpbpF0WdHwYbnsMjHc+Dv2vPt5+sjvYduUyzDpJEzdbfM73H4/S/9EnBlxqcti6xW6xe8inN9lE64fsUaU3RGj+b14syG1HFfIfON+l4HzxXUyRiI3BBEYtz73Zc0f2VCyvGi9zWimnH1CiaO6jkvCytaWRDkZqjQaVzp37rzOn7tStsQsl2Pt7S20d/NUi3850FMHb+hLH31Ss60dja4/rx//+MdlL73HnnHF8IyXHgMoa4RxxjhjPeptjW6f628ybsOE2xb1qNvtZ3mP2+y+cbi999E7WpIfP+8tmt5H7xOJ7PyxkSEal6JDDx3KevO7Yog+azL2PWui13t9RBBtZI2g76Pc8D30AbwAXc36jpiKOUjbhtjS5cFLhu1wX0XZFp2mONo8V98l9PdCpP9+rpUs9xF0Yu0CHDPBojJjsiJoEZ5DAI4wRYgjnHx/9PJHxRQtzSi5SAwA75GcUOfhsFFPPx8BOWHxUaH5d6x6GC0icYvWMvomhrsh5BHwsU60g/q4npGQoBAjwRr2if+mzdSbRU3/RICBcAAkMTbR8IBiQYBRj9jvCCjq478jqEAwomRtdXVyFHvmf+d3fqdkk48/WFpNmk2orURsAaevfa/rg6fUSjZ65FEQ9DPtiiSOfuTTY++QLhN2nzPvv//wD/+wKDHf41AxZ7h3llZb4F2vr33ta2eJ+iIwiwKaPmFshmP604hvnHdRcfA8bYqkjrKY/7wzgsjYhxHADZVTHF/mQLx/WDbyIdY7yoxhP1DWECgzv2KdKcffDQ2JQ3kS3xnrEkEqoDO2AU879QFAEgHiOWawRhgpYHUI5qMRkjYwZqwL1jZzJvbNEDAgP5jLgAmIJkqdNRg9YYBNt/1fHvqMpuvn1JazzR19mUumeXtsKhNyh8WbSC67QtirNis7rPvUR6V5j3yfiX560idda7pGTkhnr3A1cTK6XI5DM1nzXnF71E2w7Zd36LwNCCUpXkkIlZTr3ovfzftM5nZol0z7Pk993JP0nqA7SXPvtXc0gevuLQN5vQ/vt2fXXnfVPuf9RO1yVYvdrpDpaqMq7fNWAXu7q1UbEo7lUIOmWVF3tKKRw9ZNZCd1H2/uqt441P3/99+p2ffZ7bnIGssXklAZ/E83d3T4gc9KD1xQu9aWxHaVtzQ0+UwG55IAziH8PiJuVJLcFcPHIheDycraiprUlH9lr3/XFK+1Ix38u0m/jS5N7fDzE+VqpirbGDHVbN6UNo5GToC1W8JrR+NVnRw7L8pCShN17aY67Wtl8oZS3lUle+66MgYbudH76qynU9Z2KoflqezEuKMSAl9drpUOk+abrfbG7j8PYdaBk+GN3FcTdaNa1zvpFX89WtW58Yo2HQigpIM81mm+opSvSXpATXNJSZsa59U+r1/Tab43LwkEZ3dmWt9Y03gx05NHL+rS7OaZAcXzmjlvAmBdZQKIvIqkFm814fb2XnLu+ZAcs25ZV4TURlJH2ejtIeG7FwSkXMK2o7yKetHvReYga2lT9F5DovmE9HhesuYxWJBbCBlK/ZARyBZkIQQELDMkEdQXTIEsirI+yi76n76kbzl+DByA3qadbM+M+AUDha/hvR9uu2Q8/F4TOJcDNoyEkDB295n7iMzskbhFuet3cpY9130NQo8H3e1wHWL/x75E/kdDSNQzJlbGFWwHcVnWN77fxDeOh6+Rd8r18FowqeeItt33fUKnzzyp5bhVXnF2eyfCc34TE3rv4/cJGD6P3pFQNp72iT3Pn9vQ+QtOWnlO89lYBwfSyeFMpz+eaeu4039/+UjTq0+qvv2KDl7+l4KHjMUYQ/chyQvZ3hKNIOQVIJme9acJveeW22Cs5k9watxaQVSL+8Lt9zja2fKlL32pHCvMvHS/+CQiH3NsT71zLnmccbAxR8GwzH+ej3g8rjPmHt9HLBz1MmPOmgdXg1f8ydx1mRgPWfeuf8R1zGvmT8QpzAmMkbFOEWezRmNZvvftCrl/10N/L+n/zriWnnrqqXJsHcqKkA8msgUaCgbiiBLGM4t1NZIdlJoXqsv2xCZ8iPIAv9GCjqULco3CxRseFTFKEqXG4uBv6gmAR4lxHaUXlWEE5Cy6SIggVFHgR0EflQ7Kj7YgDFj41JMyWfgIKf9tYWFh6jr7d+rC9OJZykKRAXKG2xHcZvqb92HgiMYS/x77Jyp65gFCMd7rUDXvUf+FX/iFkuHeQp4ft8HJ5nxUnc8U9T72l1566ScIOwLWipWQLCsZwDcKgvZFQg/AisYnj6HnoBWNw+2fffbZorR+7/d+r1h7PY4m+66zk7rYW29LsK3C7nfmX1QQw/kwBEuxr6hfBGKUCfnkHuodDSxxbUarM2VEMROVBM/FOTdsQ5xvca7zLPWLoJQyaOO/JubiPKGM+PywPrFNKF/kEmUN+yAqwdgeFHuUMcx9ryPPCXI0cP48gCx+sp4iQKSesU2UHecL7eNZZAPPMe6+D28l3gS8xshYP8s6pc14dV6/8JRuXX5KrY8ts/vUUfImsA57N+0uGM/njnsPfE/KffScHHJ+vK82ZY0Wp6oPb+pwtKGTtctaNIuSMb5er/s9+k5s5xB6l1P3uUlKeLnD+icqietae+MdGm8Dgt9xNwy/nTqsP2k07o9487H3xcBw2JYEe37eYfG+316mvGmS72P1XHcbEExivW99Xc3xSgnldxJAGy18pJxJalo3yfczx/1xbz4nfVEpt5VqGxhsNDjtdP6VV3TxR/+Xunkfbo9OIuN9Cf1NtQ6f+qRmj71X2uqUNlKJcnA59oxVrvC07vMNTDtVrUMhurL9oHLoq72IbmuV1HRL1Sv2qDdqehNIMZ6UsZ84q/9CzfJIVWXrxqHms6MCyJPmGo32lKuDstVhNNrQweGpplNvbfMeg/Oq6xONRj/WStqV00tVZetDUpOzdnLScznrkrI2HWZvef6G9NbGUhcvrmhys1OzKc2q/rSAuqp0ujZWU+qdtZsr3XBdnR3f539XlZ7XSNcXlzRZuaacLytlh9rbS++90Ssl34CPOyx5E5w/Yd5HaXiMJ4uZLk3v6OHTV7TS9EdZ4QH0WvQ4kIgsRr4h570uvAYIReYMegzWQ7kwlI9RfnDMWNSZLod3oX9Zp8gQ1h3OAXDMUI6RlwUC53LdJt9HODMYhHqDUXB0QBT8CXZivQ/rg+ym/rQLL2iUgcj0aIBkLKhLxBroApdtjyv1516MEBA0y1Rkq9sPNjSJpo3gIb/XdeQ+xgDvPe3CM4z3ne1RYEwbgfzj55gnkH5wQxxbf8eYMC6uv9tmA4Xn2M7Ozk/kbnCdGWfmFmUi391Wt8V9YoOT22ZibqLlPjE28tzzeyIuGBI03295NMtj7T7+MZ1ce6QYTZs7rfJWJ104KMfV9aeXePuho3ZseWstnUt0VM61trYdmXi1eOhzXtPBQaejg4WOX5qqvpP0P669rIcef1q7B4e6/qPvlVxG3qPucbDH3O0gQoG+hWy6P4iQcH2JhrADxyTdf7vtPMccZH5j6PFYui9clvMbffKTn9THP/7xsu3CP+4vY0Xvo/dZ9GTjZwzAt+57dCfRIGBJf8bQd+aV6+12Rn0ejepD7OByeR9YM+p25jP9hhyDmPMs+D8aDnyPv8epEOcrv7PWwHQQeniG14ejSv+tP//hHRZy//V3Q+7Phjy9733v67w4mRQAHMLCUJhYXBGckcTFCTRUgtEwEEEq9wHCmfQIYoR7XLgQHhZKVOIosUjmhguIuqBQYpt8DeGOokAZRYLFIkdoRAut+yQKGBY9ZSNgWNC0DWVB3VmwEAuEKlb7IaHkb9qHwEJgQNSpTyTBvpf6+TOOA8KKevEcCghAQ/kW1iTEc4b7X/u1XzvbU+ZnLEBNlp24w9ZWk3mH3NNn9I/rZKXgf26TFaw/yWzM+CHofD+EijZGomcF6tB/W369t98K4o//+I8LQPE7HnjggRJybyVuhe5w/O985ztn21CYo/Qz7QX4/WskdUjkmfdx7hVyFI7Ai9Zmv4PyIwEcAtb4PG0fEsd4nXnMXIltYB7Edg8BCHNg2L579Um8N7YHcMn31CmuE+4fGj/iGmA9RULPc74vGnpYU5yg4LnBPzwOEQzGOR5BcAwrBZDwPfORPmXdxnUWjZiua5zTeOMAwABQ7ouEx8+9sPNz2l25oMbe+ZKkziHtJtb+Xz9/vCe+nZvIe1+4tHHwpibTA12880PdWL1f7cmB6psvavf8Y1pWY+3f94xqZ5dfcci6t272RgADRofQm6A6HD1PkqrNqgDO1vvvneDOhoS7n2WNHjeqmrocv+bj9dgT3x12ffL7SVI3cfi8Q7XtSu5KmH1yGHo5d94hpqdK2lZzel46roo3f9ksSmK/PO2T4Zl8t/WRmsbe7k2l00khl+NqLFPt8a1dXfneN7Q6OziTOXgeLVvcTwaF2rigG89+WdrOyhdzHzWQs3LtcMxT5WZD8n5+R1rdJa3e2lAST9uIkTqNfKSAZWtaqna7k8pZ9t4W4f439fa+/JRtrL1T2umyl8s9jUbexX6q8cgkyCd6+L5ah4fTkj8gJWe4P6euu6O6fkWX8qF8MOiGQaGT2pWEeJU+lJPubzptt2Pl00o+iy5tJs3v6zR6q1PnIwMdKLBZqXp4rLQ51lqXNB9n7Y6ydpV0K0nPp6ybaV1duqJcXVTlf/lc8RBKm5LWlLSupEnJiVByJzgnw7G3TUijyhnwpftPruvh45c0amb99oe7567HcFIcCBHQ+hoZzzmqjiPKIH9DDMIajPIDvYqMQjb4b4A8sgiZzPORtENefW0oN/0cMgMDPFjG1wkdBwtRf/SBn8GIhxwkYofQ5ii7h7IeuYgxHs9idLqYdCIrIQWRZEPowROMhfuc8PVoXPR9JBXFEO93QNRdR5MNP+/vIYUxb4nf4fZRLo4l9LrrZByAjEV+xnHx7xj/MbrQbvoy6ggMrL7mMbXuNx5wPThZx4YIX49OG8YIeY5+gdD7e+oKsXfd3F4/AwGGaLptfh/71X196uMaVy5q9+mfU/PQpf5I0tyfFtLV9tDbwLkox5LmZK+95YK3BfVyx3vqNzZ8HO9FrW9c1mi0XY6u2711qpMbc+m1Rr8y+yd95MMfKn3mpHMm896/jz6DfHtM3A/RMOU6MrcwOLmNdo6YJJMln5xHYEjK9L3kYUC3G3/5VCQnU/Z3/Hzve98r+Y6MyVxPl8k6Zd6CYyIuANtyLRrUozHO48b8oI3ICMbd9fc4RXwc8QrrLb4rGqZYQ5GnRF7Bcy4znhLh69EwwHyGq8T57/nzdiTFe5fQR23yzvo9PfPMM50nBwKSycPfgHsmNhMsgmgmP8ovEi2UXiRrLA6IEff4E1AdFx/lR0KPEo5EIwJgl+UFxTtYwG5HtC7HBRqJlOuBFx7Qx2KE6EalSJtR1JFgQvQjIeb7ArbD8XX8jZEFYeN7hsoboA+poj4IN4wNvJd9R4CmSBQBNIwFQjbWE5ATDQIIGEiQw8wcOvW5z32u7IeKpM1KwcnmvGfexN7h9g5Ni4KNdlsp2KLtcm3pdTnsqYvCcQhghqTObXYY/VNPPaWf//mfL5/2vrseVmT+ztnvvb/eiVlctsm+w8+GpJG/o/ClfYxB7FMEPvPX98a5x9jGcvkehcWzETjG9cJYx7nB94zXvdrBXB6u3Vhe7EvWrz/5NxR1w7ogD7g/zpsISimb+6lT7OeouOI8j/0zNLzEdRHXP2QeoxFeJbJMe86zVmI9o+U/gvl7zQsMB8N+RhZgbIvykbYwv+kvf1Inno8GgP20qlvnr2l36wEtnQTPflrvV08+C74/Ec6JyCZdo9XpvrrZqbZ2f6zl7TfOvBquz3Fe1cLHlq1c0NGTn1Ke5LP9894XXZLq3SVi9o4nE/Fxp9HFu5FDxpgOr7fX3sfkjT3fW7UHrepFVcL/ZZzmf0tvAe8JfdnfvnrXQ3/SlL38LrfaaJVGx+raPSmdlD3c3WJHy4Na8j5th/27b7yFoK6k9U5pZanG2eLbidq9pHE30TiNVC07bb/0Tzr31vftQz/LDk57DEpNOvxzqlqHH/682vfcL7u+3Z6qdqzDsZKPsTtdL/kISm84yb772lsJsrceVGrmjapcq616n/yorotxZd4sSr6CknugJAh0RMGBOh2VM6RN6A3U6/pIKZ9qVJvJ+yiqPkP73r6TyZkwjsr+WT/XtW9oI+/pkSprw0mYvAc+p7Jn/tGc9XDTamtmY0alfD3LZ9l1jyRVu0nVq7XM/qsLlerH6mLA8XaN9rz02iTr+bbVW8lH2GWdpHOqRlc0Hl8uhN7GFXvm29YJETZUVxtSN5bmyVv7+4R4iz6fQPL4nE41Wc716Ox1XZ7eKEnxIoiGWEaCDnmLRhfGyaCeM6mHRnXkSJST9zIIsm6jPkHORDnMNT6jfIhyP8ox1j8Ewd9BMrlGVI7rC6EHZ0H8/ZzrglEfmRD1ge8BG9FOsBDbhJCNkE9wHQSaPkRO0saI1cjH42ci+SaUGhLvT7YxUS8/wz8cGBA6t8XfxcRr7hs8rvbWut32WtMOMFjUdUQwxLGLuBWjnetkmY9e4m+2XdE3JC4FA7kO7k/fF4kVWNjPGaO4vmXrznR6tjfe9zuSwJjDpNllQoT9nO/HcON2zNukvQc/qMOnPiidt4HTZN3JAW3ss0Fsqa4IUR9zaYlvfOhsnM6I6hwfbqOTze1oc+s+ra5e0vRU2ts/1dGbJ1q+MtNH93+oz7yv36/uhHj2ftvBwjjTR4yb+ysacvy92xETvBpP2anjvnJbOc/e4+Qxi9EtGHTcN/4x5nOWex9f522byGaH2X/rW98qWe6dd8nrnnXB2o28BUwfsQG4OnKTWB+wdDRsgUUjzhkSbH9Hm+J97sO4piL/ibKIukYuQZm+Fo2B7mvGJmJJ193fee69HXvo3yX0Q2T7zvk7Pf3008VDz4SOCgOBh7KJig+g+9Oaei8lGRVsFLqUEZWIr6HwUFgoIxQxAjASgXjPkKQimIeLC+XnOmMEQNgANOLCgrggpPx+rLXRgIDS4btIDobvRJEiMADxkRDHdtIGhEbsW0DGkGhEgBTHD+MJY08fcg/PRQBG2yPxt2C77777ihfce6EcOhWBhwXx3/7t35bjTBw+ZUKPRZi5hrXawt2KweNhA4DLMeBmfCCr9An9F/sLgW2i7nD75557rhyJ8kd/9EclQsDvcojYk08+WTz4/t11M6H3Jz+xP2OfxvEfrgOeAdC4vghhfo/foXwYg3v9zTsYa+bXTyPYwz6KhHs4R4brOQLV2A+xzHg9zs3h9Vi/WG4cq3gP9aSvKTv+HQFdnAP0G3XgPmQLYYKATn+SDA8Sj4JmHcS5jlcC+YbsZJ4jL/z+mCeEMiKYj/IpygbaE9cl85vnmSeA62Ue69b5x3S4flmtweJoXap9EnjS9vENXTp8VavLE1XzY6W2N+AaAOBBQdZO01g3H/yImgefVLXiM93v7r9fOCt7WzBjmQOVPe1Zzrg23h4X4mbiXsLFJ05y1x9t58Ro6TiVbPcln9yoK5iztNFuaxuIcqfWXnmXOUuaHy5K2Pp4c6xqo1OT97Vsd0tiuKzLak8mJRlda2917f39qeyn9++m3SVr/zQpnyaN87j3eDaNLr7yXW3d/JHP1zsz9CJvSbjm/jycN1p86HOaPf2E2q1GuRyl55D4pVKzqXw66fMI+Oz5JpWs/j5dwO1xJEBJ6Od+2PBdfSJC7/NfdAbh7js33rTe++cPlZPDyU3uTdyPNBo5lN5/m/TaCHCsnFodul8KefOojtRpqqaxH/22HqhbXaiy6rbTSpWLv9x75x/qOl09rjS6WSm97pACqXqsUl5Wqm5Xyge5jHF1pVIeVyWCYnG10fXtpP/SdbozHutwsqJpvaWq2lGuLimlC33paUtt4zCDNdXVurq7hN6Z7tM8aXE0L1sefDKCFp2q5VLPnPxIF2c3+1wNd5NPRSLjecEch1D4b4+LCZlJAvvo8WhCMiKQZ31GORDJejSkUY8hSY7Xo34GQEejHrIcGRVJoK+h7yGvhIbzjiinYvRWJPTIXsqLOMTvw+Do+/DyY6QEo0SHCQSNd1AHIgusf12u+9mfYA3rYPaGk0QNrzVJ6tjGhNzjWEH2hePRt1HVzxJ9B4mnbhBo5Fzcthn1B0QMmUpfQeghpUQIME6uH571iD9dD/8jJBxyZScDHtShfHZZhJ4zzsh16xn0i+ewiVfEm76f8tCFhw88o4MPflzdVqdurTfupeysk04u0ssGJ61wQrxiIS1H2d2NGkmVxqOsS5cua3PrijY2LmuxyDrYn+ng5qmmL0715K0X9N88slUMDcY7Drn38XVeX8xx5idjj9HE7cKwQd4C972vGUehXyD7lBcNT8wB8KXH5sMf/nDx0MfTkYz//v7v/77kNjJuc1h5jKhh7Id4IeKdiKfAX/6eeUv/u32uzxBr4KiL+CeScM9T/xDZjD6FD8T5Rl14PuK5aARAnqHrWafIKf+NnMGY5G2k/9afX3qHhdz/zbsh92dDXpLi3YscRYCNcmBSR8DNs0xOJpknGCR4CLijMoUk8lzc92XhiACnDoBshF8E1Ex0f1IvvN8I1mgd8zUUIYsYwgioZyFCylF6AAYUHUIlLs4IILD68nwE6LFfATSxXSxsFm8UToSmRRI1JGPUiU/qzt94C+NzCN4IXlyPGP5Dn0avgveq20P/5S9/uSShiyDJIfY+Ls7K7Nvf/nYJubewRmAB3CzYreht7SWjsd9l8hHrOiSHzEH6wu+2gnFIvevkff0e19/93d+Vw7j8vcO8nBDPXnorNofjf+UrXzkL64plMReicGY+cQ0BHvuGOc64cW+ci/E52sUajMol1oexudfYR0A7NApRblQMrFGuUZ84dygzPh/LiOMR+yr2Taw/9YryJM6XKINin1En+jjWPc4BZIq/ByR7PkTPPOGz0XOAVwuAjDfG5QCIeXcE2cxjZMFQYdP2ITgazhnkEjI09kOUqVF2FnDYdDqp16VqpGZlU22uNBnVOr881GrTHyvq5wlL9VoigzHeolv3/4ymDz6pvLpZvM5OirdcLEoIfesj7rwH3wTF3nvvdT8vZZ+37rxMdnCP+7Pmyz56790/cVi6w/Q9CI6v77PiL9ulRqv2zPQJ8ubtohD+3Dr7favlyVKj8Vi175k0Wo5O5DPWanumT6ty/FzJ6jyR2soh+SbyjGckOAAAIABJREFUo5IJX6f9MXzjkY916/eE26O+ef3HuvjKf1a98BFxPclCnkDo3R9NNdbJBz6j4/e9R93GTLUzymmuzuS02Vaemkw74rVV9vF5PuTdTSsJ8Xy+uvsnKW/4jPo+Y39JIZidRLBPWmVPW9s6nP64kPsCxluHFB+UI+zquu0z6bcnapqjsjf++Mgk2Dlt6vKOVEJtj5XSvq7UM93v88Hbrpw/P7JHzMfVddK1ZdbmXqV0S9J+0uhqrTqPpGlvQEl3fGxgVtrISpeTumtZNy6N9HyVdXs01nFd6TDVWuo+5WxS7/2tW8rZEVQOu19V1znEYqLW2+NnUuWj9w5mJTHeKNdnme6vzm7o4elr0nJxds4362VI8Fl36HrrAht1/Y9kXZB5f0YAD/iNsjrig6gLY7QMOCDKOt8bCX1c19HoF+VNlLkRY7gtnmuuP7KDdw2xAe2JOg8dEuvv8nFAUE+/J3qSY9tdhsv0vdEhwN/s4zUxs1y0Z9w6GdKDzMDAwrtdDwi4fzc2wVNPyDZj7ftMcl2m73GZhKJH/Ib3FixIpAJ9RT/QDjDEUMeCsSBeEZO6rmxDwLOObI1OEDsZiObie9oDbqRc9o6jS9hb7/q63xx1SESCn2HuR10/feTD2nvqY2q3u17G1OXszrsE3sbLWTn3M2VbSxe9cdSSohw6Uqmusi5cvKCLFy5pbW1HnSod7LfauzXV6QsnevD6y/r8Q+Ny6o/D7R2VaC+9cVbUSegt5iEYkCiUYeSFcRQRB8zzOF6sH+at7/WP55qdK852/5nPfIbXlnnBWfROjmfcyHxyf6ITIxFnzQ6xFHX3964/+tztBeNHowPrDRnkuqPnI35h3XGNsqKxIcoiMAnrkrr7fn7nXeh/5AX1Y675b39nvf52hNz/4juM0P/du4T+bK2kxx9/vBB6rFbROszkj6FiTCYmKosc8MsEHS7ySIT9O4KaiQ9A9gIjo2ncMxYt0AAxSG9UsCxA2sQ9LOxIAnyNcDGUFe1iwcXy3FbaSbtRgnGxIUyGgpA+GIIA9xWkPYJ+BADAhj6gTgD0+DeKIdYhkjKEBNcoA4GGAuP5+GwEO/E+CL2VljPF27pqQu8kc/HHZNmeeVuBf/CDH5SMpTHDPcqY81ptDTd4w2qPormXASrWEyCEojZZd3Z7h9zbEv37v//7JbTM9XZEgZOx+Kg9v9dhXX/91399lhCP+lNmJJyRSCJ0ARbMScYOJcD8i4qb9gxBl++NbWWc43uHBHZYbhxnyqcusS1DZRPvicqR9kXyTj2RIdQvEtFhO+J40cdxjcZ589PGO/blsDzqjJxhzVm+eJwNzjimKJL5uOcUIyKeFdeD75FhsZ+i4nXd8CLEdRP7nPmOjPLfyF+/JxIdZGH0QGHMiyADIuP3ACZ9jS1EljUQIzyj0eN2cO05TR/9cDmOzmTeCfaWi2Uhr96vXvbIm5CWw82T8rnUn22/l0tWe193gryyf/y0UTWvVHlDv73y494YYHLt084dAVCy2HcqBH/hjdem+MssJ9Kr/F+qSz4AO3+dqj3ZezJrC2Ff5oWalWOpuq26GqttNpVm68qLnkiPx6NyDrs96fYa58Op7n/+f9Xa6e0zDwx6Cg9gOX51vKKj939Kx888qLx5oqoYJ0y615VP152Uvt8fYNvEaqVupStbABx+XzzylVSt933no/6cDs+GjBKQ4Gz42Z4VH793XLLam6z7Ye+Jz+lAufI7bfew0WK/RAekNNJsmjWdnfQyoW2UK3vl+nOpL+QTPTaqdClnB8P3CQaTNElJjyyTLtzOSo5aaLJG41rVSa1uvVPeSMqvZlW7Valz/Z5Kem+tNzYrveiz6atahznppscs3ae6vk85nb+bCM8J8UzoTfZ81NiKtMgl7N65BWZ787J3flSNy7w5P93Tsk364NH3yj56twNiOQTOzH08gr7P85SEYZxKQGhrBM7I6qHMgaSgR30f6ynKP9Z0vDYk6NSX9Yo+jGAbgu9ryBC/z0QOryYyg37gPVGuRwwSZWXETENC77ZFBwBtBx+4X/HEg3WQlcZfGD3xONIWf0K+8WK7bORLdMiYtHoLnusW7/X7jBX8DnAaZN5/xz703zwLScYLTvu5P8pf5gMe9nvpRcic+5rxcZmcCe9nIGruz5g8FTkLDmSe8h7PT46twxNNrggMOsyBe+l5X1tcfFj7Tz6n5c62RY+01irlcg7kXfnlcHufkOGtSz2hL6FQJew+q8qdtrY3dPnSZa1vPKAq2ziz1MHeQscvHOvcrQN9YfWt4vDwnn9jIpws0RGGzmLuUF9/Mj9ov/vLhN59hfF4iJPQnegltpe4LOPHL3zhC+UfP+4vJ1N2uL2JvY0Ori91ZKzRsxH7Rgzi8iI+Y2yZPxHTDzGPy4kYmTaxZpBlYAZwNfIl4nvK9nwY4hbmNrKL55BJrGN0Pm1mXb5L6CNy/Pf3e7p27VrJco/Ajh4olCVgmMkKoeZ7hDCK0pOYkLI4AT15Af1MZizsCGfegSUboTpUUDwHwY4Tm4U3XBRDBe0y4/6XSOZ5bxQCw2u0xeUMiRzK1NdjmJjvheSxKLHK0T9DIcT9PBsBPEYXCARC7l6EKYKSaFDBqBLbw3hQDkqfdwM4MFL40wraoeu2rjq5CZlK6UN7xS2YHTploews9/FIOrfb9QdMWClwhqvnk8l/tGQzJ2K7ojD3dZfh/fEf+9jHSlI8Z9j/0z/902KRtiJxCP4HPvCBkszFc8F7+7/5zW+eHbUSSWbsi0i+Gbeo8KgHAnlofIrALM4dFEUEcXHeMjfi+FIX5nskjbE8yqS82G+x3Pg+nmfcUSxDUQkwo0zqQFl8H5+jjwDgfBefjeA8fh/7H9kV+zyW7edYjx5jzy8bizAcEXYXwVuUN8x15AXgL7aVdcBcoN6sT8sA/846wqoOEMIDgDzDcMDz/t73GvjibYr79Fiv1AkSwbjRRwBWl+P1FIlSkVWPf1x77/mZclRd8tn2rb3drRofs2avMCGd3gd/znvfs3TSSYd9qKe98947762d5uftog+F78+T75OwmfiacTphnDPf2ztcEuLVjZbFU92qXXR9Vn7vyZ7fDS0cZbWpp79lLq+2aic31HYvK+UN5fyAtNwsR8c5kqCu6lKG31cy4y+kyy99S5s3fqgq9eAu9qVlTEm+NlnX3s9+QYvHz2u0Pe+z+bve3ZrSYV0STJfj+2y3WMvl00kDy7tcubuZ/IthwgDb2eyb3rBgw0YqOQYcZm8vrb1r7lpnuj9Q0r66zqd62FPj7P4HytkRBc6wvFky4s/mh2qW83JEVa7cjqlG3bGujZIeq0c675M9bFco5897C26lDYfW29ywmTVqa+mlPv9BdS2rWtSq36pUn9aqLtVqHmx1dHGi6ynrlSrrVSXtevCSM9tfKUfmef98Vc6h7/91DpXQRLmZFINKcR66z2dd2XLgExByORKx07npbV1uDnVuvqu1+eFPHIPqMbHhFszh+UmYNl55EuJh5PIYQrCifInEHPkWQTx6O5K9MhZ3k5Qi+6Pc5xpynXUWjYKxPMgL8sF1hdDjWYz6/l5yfQjqKT++27oMnR7lmK9BRpD/UQ8gF7gPYs6WpGgUQKZiFBweEQd2oy7W8Y7YM8kwFiDs3nLL+tbJ5vxjIul153eTkI6j3Tz+/o6j0cCVUS8NjSjgDeR1NOz4muuPsX+orzCyxvEF17I1C9mOzOYZ1xNDLEdhRuwc9W2U+7F+cS40kw0df+Czml97uEQilcMkKsuCcjZkCcH3Zwm5L8ZQCymvhbGyj9JUo82NFd13v5P93q+qWtHJSafd23Md/PhQk+sn+uWVm3r/I/cVPOTIyRdeeKH8Hg1McdzBwETEgONjvgGPq0k9huK49iI2x+DM2vGc87xw7iVv2WQ++3k7WpwUz1s2bXQwoaffGE8wAfOf98JBhnwAIxxzCYxCG+FCcd5G/cp8j23ynMDIB5mP5YNF3Gb/8Ol3ur+GeC1iO8YEGRR1up8zVn47Qu7f9dAP0e075+9C6KkuwJa/AXtMcH9P5lJCoKLy80S20MPbgcUrkiwmIftLIygFRKOwhiQZ0IrApl4IzShgh0I8KjO/B69y9DQPLX084+sI+KHyjcQdwUF73V9x2wBKPRofACIojUgKWfz+DuDJfUOjBeCEPmMMISPUDYEBKYHM816UVSRJtIe+gvhTNmWaJDlbvK2rn//858+OuPH3rr/PE/U/k2rv1+JM0Uj6fK8VgsvyGBm8+XtC7+O40j+RcDGHELwGBg6pd9SAtwA45N8eeIcR+jsDDhN6h525D3z+vKMHIhgEZDHfaO+QVA7rxnORaEclBfmj/fE9EVhGIU+94rsZ63/tuzh/49yI64J6RCAb2zpcUxG4xvkTn4lKdbh2WM+x3bx7KEJj2+7V9iG59lwFWMb5i4wCsMZzlCHT9AmAGeDhOnBPlGm0d/idn0cmsc7j39Q5kmqXS6gsZNwgFlAOsI196fdzj58nhDG2x2Wx1gEo5dOheienPtFc+w9+UPP7Hi0Onlx7H3xVvO4+u96ErGzTLIeWd0rnHKJd/NHqfFT63eRw1UZdvPslAnTah9j7fHatSXm9pNwvHm6TdGfDt/e9eLJrlyu1JvXttIT5O1Nz3YwLMfTRcL1RrN8HXkJL1zpV629Knc+Ud+Ksq2rnI7WnXQnzr7MzzyfVTX/EXMHAs1YPffd/Ub08vVteD/DdfxDJ43pde5/4H0oyqnw+q6v6Paq5nag76uuevXfeeQJMzpd9lELpDDvm1/vcA0uH2o8Xqtz+RZ/4yWUl5wrQXG03VWcjgAPyWx9zdVSOqVsu7ZWfqS6E/lA5H5a+aJodLZZ7WsxvqXEegMYN8raBY1Wp1eW01NPjkR6sR7qSs7aWrVaaTiOfTOCoiexjCfpjB+tbnarXkqqLWfXVWtXqSKPFSJWNIatZs/NJr+esf+w6vZmz9lSrqu+X0kXltK1cnStnz0sbTpqgpN5Dn7pxiYawIWbz+r5uLCdaWV0p/Z99rJ6PJ5y3qpaNPnXrm2e5e5jfeN49JoRkQwwMWG2E8j/OoGdOR8NXlEtRvg3lDboukugod6MsYr1H/chzRPlFLy8yAXwAYcY7S1I52o28Q7bxbjCD//Z65R3gADzi3BdlLxiHMoc6BUwQMYxlB+HwyKFIlKgXW1RcBvjE9XPkE2TOz3OGvD+RO37GkXGQdpMz//P3HmN/B9bgPX4eAwIYB12PsRxMiRElYqKo09Djbiv3QLDdZ/dyirg+0Qnlfo/RUhiewCKes56nYJSIHUz8PbejvkW/8VkI89q2Tj70WS0efo+0lpXXfBqI82j45A/LBkf1+Ox5J8fzFgqTepNCy5Sxui5rdW2inR0fJXdVqytbPqlUd3YXOnrlWPXL+3queUUfevSB0hYbYIzJyGsU594Qk9NvRNTiePEzjspw+4ioAVdHrz/r0vez3cFlOVLyl3/5l8s+em+59I+fs7HByYztobdjyPmYPDfQkb7Pz9N/cALXId7De1kbUVb494iz4UNDGcO8Y47G9kG6Y0SO38n6p08jTvU15EFcqxHTgLmj8YKycBQY03rs/q0/n36Hhdz/b++G3J8NeXriiSfOhg9LJ8LHk4i9QZ48nqQkBIl7hny/JxWWNgBq9ErGhePJfS9CjzKKxDgqKBQy4BghDUGOFrFIEocEgMUUr0OuUFCRjCGU6Q/KxoLH+7FaUmcIPR6EaDzw7xAkFivKhL9dB/oUT3Ysg/ZGoo2Vkb5CgA09xFHgYHhhVgzJE8IvEuchAPHf3nPnpCY+ru4Tn/jEGbHwd+4DHz1iS+v3v//9YmW1AgGIMaaul8k8Z8tiiSV5170MHtEzAfBCgLosh9Q73N7K4i//8i9LYhUrVb/D4fg2Qvh3v+Mv/uIvSr0iyIM8RaU8bH8EYvR5VNgRFEUgGUkyAnyoPJlPXKduvIfyfpogZ9yGJJBy4lqJ6224bpgXsT6UGefMsJ5xvcY6xz7heiw7KrehoSqODxZ55mmcI1jLvVbjEXUkb+J7lGMEhQBD1jdrCllBHXgWowmWe+qPwgdYsL7j+o+yK/ZRXJPuR89bgDEePrfF73IZKHfq7HcCRDEw4JlfWdvQG/OsNyaXtH/xflXb6yW8vuwBHzm9W1Z3tFSzcKZth3n7elXCtOWjn+1kOEgllNtJz4pMcbZ376l3Yjp7Z50Bfk1qN/qj6HKuVPkM95O7+z19druJsbn+OCmvOMHdsWZzh6P7jPSJUmfPb1W89ib6bXboqUP7k1J1uz/Cqb2odrZ+dmRaiSQYZ9WpKnvbHYKfFo22X/2Bzr32j3IV8Yi4zzhmyW24feUZHT3xc8VgYcLbrXqfqsMNNtQeZ7XHrerWhgunk+5KFncnvfM+eWfyd1JA16/zCVLj3nPWNqP+KMG7xwg2jUPn5wV0F4CeDjUZnyple+iPtVw6y73D8feUk/fJr6lpr6htb2gxv6HZbKpl05Vs1gXU50YbavRMnfX+0UgP5kqbxz4+sFW3mjT3iQQ2MPlsZ5sHctbFg6y1vUorayOlnVqzrVrHuaQg0LLKuqmk55ulTsYTHVcTtbqolHymdf8veQ99IfJ2HZqgTNS1o7KlIs8rLfcWqpqqT4y3aPTe45fU5Vqpa5W7pXZOrhdSE3WAs21bFiNr/Ul0i0m8c65YTkP8mfNxLUX5gzyJn8jDSAy5NtSXUQaCj8AnUc97zRNV42dcZ4hKdDhAcqIjI5JNl4m8QJextpE/YDHkjD+RKdQJWeT+cT38PSQ09i3txviHEZO2EA4NZoKYW5ZiJKRfYn383kiqomPD9bEhlX3WlmkmhKxBvPn+pL+ITBriG+oAVgJbIsfdH8wvPwtGszEB+Q2ZioQTfcZ2P/IKgGX8XmQ248WY+t3+HXI4JI1DPcz4D+ftohrr+L2f0PLcZbVXzqm6r1ZXOYKpZBRVSsdlu43KEXbLu3vpfRa9DZ4m9aNywsbO1cu6cvkB1aNtnZ402t9vdPDmifJ//Bd9ZPG6nnniWpkbJsmE3bvu6FX0HWQS/er6eizdXkLg/YyTKdqwgwEGOctYgEX9PBFzLgMM6Sz3jqi0A4YfRw04etIRnt5H76gP+heHGzg4rtOIKyIe83XWTeQbzA90Pzo7Or7cH6wXMAdyCJkCJo1l4xBg/bH2MIjxbuo/rLufcz/xDv9OxI/np8fg7fDQv0vofxqS/v//9fTkk0+eEXqEYyQuLEZfi0CVRQkx9X0ooLhwI9lEcGFVRlGhjKOiiZM+KjwEKUIRoRytpZHgUM+o6IaEiGGKBGKoyGMoFQsKDyALMAITlG8EGrwHhRy/o+98zeWjDBEcWJBRrP6MRCGOHeUiMCLxj8CFZ6KSpO8QflGoIwRpbxTsfs7hUvaE/8Zv/EbJdI9Q83NWyLaw2kPvvfROwEK2UsbS5VkwmYTbOOC/rWRcfwsrFGZUkHgXonBE4Po+jAwm9AYRf/Znf1YiBNyf/u7atWslJN/fWUn4e+/9o/8h2YztcElHYhnnDGPzr80tfzck9LH/70WgmSexD+K8jWAh1ieuiUgYWVvUhXkbAXC8J7bf12P9+Y46MCbMr1hnyh/WfXh92P/DdtP/vCuSa74DbFsBGsiZMHi8SVTEM/QtcyrOd+rJe2h7VLqWB8g7+gL5GGVcrDPr3fMRWcX3cSz53aDXcxF5AAgAWDBnfE/00LtMiJHrdFhv6PjcVb2ycZ+O66ymXWpleqxp66R6Pn6t0+jObdVvvabFaEOLlU3N1i6oXqvK0ePlLHl7pp3TzV5fZdVd1e9Zzw5Jb8sxd1Wdpe2ktN1KY8dgV9J8pHRSlfB90+CeGJv8ZqUVe7DtuZ5psXT4qKMAfEzbRO3SGbePtWwXqquRRqNxIdrL+VLddFISr/l9ZTydnb9Kqhe18klWddpocudNXXnlP2s8OzyTncw3g0/LGPfTYrKptz76m4XMV5cX6kb7xUPeLbbVHuQSeeC8ANS7rA/H8Hvfsg0e3nKQ7Y32HlzvPbBBpKysso/Vpoy2OdGycaI9J1k6LefNr6y63T5jeVGS3VW1Q+8diu+wgDUtlhel7nUtl7c0PT3VbL7sjyYsiQiyVqpOj9ednhuN9JCSVqZZ+bhTt5J0tJV0kn2Mn3THnqjxWCPvd20qXZ5XWl/NWqzX2qvtjU9qc9a8rkrY/XUbAZKNRueUkpPhmQx5Ejjb/YU+5L7zfuiJUjNSXuY+5P7kbvTCPGljfqJHpte1s7yjUWejUZ+3x/88pxkHdCvyk/XBdgiPEYSepGKRsEWZiZ4a6gaPFwA94oKoGyPZj3gBgI88BfjjpY/vQq5ER4nrHPeLD/WH68b6jvIbeYMswxDJGscTDm7iOroQeUSfIy9oB0Y/9D1RSa67y/Z1l+2+t462DKWPaCd1ok/BHRGb+TuOt/O7Y/Z7CJr7EmyFpxtCjxx0O2K/ug44WDh+jvowJ+hrzyXInD+JeuI+t4ttkv60scHtxQnCnIwkL+Iz5kjErX531IMRO6FzuR/i53tOrz6t06efk66sKV2wTPP2WIfYe804C2n/u8PuS/RSMpx3wk1/TjQeLXTlyn26dOl+ra1d0nTmkPtWB7ePtPzhoZ7cf1WfeWSr9J2xlj30DrsHgw7nYNR7HlcMHTYS4w23Z92EHmMIY+x2sq5dDroyjpd/99F1/ucEeeh/e59N6I0fnYfJhj/PCTAseI2+jHiHvo/YCoN3xBPMCcaGteNPX6M9GMdiRDNzIvIS1wXDCOuHdxBNEDF6NCa4vKH8iFgocgnXzf9s5HyX0A8R+r+vv9NTTz1VCD1gFkHG5AFkYr2MgBVl5kk8FGgoTQQCC4dFgnBEQLCIIIFY3agHAtzvp45RECJcEYqRJN5LabPIo+KO76Jsvw9DhusQE/VFJQ4hwtvNAo7EiHdRJn0ShYCfwziCQkKg4H1DGdNnLHzeHQWY3w/g4T7eF4VaVD4IXcYuCsuotKMBw2U7uYozyf/mb/5msa5GS6OVovc/WSA7KZ6VholzVGz+nXB7h8BbEfgezy3OM43GB7eNvhySMuaz98g7w/2zzz5byvnzP//zYlDwj4+zs9JwIhaDjOeff15f/epXz7KAA4qYy5G8xd/jmqDPELKRCA4JLXMm9j1ggPLj+ollDb+PJJB5hiijLxj3uBbj79SHdcDz1C+S2QisPCbUjTLi2qSuQ2A1FLWUGZXykEBDjCPQiO2kHwCmHhsAosECJyiQqIgQU95D2yNIjfIjgvth3/Ed88F/D4GDy2UdA0ZYt4zbvdY34ID2EyZuWYEBAllKW3wduQ1xYv3c3HpYr973frXzfTXTI41uvqHxW6/o4LFPqvE50rdf0tor/6S8/5aa0aoW4w3d+fCvqd7qk8AVD3R/BLLyen88W57lQuZKv3T9/nt7rPP5JJ2bSfmohIir21Seeq+1twEsS7I47zU3EU4r3hdur5OTO7Xl6LaSVT/7nOak4+N9Nc1co3pNVWXXf62qcRb1Tt14qVQtVdVOpDdSO0+qD7NW3trTxp3r2th/UyvTPbVLe8b7vDF4Ei3XDRrdZ7PRhm78/G+ous9J/w6cvl5anlN7OJKcFd7I2d73uwn9+szSPrquN26U8StJAPuzo+2N9x54FVLsnew22p6WLP0lX0DJVH+s8cShtFO1nY/t2y2EvqoONap970Rtu6XUvaG0ONB0vtCpzzpe+ig8J9xbKZnr3zNe6hOTsR60B6rptP66IwiSju5Pur1SlTQGa0tpNqn1Zl3pNGdt5qwLKWl7VKsejXVQVU6Gr6NcaTcl3UrSQVsrV9477zDlSilvqm2vqMpXlfMldTqnrllVmvcREd6W4K0PZWvvMml9dqonZq/q0uKOUtv8hNcUDylrjzWDDCV/CqH2JmDsq456PxoXWXvoIOSAPwtROj09i9CI740yNsoa9HnECJASvMLoC/QldeBZv9frNr473st8jBgDWRhlEGSbdQ5RQXcM5c9QboPB0OXISjyww3ZE4ur1YqMoOI02UocolyN5Q8+7buzTp70uc4jpuMffWfdjBGFOuK4YIYhipK+IvuL7aNwY6sBodCAju8cdLztjMZT19Amy2/cNsW40KPE8c4q+iWOIHoMwlnesbOnwI/+tljuXlU3ox5Zblpknd4m8pc9COfVHTxfPfTmjfqGuHauq57p48Woh9ZubO5pOO+3tttq/fazZj0714OGufvlKq+21Senn7373uyUKxv0d5xxjxRxzHSH01qHR4OL5YS99NDpHo45/95iBK/y8cZ/L9tgZrznk3jmP6B8cQo7wdIQlhB5+EudfxDuMARgljn9cN7wnYmX0MXp6iOnA/xELol/pp4j5WWe+n+vMUf+NgYJnuT/KJ/AV64k2uF1vF6H/5Dss5P4b74bcn0Hp4qGPIBUraQTo/p3wThRQBMC+5olsgeiJBRhm4iLMuI5CiQKQheBFgrUrKiYWpMugLpEsI3C4Fq2htDYuKIA1C5xFE0mWr0WLOEKM9/NdVPL+DkUPgaHPCMsBgEdFy71+v++jr6JAikYPgAn97b+pl/sVgwhEAMUbhQlKeUjw6H/6LY4DZIN+QqD4uvejOyHeb/3Wb+mRRx75CZJn77f3rjvc3mFdTohHOD0C0XW2JdwWXofb2Qhgq7GVPUfWQVoiyYzAhPGnvWTdd8SAIwIcUv/yyy8XD4D3etnw4Gz8bqOVmY0OrAHGjbk0XBNDAsVY0MeR6MZnqSPPR0KKMI9kdwiW4lxl7KLxZBhNwFyKyoznhu+J62yo/GI5AJNhG2K5sc3xvjjvh+9nXgHOIuABBEWgEfsuXo/rB6MPoZ5kKwY0kuxoOA4RrMZ68DvzdgjkIrEf3uu/mbusU4BPJPrD/mK90++A4ChvABzIEt4NoPU6Yk/qPI+1X29ofrytGGxfAAAgAElEQVSvhc+ZPtlTWs413biith5rfLIrnfSJhxiTm7/4Pytv2pueSvbyUsdxJyc6r3Kt7PPmF84Ib4Jrj1Sn2iHozoS/5Wz0d0oiN3XnlNrtEpbdNg5Hb0uWe4fzpxVnb/f57D5r2REgvTe3qrwn1IR+t4SXjkZbJeQ7L302faU0di75Q3WtIxNW1S0n6vazqkPp/Gsv6NL1f1TV9aA3ylr3BzKSCKD9tSvaf/aLSjudtHWqykkFjldLYkBn8c+ODi1k3lsNpHbeqvaJAE5+53BMe+ErH1NnUO2wWHvMTIQnyrnkn1fT2oXdaNlM1Syd+G6uyWRZktwtl/7ujnJ1pLra1WjkXAepAPRx2tVoMdPpfKETH/3mPi7wvVKVx9pJC320rnWtypotl9p5tVP1alb7gDR9uFYzyVqdtWpGDsMfq6lGOhlVOvaWurrWxdop+mvtpaTbOem4qnTgBP4pq6kmxTBRgnrTuBhmUr6snJ5Upwekdl3NaVf24TvUvp1520Vb+mh7dqSnTn6sreXhmX5Hz2BsAohHfYDhyvI/JsMjpBmdDMG6Fy7xOjeuIAQ+hnHHNR/1HDI3Yod4Lep2r6+Y9yKSdNY0xjXX03MOoz1eZfAIIbSRTCAzkMdktEfuRBmD3IvGiIjv3B70JfIvYgPKpH9NzpBFfBe3FkR9Ed8J/mBMaS85ltBhnHEf28AzeDFtyOGoPHQA/e+6DOW+2+f3uJ/c73xSrq/ZWTDUTw7r9r0eAzCA72OO+RP9DJZD/saoCtrCfGI+g5OHGAajIuPg+qPDm80rOvjgL2p+7pyqnUrdqFWXnKjTMnJWDJ+Oc3ISzT6Jx93Q+3KEXVOOrjx/4ZJ2rjhnwY5m86y9Owsd7k01fWmmy/uH+qXzp3rkUr/l0B5671c37hpiAQw+9AfEnFMMmOvue+M3jxVRYaz1OJfuRei9Rh0x6X30n/70p8/GyO+2h9576O0UMobEABPxVFzPcV6zdiIRZg6xHqIBymMYjS7oQJ5nncW14HcMjQBxTQzfE41ivo8oPeZYXAe0kc847zCAuj/eDg/9L7zDCP3/+S6hP4PRZQ99BKQssgg6WcC+Fq2dLBj2dZQMwXeFHgSDkH3uRZBHgMxi87MuH2DKu5jELKa48CiXxRTrPyQAEGnuYfH5bxYF5A1yBmkn5B7g4DpRnu/x/Qh56gt45D4/G0NkeY56AhhQhvQV5UQBSz8xJr4nGjoYB+qFcYKxLMCzrs9C6RAeWJwRRBCr2KYoKAEbngMmzxbEv/7rv14S28QfE3iTZXvmrTCc2CQKZN5ny67/mdRbqdhabABE0pUhgaRdgKgo0F0ne+C9H8uJ71wH76E3sTep8xaBZ555pmS6d7kO5XKG+yj0I4gDGPHJXInrhzHju6GCiYIZhTIEj/d6JhLluIboN9YTijPWMYIlFFN8dwStXGdc432xnLhOACzxk/dHowDf34vQx76NSj8C1DguXI/vYQ7H/vHvzA3PB7z0eHEMILC0sxWIte82Isdi2fQNayPKSn5HnsTvIoCkjowH8os24tHAc0UbkI1DpQ8ItJXe97gtgGDWK3OFjMS+x2uwnO2987Q29l7VuJ2dhUAjr3zffP2i7nziy6o2nK29z73kveLFW79m53RdIkCdDM2h8oXztX0CtryVlc5Nlce31JUw0U0lXZWcZM6EftlpOeufqda80dyH2tsD1Weaa5bmmCsl1HSx2FNVNqJvqerOqbWXPy/KUW9t632fK8rNqvJsXLLvO2pg4+Z13f/CPxRwCKhm/rJeII6WNfvnHtHRh35J+VJWve393z05bddaacX73O0B817wFaXTqhB6GzXSeK4qe9uFw+pnatoTde1UVe0z2h2mXt1NaOUQSR9Jt9ByeajF4lB11WgyaTWejMqRdG27q063VFe3NBo5gZ8NH9JmOlVtz12z1FHTatosVfs7H4mXsi7lpPdVtR53JEjb6vJhq/E3W3UnrdIzlRbXRtqvpUXb6cG9pJXTifTQRDe3K+3VtTac36auNU1JJynpICXt20BTV7LpxAThVEknJR//WHO9R0kfUUpXlbShzvkK5s4z0JRjC8dOzlWSCLZ6+Pg1PXj8iirv971rWEHfQGCi3IRY+dOkDkLP/OXe+CxyMsoNr40Y5u01xbxnrUccgUyJsjquV+qOTCACCE9xNJQTpst6dZ1tyI571IlW9Hpz29hWg3yJRNDvRF5BGCNxpE7M6xheHg3U3tbmey0TCW9HrsWIIa5FuUY5/o6IA/asR/3scux5dX9AoP0s+6VdR65HrDPUBeQNgfC4X5CDyGfG0dcxsNBPNkr4Pv9tve/fOcfc91r+4UShHL8L+Rmxpd8NeQfv0WbwJHrO1923jH2sK3oxPhMx8lk/1mPtfeRXtHjoask/6ZB7jRfqkk/IcETPXKkk/yySsj/GshyE2bOynFttbm3r6s6O1tcvazardXTUaH9vodmrU21ev6VPTfb05IM7ZSzt+XZ+I2O0iAvQU7QtGlYiZvf3Hl9jOPoUXOo2sR6Y237W/zwuhO8/8cQTJamyjxr2uvWPoyeNB70l8p//+Z/PCL3LHq7NIX6K83qIVVgvUTcz/xkj5mM0uHM/ax4Mh/yJ48ucAhMgV7iH6zExHuW77kTkEJUS60c/YiQ0tv23/rxL6P+tPfj/3fPp0Ucf7ZjwnkSQTAghioEqRisTZAqvely43I+lMwLrSDYRcggM1wHSO7R+WRFTHxYJEzoCYxZXJPT+HsWHcmLxsah9TyTF1Jl6xEUaCQUKHAASv0Pg0K8xnB4jAX0UwX8EE7EdeMgBFX4GK3Vc6NEoEA0BEHr3BWMZ+yG2f0g0YzkYKbjHAtmC2Bnuf+VXfqVkjefHz/kMUe+h9955Kw1nko9hdq6vy/JzJvP21NvaSLidFTBKDmKCoL2Xh95jYAVhIm/FYGL/7W9/uxgVrBgMaBxRYELvd7rv/uZv/qbsrx+S4jgWUQFEUoAA5jMS2eF3UfhDbiNZjXObNsY2M7/inI99zVz3J/0aSWgEzZGwxjkV2xHHnevUJyowno9rMgK8oaKN/RAVWATlw3ZhYIjzLxohGB9kE3PDn9EjT5Z7vHeAVH8Shh/7nLVJ39KfrH3mCEYA1uWwn/xcXK/DPqEcZAnZvBlLyuM5wCakABnAGAA+CVEGZLqfhvtSXTfPFzz5PFuA++M/p+NnP16OaWsPm/5IudWstN4nsnPSuu6wU3faqnEouan4wizTJN1h9z52yeHru0r27jrBWrda9u53y6R23pU9997knWrvI3em96maxh7/1ZLQqc/gfNgT5vaclicrxVO+7PbVaarUrWvUbfX75tuqHLfnR8aHx9p5+dtaP7xewB9AM4JSAyL2aR9dvKaTj/wH1RdGqnx8X+Pj51otNr2n/VbZNpDzZiHp3bQqB753K976MFXKq2qbTvXIgHuv99jX3vu+rbYQ2WO1jcl+Vts4ieGxFovjci796lqtqqr77PWl/ddVVTdKWXVylv1Gk6bR2FsaPE5NqyNvufCWN3vkUtK5nHWtqvRE0+jSZKL5stW577dafmsprXZK782afmiiG5Osy7NGG/uNRj7m6sqqqq2x1p10qa60l3Px2t80mbZRLGfteLtbCcFPel2d7pQ0fI9K+rBSsqd+Xd1ipOa4KefQN04e6KSEy6zxdKb7j1/VzsnrGttzeDdSBcNVNK5HHAHJ9VzFS89YnXkx+wQFZ9soWKtRV2LM83uJUol7eyFTQxA/NN5FrMAzQ0KPLGMdgQHASX4/xJPoIL+H4/mGhB5CiF5AhmCQ96efxaPtssmiDulELkGoXRdkomWM9bd1IvjgXvLdfQwBg4y7bd4vDTaLJN05atwX/h556HeBeyKeQk8NcY/vgVyDaaIOYg3zndvrOkKkIUQQQ2+zc1vZ7ufr7m+iHsBnxbB3N/O+24RHFIwYPc/x+yGmZKyYk9EgG/EM8jyuC3Dnyc57dfzRT6vbHimtdupGNij2eUY6E/pyjmd1N8t9n/E+JW9XssNmobW1DV26dFkbG1ckrejoKGv/zommb0yVD7I+vj7XsyuWbVnffX1Xhy/+c8mWHtvMvHDfRtzDeNEWvPaeS5FoMw+RvXAAsIwNAKxXO4bsnXdyPJdDnxtD/t3f/V3BknbOeM6jF9Fdw7XPeFIGmAMjGTjBf9NezwevJZcFiQcf0E7ewzpy+fFezx9/xxyP+hjchs6G89CWiDWQMThNaUfEReAu1//tOIf+XUJP777zPguhj4QjWnGZjABmBDoKhskG8WViYYVjorJoIS9MbspHiEEc4mIHuHthRkIfgXUEt5FgQJIiUR6+EwUNsYmElndEizSAEMFA230vQj4STPcFQgPl1IO83jLpa4R6ugwsflGhRqGAUQJFFokNygJQz/ggdBkf+hdAABhCWPh9Q0MLgoy+oA2UaUu8j4ezZdXniFpA8+P22fPt7KQm9BxZByCLQtnk2uFatqr7PgttjqyLwjSSvtgHca5ZcTvU3h56Z7Pn2BN7e1w/h9q7zjYg+B323tsSPBSskGo+6U/ui+uDuRYVe/w9KkAAGgJ+KMhZF0OlwDrivZF4RsLLemJ8qQfjEtcjMgBgTVvp8ygjYn3i2ovziPUR2xb7jXEalhWfQ04gb2L5rLsIuKljJOcoXEA3njr+BuAC6BgDrtNH9AMgheuxHawF5CT1YT25bz3no9xkzfoe1qPvQSaw3r0OIDJ+J0ZP3kE/YAigX2O9kV3sCwV88T7mC143CIb7ZnrtZ3Xw8Z9Tmzt1u85S3me7N6HXWPKZ69U8F6+sj1QrJPeoLUnySmZ8H7t0rlNeXxSPUrtw1vdUzqJ3XqdultQsluWIu7ZyWPYNKe2XcHylTdWVs6o75PVYOa2oaS5oceLQdu/Nv6Ns73u+rFGz0RsSnBRqmZSnrbZffUHn3/y+xot+Xyggj/4AkJM5/eDpX9T88ael81J2RO8saVmbEL+hnPfKgdA+uq2cxaeV4hFTd6zsMPvOR7i5zrtKut1HDOSHtFz6HHcbJPbVtX00gX1q8/lCbuKoTpqs9Fu8fCTVsnF+kVdVVbfLHvqVqtFK22ncNlqx/mg7NcuFjucLzQ08m6XalMsZ9A/lrEccBF+PdVhlre522vyG1PygUTNeqv2UtPv+sRajrPO3Fxq/5mSkE60/sK6VrRX56MHlWtZhVen1xaKYFhYpactgPiXdTElvpol283k1ep/a7nFlZ7zv1qVmVI4wbE98NF1W66MLF9L68R1d2/+htpqjYhyIfQ8QZq4iw7w28DyZ0OOljwYn5BW5JKI8ivIAfev1xHzH48v6RPawdsAGrHlIMfcRLm9ZQlg3coF1TeI+1wuSwHtdFyKEWNMYG6IhNtYrYhJwhstx+zEOQFboJ+QOfRANEOzhxcMOMcLowLujvncd/D2na5DNHH3o79wuE3mXa2KPnCSUn7H1syZt0bjm/gcbQCTBcr6fZKZ8Z3Ju/IEMjboKmWY8QbJd4wLfSxsxBiDzkQc2IJEwD6cLEadgPQxO4DjeFzFeNJqjD/3JyUVDPWE55PZg9Dl47DlNH3u/uq3q7ukiNpg6oaZD7ufKydE+NpL155iXEKrkvfb23DdaXRnr0qX7tL19ueQdOTpK2r891/H1E01e29XPLt/Uhx+6WGTPN4/HSv/8vxdCT/2ijub3aIBjvoGd/Tf6FOMNGCWOM895jnhsmJfGgF/84hcLoedoQzfLuY8ccu/TkuylJxoNfB3Ju/uUNeTrrGFf99zi3WBH1h/6n3GOWIky7oXTwCpga2QHBkvWUTRcIROYE0PuwTNE0Hi+uq9YG8OIAY9XjKyg7v9vPz/2Dgu5/4/vhtyfDXE5h344UZk0CKcI8qNXl+/9PMDZkx3LN4sXYc6kB6QOyUIkIBHMe2IjfP0M9RmS2aiIsSJGEsP7WJCQFgQCCwvQDQGBPERjh8tncfp6VEKU575CMHBPFPgIesA7/ci9tJN6AdoRSgCRqDBQlNQNDyJtRbDSFgAC9R8CiaiAEFaR1CN0LJCdeO5Xf/VX9alPfeonBLHD5r1/3lZVHwnnPezeA4VA8juwrJtcGwBYaZvQu28M5MjPEA0djE8UynGsDCicWMWZ971f/utf/3oxLFhw2mjgff4f+tCHijKxAvP+ekcPxDkW50gEdlEJAzYgnMzDIWnlmShg7wUiWR8opUjYI5FkjkfQFe+Niicq5dgm6hzbE+d9XDPD8rgPIhsNG7Fc6sT9sXyejeuU7+M12j1UsFynTbFO7ke8UFaKnlPsrYxhpgA5vDoA9diXLida3OnzKDuGMst/D2XEENig+GkrwDES/Uh+fN33RGMYMsWfAGZkBOsboO5n8QAyzyIQA8ySjdv1cn8cvffntf/s+4unOt/2fuux0vmkbrX3yDsxXW5TyW7fLFu1R405bkmWV49qVStV78nfzGp9DvtCylVWOzEYbct20HLW/UjqRs7F8pa67oYWy2MlbakeOQFbrZRMhle0mDsp21i5mpbEcUq1si5Iy3EJ/698rFzh+jPd98NvaO3orWJIYT5HQOrfkTNpsqZbH/9ttZdGas5NS7b6tLRP+UTV6EWlfKKULpY6dd2oZHh3XgAfNWfPfevEcMlhsG+qqvakzlngH1bTjNXpWF27KyVfP+4J/cJHiq1oZWWsUW0PqHMsHKvtbmi5eE11fai6PtGaltqossbLRqtd64D/kjTw2IbuZaN5yXyddKnrdNXZ63OlLcfHe4/xotP9L0rj/yi1Nzstzy/Vfjrp+gOd5m2rzdNOq03S+nikrfGaus1KJ7VtFeOSFO/1ttNtJ++rsk5HK9qrNnSq+5XSI1K6rJQuKKf+6DrNKyUbQBzFsXSuhVzSIWzuv6n791/QxvKoHBkYPX3gBMYkrgHmIWfQD48vQ+YgC+P6j8Qu6pi4nuIajzKQ9RjlLfKceYTcIGw96oe4jjC+EWpO5EuMGohEGoPDkKD67ygHkUnIuag3/H5CeCOp4F7C0Yla4m/qTWZ7PP/D0GJkndvGe6IMsyy1XjWx29nZKbLTZZuE+X4wDpgGPBU9/TgmIGAu3ySb7QLRaOIx8bMm6xGzMNauh73zxhd4gl13t58ICqK1IPguj+PRXD/2/+NtdjtoszGK//nZSFTBJlxn7qAbItaI9Y5j70z3R0//grqL47uZ7r0VqT+P3ovLkUHepmOh6vNG+vwjS3Wtt/h0WpnUZQzOn3fExKZOTrIO9hc6ePVY4+df1/sPX9CzTz9e+vX/2Ku0+O7fniXGY32hx8AArBvmfNRJEHO3h6gR8AfGJX+HDPD9GH98zXX93Oc+p89+9rNlzPhxjoOvfOUrZQ+9vfROYur3Mp4RLyBD7iUXIk+IMiLiF2QSuIJ3wA2igSCue9Ynxhjqx3jTfuY/0XrIp4jp6CPwPfg7OuyQG77Ha+vtCLl/l9BHhP7O+j09/vjjZ4QeYOjJC0nBcoUAZ2IjfFAy7PNAITBxvSCYkAgDSGbsqqhkEfIsDj8X96KxcF02YUmA0kj4aA/vYSGzcFnMCF3aFBc2gBsSG8k7oJoFHUFAFOT03ZB48X4UE8+g/CC88TnewbtRtFyn/xFo1DsKGgQD40J/IyiigYA+QXBg5YeIQdxsVfXRcF/60peKR9wKlB+TZWePN5k3kWcfffTMuA88hyzYLcRdB4fcux0GcyjPOL6AtyGhxzBiw4CNDCb0JnPOcP+d73ynKGHX11sE7KG3oraR4a/+6q908+bNn0gCxBhhKIAQMKb+O7ZjSJzp2zjXoxKJhDm2hzmFYuE7rg/XH2VGBRbnPeNEvePaGhJ15jx1p45Dwk753BcNUHw3JPsoSN4xXHPUK5Kv2F+Uh1zhM86BOGaAC5JWef76d7xZyA8/H8NQGW9/MuciCI2yI65//x7lG30b+xjlHok4QCGOH79HwAD5HJIgQOTQoAeA9zqC7GNw9XcRuAAufY2M4vTfzed+TaePbpez6Os7I40mI6VLUjtelrPUq5IlzkDTidCSFrcaLQ98/FqnyepEo7VaaZKVV5NPU+rPtHdG/FGnxtnsnaituKo7pRVHMTgp02taLG6pqjc1qh9Uyk7KNtd85rPqNzSqV5Wyd3Q71N1h/CaVI1XO7jytlQ6k86/+SJdf+dYZmQdYQxxYFxCgabWq2x/5VS3vX9ViY1dt56R5K8rpQLl6qYSyOry86yzfJsrJ4cTm0j7ay5EDEykdK+dXS71yfkTSjtrOniEfP3dTOd+RdFDOim4aH8+53s+9SppMHLV1XPbPN8s3lPKu6nyojW6ubRuVnGXcx97ZsO3eXixL+L39/SUBlvfNO5efw46rXMLwOxP806Tzz0vppf5Em/RI0vEjjd5aafRWajXqWj3USZfmEy076bhttLq1ot21Si/npJdzpTs24qxeVa6u+oyQ3rCRtstxdib0XTtRO3NURJamndppnxAvtVnbxUP/A63MD8+8ZawrdBZyhAgR5rqBqomc9QDe4ChnkSGMJTIGmYks8RqLcm8oK5FJyJioz/0cMgHZ5jGDzGMMpM4uG2I+JAHUFxId5TRkEf1NfYdYCTmO/EJ2RcwTPfSRSCIzWdu0AXKB0W/YfjzHXAe3+J1+FzLObXCZ9q6aQMfwa9+Dk4N6RMyI5xuCPxzn6PHlnZBJ9wnjEPGRy8BwYXzBuLn+HDXKNqshwYtHI4IxkbEkzLO8Z44iV5hrvBusGvUdGHtI4qLOAL/d/MT/pO6+NSfRkLyPfuQTMhxy36rKDj1vSm4P753vI4acTNQ2Q+elGmvnyoWS7b6qtnRyakK/1MErh6p/+KqevPUv+ugzTxRjyI8OW+3/8DtlW6LXHHUE56Pj+QR/kj+LMYUPRCyPIQvjQNShnisY2z1GTq5sD70jK/lxfYwjv/WtbxUcxwlIQzyFHqNfI9FnPbFOhvIg4qo4DhjzeRfzMraBPor8hHUHTow4nbGNeACsNcQayB5kScRkfGed/S6hj5Ly39/vZ1nu3XQsyYSCM6FZgCgRFCaL3dejhTd6j+KCGSpcLMpM8mh5YnHwDISOCAGuo2gR7nERR4UUCU8UKLQxEt64IAEFEAbIbrSi0444fSI4oL8iWQHMxMXMAseggtCM5I530PdRkdN2FCTClT7ys1jrI2GhL1HQQ+GFAcCfvI96069OMOcj6+yh97Ej0fJoIfO1r32thAM55N6Z7k2chySG40tM6P0u7oHQR/AdxzYaW+hrv//BBx8s++f9z+/6kz/5k5KMz/f7Hd4/74yq/tvRA95Db6URhXWcHwjZOC4I1iioeQZhTh9FgMnvcb4O50lU/pGkUj8IdhzfOK+oG++K6y8a2e4135k7cW7EuRfL/GmEPoLICDRjO2kj8zmupdh/rCcUI7KIT4g0c4H7PacMFvwP8IFnC5nFuvT1mPGefoXUx/ZTPvIorlH6DpJNe5GrrB0Tp7kq1QsnPfuv+4AjmGU8I6nne8trxjjKFoCnjVgQDEi82wxgJ/Q+zl3X1d9z1ncJE774kG5/6vNaXlLJTF/vjfp98ZeXarOPa/JxbGa1J8o+r226pva2tDxZarFYKtdZ482RZA/9WlYaO3v9ohBvh8U7rL6ZOulbo3bUKa9K9cTJ/V7WYvGyRqM1KT2oqurPvp7NFqryhkYjh7ubSLvvxupah7evKC9Gyoe5/Hvin/5UafZfzytmbdKH8dPt3tt5Rnvv/ah0qdF89Ybk9G/liPk7yvmmUrJv3PvhV5S0ppQdeu9NrNO7JH9dVfYZ0W/JZ9d13Y6qvFYSWDXtqVK6pZRuSp099RO1zRUtlislQ72d6fWoUlV5H+yuls1rkm5plPfKdoFNB/nnrPNVLmTeJL6eux/7pHiTEnIvbS2X2nJkRM6aliiVyjXV+dtJo1elqq36sPrtpQ7Pd/rheKk7y6Xu76RHZlmjfWneLXVwLuvG5liv1ZVerUY6HW9pZe2act5RzueV3fa0WT4h9N00eRrIdpD2tCnjO14s9PDhy3pocUO5ZPzvvcesA8Ka2c+MgdSfvs9kyfuZ/S8SemQKa2AoL1h3EfxG+RJxCngjrlnmCjLFf+Nlh6BFUozexfnA3EK2+RnkfdwCEHFDfMbPse6H8i4SCYx2sZ6uK+vcn8h7fne51J0jPPGY4nVH79NnJm3szQdL3Es/GIvh7TY58/Y2y1+2HBBtSdt8f0x0SOZ7+sX34U2njsNEdsgwDBxDHe0y/H6/y4Z+R+jx47LdBzY+oI8wdpK7B2zMOOCNR166zvF4vUi8cIKhR9CXw0z7ERP4Hreh6IzVLe19/DfUXl6V1pxnxIDbmUlN6J3l3qH33o5kD71zEeWyjadpOuW0UFWPdfHCpnZ2HlBdb2s2S9q7LR28sS+9eF3X3viefvbR+0q/2Atu3GVniiMr0THu3xhVg8EJEs5RjFHveiz8d9RtYHzWLvdznKyf8ZzxHnonWPa2SOa66+Zw+2984xslH5L/ZlxYvxio/Xc0VkecEOVF1KuMPeMAzuJZ/w0GBHtxL2NKPfgbGYTxB2wQy0IOxrXEXKEPWeNDmeW/mV9v17F1H32Hhdz/p3dD7s9k2dk59J6gCCFPkAhiAZUsPiYe11F0KI1INlGQLAAU2r3IK++MRIVFhmDxcwhtFgIgH4UZrYrUOQLuKEzioqVdCJBIdFBqfNJfKD3AP0IEwsyCH9Yj9m/09EfyF5USioPy+I7wYMqg7wgji8oEJQ9QiOCGtkYBwbUIOCKBoQ6umxPMWQh775O93vS3y3DYmr3fEHonnnO41JDEWKj7n8m2BaAViu+JhD7OOYQi8zW2x/1y7dq14p135ICF/x/8wR/oxRdfLIrdBgjvr3cCFpfpI+v+4R/+4SzRSgT+jB1zObYbgT2c37HP4phG5QAAjf0wNA4xP3kPc3yobJgXvBelFTmuosAAACAASURBVOcw8zvOyeE1FBH1pI6U89PKZZ1yf2z/cF1xTwSrrNl4jTJYW8P+GraD+6LxjVB79s7jkUGOYKCK8oj5xBqOSjz2fwTVGAtYW3G9U2/GFnllB0rT+pzwPow+Eg/mH+8rnrsu6a2NB3RarWn78I0SRo68oc2UgTwgWiCG4vtdfg6SjwHA/en+AZwatPrv+QPP6OCTn1B7LintZ+Uj74d35voTdcnHP20XT3mVj/oQ9NPzyke1lrOlWiem8zF3a0ndeiuNfSxd31bnxs/dpBx15j3Xy6n30NshnlSvL9XquhbLH2lsb1R3QTnfr2XjPfALjUfOXD0pifLsmfKxcCaV2Z+zqhyht/3KS7r60jfLNELeRjDn3zFqeP0eV6u69TP/nZqNkdpzCy3GbyqlfeXK+1W9H/6kRAlI6+Wf21oSwRlGN4vSD/bYey+9DQFdZ+RtT/5SbTMt+16rfEsp3+xzBHRrarurWsxXVI8mqqtWtQ0a9gYnh+++Vu6zMWHcHGmtaXXJGaQN9lPxySnPpkomflWl9brW1arW5nxePPn/D3vv9WNZdp15fvucc++NGy4jMyIjI23ZLMdi0bOmil4iJTYljShOoxs98zY9wADz30jv+gMkAZIoA0gUNHygTMtRVJNFFcuR5dJGZviI6845g29H/kKLZ4J6YQFCARVA4N57zLbLfGvttdfupaQjb/uqvJc2aW1a6Oz9QuWozA6ZZqHWZNDqRjnTm87Ln8P1S600SRNHaRS1Dns93RwMdKM/p2lvTVV1TVV5vDKv3N+VnCDQyQDbmZ05Kecc8HYHr9C341Zz45Ge2HtNlwon/3Mkx7FjGePVtIlDnpU+6wcMfNOnr7NqCP1GXNKVh8jLLk/h+IpYA9kNaI56DwCOgxqe92eM9vG78BgGPUaF+4oMAbMgY7p6AjzBSn3UB8jGqE+QW1HmmbcxiuN2Pr9Hsq6o02xssy/dujbq2O4CCvjN79uA5ShAZFwcH3/3fRvPTnLL3nVWvdGnbpNlDU4etz0aMrTVbcGpgAOAcaL96FLoDN2DzHUZbo//3R7KtJyzIYlcJFScpKTeimesgHx3G8FWUV6SfBR5Dh1G5ww0hVF8GlZA7rsfs4U1HTzzOU2uXiQIKUc2mcm8vadpRzk6x3IqRxCpzCv3dpAeJ83r6+zKoi5dvqaqWsmnhuzvDrT17pamP7mvK2/9UJ9cP94a4fZ7Acb9ZQU84nnGsWvQw8OmD7fZUXDoT3gTh1c0hnnGz5OHwrTy4osv5lxMjz/u/BzHiUw9zl6hN378+7//+7xNkhxV8Hk0jiNNgg0iTokOwYj3YnvpT8Tr4M4of1iEi7wZ+0+0DLYLZcS5pzzGO/Iei2yxneAf+u7xeS+S4n3ifWbQf/cDg/6EjNITTzzRQkgQCIoN4dg1OGFqnjfhAmi558+4egyToMgjaAaUQrR4JjEuCKmCCfBu+34EZPQKpdM1CPwbQYSSiM/+LOPH76FYEQy853dgXJfJCjgKHwXdVXT0zZ/RCYAgRxgh/Pyb+UB4+B6hTV3Pp59FcUTjwNcx9qPwYTy41zUsY/sBD9CNf1vZOUzKBr1XvaNhaUPe2Ukdau8VegtkK3D6Bm04EQwGvcGCV2TcL7zxEWggjCPtocRdnhW0M9vbmLdR71D/3/md38mh9QYwPqrO9y5fvpwNG3t+//Zv//YkYVakJZQyK6wIXAyFaCxEZ9Jpivo0GotzHOckGsK0oev0Ym6jcRtppwtOoxIC3PJMNKZjubQjgqNuucwh7Y/3u/3gWernfncc6AfjzBhEQBBlEPej4Wz+IKO96Svuk49yBPnlNvk6SaLgoehUiMo9gobIb8gF+Ipxoe0R4Pk7vI1REMfvxChPlf7uymdyuPXy9m2tbr2p+/MXtbb3Ey2Nt0+AOPKE8E8+kS2EvPIc4898+L55zzxoXhldfUZbL76gdKZU2i7yKn1amamdv52z1PeqiyqK3eP95Tqn4vCciqNSk6NJPpKuLI6T4rXLtZrKK+qNUuFVeoeGllI9p3rXidTqvJ/eYNXH1zW9HbXpx6qq+yqLOTXtuurZnGZ1q161kI1rJ5BrGicenVdZLKt0tMA0ZafDuR+9pHNvfy/LQWibsYYPCAN1n289+6uqL15UPVernh+p7r2rsrgnJYfK7+aVr3zGfTbUl1WUDjUfZGN+Vh+H/FflvHyqXt7j2hzn5jtOUuVVfoclb6ksbknJIflnNauvajKeU69XKKWRhsNCRekN7Eeazd7RbHpLRbmjXruv5dRqtW1z4rui6mnSeO//VD3v7y0KrfQqXa56Otc2Oho5YqDVfFnpoCp1OxU5G/7jbV9nNsucw8CrfU2/1azfanvY6l3XWhRK3mbSqzQsSk3LUrfLQm+2SW1/Q227qqo8r6I4p1Q42dlxcsDxUVI7qTRXzeXs9vW+HQo9aZI0HI/01OEbWpttZZEY+RijDozBcWIYlv7te5xFbrokUV7UH1FGRVnpMejKZPgUWoA3cfLBJ128Ea/DK5YplhXoftqGk4z6MbzdThtN5iscGtFQp9wuhqFPXbnL89Gwdx0YuuCCKL+i/LVsZAuS3yPxJos7p2E42oYOjvzV7YvL9wq9DWh/xzCL/Od54NxzfwfTsSofE6zRf5eDkYQBiUFIhAE6DOPa/bP8t3PfUXs24DnSDvrBGRKNSNfjOjzPyEwbT+43TicSNpIjAKdTxMpxbskjgOMi0hp0gdy3DJmsXNT+s8+rvryhZtAq9b09aeqzKvPJGZYXRZmyYW9Xn7c/1Y2TdDppXqXlM4va2LioxcXzauqeDg7mdPcn93X02qY23vyBnj8/yEcNu25jNGM2G/TGRrGNcd7Qyx5T5CjYC/0ZcQFj5zJYOAL/+nlHSLguz8lzzz2nr3/963rsscdOomLcFic2Nk5zgmVv4WRuoTvoHX7p6mfkD/oWWYAMQDd2sanfI0Ih4unIjxHbRSxFG5AFkV8oK74LduCeaS9if8qBPqLstJPj5/37wKD/eUfwP+79nBQvKkOMUzzKJh6M4GgAoCR5HkDssvC2owx41kxCiAzGe6wbQ9HXooeVbMsoJUC3GQMADAPCSF0nBdejcKeP0UBzf/G8nma40TYEFUINBwV7wHzdfTSzRYMkAhr6g4DjXux/DLHB0YFicV9cL/XEumL7usYZyjoKW+YWRwBjDGlGw6RrdLoN9qQ6RMpZ7r1az5/rcHI7G/TOIP/aa6/lkHuDGurnEwVL6BfecUAdc8pnpD28mS7L961oHSlgo9376B1S7xV6e545ss73vJfehst3vvOdnGzFY9MFVfT9Zxn0EeihjE8DmL4WQRBjFGk3lhXFQheQdek7KploPFIftBUN+tPostumqIzoU1RisdzY3q6CinQUDfcoU+g7ZfpepJEIaimfcaF8QLnnivB5QkrjvnnC7TH+Me5RktATfB23kDBufEYQy/hSLn2KToYIiKMMiICH95B9uVwl7Z29qndXrukgzakZTbVy93VdvP+vWV5GeeX3CemENlyXZYavs4qIDGGMcKL503xnPtr/8Be1+/GHpP6RivGKqklPzcK2murHSqmn/sD7xH1EW6NUb0h7iznJXVsrZ653krzesKdiJakeOBt8fQw8nbjJxm47r3pvTtPtWV6lb33M/CApLc6U+jfV672lxpnh25V8VJz3rpeVz9Eeajodqyxa9QfLKothPvatnfWl+4XO/fCHOvv2d3+Kn+FBaBDDy+PxznP/q+or5zQdzNQOjtTIe+Zvqm13VZbeO+/j83wYtFfWz2Rj1s4KA2eHsZblQk5q573zXqF3O6czd7TKoNrJq5rmXj6KTukNFekhTaYPa2oHSeHw2jpHI3j7QlVNVNc3NR7boN9XL21rvp7kDPYr3gNQlB5i+QCr3mSqgVqd6/XyCv05O39nM01nM620paap0N1eoXsG/EWhyynp4qSn6dgOhkbtfp1PL7i71tPO/EAqfQJLmc+k3656et1Z7dtSdd43v65UOAmeV+aP/5Xm1dRzaifOvl9pujtTvTtS31slxtLi5FDXD97QysS5A/7teDnkNzIG2ek5wYlvWjUt2gjzc165Ry8AcgG4XRkY5Qf1RlkbZSG6kxVnyozJM3nGZVku+FkMF1/DqCHpJHV15QSZ2jH2oiwD98TVW8Yn4oLI01H+ILdiEuFoGHTLwphnRdrjG9vN3nJki8tlQSHqD7fXMpKwetpqh4eNeRtrbqffZ3zQU1EmGT9x2gRbhmh/TIbna0QheMy8EGD84Do4EYHFFfQJ7XOf7GTgCLsog9130xt9xBnqNoJPXbcNeJfv8fPzOALI8wA9gO3QXa4LB0Gcw66RFxcnXPbkzCUdPP2CZg9vHIfdzzWaHR1vySh8Ake19eAkAUcHWa7qwQkhE6mttLg4pytXL+nMGTvl5rS7U+j+rX0dvXugMy/9i55fGOmJ69fz/Hjxw2fR28kC/nQ/PLfwQLwOjoZuPHY4YSIex4EGRsNwdVmea6/Muywb9E899VQ+/thJjaETz6sxmrGkkxt7NdrzwP2IFcDK0Dv6123EicAc+Tcr59gozA26GrvA74CRKdvv8hzXcNjjsESfg3ciXuk6IRgzxifiIXR4F9f5usfivchy/4FBH5Hs++t7evjhh1sYLBrKEWgDNLmPkII5YgIMEy4gKZaBsoZIzfCnAVsMfQSan7Hg9ieCI64ex7agRE4zQmASDHragRCIRgZ1AxiYUsrognVfR5EBRBDg0chm/KgzCpkIFqJjo7ui5HoYO7yJCKjYB9ocPZixTVGxRyAUlX8URhg23I8GmufMq/I25rtn0Pt5r8yzQu+jR2zYY1AAtNweK38rZStuh32h/DFqosCmHdEQiwDOSsFn0L/wwgt5T7+TqPz+7/9+BoYcWed7fs6eaIfb29EQxzACPpR+BI8R0PAe93k3gjnazzx0FRGCm+eiKImGa1SI8ZkIGngmCn7Kx6jptqPbntPaB/ikXuahy0fURRkRyEcaigouAnuuRzqN7e/2gfIZb0CFacpzbJ4hMRL8Cs8ytjgDuo5FnGbIjDhu8TtzD00yB36mC9DiuMD7jC3lREdolNGTVGlczKkc7WhycBwiG8uItAIAYUUrrkAQJkm4qevwNhfzG8C+P5zXvc/9msaPO9XSWFVzWWlWqe7fUN2+qn7/jHr9hySvBDlp3WhVxX5f0/E0H0Hns+Vn41plr1B11ucojyQnsks2fL2SdJBXvNvJOY3u1pruz/I7hVesl1qlJRvAP1Kr2ypSX3WzpCQD91W17TGALwpHSfVVlq2KcqB6vKh0p69LL/+zlu++kknVz8ELrF76NyGbh+Op3nnuV9Q8clazuanawrk07LC4lcP6y2qYIwBSYYfCGbXtcjbg7bXIx+/NbGMf71mtm53j5FTtkqZT74l3orxGVXmoOofue3Xe59k/o6a5qtHIobPeC+kgemfe9iq9HZ53NJncVtKuhtWOVttGa8kxEN7FkLTdNvnIuoXJNKcDXOz3tVaVWncofttoXDeaP2iU7iYVc4X2N3p6Z5C02zRaKJL6TgrmZ3wcnnMl9Kq8Qt/2e7rU7+dj8P4lJf0oJR2Uy1K6ILU+jtTbCryH3k4UnxOdd/cr2TExSmqPWrU/+Cfp2kdV1K0e23ldl45unKxIw9NRviC7mRtAs407MtzbEIwGPTIXWRv57TT5EeVqV64gWyLv+5nIy+hiP2udx5FzEcTDZ3HhIOoJdCrYCaMTGeH70CT4w9cYn66cQ/5EuednGUfkJEZL1Le+FvfPY5RG/IYTNOq3iKHiGMU2ch2DnrPobZQRcUe/3CaMcI+3y/e8cz8+Fw0jX7fRaUPQmMGfboPlGkk9kXd+Njp07WTgNB3wEzLabfFfdCxhdIFDwa4eM6JJLDdxlprWPI84AiKWcNkuD6wL/bh+Vq6jkewyJhee0P7HfllaNas1qn1EpqZ5+5Ido/Jeaq/cF8cyJEc6NY78KtSq0uJCT1eubmh19XLemnTPx9Ztz7T/400NfvCv+sT8RJ/80BPZWPWRcF7p5eg6+JQ2YQ+gn2JkrfvNtjbyKHgOXAbvsbUC57nv+Vk7ZTwXphVvl/zGN76RTyEynzEf3jvvo+u8Su9oS89Vd4EKOcDCXJT/YA/oGb4H27stzHUX60S8HvU+NIveZj6jvcB36CD+Rnd3cUK3bXFbHwuZ8Jzv2bH0XqzQf+R9FnL/Pz8IuT8xA9JDDz2UQ+4h+mg0R8MWMAswgjlNhNGL7eciuIwgnetmADNv1zHgslF4ELzricqRdkSjIDInTBfBMcozKuSuIcLzUUFGhuZ5mA7QDPDwGPgZ9qzRb4QNQCEKasrA2YHyhXGj0qAeDHo/SzQA7YzjwDyh0Px8dJLEfkZlw/jGcB4MmgiCopB33/Go2qgnuQzGhA1lh0o5lOvll1/O+9iJ4qDtbq+Vsv8NAryS7mesJDmyDkEd33GfAF3RSLJSsEHvVfhnnnkmKwAn5rOit2feR9Y5FN/v23nw7W9/O7ePOYjAKRpygEI+4xxyLTqqGHcAZqSzeC2CU/oBeIlzR/u6AAH6pMxICxHEuUxoAwMn1hf7zfUImCPfdUEx/Y68Ap3FcUP6UD5tjn2jnSeS6oFRxnX6EMuK/ApIsCFvg97yhtB76Jl6oSH4A16lrvg8c4Gcie2McxtBBIqZtjLuUcYhTwEFUY6itOPYI8twICJbmYM4buajeFQdoNRA1GXSfxKO+VkDZY/dZO2qdj7/oiar95TaoXrNFbUaqa5elXRT/f5lpeKhfFxSUQ/V7vWVpqXqota0N/UBcnkf9ayp1VuqVM6PlYq9nJX+OCPznvKSfLOu8Wah8dZYzaRVVZZq5hoVZw+V+i+r13sjJ56bTn2e+6rK4rLKck0p+chQ71FuvLCs0vu5x2tqb/V07ft/qfmDzZN9r5HHCOsFlB7Or+nGYy+qvragen6iVj5azinhnQjPeun4aLZUzEutjduhqsrZ753Xf6a6dia4o+xUOD5jflFNs6ymcZi+w9htJHiF2iGRdhJYXzyRDeTJZKym8fF7XuVsvPiuwpnldE/TqZ/fUa/ckk9930iFLho0l4Xu2CExm+lMXWeDvqgqna0qXev11ff++fFYg7uN0i0fHVgqXS61d0a6Xba67UimstRSUWSDfug99tbLvb52qlJzZambkn7Utjnk/tDjaoNePobvbP4vyuWcMyDnE/D/uPAQaLozVfHu2ypXH1bVNHp671WtjnwM4TE26Mq9SPvICa5Bu6ZVR1LZ4cQKLnwU5W7U+1GudOVIlBXIPPAH7/Hb/I8MhM/YyhMNdJeJMcwKZpS9/u6yMNp4PhruGAdRD9EO2gwWAEtEg5Dwfz9jGkc+RbkZ5a7rY0EGB1eMsGTlEhxD++JiB/LR7eG62+xyrctJiucyPIf+d9sw+BgT62bXzW/kZtSnYDn0LjLUst11Icsw6MEMLouIUfff+8WNU+LWKpfl9rsMDHMMJ45L5PQetwPZi+EP9vO7YB+uxUWxqFejbqDfRINFh67r2/7if1e9Nq92oc1GvQrLGWe4n6k57Guw4nwmzjcyVetEmc3xFibLyMFgQZcvr2tt7YqKNK/9vUK7d0faubGt9JP7erHc1CcfXs99N16zsWwdELPXQ2dxTBkv94OoEngDDMm4wkMs5kR962c8H67DY+yIT5+Y5DxHnlf4wZGWxnF//dd/naMI3D4cBtQTsUak/+64u+0RA8T7cewjrnSfIh6MGIh34vPuMzxJH6LsiXZUdFzF6+h/0zi2AvddJgsT5isnM/x5/z4w6H/eEfyPez9du3at7QJ6/yZ0KwL8rjHDPcJXo7EfQSiEHA16My3CPxpHMAifEDCCPBoXURhG4RAVNIIX4whleJqhEQFz1zjoAgKULH1ACEfjHKEejQDaFoVCVN4IGUBEBKH+7npwHvhZPPwRWLg85gJvI2MV5zoaFN3+IrgQ2Cg+lCvv4pzxnievzvv8UBvT/FnIO4GJQ6SsJLxC70+EP3PvcvyePec2wPyMBbUFthXkaaCNOXDfY0g0ysFtstHuo09ssHsV3vV6r5j3ZllZeHzsPPA9f3aVQqRH5ikqtghOYxsR7swFAIR3I2gE6PJ+VELMP+ONwcf1qDy6NE3dPMMcAwQBaZQNjXT5gHZFOj1NZJ3Gm7HsKD8iPUbgHQFh5O8ufcLv9DEa2IwDq/RxnyghpjwPAAS48i5t4jdONsYyAuE4bvA3c8h8xfbF8YRvAUkY6qz0IfeQIcgUeN/0DK25zXGFE/ANgGIvJA5SG/CUR4iuf/u6wVxOkPfs53T0qac1HWxJB0saFEtqFu6qTj9UVXl//HWl5pJSWykdHht0Rc+h9bXG5YGKVKoY9/Jeeg1alXNHKnu7ebU9FXatH7chteua7fY12hxrsu/c/8XxmfRnZirPvKte/wdq23c1GTtx3GVJV1UW62rbKh8tN+i3KqtKpUPCd1fVbpZ66Eff1mDHIfPtyb5txhegzWrR/csf09blJ1VfLNTMHR0b9HpbKTmU1Qn4VqV2TkW5kAGxw+jL0n3w2fPe776popjk8PO2XVRql/Je1aJIap0hLt1TYeeAz6cvvGJ1SXV9KYfk1zM7ARwFUOd7TqqXkvMRbGk28zGau+r19nRGY11LSY+49pT0duOj/mqdaxrNO8a238sp+K5WPc1XpZrRWNW9VuWm21qoOFeoPifdG0ibjZNntep7lbbqZcfEmf5Aqd/XjsOWi0K3Us7Vr+3U1yQ5A7iPq3uQEE9OhOekgEu5z4VPGJgUOcR+tjtTO2lVNKXmJhN9ZuvvTsJioTfoHYdzBNB+BmMJ4Iox6BV6A1cy41MOn8igKDejzoOfkV9RfrqMyOfIbK4Rfu3rYB6/H9uOQY+zAZmJHIwGBIYgfYyAHrnh8nEwRv0SZXvET1EPdh2srru7ask1xsNtQT5EQ93X3Ba2+0X9Fp3qjL+vEfljQ4191swfyfmIEPB7nmMb4nGrIrqRdoEhaXc0sLxCzzYIYwaMUcaBcXQfvNWOPduMsevyezYg/RmPy3W9diSBW3F+xNVct933kaW+l1fXJ94+c3y6Q9R1vgfOQ18g56NDCJ2y/clvaHrlotpFRy5568pUrfbzUaHehZMjfApvYXKUkPfPe6nV++z76vcHunTpgtbWrqks5zQ6Gmjrxr527+xq9s6enp/e0BeeuJjH3tsiHVVpPISTF1zUXY0HH7r90AiZ76FndDc82o1iZV44icZj6NxGX/3qV/W5z30uR17AR8aPXqH/y7/8y9xGtj6gg5lrxgw75DQsRHuhX2RDtEuwF7p4B/wR8WKcX+QCY8D8xvK6sgqMgA0R9RYYF7qIOp+Q//cq5P4Dg/40dPv+uJZX6CH6aGxY0KDQYBbAEIQGo6LgUI4os66XKQr7KMgg/mi0RKMJoYkhAlOgyBAIXaZ1GQjVCITpVzQ2EBhRsdHvrqEEc2I0oxAoj/4zPhjpMH9k/GgQwsinGX8ui/CtKKToF9cQaHEuEAJdY4W+RgPD3xEsUSgyxrQRQeV6vapu4/hrX/taPjvUq6H8WbnZWHaolBWEPaz+7Br0VrI26K1orZTtfUUpu4wIZqA/lLo/oQ330bRlx4ANeq/Q2xtvr64TqfjPBr0T5n30ox/NStrOA7fRx7XE+Xc9zCnjibDvAkKUFWMGrUOTkZegK5Q3oAW6YZ7ggQhIuzzIM5QZlSd0yfuRXwCMsS2RfyL/8Z6vdRVmfD+OQbfcSI+0kWdQjvH9yJsRhMe5j+MCPUKnfBocmJ7YC0rYfXy+G+HRBd/wVgRjGPQuLwLxKAPinLBaEceS9lO+72HgxGSfjEssG0clx+FQLs/603XiDGOMoR8MIhwKrET5PQNh80JOYvXMZ3X43Ec0bmu1e0nD8301K29KxZuqqvNqZ48rjWzQlXnbeCqT0oI0G4zVyMce1SqaFZV1XzNnYqv21J/znvT+gxVvH7Xkc+lXVO/1NdmcarQzUjttlcoi7xctzh+pt/Cq6pkT3O3k1WHpslK6qLrpqder1KssA5ZVTC+pvTunxZs3de2tv9Vs7LPgnXAunawQM0bs1/U83Xn8i9q7cEX1+VrN3J6K5JwAN3Nm+6LkrPWhWg0fyAQbwf7tOdtUYYO9LJV0QW1zTqrLvDqWnRu1EwZuqipvqyhs+A/U6z2i2Wxe4/FEs5kz5xuWeyzG6vVnOdFV0k5eoW/affX7hzqTDvV4kp5xPa30hlcJ20arTaO5ulGyszdJl4pSZ/s9+UD5cr/V7O4sZ/4vF0vNLkjvDFrt1TOdydn7HLGT1M7qbMiM5+d1vyyyUb+lpHtq5QPz2nReRdqQvDrv3w6xT3ZuLGSD3tsw0tgZ7p18u8hRGe240WA60Qv3/vYkQSu0bhoz7aHbkZfQJ6CfsGU/Z1omBD9uw8LYi7I5yt+unIiyO95DXsKr8XdMiNbFD7EP6Meo4yPPox8MwuFx5GFXzqEPMDjAKF0ZEnU+jkkMLYwWZDvOiVhnxH9xgYBn433ayDxRLgtAyGf/tsw1TRkfuCzzm41kciC4XOQyuhBHpsuPep/rOEyi3EUW2vAjsa6veT+xjXbmBzngZ0w/jtxzf/w9bi3wc67b0SDkDCCrPnTAdiWwkt9x2+in78ctgzhVwco4NNCpUef7mdMM+ntf/L/Unhl4x493uKhxkpLCW5a8gDOWD5Dw0XWOWHJujOOEnHYO9lT1pAsXLmptzY7QgZpmqPs3DrV1c1vF6zf0kaN39eWPP5MdEjaUjb8csej5Am97TMm1EPGDxwAHs/tBFCkLT6aF6PSCxiIudp89L37Whr3x2y/8wi/kvEzGhPCNt2v6eGGv0Dva00asxx0sDj1GLN2ldfifMWZO0K8sdLgvtBH9wVgw7/Q9OrigZeqJmAVMBko5AQAAIABJREFUgHygDWDNqOPj+ERshl11AlYfRP54rt6LLPfPvs9C7l/6IOT+hBTyHvpotETC6iouvKjR8IBZohI8jWGiZ7dr3MCsXeMgMpEJHyaCQRAqUZnQ/gjgUD7Rq0VZfo7+c59yo5CNBkkEAdEo6RqWEVzzDsIM5dI11iLzY6QyXtEwj0I29tntif3ESIjldo0OfjOXCCn6T78QcBgL9MFK04nnLHy9Qk9YmttiRfitb30r72F3OJDDufyJp525R/k7HN5K0Ua2lR4hVV1vJmArOhYQkqYHG/EY9Fb03/zmN/PRdG6z7zkc3+fQG1zYI+0tAVbgzGdcCUCYRiUGjaNIuoY+Y9kFQ9HIi4ZGBKA/C3Ayt342PkNdUYHwPa7IUAdtigoB+oAf6BfgkTGIQC4qSt/vgmh4MPaZ5yKvRz7rjkPsWxxLeALDHRqlv/zGgDdN2tFEmGcEhFEWYPgyDvAw/Y8yyHWwihXB72nzx+o49B7Hm2vwYYyOYduJ6dRtArz4Wc8FKxQASI8foJ6VDb8DHwEGWB2KNOV7hNt7JS0D8YUlHV1+Rvs+T/zWyxr/b/+70uqbKop9FXpI7XhVmhZKXmh3YrjFQs1yrbbaVV3f1XTaKDUXVc2GqlOtqe5rOH+oquqrKJdkm912ZdMsZYP+6OZI4+2Rmpkz4SelqlC71Gju4oHq9p8kvaK2HanqbWg2u5CN+H5/qKpckurLKnfPqnfzQJfe+BsNR8fHXsJn0B5RDayQmtdvP/YF7V66otnqTGnO+/a9ou4M984N4I2rDrm3IWsT2KnobIR7PdxH2jnJ3XYOOy/Ka0qzMznDfSqNtJ0E7L76gz31ejdUFFtq2zPqVVcz4B6NGtWzeT+s2exIfYfGF3ZC+LmdB84Ch/KPtFDu6NGU9FFvM5L0ettoWje6mBzgnzQpknqp0KWq0pr3eE/60qjR0XiUQ3DVL7S3VOgnZdJ97/tvGtk8X5hOc4h+ubSknX5fmz6SzEmWyr5GxZLqbEH4iDpvNfBKvUPsl9S0Q6l1mLOT3yXviMhZ7bNhP5WacaNLm6/o+vTdTJNxLqJTHp2IYYYxD00TpWXaxMnL3CELkUvIkqh7kWFRj0WZE1fR0G2Uy0o8EWqRf/mOrojGfBcjUR518WwE57HttB85xMooBmCU5eAyDH8ic7qLJn6XhZquXO/qDsYq6r7oWCASiPbFRRV0s8fMMoRM8sgh63Xv93UdllGWzW5PNI7cJ5yMcaUbB4U/jRlclt/3My7P4f3GI4yfrzuiw23xdxwMXjzwHnr/WbYyv36P4zzZ2oEuxED3s6zCu83QdlzIMM2SWJRj+sAIrKiC76iTE1jQm9AMGHHrk/9Zk43zeXXee2zavI/+KK/IF+VYhfOSJG/fsXPQxnwlJSfZPN5GsL5+XhfWL6vXH+pgv6/tWyPt399T/epdPbv3Y/36Cx/J42PsZZxmo95jFx1GHgsMXnQHERXgTo+P+8IxhV18QsQCc4kux/Hjd/3dizE+NcnbIxkTTkz6i7/4i5PEfTGCk7JcJ7oSnomYG/kTdS/8QX/pH3XjgAS7YHe4P77X7U8cn4if4HOcU/ALPAhvu3zo2teQHdARMga88F6t0H/ofWbQ//ADg/7f7AFnuQdIcvU04IxQw9vZBeERCFMOig5hD2NDiBHUA7ZgOowzmCsqxKh8eC5eg6lhDDNANxQOhQWTdAFA12hCqEbDJToDUJTROPCzrESjrKIij+OOsczYR/BhAUlZjCFAgLGM/UCwotBZ9YsGZAQMcfWQeY2AhH4iGBF8PGtvqkPbfW7ol770pZ8Kf7diszH90ksvnRj0TkwXx9ffMejtjfVvG/0Y9IQAdo2rOIe0zeNkBeNj6bwC//zzz2dl7YR4P/yhw4SPjX3fu379elbe7PG3hxMBT/+ZI+Y/tjvScxfAQdvMZ9f4hZ9O4wHagBKg7kijXXrslhMdCsw7NMO80bfTxpXxxPCkLdGjHPmYNsd+oghPpM2DL6fxVheId8enO35RVkVvOQY8W1NQuoQBkrAHfuV+pPE4PnHsGT9W5+O4uj0GMBGUAdj8XnQ8UT6yhE/TIsCSbNvwPWcdA14AlMg2xhr5zL5Yf2IExbwVyMgYCcAqmE+l8HsGxshfG/jlwrIO/tv/rWrdR7gltaOVvBLtBHatt5xPWpUrhRrvk6+8Or+purG1fklVvaimqDVu7mhu7ki9qq+qd8ZmqHz4fNGuqN0f6OjdkQ63DlX7wHknc3cseE8aXBhI525oMvkf6lU31LaOvlrRcH5D/d5Zqb2icvyw0u1SZ996ScO3/lln5n2s3XFWdeaRsGnLFE4B8LU7T35RO5cvaXZurLJ3V2XlvYhbeXUryaH96yorh9N7r7zLnMur871qpKa9qzYfnbeiVFyRZoteGJN6taaTbdX1jgaDffX6d9XrjTSbOlnevObnKx2NSs2mPtPeQNkhtJZfU5XFrurGe+53c+6AlPY1SFu60jZ6sjgOw36trrXUNHooJa3buGmluii0VpY6732zh4XK/VJ1W6vp1zrqj7XXl7bn5rTpkHqPTSo0rGst96p8XN52Srpfljrq9TWrnGTMNOAc+nMq3b90Nif7a3MiPLd7XqkenBjzOfX+qHWORBV10id3/kUrzb8dURrlFnoKgz4mgyN3iumPVV3rEj9DdEl0wCNTkGnofj6RH9F478oA81o0ztFzliWEAyMDXF5XByNHY91us2UC8hk5A59Gw5p7Uc7zHsZ0lNWxPrcFWcYnWANjGZ6POsn3kGMYam4vMspGqf9sKIPj0A30H1nNfcbY7WDFHHzD/BkD+L6NcRv1OFrdHuiBVXD3A9kUtz2wdzhuB3CZNtZz/o/JJMsv8zkRA5bRlmv+93cMfjAQjiHPW5Z5D3L0uF2ctODx8XMka3b7fd/1+nnX63K9bckGcfeUHvQC8wC9MP9EYkad53f2Hn1eB099TO2wUbvQSAPvl7fBbmeG5Y+lh8+lr7P8yZE3rRespiqrUufOrerixStqard/XtubY+1v7mt6a6qrh3v6xiNDPX5lIx8HZ7zmhQ73Gf2FjuETwxJjNhr0rNJHpwW8hTEdcSkOcY6W9fyxSOSFF8px2xxp6WOGHfXpOfK/y/R88hw0E3EQ44usQC9Eh0PEHRFTue04brgO74DtI4aJdfG9iy2hW2SiPykL2gDbICeiI8L9IPrBZZse34ss9x8Y9F3E+v75na5fv35ybJ2JJgq204Bt9IRDdID9yLy+ZoaNhimKA0KOygRij4zQVV4RdPN819MGk8IItAPhg9ChrGgIRwHaNZ4i0wFy6XfXORANJeplrPw7OkUgFYS6n/MzsUwLR9ePMeV3IrBAEGAY0Ec8wQhOnC4RjKCwouGCwAYAdAV5d05thDtjvPc8ffaznz2JeHB7rNT+8A//MO+dt5HuMCnOnIW+3C8LcDLimj6sSPzJCmQEPnGO3RZWZTEw/dtH53mF3u0yiPiDP/iDHErmMVlfX89bBOz5dR3O6vpXf/VXWfGeBrDoP3PFM/GTOYuANQI02sx95jk6AiKNUFdXMUBPp9Ej4xnnKyqlLt3CI9BerBPQFo2hCAQjCIFvGI84BnHMTqOxCHR/1rPxeuQtriNXoEs+MeJJikemewBvBLiUAU9H2ed7gJEYuUE5jKPnBkcCADXSTpwfvwPooL1+n4RKjAvOvBjCCVAnjNPlRpkKzSBrkGWsfDK3OANcFyDaAN48Z8DLSp/fM1iYX1nV/c//V+nivNLhVO3UR9H1vEVTzW6tpm5VLpVqhmOl0vu/tzWe2Mo8r367pDRoNJq9q7k5G6wOOx8q+Yg6h2/PVpT2e2rvtzraPdL+rlf4nTq+UtkrNVjsa7Y6UrH4Y5XVv2oyeTuH7Q/6F1VVj6tonlFxf0X5SOYkDQ53dfb2K1rZuylNjrNWQ/8xQSAOjVtPfF57j1zRbGUrHyvn8+e9P7UobJyvKhU+ez1lB4SN+br2wfI+o/ko73H3ftay8FaAa8dHuGmWV9rHY4fv7+WQ+V7PZfvoOmfKT+oPhtrfd8Inr357ZfAwy/Ve3yB9W217Tykff3ekojiSg+DPa6ZLZaF+WWq3rjU3nelqkfRITsoqTapS82Wp1aLUwn5SOnBYfatm6PPma90vG203M416fd3t9bTdqzRKPsu6UOnJKIt89vxh2dOsWFBR2HhfzM6T7DjRGaXCxvyS2tYr9XPSqLQdIacKyMcVes7H0vrBLX3o8JUT4zCC0wiqMYA8R4RZE5ni53BmOYKKSBN0aCznNFkS9SR4Ixq+8Aq6Ej7CuHWbbShgLESeomxkRtTl3LNOQT8hY6IujzIT+RB1EGWCU2If4WtkEu2ITsporHA/Yo0ok9BFMRqB+v1JVBOYKvaXVVrXTTQSBjuh18gpj4l50E5LG8HdxRDLn4gz6adxg99hkSRiO5ft9lnWe3XXz5luWCX3NS88ENbtSECSrbku050dR6weM89xMQHchBxF5+Pg5RN56pB1MEyXVpiXqFcwak3j8RQo6Ofw4U/p8EPPq51vjv+HPiXEWe59oKlzHMyyTLKR73PonSPDR2D638d5Li+f0cbGFQ0GZzSZ9LW1OdX+vX1Nb0+1cfem/ssT53T9ocvZoDdec/udNR2ejHghYlDPL1ENvu5+kKsG/ed+xoUjnof+fI+tceRecBTlr//6r+ftkZTjBMbGag65d8QlmfjhC3gM+omYJuJfjz/9iTod3ouOwcgDyBs+3a7I3xGTRF4F+0AHrOr7mS6ejZiQ8fT7pmdkB/oMueX2mq/eC4P+mffZCv2/frBCf0Ki6cknnzw5tg7iiWA9EnM0sGEcnu0axn4WTyPPYvCjLP1u9JhHQo4MCfiNoBtmoaxogAOQ4zOUHctFmUcjgWswDIKX9/1sNIwQCmYsGBvA7M+uA8HtRSEhzGByfsfIhlhuNLy6/UUwxLa5PRgNjAXP0a6ucY6DBEGF0UPdgKJoRNmg/8IXvpANeq+IR4POysGr497b473zNuitZKNAdJ0W5v53GJyFvb2uHgf2SEVgEueCVQHm0HV7zGyskxTPx9L98R//cVZUVjRW5j7f1Ea/haS3A9jrSzZ92hb7+LOcPac5fmL/oxFMeQjwLh1Fgz62AZqDJqETeBOgEcFZfKbrgADYxfZEwz0+HxUiYxx5I8qE2O/YNpQxn12ZAk1FGqWsCG55Dv6KCpMyozxxe4n8MHA02ONEDsATYJLxQulTfxfwRjqMyhzep72EHXI99g0nGqDR5VAv8gzHDUa3y/W9uJrJKj1yBl6ljf40/8T5Rv7F1RFWv3zPPOByCPHFgHL75obzGp+7otHaw6oOdnR4+boml87mFXSHyLd1o95iT83cVKncldodHR7VambLmuudk8qJRpN3NJzzqmBPZdXL57j7ILY0WpZ2CrW7jcqjI+3fflcHO1tqBvMqz6zlZG3FclLvyqFm+p6a5iUNBrWq3qMq08eU9h5R2i2V+rbmj0O+dSBd+PE/a23rtZ+Sg4Tyuo/u7+Fkps2nv6Cd6+tqh06MuankLQXJy+zOLLysyufeFz4+zKHjPnJ1oqo0eHac+bZSMVbShlpdzQn/mvZATe1jq/ZUVgca9J3df0u9yg3zyplX1NY1nlzO5RVFo+lkXxOHvzvTvUPufbRdO8rHBSb5eMIdLZczXahKDVLS2AZ9K200tZ6Zm9NyKjT2vvSqymfVnz1M6qe+2tSqLVuNq0a3Kultn2vt/fdVpUm/p12vyqdCh8lJ/8qcIK+onPDPK/DLeVV+f39VZ1e8lcDOiEXJGf+9xaDu52Pq0tRjnuQ0Cd4/X46mev7u36hsfXTW8T8huJG3ouFkXoHG44qs58h0jHHm39Hw6vJklAvoVuQpvOe6oiHZlb28h0HPqjW4pqtHwQ0R46DrXTe8CZZB/0ZZyLjQ1q4xgvyLhhXjF/tM35DT3KOP/u3x64Z4+76vWw/TD3Qt8onFBevoqB+pi/GNCyocR4YxwkJPjKJCztIu9m5HjOj6MLzRRcZSfsfvc5a55Tx9Iakb4f/GF66XE09wjnocbSwSpcc8ecyJikIm+h23g37gvEW/4IQy3vG7EcNEDOvnaHvsZ9R50FWmx43HtfOpr3mXi4Nj1A4c0WPHoY13J69wrL3zDXkPvQ15G/t21jnZZl9LNugvXNRg4BM4FrR1u9HevV2N74218er39dVHzump64+fHF1no964DecZuoyFJXS/+49Mdf9wbLD1y7/pE/gSJ0HE/FE/26H89NNP56OQjeNclv/s1HGCYydZ9gq954wxjAY69aBHo0MMeRF5Hl7r0nvERX4GbB7bDS3iyPJv6o04DBznMsjNwLiAARgr5h18Di5ALiJTaIfbZlp7L/bQP/k+M+h/5P1n9mF98Kds0AMIPR7Ri8X3rlIEyCIM+R3Hk3sQOwoNwQ/BIwBcV1yBjqvYtIOyIOb4DvWZQSKod320PzJwrD8aKlHgRiaPjNNlQgAw7aSPkbEB1TAkwoc+uD3UDQDCIKHdMDXtpR0ICgxEhFC8Ho0tDEAAAvVitEcnBQIlls1cIqxsINugd5Z7G8rxz0fU2aB3ki3vzXIYl4FZVFouG4PeoX02IkicE5UhBmHsH3MdwYWByiOPPJLPMHXYluv90z/90yz8rTS8Qu92bmxs5Hr+4R/+Qd/97ndPPNFdYxrwFuk+0htjE8clOiwYD9pI+zHSEObMVzSS49zEMrvzGWkSZcD8MK+UG43USEsRUJ4GKnk2yovI59RLWyLQjn3m+r8HYHk+gn/oFTqAp+JYRDrIRuiDvfOedzIgsy8WZxDAHvlHeZQVx6srE+B5yoDn3VaMevip26du+cg16mCcAEuEkGLUM6+RbrgHjyNHoWFoNYKymJyL9yiTPZSs2sFvk6U13XvuMxqvn1U7cwKmNhv2vflKqW+gaYP0niYTr9w7pPZ8Nn6n09uam/Nez1JlZcN+oNRsKO0v2C5Wu9/q7Oarqm6/qjtbu9ptKlXDBU0e/aT6q/PS2lTTwSvqVT9Qrz9SkZ5VMf2k0v3h8dn1PhbdO5TGSe2mtPbWK1q/aQeAj3E6/ncfAYE5+ZXmtPnUCzp6dCgNXldR7KkoZz4rRE3tPe3z6lXLDrA/Xplu/HmkVDhxgLPR31FyuGv7aE7Ul8NeG2e2NgC8p37fK/mtlJwQzw6WSZ5iH71X11c1ndlRMFZTj3Q0cuj0RGXhfB7Otu9lbxvz/j/UfDXWWr9U2bQ6svFVJF2V9NRgoEsG71WlvaqXV/A3ZtLA+Q3afLaeRv1GN3qt3kxJ+ylpVBTH/7bFi1IH6qmthhod+UxoGwreI39GVbUmpXX1qlXVjVflnRBvXoU/p6WaoyaH17tbDrX35+rBPT2790PVEyfr+rfztaNx6bmIhnvUNfE6jl1C722ked7idhF4JfIY15h3+Nv8z5YUeDPKInjIehgZwuo0DjY/j+wDG/AMPATfRnAOb/97Bj3GSDQ8ogyizSwMQNOMbVwl7+7rjWUiP6N+89haVjJmtNMr3L5meYqeY5xi2/iObHP9hKL7Hu8w10Q+WM+zB91tZItkxHOeNzLX48ggksPlud3+dxtxDhl3MB5xlZ6TeJCP/nTfjQdcB45Nl+u20V50IPviPXY4CHCE4Bj1ogSJ9RhPHAVgxLi4E/FBxHZ+Jy+OrV7S/c/9l+xPawat2jknxXtwDr2z3fukkfTAoM9uQ4fNePXe59P3tLhwTusX1rUw761D89q+J+3c3tN4c6zFt97Wl1emeu76I1lPenuiF18cVYneYTUYuodufJ1nfC06s3GC0F8+eR5adx/BgHw+8cQTeZHo4x//eC7Tf54X47U/+7M/y6cnEUEQDedorzCOcbENmoKH4dfYxuiQYs6RVxG7RsyH08HlWjaB66LM83ecUCy40R6Xj55F9tAvnCbIH+wXMJHLNd2+F+fQf2DQ/5QJ8776kZ566qnsj4kAHgMSARMBZATM0VCOxAzgj4oGwgfwogQxkhBatAPACUHDYNyHQTF+aUtkHvqBUooevNOM42iQRAHhMqMCjkqL8YhOhNMUMkKA9vI8/YaBGR8Ylv13URHG1UDGMRqYGDwRpNB3yu3OjfsYx8TtwOPod3E4UB/hU37OWeNt0P/ar/1aTjYX/5xYxSH39hzamLeBbwXJPDIuVubspzNwI6tsDLmPhlwESdGoB4BxLJ2NeisnKwB7d63Ubch/6lOfyvsCXb7PqP/+97//UyACsAMNub0uGwUFEIDuEKxdo/c0UAaNMmcIfowo6C0CpQhK6TsK9bTPSJcY8nxG2qa9EdTxHPPYBYFREUJHERifVl+kCcpjPvkd64vPdNuLEQ145zeyhBUT0yjHIpm2iHaJxmnkW96PMo6xPg2UU39XYfOsFXcMx4QfI3+izE/jP8YRgMhKEeVEuYwMZ9yic9TXWC0E4COH4L/omAHg+NMGPbzud5ELew9/WLsf/piaxZ5mmzOpam3rqlooVVQOS7+run5bMye3S2vZKMxtakbKW4rTWFXpbO5LKpor0s5Q7U4rHSU98vKfqDfe1dbuvm7tHKg+2NHkK/+PtDqvemmitLSpwfAn+cx2Nc8obV513KLSclLy/lKvME8qpTtJa2++rHPv/vOJUzfSLmdL7w3XdO+pT+vokUKqfpTD4n0cnQty4rqqnMth5m1jo94Z713dvpL2ldJ9FeUdyTkAdF1FcoIvG/tzmk6sV29pMJfyan8qfBa79+WXNufV761pOlvL4fsOl22aVqMjj8l2XtV3gL83pzfN5oPzpifq9yZa6NVKTavJeKxVtTmr/dWy0BMOW7VBXxQ6KiudLwqdOypyKV52r8tW9/rST5pGB1WlO0nyuR6HTqZV9nISQhU9TWYL6vcrlYWT9Tlx4TkV5XklOYnYcUaulIYq2r6KaZGN+PaoyZ95hX4iPb7/E107ekeHB/9mqDH2yFToDNqMIBjQC42b9tmPTHI8jHp0M7SMvEAmR0eO60YmoN98nzbBh8h1ywcMwvi8y2arALqR/BzUF40c5EzkadqLDOaTVUDkIfyOnIkOQuR2lJe0GfnDPd6L8jPORZSz0aB3/znjHdnoZ3FYWLaC+Tw3GNTxWZdHhEY0CNmbT3I7QvdtWIOFkKH+7ef8xxYkaMD3XC8GPf166623TpLy2VC0/vfqL6H+6HGXx0ICcsHjxHxBj+Q28fOcBIIjwXrFz0GfxjFevHAdcSwo030E3/k99FKXXk/eHQx15xf/zwer8600tHAy05kBtx8k6rTs9Yq9ZYrHypk+jk/5mJ9f0oX1S1peXtJo1NfhYdLu3UON3j3S4OZdvdje0Oc+8Vxur7c8GhM5hJuErNBN5BH3hVwG8CoODvoDronYkwixmC8gOt1NK85xxFn02Bc26P/xH/8xH1vn0Hs7HOJedGRBFy9FnomYh7ZFPMezXb70GLIFI2IuP+d33F8cTf4kQqGLx9HNUW7FNrkcZBJluyzXjUEPfo799Nh43n7evw8M+p93BP/j3s8r9BgvJjyMumhwR3DYBebRGPE9Qkail4zyUWoYASgQFBAhpAjySKxRmbo8vIUwFgwJyI5AnLbEkKHYv6gUAR3RaOqCZbcPRoNZ+d0FxhgJEUCjoBEceKMZB4QC/fQnntxovNIv2oCAiH3gO8IYQRENevrH3Mc6UCbMYZxL5t6h6z4v9Dd+4zeyEI5/Vgi/+7u/mxWDj6yzgW+FCcigHShiK1x7tS3w/W9l0m1rNOQYdz7ddisDe3e9T94OBodm/fmf/3kGhFbmPuPUBr2VupXud77znWz0R2UQjTTqBwxGhdY16KNxGecxKnTmi3GPtBbHJY45bQCkogB4PhrFkQcAJVzD2QT9d8uBNgEdtJXy6QftQbHAE5GXKCMqP2gjGsPcp+4435GPo5yKSjIqYIz46O3HEUOYfZdmunMTZVqs3+Uwv5SBsRvnJwJ1ymZ84u9uf+gTZZkfkWuEeFI2xlCsF5pFbrouQFY0QKJR4WfdJ39isMd5sMMLGjJQ5fm96y/o4Onn8tFyve//T+09cl3tuUb9ZUdI+eikTc3qt3KZVbWejcLp1Mm2HOrsJFU+fm6UV37L2RVpt++FaA23tnXtlT87yehv0Gx50Hz4yzp4+iM5g/5wrVZ/4Az0Sc3+Fen2QMW6w1Ad5eTl5krFYanhjR2df+t7mt+7leVNBFCeN6+g5ZD7xQu6//T/oqOHpTR4VcfRnXZiOpTXq+W+sKa6uaiyWVaqpmoygN5SWdxV095Xkl++pCKDaIe8ntF44rD9+5qbW1TTTlWVN1WW3m9fZfBdlWc1qxfUtjYEvMJfaDqzo+COiqJWUfZtKWtWO32d58F6r1avNGhvVU0nOjeb6ny/p0tNo8cdat8f5DV9HzvXq0pdapL6ShqVyfmwtVMkveNcDT2H2jvlXtKeV5RSoTaVqkqpKirVWsoJ8YryrFJaVZHOKTnDfXJ6bRv1cyrrSuOtieacJOyg1uygVj/1dG60oyf2XtNiO86J/qK+Q15Aq8hA5D2huO4fq6C+h0HPqjyGnO/FucVoiNjCdcYFArbdYIgii5Bx8FzkT1YdkZfRyQbuISwfXY/OjngB3qM9UQ5GAxK9HQ11ymE8o9ykv5lyvW2iKE725iLzYxRRLDfqDsqMMpIQfuqg/rg4gVzHuRFlqq8Rdh/ll99xdB+rj34nrsRiwPi62+B+kU/BY23ZZDpAJrNvG8eK22n8EHGS7xlrOPSeqAPPBTTGiQpglCiTGUfXZ3p03dYprsMYyNddFkcr8gw07777fnSQdg1NxidiVsY2DYba/NJ/lxyF5OCZvqOivEo/yc7F4608xyv2XpX3Pnr/t/K2pkbD+b4urF/Jofdtu6K9nVY7d3Y1vj9W70c/0SdmN/TRJx/L42LD0HjN2xSNkWjqzsdfAAAgAElEQVQz9Buxuecs6hnPAw50+NzjCM1HHvc19CqZ8V2X58hjaoPe2e6hC9OEcx79yZ/8ST6P3gtFjBX6LuIO6o+YCN6AvyOWgReYF/Q/uBmsjtzCcAfn+zp0EnGd6wRzxXcpt+tAjPwZc1f4uegojDjA19+LFfrH32ch9699EHJ/YnKlJ554Iofc4wHDWx4JKhpoERShyDC2I9MgvCBYhDKEjeBC+fiTJE8wHG2hHpQpjBIVEQImKuf4nO+j0DC6I6gACMAg0ZClHn9GRkeRUCd9i84C2hBBAgCa9xGGCDbaQL/9yX4txgsByTN+B+91VJpdJRyFWFTMjAmCKRqdEZDwPgrWc//www9ng/7rX/963rse/5yI7o/+6I+yQe8QLnvMrSy7xosVvoW4VwIM4vGIk0m2CwQwunCCMHb+dDlPPfVUDrf3pz25PrvU9WLQOyu/n7OR7zPorbyYNwQ8YwfNYxgy9hGUQQM4jRDsrLZEeooGU5dnogLqgt7TANxpYOwEAOT9c8f//EVlF+uOyobnu/zl39EB0B2nWC/9p82nfcZ6+H4akI2Kkf5EwBpBAwY9+zNJiGcDH/6H77q83FXisa+R3ro8EOUnyrrLs4yH22B6imGo9AXPvJ+F/gGHKHzqjsCKlTL61wUVAG+MduSLryN3/QkYp44I0vyuATSrDpPBsiZrD6k42lFv8y3d/Ph/0uG1BfXPOBuwsy8f5Ozv06kB94qSVjSbLqso5lT1dlWVb+Uz64t0VRpfULFTealYq2+9pPU7Pzgx0tx/y4yDax/V6FOf1XB9XvPnHBpuR1+p5nZf2i1UXKuVBmMV9VDV7lDtXquHXvsbLezdyKv3GFfwrPvr1TOD1Vlda+vZr2j00UvS8A0VhbPKO6TaR2v5vy+lx1U1Tysdet/5kYr+jpr2ppJuqWm9AvfYccZ3h+AXS2qaRY1HbyoVB+r1VvPe+ap3O++3n00nqqozatpzKoozmk3nNKsdUuow/Vtqm+18jJ2PgysLG8Vv520ATWtniFeTj9QrG803E5XTqS5VpR5S0qW20YqT46VCB2WRj55bLUudK8rs/NhpG91oGt1NhfZ6Pd32uKhUqUalWufSV/Lxf3JEwrLKci1ntncblY6PrUs26B1qX/dUzEod3XmQwGvkjHzScDzW0wdv6Nz0vooHYeldXY9cwSDC4MYB6rH3PUKf49nzGPTQNE5o5jUaGsgNnqVeVui7e8ijAw3ZCC/E7TOuI0YH+LfvY3TQD/QGxnGUd3FFEKMg4hP0MZgDWRQdiFGmWr6hU6PhT9/R6+gh0z1h58gS5EHEauhX9BpzBZ7q4kR+g4VYWbQcjnoImW2D3nVYhqFf/S6Gu5/DoPH75mP2xZsuPA84UjwGOG359Dj7Gbbwuc9OjmeD3s9bBpCEzv0nYR/RUOhFnAfGJzZW/awdgi7bCwRug59ldd+4Im4bcD/cFsYfIx+9gu6EZqAh8F6W3WsPa+/Tv5bPoNdiUvJn5dNAnMtjqiQn07QR/yAM/3ipTnVtWbKnwaCntbVLOnNmXZPbaxr3pjrYP9TR9pHKN+/pkzuv6bMfOT6L3vv/vULPCnjkM0LFI6Zwv3DAeOxZoIEf0XFxlRlnDI4sj6Hnxn/eFnnlypV8Fv2LL754chSy22EcaUzphRjrBjBW5H2MauiRNsNH0ZbgGXjO73KUIjzptuJ44rmIF6PTK+oY+AbsFG0EdDpOjS4WjLjC94gOpb2RvjD0va305/177H1m0L/+gUF/MuUnBj3KALAXfyOIu8SIMIpEGxUhQgCFFhUNAi4K+a5nywRLGF4EqygDDAqYEyDLbwQFgCIaW7yLEIjMSTu6gB6AEI0PmAsjAUAfFZ3LQVCjWBHotJn2dMuJCoDxo2zGmlCfqIToc2wzQiXOJ/Xj0OB55pqx9ifKBeHlZyz4HN7ukHt7U30kXPxzplQLX3t6fTycP2Mmb+q1QW/PsD85p95zz6og7QTEMBY4FlD6bqOVthOq2LPriAGfWeoQLZdlhXHt2rWTfVkGNr7nrQCApy4ojGPZNcZpD3MRDXfAD0ZopJvYnzjGfI98FOtgbCkzgjq+R56iT1H5AuAiPUR67AIvno/t5PnTAF3sJ3TNGMb2824sN44vzzKmyKQIguI9nrfiMw1wjFzcOx9plzFkHACvjBkGPkAXo5f2uh7C+FHOEbzHviALSSblMuxcMoiJHngAT+RlDHaMABQ5fXfdhAJCc8i6aFxwDzpxveYx6qRf9DMCHaJl2PMKAHdw56QcaO/6J3XvsQ1VKwbmTvzWqmmPVM98hvpQbbuo+tDntFfqLWyrKG+qV9kAviKNVpS2k9rtWtde/X+1OPYZ7MchzW6zk1q+OXdFk+c/r7MXz6oYlGqqWu2s1ezOLCdkKx8xuB2rOlzQ2dff1fw7r+rsbFfTiZPPHa9W4jD2vAC+yai9d/aaDr7wOdVrm/mIOK9dF8W7OeN9q6HK4gWV04+o3pFmc2OloY/ue0dN85McdVAUj6isfBzURL3eBc2mTjD4Sj42am5uTVXPye72VNdbmtXHx2HVtbcinNV0Mp/36Tuh1WS6lT+dmbrqOXO9s+i/o5ScZNCZvEfq60jDnlfRk5rZVGenUz3e62t1OtGy9897r7ETIpZl3lM/n6SzjsJISXeKUvfV6m7baiuVGnmLgC2EvNe2yPvmC++PL5ZUlDbifVSdtxnY0Pd1J8Oby3vn0ySpnJTHIfeTVmncaGP/ph7ae1310d7JCih8ho5FFpjubBSx3QpaNR1iMJNUjNMXWMmPzibmE7kd5TW0HA1kjHNCw5Fv0EfUhbTd/MS+e9fN0XncRw5QD6D+35P9yMb4THTy48SPodhux2mylFXpiHU8jsgKHInum8fbdO96CYNHlkTHHv1F18JHESMi92g3c4HMRD/TRzCV71suc5oGjgeX47647+TvIJLC48XZ8NAHIfrMKbI0YlLTkBcJXIePmDMGcCJfv8ucu0+eMwx3+ogMwmD1debAz7oPhIq7fTHMnnejPrXB73ei7mVcwcSRjtFpeXyrnnae+rImKytqL6yoPFOpWHBI/Z6lbZa5Sc5076gVRyvZl+n9QTM17aH6/YE2Ni5pdfW8pqPzmo572rm/q4M7+9I79/Xp3Vf1wrNP5iq98m1M5BVfHCjgaWgcDOP++BrRMh5X0xVzEfsDj8O/8Br047nxfJsujCs/85nPZIPeY+w/1+F8R95C6cR4bmdMZgzWRtag05iDiDkY2+gkoz3o8ahHXQZ6touJiG5jYamLaSgPOyBuNeji+Sgn4Ue2ZOC8AgtAp/40nb8XK/QfGPRQxvvv88SgjwYnQqtrdMB0UfFCqN2ud5VqVBgIBjNiNGD8HYGPAmLVuWvQRwUd9+9HwyQKdV9HMUUjyIyC8kWw4vGLK3ZRAPv9qIz9mygFhDJj5zLpC4wavYUWEoyn71NnVNrRAEdhxrHCC45yimMQn+N7NNrpC+9gLMV6eAZjiL4CCLwK7vPnv/a1r514WKEHJ6TzHnp/2qAn8ytzwJhYYFuY+9Nh+b7u/kRhzZgwF9Aenn3aZ6XtUHsrAifHc3iWV+GtDLxnzxEFzpxq4eh99Tb4ffa2/6JwjwYN/ekK8q4wjsZsbG+cB57ByOsawNFBFRVRNKJ5BiM30kt8n7GK8xvb1VV0kc5jmafRY5fOGAvoC9pGtjCGEeDzDvKBtp8GdukrfEw9jC3K1HNoUADYIsQW+sAxBR1HGRbpH3qgvSjPKItoQ9eApg6X4e/IK9dFKLHfMc0b/ABMPVYGQkSmRBAL6Owa9KZr5hE5R52un/oYP4BJdAJEWo/yhnl3GQ59N3+6bADF6PxjuvPU55UGhWbLE/XPHe/pNJCsa4eRez96Uj2dV3s0VDUoVc3fV1ltq1f56LNVpfGytFlo8e23dO2d/3Gy0og8c90v9y8rffrzWliYUzocqZmMVDa16q09NcNl6ckVtb1Gi3ePtPHSP6q4dyPPf5TV0fHhPh6ORtrZ21c7nejwzGXtvvglTTYc7r6lVOyqV76hQbqp2sfRFV9W2vuwZjszNfON0uKR2vRjNe2PVaRCRbmRM0nX9UBl5VUmr969o9l0qPn5cypLJ7ubajq9o7q+mTebp3RBRbGs2ew4/N6hsfWs1nS2p6QDVT2Hyo40q3+stnHYa6uFwURLpaPzCx15L37ban50qDUlnU/Swmympbmh1O9p7Cz2qVDVtjpXJA2d4KsodUPSjSJpp+5p5gyCySmzfea898YP8v7/0oZ9uaDS13x8XVrUdGrHxpyKtsp7551NrxgnpbpQmrY6c7ilR3Ze1VJ9vP/ZY8zqE3wSgTYrllGXm94w1nydfc02lGzgmS9w8qKnoy5BbkQdgcxGDiEfWFVHTpkfonOLPoCH0M04FaKhhtGNgYth4DYSeRPllct0Xcgb5ESUf4wVsuR4+4qXo47/4Fnft7wDn8Xrrt/jRTRC1A2MH22gHuQ6Bj31RbkbdRHOvahLaGscQ9eH48FlE5odHQbIWlbWPY4Rx7lcVsHdLuYCZyyOFZdvR6ANd5dl+jHt+DnjA+MAVtV9H5lK6D3OFPZ6M+7Mmz/dVhw9zD8OKBv7vEuf3F7GKC5eRf1COzCCI2ZzXo/J+mPaf+E/qVixgS+l+UYqnVDThU8ebPkxrrZD9cExm5lWxhr0B1pf39Dq6kUV5TmNdue0dXsnHxM6vTPVp299V88/+VCmVxvKxmFeXLEzDeeH2wqPIVujQe9rfpZcA+BfvxPD1T1OyGP0r+v1vHhMPUfGbj41yYtFXuzxn+fK2yOd5NgnE7mNlgueD+ifcUauML6uJ7a9S9fod7cLwxldDz/TD35TL3oSDOLf4HLoF3qh39FwZyzj+MKryC/fi4kX0cHwosfU8/Xz/j36Pluhf+ODFfqTKc8GPYQcBQuhlShBBDOKBGWA8oCJokKKwJ7rMC+r79HQoQy/R3hJ9PpFZYQhjgCJxgTlRObqCiGYy+WjhAG8UfGjxAHKMFx8h/ZGEMOY0gaEi9sWGRwB73bEkCwACYweDR4YmGsRoEclHQVW93tUtCgnxhAHSRxTBBced37bGHnmmWdyaJQNegQv9TkRnlfoHRr10ksvZUXBnCKoPEZ+z8rX5TlM3/fIOouwZCwiWKM9jLPbbiPJ++etCC5duqTf+73fy/utPG72/D766KPZ4LcCsQB0OL7bBbBhTiI9QPfMK2OGEyjOV1TcEXjFOaCcSP/QVqRz3mEMonCHX2lnnK8IruL4nSbsIw9HPo518gz9ju3qfo/jGJ1VcVzjXEa+79Il48O7/Ga+kTH8xrkTw2oBpoA9wjHhQ8Ag/YjtBGz6XnTwcT2C7jjvvo+hHQEdvEsYqNtm8GJwG2kljj0gs7tCz7xjNPn96DzBcYih4ucBr/AvACX+RlbSX79PckqPq59lhWXz41/T0ZWNvH9z1puoOuPjk7yL2/v363wEm8+Tn00XVc4WVQ2lsn8vH/NWlV7xXZCmy9Ltnq5+/ztaObp7kjAT2ey6Xl58XMWHP61hM9Hymy+p2bqjOe8X3b2ro4tPa/ujn8l7R8+/87pW3/2hnJHO4Ad5iPPMn/732Gzt7un+3qHK6ZHawYLufuZXNXro/vE59OWR5npvaV43dKgLqtuvqdx8RI2P4ZtvpeWRZjbomzdU9dq8qu198dK6isIrcDc1Hm2rac9qfrii/qCvshhpMnlTdXPzwf5WG/6LatslVeXagyPynPjrrlLazHvm2/ZQ09nr6lVHOQng8lwpn8w3UalZmssJ7wbtgdJopPOOGBmPtOiM38N5DQd9qaw0895kn9Pt+W8b3alrvV1UGqf1HDkhJ8VLA5XFaj6mzpaCs2Kr9TaVRRWeJ28nSEtK9fGZ8z5FwCv0+bSsWupNaj209xNdOXrnZPURmoKWoyPM18wD0ChOdcAuUSmmOwN2G3EkSzVw9fMYXVH+RPrvykfo2ryJ0QHOgQ+guYhdKAcnWeShKH8iz0ZZAp9G2RvlGbI1YiRkAXVjjMT3MHZjmHnEafA7xmNXtkYcgTyLRhFYLfala3y77Z6P+B7j4Ppdt9+J0RDoEPa8Y/RRRpRJ4CXusScevcLWDLCTn4uh98gq0xH74h02zwoyciE6laJRzUoqupnxjyvL6A9/+nmimWLOkTiPUU4zB6z6u1z+oQdoTEWpo6sf1tFHPqdyucx76NNiIxXeJ38ccp/D7xsfpXls4DtBntp+Dsl3bpC18+s6v3ZJ/f6qDrfn8h76g+19ze7N9NG3/05feO7JPH5e4PAKvbdKsqjCGNM+5hFnh6+jhzGII0bFSYGjjjnEkeRnjd2sE+04tkH/wgsv5MUi60j/eXy9MORFGJ9F7whQTk0CizFeEfMz/hF3xfbCX/Ad7e7aEBHPoO+Rc7zDXIJxooxg7uGNWAbYjjbSJmwN8zmOO+iVMfUzprv3wqB/6H1m0L/5gUF/olrS9evXs0HfNVBQvgicLhgH0EWgH4093jNDYOxEY4D3AehRYbkuFC0ec4QGTMN1FAY96jIVShjlFpW6ywTwuTyYCyYhpNbXEfyUE5kPhYQChAGjE4DneQYFhdC2YsLQjQIOoUDbouKMihYAhIHRNTQjuOE9xoL56QIKyuB6NKIQUhb+zz77rL785S9ng57QKOrwfqdvfvObWTE4mQnHoEBzboOFvw16h+tbmNug95+VsP+jwRnnLxpxjKvnjGPpfvEXfzGX+du//ds5PMt/9gA7DN9t9vtWXFYODsmLII45cH2ATeYC2mZO+OwanYAA+gqtozRiOYwxNNOtg9/dslwHNB55Nc7/aUCT+7SFzzgG3XGPyo75ha7pe5Qj9D86v7o8Rh28D2A8rZ88G/mD9pqXPfeEsJuO+B0NeFbpkVVRXmDARpkR+0Xb6DvP+zd1MI+RJjAykCuATICrn+UMXkLrXDYyEmWNIRGNFhQ7/QAwMOaWKxF8AsaQIzgJmDecEC7PfYqGDnPNtYPBijZf/Ip0cV5qnIapUdt3Eqq9nAm+LL1K4dB5qZ6eUa9cUjUYq3RCvMJZ1L3E5CPPzkq3FvX4976lxfroxMEKePLnuwe1mue+qOH0SGff+RcdbN872e5QLp7V1sbTStNDLd5/W8PpQeYJjEVkNp/uo+95bJz8CZly64VvaPzEkRq9rrm5nvrVu+q1P9ZEj0mTX5XeXVZTN8d7WFemmvYcSfSaBn3nDDg+0q4sL+bw9aa+dZzTJGf4X9Jw6FXwHdW137mbjeim9n505xVYV1namF7Ix/8dHjjUf1NK3rLgPfxvqz/wWfaLOeO+AbqTEbpOh9UW6UDN7EDFbCKvuc+NRzo36GvZYaren+zQfEeJ5IcLTeuZtlVomjZUJCe9W5CS58OfZ7Mh70z8dlB4u0RV+rePq3OofSFNUvbZtO5e3q6bjlfn7/1AK9XxsYDofaJgGGN+wwOEquJowaC38WUa5Px5/0YfQNNRLgPOo9yMsiiCe/OI22cZEZO1YYzFZ8FBGOXoA3gQvQPfdQ23KD8iVor8GvEX40b5MRqOdsG7HgeOkfM1wH6UXxinyMkoV6M8R7Z5TMFeEWvQD7eBUGpkHdgp6ij0C84zy+XYFxvm3hbFir3b4rHGYGfc4yd4jcUc87HpIq7Yu15Wy2m/DWuS3Xlcid6KRhW6vavP3CcMNHSzy3U7o9yP8iYmc0TWdOkImUwEKvojGowRE5/Mz/yK9p/7knR5XVodSsPjPfNOulnYs5ZTYj7Ibt86OalD8nvZsO9VrdbWVnV+/ZKGw3VNj+a1fWNX27d2NL0/0ZX7b+nXH1nUypnljNOMw4yPPHa0F7pEj3hMIo+jX+OJD/AbffNvcmHgJHA7XY4XXOxw8fuOpPS2SRv0vg6PvfLKKxmzOTcSxyC77O5Cma+BQaDVqMOQGbQvYiD3q4vD4d+oM7t4hbGIGI9nIj9FWQDPw6u+F3U8v8E0fp6+0RbXZ5p8L0LuPzDoQXjvv8/02GPHOyYiWIU5IuiPQNXfUcAR9EeDHiEfDXqIHEVMndHw4VpUMBAvjMfz/h2VegTRfh9jH2UEyOU5GCwK9shMXYO+CxYA6BhVEeDTZoAAijSuKEcniceLMCSXE4UkigSgRD0wvX9Hgx7BRn+jQR7HgjlyuX4GxcUzUUAy9nHM/JwBkVfDv/KVr+iXf/mXT8JcYQUnVnHIu0PtvUJvgRMFl/vGnikb326Hw6jcJq/IxCPuoB/a2zXoUeZOUuOzS3/pl34pZ9H9rd/6rXzUidtrg95bBD70oQ/lOryn3yv0BvaAHsYChQqNMZcoN/pIewBzEdRFmoPPIniIBi3lx/tRpHTBYTRmu7QdAVgXxEH/fEblEnko1t0Fo7HvnkP6zNhAcxHkdUEl9BtlCM8w17E9XYOeOgFTplcDAfbM85uVeegFcAUfuZz4DM7DOD7RIKHvfu+0spjHKA8AEhgZ0aHpsg1waLfLJ0IJAwLDHRnBOxFodfcsYhxRJ+3CaI/glXpwXGJwcB1ZAQD1c3cffVH7zzym8nyO8FTbFqrbfU0n91VVBs5e+Z1oNB6oma1pMBiq6u3ne0W5pCSfVz9Wmp7V4hsjXX3lHzRojrcPQM/Qlvs97S9oUFVK4/0c/u+xz/uvh0NN2iLvJy/bOhvoRBIAFOmz7/k7TokI9G9+4hsaP5mU+i9rOD+nIt2V2tel9JSa7S+pvdHLTotisVBaqzWpXlPSayrKkZp6qKI4r8JHvPlsaO3k8+UdmVCUi5obOJv9nbzn3qtoXhFvaiecu6wiOWB+mI/bm9UOKb+jqjzIZ9g3zU31+u9ofr5WVW6oKC482OfuY+58FJ63kvk4wANNp0eqyoma8bb6032dWZiXzwgs7FT3todWakob6fNq07yaB+myvSpfeHXeEQb5SL1+Tl7o/Ph13VdZLebtEXl1ftw+sBmS2lGbz59fGh3oqZ2XND87/KmjmqI8hGfQH+hOjPNIi6atPN/TaQap/rceQB+wpxeeQMZEfRqNcuQ4bUCfEvKN3sOgh18iPkGG0m5kFzryNAAPD3XBOXIlYqqILWgv+j4aDRiYPEMdODSRR8gF+hTzdMBT9DPiId/DIGb+aJt5ziuoUe/6mRhd4d+ukyi/KJ/stHTZzDWRU/7NOBKpiFMhRh/4eYx5IjTMv5GGot5hrohwYiz8DAsPyGHGkb4gP9x+Vpsxmoj8ifQWjT+/Y3pFjyPP0SvItjh26AqPBU4u2h8x8azoaX/1YenihtpnHlO7tiQVXpX33nlDea/O29tWZCPfW3LsrPMZ9WXZaHV1URcvXdP8cFXjo6F23tnX9s0djbdGmm9L/R+LN3XpwnpegPEKPVnuwdqRzmM/cCKxlQIaibTAWCOD2VLF2Huu7eTxv787y7330BtbskLvOt2mb33rW/r2t799YtBD08x/xN3wO/gr6t447hGLwe/IK9cbo3mQL9hIsX5oAT3DdhfkTMR38HOUK3yP+IO2wSfIBtrhT9Pce5EU7wODPiLf99f39Oijj55kuccwxBCOhiCGuQknepQw/iF8DGkAYFReADVAI948CBgwHxVJF/TD/H7GdXa9ZQgcBCOCBSaKih7Goyw/4/qioRwZvhvix3O0NxoCMDiCBaWIEosCB48bygwFgMBnzKPypq0wNuMQBY+BTzQC6a/fJcIhCi5AQjSUolHi+8wz82pvqo1nr87boI/3/YxXxp10zga99z5h0Mf5sIK0oW2DHoHt+2SgZc6iYUpbcJAwNh5fkt65PV75/83f/E1973vfy20zIHHCPB9r5zGz88D7672XHoEPzUD/XUAWaYh+RLqEjuEFQE00Vn9WnxAfOISgZ65DN/zG+UAbI935XnR4RcMulsf37vjG664XGmaOUTJRuUXnBzQS2xoVYByD2B5otitKo9KMijuCWVZf+IyrNdGgj3MUverIgmjsQxfwRdcJg6KP8gu5GNsceR66wUD2PfOr+2KajQ4AwCsAyryLUUObSKKHY4Kxp06caL7O3k7G0PeojzBo/0YeIBPdFxtV0OSdp7+i8eNX1bvkBWeDyqTp7EiT8T3NLzgMfZxPQZ5NHS65oaryiQs7qnoO5T6vIoeETqXDeZ17bVPrb/yT+j7ezXu/H2yFcn88h26DrxkcuY2WDW4fYbv0iX5YLuF09ne3uwvyWN1jtcir/Nuf+ZjKM69qOCyPk+O1b6lpH1G7+Sk1NwulqlCxmFScbzStXlZKr6hp3Y9zGvSvZqeG0oFSOtJ00tN0tqiimD/er1vfyAZ6WVVq6jMqy4dUNhfUTiovs6sYJI2mexpPnDTP+7k3VaQbGs47y/1Mc4Mns+HtrPvOS9A2njevTBnIH6hunKfeK+TOEH87G/nzCwPNDZz9e3h8zJ8BvhZUlZfykXRN4zlxX538bunYqekj7BwFUHgLgRP+zanQgopxeXzO/KjNq/IOvXfY/Ye3f6Dlg1vZucIYR2MHvRj5A9437UF/nlPyXfga4dRkuScxXjyKLDoyu46rKM8iLkBnQlvQl8tynchU5Hfk96i3/B0DOurjri5wX6NzjXe6xkCUd6c5FeD1OI7wObqdT7/vOsEFvOM+o1u6OIsVfrePlVNkAG1DLoIV/ZwNMIxmP+8tEtbnRPjQFzLxR1mPLsEghBbiSi+Ozi7NIAeRodFBgfEOfUVs1cV7cfHJY+O2INOZS2gJWmDc0e38hmbc1jiGcV7Qo+BsaIe6KDNGbJ4YlkWlo6ETg/Y0ff4Fza5dVOofWcpm4711ArzGK9NmTq/e25g/5uOyrLS6NtTGhQv5TPrxzoK2b+xo996uJttTLR8e6r+u7mpj/fzJsXU27J240n84Gmiv++drHk8c0OYly1sMT+sl7qPHPIY4pukrOM7vWv/5t1fovSjjE5RwwPh5Rw443N7/jvp0+6DpaPCC19HBzA45B0AAACAASURBVGGcI2QTdB7tm6g7Pf7wLbwEPUYHOf3wM9E+8PiYv9DD0CD07t9RR0PL2Dj+zRhHXsRp4GvGBO9FyP3l91nI/bsfhNyfqI4Tgx5iRYhE5RhBIszhElAWfheliPKKitbMAniMxnv0JuOpgllcP8YByikSMgIXgYAgRvB0owAiwyJQMQphVspHEcJ0MHbXWHE59AvQH5VyZHyYm1X/qCgx6GO91BmFAu0FCETlQjs8f3jBEabR4EIxoMQiyKVNKHqADfUwjzh0/JwF8Cc+8Qn9yq/8ir761a/+/46m8eq3jXrvoXf4vUPbPY78uW2s0G9sbPx/7L35r1/nWfZ7rfWd9rxtb9vbjl3HcWI7Q5s0bdK3LSEtBdIGaKGFVoUe+Omc81eAmBEtiEGo0BZVQohf0CuBKNML6FSUoaXz9HZK0qQZHc/e3vN3WOvoWtsfc2V1hyPUSpwIb8v6Tms9w/3c93Vf9/0MqyFUHFDHIUiMF/1AroBnJm38nQN6P2f+4Ycfbgjib//2bzerAywXB/Te8+/9WZaVl2/ZMZjwQ/QoP3UWQpjOId/Tn9T1DIgIkJBdEsO0NWQPGch60bFsFzqBXaVu41RoWxKe3YL7JC1JHhn/diDLZ+qkvkxGQFKS/IINmRghAIAY8Zr62SbWjJOvxa7Yf8fj6kigQRAZH+qjfUnCSQKgX7Q3AxPqxnaTGFAH5CDHhPFMWROMu0zrpMt0G5L4+jcIFIdF+j76lwEDsmaWzGVyKjeYDekCrzPoMDZcJ5DXEpy0jRUzbv9Gb06X7/8hdV8xp7J7rtlHPxpWzen2UwMfeuSTtKc0HvvRVIeboH8yWdH01AH1tM8PSWselVxcqrX82Fe178KjGnR3DlMjoHf/bMP0HVLDklcInGVCYsb3smfX/bYu5GnWjL2/Mx65LPf36vJpXbzvNeoffk79gR+tOVFZXFRVH9To3F3S+Y6PBlA1mKjYP9ak9y2V5eOaTDbU751sgvqy9Dr0VXU6XqY6rfW1rgZTXopvf+mZ941mBryub1K/PK5yw6sXalWdSfNs6a2xtyx4k7pPt7+sweCqOp1vqj+YUr9/284yewfgzhv48VTNyVj+bqRJ5URCpY5n7Os1bW6tqKpKTU8NNDU1rU6n1/TJhL+WEypur4PwXnMQnlcJqDD59xh4A39f1aSj4WalmalZFduFupVn6Z0VKjS7ua7lrcs6tvpY4weZicL+SQ6l7WNn4BWBHONLIEQyxjrOLL0x2v856RzfyIxbcgewmWRUGzPx7dYv/0f/mWxgZhgegg0nlibJBqfgBOAn/QTvd8N65IW/yGAezHe74DyZNE+fBY9J7oAf4d42l0IuyANfyri4/bYh5JG+MbEdHoaf4xV5wFkoH7m6PGYu28kH38MhnE4aMAa+zhMELst27vNv/Bg66vB1bGHkgEU4R3KhbCNjQOBNPxlH6x2YkrhMee0xQ4+TQ7mf6Cw24fLRPZeRB/WB6SRRGm5bF9q+7TXauPPVKuYLaaqWBmPVzbklXnI/Ud3Y91BlOZGarUBTqscDdYq+9hyY6MjRJfX7+7V9ZUZrF9a19uQzmnzjER2YntG77jqopX17m8Dw0UcfbXgb25LQO/qW/IckELPsrHBA//F3jLFfnVBN/XAZ7KF3ctBbJz0p4/OZciun2+PZeZ90b/7mww9dXuqWZUVAnxwC7KcdYBbtc3voi9/Dk/0+t40wJkyM+RUOQJ/w/+gABwVm8tn6CYdAh9y2TExk0qitZ+Ck+2us/G7M0N8I6DOKe2m9b5bcJ5nG8aBEKCPOIoMCAlzIcjpFlwOIQnAzMABMATQ+4yT8GbCk3CT5uYQMsks/cva5HZzh4PP7BHGcC8u4MrOaSQLqAixShhl44DAzMM9MH/cl8LVBB5WiLRkU4HB4dRtJrgAWtBtyAHgxtoy5X9sZZ9rCGKYT93tnU30SqWfovY++rUteGvWJT3yiOeXez3o3+OKYGeNccu+AwbP4/s0BvfvQ1gXGDr3LMfJ3N998c9Omt771rc29v/mbv9kAvwHZS/C9f95Bvx2KVw044WCSmLJM0pR6iA4iw930gHIYJ2SaJCEDdWwqyR46lEkBxi8dfI4pTorvEopob+pO2hN2mP1pk9c2tNFGHPtufUIWJB7SuaZeUu9uhDcJFG3O5BLfWS4mFJxuz+nx6ElbX9rkDVtNp5nyoA/IH+efpJoyklymzbitJHVSfhz0lckDyF0uc4dkQBpyeWYGIxAVAiUex0QfLAvKgFBAgtF3SL3b6d/Yi0ry1N9fOv092nz9cU3NPqdankX3CemlOt0LmoxNtPy4s+Pq9pZVVevNqfczM/vVGy42B6v5tPS9Tz2q5We/op52lre6/FxxYDyjb8gPMkiAz5YFt933un9OWvg6k0Hbt/vu69lza/1wYGDZNAH9wlFduO+Nmr5tXWXnfHNSvx8X5yXxo4vHVa342KmJvDK9nl9X2T+jbud5TZzYLW7WZLLznPhu1+T6qsaTUhsb3k/uJexe8eBTqL28eI9UH1d3Y0HV5s75NXWnUjVlGu5T7ccqipH6Az9j2zPGz6jTsUy9PN+z6Q7462aW3svkvSzej7nzrH5RDlVXnrFba55h7ycNjCde5eADCMsm8O90fJL9gWuPP3Ny1UH9PpXFlMom6Pfp+j5xv6PSy+/9WnnvfK3OpOuzB5vZ+cHWtu5f/bK6w52ECAkV6yQ+KG0Je/P4GNsdhOFzPH5gECsm/JuDyVxuz7PHrQ8QY14T29Bh7Am7TAxDH/D58Axwgvakb068RRezzAzO05+mrYMfyRPAsCwrfW/yjPZ7rsuVQi4H3GivCoSX4eMIIEhgwsWyzRn4u2yXmZjtcQFzSCTmJIuvxQ8S+LRnxklmwo842NTtsC0jzwyiMkD0dZRN0pOA3nXzG2PIzKo/48OQCTJANvA3eCe6Ab76cwa8yI7rwV34p/vgJAV1ozcE/eg3K0ZI8LqezeVTunrvm6RFJxdrFVM+FM+Y4AMtfAiet+LsPEHKS+9r+dwNb4vras8eL2Vf1vTMAQ3X5nT5qRWtr6xp69K2Ztc39BMHt3XPbTc3y+0d0HsFozlbJiJoK6/uK0kxy4DzYJKLYqPIi2QFZbip7ruX1nus3U8/h96H4v3Ij/xIs+KDPydhP/rRjzZbJX1AngN8xrSNAYxTjnHGNskB0BF0ldlv+KrLYAVR2iv6SB34e3QCPEEXjH/J65ilpw/JQ7JMyzn9IH3FBqwrNwL6RND/fu+bQ/FwfhmItAM7KxkEE4XNrCbKxbIRX5PGmgaXQTV1vphzwyEzNDgzGwcEoh3wU36CJEaSWTccK/3JAJelWgRhrr+doIC0ux7e4+RwEAQeyDgDlgzM+D37iaG2gwSCM8pqywaSyxjSbq6jbThOyH2OC+1pgxNl8L2B1qDrTKoPoWsTJ++f/9SnPtUE9HYQXtqeAOk6HdAbyL3k3kSPoN9Z8QRVAvsXC+gJsPz8Uj+y7id+4icaQvjLv/zLzTIt1+NVAD7h3vuzTEK+9KUvNY8/AWQzkM7gEz3cTV/zuzYYQ0JwABnc4Tios20D2Iy/p34cEHqV97TtKvuC7JKktYNn2pj92e36bG/qbRK8LJty0XecbNp2W64pr9TB/J4kI0TK1zHjxv5YPqPrZPF5pd60U+oj8IZscA3kzN8nAcx+cq3LZ7aZOhmLJPb+jkceQQRYKUBAYV1m2bmx2H/+DFYxI5AJh1xy6usJtJjRACt8Hdl+8ALZQC4JhEkUup7Vo3fq0hvv1vS8D3vzCfILOwFj8YxG4zOajBdUlLer193fLAl3YDs9tU/d9RkV66X669tafuoLWlx5+vojoFwf2EUb/Jk+E7T7OycUWX2QMrFcjE1uq78naLcesD/bhNrLNT0b5fFy/849+NOaumdGRe9s81RnB89eij6+eFCTSaVJb6SyU6juegn/GRXlSrMKoa73NjNjRdlRpxyp0/VjsrY1HrkMk/1Svb4PmHPwvF/F1gHVK4Xqsfe4epK9UFVOtF0PNfIZ9lMdzcw6QeBHbZ1tZtHLcn+zP78oHPCbtHsWfUpV3VXhk+rlWSoT+6Em1UaTPOl0xs3j8Lxvvii8MsD9mVK3OfjAq3R5dOy8VCxKdadZcm/yX6qrelSo0wTzO4fflWM/oq5Qb1zr5NXHtLx9Tl1vFyi9TH/nUV7gMKQ1E0eMJ7O+YFsm99BFj6/H0ePi5fYeK7+yfLqdaCXowL7aPjf9JRhGEAt/8ffYKWQ6MTA5Etcm7qVv8/csSabuvGc3/AXzkz+0/QKBKTYCBvFKX/y7vwNH8GdZdlLexEhfC/9gxQv9BP8oj3FiSb3LYUUMz5BPfsgKQsY8bZwVNe3kK21Dnv5sfpBlsbLI/XM5JCjZnuQEHtwJP50cFR1mDFJejGsmrvBfJBBJjOa2AfpPOxlL9532JKdyPcjd5RDQJ1fdPHRaK3e/UfWCA/pKdW+iouvtTeMmYVeUXoXj51/YHj1j7wNLvQy/0sL8tF527Bb1e/tVb8/r6jNrWltd0+blDZXDUt+31NUPHZtq+JJPkPehcxnQwxWx2+QMfm9/wjk2BMj4KfiJ+4hPJEBlPBzMmwu6DD/1yDzOEzOeuefPEz4O6P3f/M1nOyQHTrt3udSR/sztx/bx8/B47J72pu0mZ4a/EX/gf8FAeCpnMIAr+Fd0Cn/netxeEnP4fTgkuAauosvolPmskx3f6d9NL7El98/dWHL/7/q/W0APcKdjgCzjnAG7dHAEyygmv3EtRpv7PlD6tnJCqjGWJN4YY4J8BhltsEkHZCPFKbTJOAaHwaTD8XdklAF87qc8vkdu7TYDAEkm6Cdt5jeXnfUj0wygMHjuIYjITDTyY8QBBX9GfpB6gMXlAGYZNDFGjJmvM2k26BLQJ5i47j/5kz9pZua9dMtOgoAekCSg9ymmDugNziZuvhfyRptTR2gXY4sztuM8ffp0s+/q3e9+d5O9/fmf//kmoUBAf8899zSPs7Mj/vznP98E9DhOxi71j/px/mkfqdu76XKOedoDurJb39JJJvGAiGVWOXUtdYMxhECmU+Cetp7SL9qZNpVElTFu61/KJfUgiSBl571tTMl2MQ45Hml/6IHLtT4TwJssmWD6O5aLpi5ncJ7vE7vaMzrte7LudOpuXxKwlFeSB4hDGzc4JZk+8TtEgEw/e4zby8lzrNr6k0kfZtJoB8lYtl0l/kPA/Mp+9Ia4Hzih8w89oMEeH2Tpw5h8MJwfbfe4tra/obrao8HgFep0DjQBf7c7UK+zR+WVvgaXt3X0+a9pbuU5ldXo+t7llEuSM0i+v2MFlQmgg3XLilkiEh8mhsibFTjomvvKagBjA3K5cuRu1T/4vSr2rFw7UKpUPRlocmGgamqiSc8n9LuFW1J9rjmJvtCcJlVXXQf63nNe+GCqFW1tbaqqfeZMV72u97H7QLF9UrVfxZWBqo1Khdfwu7xOrbqstT3Z1rA71NT81M5hXJ0tdTsXdk6cL71034TdZH0nUeB/k0mnkbnb1e34oEE/wsqB/EjVxAmASmXHs/NOtPipM14xsLizrN57HrSTkFYxrcmoo3LScQpApQ853J6o9PtxoWJcqvSe+3Gppc3LOr3xTU2NN64/xQY9xU7AsfQb6By4h92gcx4H/BBj4vHkOfQ8wo5Z/HYQj84mCU/f1/ZP+I/ExMRX2p6YlOWBSy9WL/jf5kncl9iIrrd/cxuY7aRt6Tfyu8QafHzO3CdXaOMsWAEvgKclBufYcn/OIvM7foe2+3sC1QzCk0e6PNsp24HAX9/nPnAftssYo0OZCPJ7En0E2PSDZCb9bbcB/AEfCNwJUDPR6zbQngzG8SMuw9fbF6Wuus6ckEqsRefAdXgF47y5/xat3PWgqr0D1bOVJt2J1Gz12VYh71mfaOzDLMthgz+enfdZJl7FMzc70JEjt2px8ZDGG7NaO7OpVT/S79KGptaGenhhS99z8qZmht6cjVWVmeSlfe2kq/vAsnSwOMcQWYHfyCv75wStZeX/5oTmlj/6oz96fTWPy3BA/7GPfawJ6D/3uc81PJHkVQbB6TcZD5IuYFPaf/YnOV/amvuDX/Z7YgJfQ0IAvULf4AKMH22Ez8HzXQby8msmIlgFAM9FXzI+sh/kLKjEuf/s++WXWEB/9kZAf32Ii9tuu60ZPispRDAz1ATAKFsS3nRSGDnKmUrs9xApv5qwopBWULJ+aYwYBd9heIBpOtIEygTGdD4YE+Ds6ygrHWkaOM6Ya3NpTPY9wS7Bnj4gbX/OANtlZFCAAwXgkszi+JOsZ8aTNro8HIXvac92JThRf7aZccL50r4EZvru77xs0ieResn9Aw888ALs8MzKhz70oQaA7Ryc7TXgQCpwnA6+mKH37wZot8OBPUQvZZHgjK4iHzsCn2D/xje+Ue985zuben/xF3+xORnVv3mG/pWvfGWzP8sO87Of/aw+/elPv+CZxqnjyMttBfBzPJMIpr7RXuyKccugnvdt/U2ihS6gt3xOYOc9BAdZtNvbbkOSVZxf9ody6HsSH+6ln8gk7+H6/K2NGSmnxCDuIWmWRJHxSUwgcDeR4KA0yAUBPVhDWWAC5bS/5/dsC+1BXjh4MJQ+oONp72Ao7WDmm+DUZTCjw8x7YgTLLn2d7zWO8qxjk1eCIcgiz2NmpsfX+I8l7ImhtAHMg2wha7YEsFza9zbLbgczevpt71Zv6SnV9VWV5aFmBriqv6mtrc+prmc1M3N3cwK8I9ded1HleK86Z0sdfOZRHVt5rMF/sDX1Hb+BDXKWC8SQIIezQtBTltKiC+4L8nE9xhtswWX54CdW6KyNKm3/0HtU3erD7ArVo1LD1YkmK5WKxVqT6XM7s+M+7766oLLjQ6jmVFXSoN9T1Zz2v9ZsNxiOLqssxhoM5tTp7FW366d47Fc92qfiSkfVlmfZS5VdH2Xn50l7hWyttdG6ZvfMqtfvquj6Gsu12zx+qtuxvxyoLB2Ye6+s9812NBn52fEeW8+Wu007y/LHzenMO4G7Z+3qaqDJeqmpOZ++70fT1SomvserBJzIrdUZd5qgvVnFO27m91XW/s6fpfntNZ1Ye1x7J1cl79e9NjPfDjzwSYmd+Cbww6+5MoQD8Lx6wvrMTGuedk/CKwM4/NVuWJMYhV0mfiYmpR0n3uGr2vjmcmw7aZu0AblknYlxGVDig5FH4jw2STIk7aLdXuomaPW9BJUvcM7XOB/3g33gDX1vczKuS5+DnwELk/e4HeAM2ypynzicCFll+SQWCHz8GSxwGeAYyR3wFH3KpA/JeMaRe+EPBGRgMNdxH1yL9tEm+ubXrBd8JJg3FoOpzOizcoLADXtxXWwVQF/YNtFg/+IhrdzxPRot71c9V2vkp2o4qPcTQ5q99I3hNk/kGPvwyuasDXP8WvNzUzpy9ITm5l6mXjGv1TNbWr26qvXz61p45im943ChW2853izddlDv/37PknnGPe0Nm4B7knhFh9PW8VH4t7a9Ooi3rDy+5pb33Xef3vGOdzRbJfnzmQk+yNj76DOgT51Mjsl9bT6eXMzXcE/67nY/sQtm3fGPbbulPGQBX0jOxT2JFySt0CdsH59vGbdn+CnTfPtGQN9Guf9en5s99JBUgBkwgowSVKHMSYDbziuDW/+WCm3Fw5AzMMcQqS9Bs51kIPjPYCgzawRHvo+kAkAJOCYAYVQYsX/LpTiUh4EB5BisvydLh1woP4EhSQNOEoKfhznhQFImXJfEyOWRtcOgycQ3RNuzN9eu8XXIFMeVck2SgoPKpW0Z6DC+9NWg++CDD+ptb3tbA77558D8Ax/4QLOM3nux2gE9ztwEmxl6L+/yLL3l4PuZNUwCDogyTulUXZaX1PtRJ29/+9v1xS9+Ue9973sb0k5A71P5vYTLjtWPs7NTYAxTx9NB4OCRNcQHPSAR0h779n0QKHQyf09bapPA3bLhbcKZxDrbxfskTbQzyS5yzKRR9idtBGKV19I32pX1Zr/b72lX26mmw03Cyf18Z73PpX5sxyHIbxMMiEb7ewgkuJHyyJn+JAttHOMeZtEhBLk0HlxMQmddJOi0DjOTQFuT1OLkXbbbxVJ96mJGiyXobm/O+rve9vLUHGdwOHWDxIFfnWhzP5k1e+LNP6Pypuel+kzzPHUv3Z5MntPW5ieapeZT06fUKQ+r7Hip90EVV/eqe7bWHd/4XxqUOwdBQYbBFXAQnwFZhPBYnv7vz36F7BMEWsYkdvyeZbfYOePjzyZBzDIaf3p3P6D1136v4+RmFn1rbVuT0USaq6R9V5tD77wXflJdVb/nswjc/on6/YHGk0rVZFWT6pzGo6fU63klwEF1ureoUx5oTpPX1j5ps9jZ8url7d7iWtQqqlJFv9D66rpmBzMq+6XU8xOnRqo7wyZhUPgZ8ROfPO+9sV6u740BZXNv5edQd2t1/L/jmXcnfpxEsT/Y2Sc8HlXSdql+p69OzwGSZ/BcTKGieQpBoWJSNm2r/Yi6Ua1u84z6brOHfmq4oVMrX9fiZFWda2Um9jEOHjf8UPoMbDqvI1ji1cG7dYszGzw29gUkk9gywViSCE+yDK66nAxK2xgJxtOuxLj0i5SXuAlepM8DF9vl+ZoMKBLb0sa5n+uTU2Tb0z6yLNqC7foe4wkJ+cRksIrEJX1LroJM4VN57W5cKLE9g15/73Hz/SQt/dljDbbiU+F4TCbQZuTHbKzLIUkABsJvmIgiEQ6Pw++6Lngt+AMPw59Yvwi+SRoml8pkMz4PrE1/Yd7htloe1mMSH+zHzkkm8IzzDxjHTDwU+w7ryu2v0/byziHC5aFSdeknXgybGfqd5J2zb9tNQk/N8+g9s1xrfmGg5eVjWlw4pdnpWW2eH+vK2Su6euaq5p/8ht58oNLL77qz4Ww+Qd6rKs3HXA/6hz1l0ij5EPJDv9BpsNyvJHB5xZacyPMsve/16k9PzJhb5nPoverSqyo/8pGPyI9FdvsYF+w3E0mpk22uiw9l/NATPrexAxlkjEBCz7+RbMvJQmwYm/a99kfwX2wWGaae+7ecuPM1cK5sI0kgzhNITPrPvr8xQ/+fldj/f65vTrlvL/1B8SB2BBOAO+CSATPgjfKh+AnKvgbnS7Y5gxLACwcH0FnBk3yn082ZnR0Cs/N8XoI+HDZt5XuMDweQjtR1QUbSiRJAJ3hnxgygxiFmcoE++TWzfsiStpOtzYw9AQDJA/pAORg59QOOXM+eV2SeWx4STKgnHSjgQvAEmLQDeu9XdyCdf3aCH/zgB5s9WN4/74Ce/U5JYkw4HGB7yb1n8wFoL7MkoE+nwL3tgN7f2xncfffdTUDvpVo+wd6n3DvL7MNaDh8+3Dxmzw7CGU0f2GenkMvycABJypIspm63HQHyYowyecN9lJ+gj81lP9MRUT9Okusz0G9fg27TRshMm3TRLtretkPGFBKJvmXAlyQQR5VEJR0pssl2pXzb8Mh40/fEjAzerQ8mSR7nfMY0GEQb0WV0mM/IB5vM32kfs8QQ23TKSWCwY4gdmGU9y2XrkG1mLhLPwKg23uR42MaSvOY94ICX4plAEBRDEthjSn9djuXm9jGb7z5BmpM0uB7L3mT17H0Pa/X2Wp3yCXW7ft76AVU+ZX3jk+r31zQYHFe3e0xls2T8iMqLi1p86rxOPPtv1/aXe4/3zsxDkh9kktid24Pcd7eBdnM9J+B76S5jbxkQULAawVjhOgkWfa3xZ89NN+v8yx/S9vRCs+R8ZJ/if9MT6eBQ3amLKrysvtlf71nt6eYQu8J7zr1Mvbqi0ei55hyBft+HcR1Xt+NHznmf+oKKrcWd4L2ZPatVLHjJbKFOOdC4uqrt9UrT1UITZDvYbgL7BS9t31ZPB9QddVVPPP9WO5RXt+fH3u3M7tcdR+eFOj3P/JcaDUca+BQ/b9Q31R9VmgwnOzPv3a46PR+yd02j/Mg6B/ZVoeHqUJ3Ce+grdUtvJ+jp8Jf/l5a725q/dmgVAQ3JobTTtt9Hd0hiWTcte3+PjyZQt/1iJyS6PKZOvNg38Ng6bCUxNv1T4lwbi9KvJR7l/YlZbUxKLMJfNvKtHEztJFPoF6+uJwNr2pB8IQk79+WeWvAmORBtS9/A7x4HuAzX4WMS3+BtHGzXbgdJmwzoGTv6j7zYnsNj8Ohf+9V2aB+fASBYlLrkdrou7Ne/gWUk81hunFjhoDSxIfUBrHfZ1kN0wDrFWQAE1S4T+VAG49DuE7KgHawS8nWsHIJXk3AF3/FD7gvvkw9c17k9h7Vy++s1PHxIVa/SZGaiccdY5CzcWrNqp7Ye1qNmO05Vre4k7cqO5mandfTozdp/4Hb1O1PaOlvryrkVrTx/RcVzZ/Sj8xd136vubcbFTyXyYcLmTuZKrt/6y4ovfCJjha4hG48//ITvSIwg80wUuBwH8cZtX+899K997WubR9f5EGPsxTjg2XkfiucJG85cItGDDSY/AXewzXYyKu2VRAX2nMkgbBKbok3YFvpgOWWiOWVlfWfCDA4PlsIJ7X9JfBE3we8zZsHOfY1l+d3YQ7/0Eltyf/HGkvvr7qkJ6FH2JIoZjLbJNoaNo/F9KCZgBUBiKAAdBg7ZTFKPIeIYqDfJczv4ABiy7WmsbbBMw6We9hKWdsLC12GgLD3KNlIf7aQt9Ccdu2XG3qh0xG0j5R4cCAkNxsW/E+zSRwye9kCayF4CQjhc5JuBJkF/EuskB+m8fa2Xrnu/updF+fT4/LNc/+iP/uj6gXjO9np2D9lBGkzgPNPv5fAm1M4yus12yIxvkjYcenuc3GaTdO+R9yP0HND/wz/8g37nd36ncUrO/vrkVJ+A74De5f/TP/1Tk4lOp54BI/1NQE6nnjqE3JOoYRtJ+tBBQDwTUC4P8sm4JHnDeeaYcT/15zVpu8gNZ8JmqwAAIABJREFUR/WCwbpGQBkT6sy+pIOkjdSFI0vSSAKsLQ/aTv8hLdl+6kfWLJunHtqSOuBrrEs8sg5yyjXgVTphSBIBSGIN9yXhh6hl0gwdyOsTEwmysWn0i2DcfUEWduTII5eYu7wkLNZXDqlLEuCyuY/6jDdggEmC78vEYSZBCd65N8fcgZQ/mzQYQ0iaXLj9Nbp076J6/cfV682rro82e7e3h/+mXveMpqdPqdc7uXOSer1f5bkZnfjSx7QwvHJ9topAh+DQfYLIuO/M6CI7y8jXMvMFebT8WE1ge3ffjHtuu/vt9xyQZ+Luv9xG4OC+mSGamtHGcKLRygWdv+utWp9bUj2oVO0bqrPnvMryirodL7uvNT29oK0tH0Q3rdKrosZnNRn7kL+LGgz2qChPqND+5rR7FQdUbu9pgm4Hz+pUqvurO4+Y8inzxURr57uak58Jr2YPrA+p6xx00L+pemNBg7H31u8cQtcEWs0J+Nf24ns/vpf9W2aDrjr9naXytf9XtcpJoXpYa+yg3kvlezvBkZf+N4F9M1vvGfq6maGvRxP1C6lfT/SytSd1i3ZWT2ETiU3YTgbz6G1eBybhv5iRJWiC8Hrs8pwI47XJvMcvV7wwU5+kmiCw7YsTezMYa2NtYkTaP/oHDiSvafMX6kqOk3jT5hBJzn1vyhOZERjRXvAajkKfSPKRMKQuxsMyg/dRT2IumNL21Uz+EHDC91KWyRES++k7vxMYuq2s9gFD03dYD4zptM+fbbM8xcRLsL1lzzoB1uHj8FOJY9QP1+EzfWF5O+Pm712f64f/8QgyX5PcAbkgX7cbv0MQZxzyfcYZl41MXY6vYYWKr7MPgxsyxlpc1trtD2h46KbmULxqtlLVd1LCs/N+Wo8DeZvyRBM/ErNab5bfO+E4MzutIzfdrL37btagu6CNZyfaWFvX5Wcua7w+0Q9vfEGvfuXdTTu8qtIBvZ8EYlyFTyZXbfDnWlKknVxHh/Hr9A95uQ64N9daruaClonx+8SJE3rPe94jH3SMLhoH/vmf/1l/8zd/0xy47ORDBt1pbySJ3WZwBn/rVzix39MuX+vv0SHwxWMPD0GX0W/KhINjZ8nnwIMM6MFAfsOfge3tZAIyAGtSr62j5s/f6d+NgP47leB/3f0vCOghccx0pOGicBBsAkwU28bAEqYMfpLE8h6CiyMBFHPGOQOEdCpJDAASK3WCh9ufjg6HTFszWEnQphxAGedC2ZmZhICToMg2MpxtIuByCegTaDDelFsGhwTXGeS7jvbqBEgGjgOnDHnHgQECEKisF0DK4CTJA+PvttjZOAj33nkvb7/jjju+TZP/+I//uJmddzDvGXoH9Pnnsp2RdTbWB9V5aTwBvYnbfzRDn8EcMrKT9Ay8n0Hv01GdxX3f+97XAJ3rcabXe/4d0NsR+HfP0LfHMduIXtB3fkuyko6pHdwm6KJ7bUKIY4Sw7XYPerkbOWYMaSP6D1lBh7G5FyPBOLG2neGYqAeihNxTNlyDPafOUL7vywRU2yEjY2SZtpjklP64LDtDAnr24eX92D/3I09/ZjwIRnJJnX/Psc7VRYlvjBnlpWxw8Ng1AWybcBLEQB7AOGTo9kHWIUgE64lfXI+N+xXMBsshxuAxNuA6GDuINT7Brw7obTsuzzZ15s3/t7YPPamy84wG/WWVOq7t0YrG409qevqc+oM71O3cobLcq2I4o+JMR7d+4580t3WpIU5pCwTpLtsEBexiKWr6oWwvM/e5NcD7LiHPPLbP5bCM1mX5PtfhQN5//s16ZJm4Lb7vwu1v1trismpHtouVugeuSOXO7Lv3nPd7s9oeOmBebGbCh8OnVdVPqtvZUn/gffNHpXqgTndWhZZVVnMqPJPuJFrXM2s+Mb+jot7TnEQ/uSR1h91mZr4JtMeF6oVKxdy2tDYlXZEGMwM/kUr1lcsazc02wXu369n2UtWk2jk5vyv1B/3m4DzP6Dugb07V9zZbx+4m/d703zxKz3v0m2MOdg7AG9UabG9qsL2updFlHdk+o55P6u/1XnBgKraBrqP72E8GI0l+E3+wAfQaW0G/rWt+77FwsONX+AaBPfiRvgwMw7+iO2nP3+awrn2RbaVP+Hz8IeURCGL/6S8ziIVrpG9tE37khTxz4gOelDaQeE2w4TKwGxJh2D6BQPbB5WI/tBFcS4xEVgRHJN1Svthy+kDXCd4lx2Rig/Iy4UrZtC1xEgzN4Mb65P9sLQInLQcwkDF1P3wtOkofMyGTvsLtI9GZvp9rkoch5+THYJzLZ6LCQauTEG5fBrpwN/y3++N64LSNPsws6OrJ12n7llOaTE1UTVequ2Op9N55JwtGTaKxroZNYF/VWztL8OtSM7MzOnz4Zdqz55h6xYKG5yutXlrT5sqGNi9s6u2Tr+qu2083sjFn82N9nTBhSxKvcH0wGD1jmxNjk3iBnbBCyp8px3J1GfbfXq3p+8zlbrnlFv34j/94M1nE+JlD+kC8v/7rv27axxZN9CKTUayKQB/bXI5kCm1DzgT67VgIvkFbwBj8beoUyWk4LJyflRn4WLif2+h6M7GQNofNJkdEZ/2dky43AvoXQ/T/Ht+/IKDPIABFARBxMASpOCUcAMQPpUNJ28CM4mNgCYqZlc3rktynA8OocF4oOkaG8WabGyJz7RCfJCEQgjSuzFzbUFmiSptxvml06WwhytTDKyQE0MMhpoNyezLoycCEPrB0HoeUzpI2kVUlg8g11AmQISPqSULGb+nMLBuD95EjR5qTSL3PabeA/sMf/nDz+BM7B2boaT+vzsSafLssZ4MdMEDgMqBnjOhvzmCgj3YC999/f3NIn/87k+vH1hnoHOT5GfVOQPg6O8u//du/bQL61JUcF/SN7zKYTFBvA3vCRwbHvMfp4IR2uyYJKfbA+PE5HVS2Ie0kA1jGFafRti3GhHKTsO9GXBmL3eoGQ3arI20PApoks02cILZJtFLvCeg9xpxw357VTxvKfiVpRY9SxyCayBHSSltoK2OKbSETriMg4Drfh1NPzLJdkyCyzvPZfYSAkFyETLosX+eymaEn6AEXIQzUz559yK/LoG+QT06KdhmQTy9x9Eypy3NAv/q979LqaRPKs+r3jqicHNT25KKq+vOam9tQt3erup1bVZYLKlanVJzv6M5H/kHd7X9fbotuuUzbpl8dZPuVxA++qP3IPkgkyRD3wYGfk4QE+DwCk8CC5ZCUbZKYQRCrmBw8Xj58ty4duUv1oKNiRiqWNlQMHNCvNSdI+3F0Pue1LJY1Hve1PXxWhZ5oniHf6y+pqpZVFDPqlIuqq707B+F1ttXxbHqxoW7Hz3lfkoazzbJYn2tVD3cCa58wX3jZ/VQp7fWsfqni6s7+e++hH1w4q439+5uD9Yqu98t3mxl7bxFwwO/rfY6Bg3XrmJfi1tceVy0/Um/iyF8qe2VTjwOBsqo1v7Wqw6tPabraak6yHxQ7s1mJOwQafs2Zq8RldG83e88grR3UMHtnn+sx9H+Pke8h0QNfYPY0fVliDvaY9pp+EMwDf8CGRl71TuIlk2F8TxngXGIxckIW8AI4QXKt9MWJmdZrcI+2EUAlB3H/OfgOW4Y/gGPgBvcnNiXnaXMbMMfjgN3h91KG+GYSougGmEnAh1+Cu9Bf9pO7Hgd14A0BPfIiAMwxchlgE6uefD/XokuZiCXBSTnp99pcqO2fUo/4jXKYpWbixvhIsgR9dXvdR+OT73c7nXg01iQfwF9l0NzIqzejtdPfo81jt2ncH6tcKFT3fUDmWEW5E9D7wMzJxAG9Z+79tAsvwa80PTWtQ4ePaWnfEZXVPm2fG2tjdUPrV9Y1vLqtV+mKXnHqpA6NL+nc0080y+49U8/qJreFVRBuC3zC38MJwdTkwgTvYCyJl+R0lhOn2+PD/cSid73rXTp58uT1gN5tMa/zHnqff2R/RLBMe5KrtDkvOohfT/unH5m8o6zElNTv5HRgoccOG6RtcC7GFd1Jv+t6uT45JHgCZ0jMQPcsl+/Gc+j3vsSW3F++seT+uqo0AT1OIxWIQL29xwXlS2KdjjQBKQNiiFl+l84Nggp4JWCjzLTJdeS9ZNUwzCQdOAwcTbuP7QAHp9x2Wr4fJ4SxtwlEBkG0NQMEyHJm/WhPOlWIayZN6BNg6eshqxmQAFa00Z8hThAT6gRM+T3HlHGiH4AQIG0wNOHwrLqfQ+/l7bfffvsLMMjl/v7v/34TpDuo93+TMsCIi52p9tJ9B/R+hBQAbVKeTjDli2xop9tu2Tg54CX1Dua97N575H3KvQN6kwY/f54Zesvvr/7qr/S1r33t+vNpIU5J5l4MWPk+A1HIQAa4yA5ZJrlLfYf8UHcSROyBMqgTe4M4ZzBJeemI0v64F7vJ9lEO9fo+iFPWyT3oUDqrlGHKA13GHtKxZZvpI8FAvmL/EG0CWRMCk6V8ZF3qNf2hrLzfZbDckjHK63fDSeSO884xxPYSnyg3g/+UTVvfkavJHvYLOSZgZ/YIDOEEaOrPFTuMF/fSXnTNsvMfS50JlnwdbfOSRxMHt80Y0Dv1ap17w/0a9c41j6TrFIsaVRckPaGZGZ/yvrc55d4Bb3l1Xv3nNnT3t/6xIS7IHELuelim6nr8u/vDrDr3uG6SGU4A+Dp/dgKCJfY8h97yZck9WMnSWfwCp6n7s8mkyZGv8X2X+3t14eirVC0dlPpSuTRSZ/E59fte3jhsnle/ve3nt9+s0WixWXLf7XxL09OrzQn00mFJloEJvJfbr6ss1ptnxHs9fK88pO7aQWlYqpgvVPY6qq5MVG94j3zZPFnOQXqxUKo76Kj2ltjtnf3zRWfnMDtzsMqPn+t2mj31frTdzqOqip3H7BU+4d4BatWU6dl5bYw1vb2tSXegqj/QVL2tma1VDbZWtFBtaN/wkqY6/746BWKMzqdvwDZyZhJdz6Qy+0JJ1OKvGH8Cdh496HHwf39mC1bOyltvme1Pf5yYC8aCNxkogVG8Yg9t7Gz7WHC+bePYctbfrjf5A3bn+9zODHByn24mD+BgrsP3537bnBHFJ4J1tDX5VOJV9hF5YB+WcQbEyQfwFR5DEjsec/AIrMsgi8COe+FhJA6Sf/g+l8tYt30J36NDtJ3ZWepyv/2epF5yyLbPRS6Z4PB3jA+yAB/9mf+Mm5OIJJjRQbfVffMKQXMVf+aME/b8Iy/Gg8CZ1UV12dHWqQe18rLTmvTH0p5CVc9bdmz/283MfFGOVVdbGk88O2/Z+fNEg6m+bjp8XPv2HVRXyxqem2hzbUMrl65qMhxrrjunkzcd1vcVz+rZr36u4WzPPPOMLo8Kzbi8aytxSZKgy/AxniyTcsb+c4sZSYFMBLm/HJDsVydDfC7TD/zADzTbKKnLmPxv//Zv15fcP//889cPeU2enzKH46Sdp45lYt3jTBKmnQBLrofPT/5EMp2AnziCMcWHJm7QDn/n+5nZT24B70+cIOnPdZbpdyOgX3yJBfQrNwL66yFKccsttzSn3APQCf4GEgL6DGrSUWQAkc4REEKRk4z6frJVACOOHJIGQGQQhyMioIdEoNgJ9Bg/TpJ+0U/KzQwjfaEefwaMMFr6ARHJYDmDoHSa1E2bMMoM2NK5ZEAPICQ5wjFBSrNtkKycyaOt1IGTYgyQZ7suxgC5JqEjm+pD5nhWqLOp+WdH9Qd/8Acy4DpQ9/92QO/22rkR0POsereNvb4JtsiVtqEDLsffOTngBIMDeh+M9/GPf1y/9Eu/dD2g9x56H7TCoXjeh+UtAciQYLVNGuhXAnrKne+T6CTQEximXtCvJH/YBmNCvXl/yhjSxNiQLEJf2sQUOaWuZx1tx+fPyLpddhKOdFSpR5S9W3/oU7st6HD2IYNyyvcrJMp6YDJhIuD/zG7tRkIz+MhH20FGIQXYabYPOefY+bsk3wS/7FGlvdi7X5GHrwW/sGsy9FmvcRgsRu6QK2aiCI7BG7+2A3KXCennOn/H+LFnk5lRkjjIwteZqJo4MCaLBw7p2bf8lLb3XFHPJ9l3ZzUcnVetS5qbnWgwcOA6q059i8qL+7TvW0/qlgv/+/o+bA7ig5jQD2bR2/21nAjiPJY8scJttkzcB7+3/AkiXJZn/LEv/5YHBfo+Eh/WH8vNn5uA/uqa1uquNu75IY0W90pLYw2Wz2kw/ZTG42tP4ph4Of1dmgwPaFJcUFl+Xf3B06prH/TnR/kdagL+WkvNI+063VX1e2OVxaK62zerWJluDqor9hXqzHdUX6o1WavU7XWunTYvTdVXtT2/R6VPrt/c1KB2cNLRxtRic0p+c1J+s9beQXzzrgnuPVPfBPXNoW3Nc/WaR9FV2xPNbF7VobWnNVdv+eF3GqhSp3KbpU7970+KweeDX+g/um2dYmlx+lpsCh1Pnw2Zh2e4bBI1+bg665v/25/YJ+QMIXaUZaGXidlgCViGrVFn4jr4g63zG3oIz6EebCOTY21fm9fm+3ZAz+e0zfTD+Ce+A2tom1+TF7RXF6UvJ7ClTpdpnQcD6DdjSOIQbpH+rc1BKDt9m8tDb7BPfk/98HW2PzgGOsdYJ44yycKYZcDDOCWeut6cmU0+CFakD8dHkTyBS/nVfcwAHy5JWyjPgTs4T/BmzOPkduMS+E6QSNvRYZK0tgu3f/3E63Tp6B3Nkvt6oda4N1Sn68PwJhptj9QdjFRrqKravrbc3kvvC00N/Bz6Y1raP6+p7gmNL3S0dnm1ebLG1tUtHVah151Y1st1QY987SvNDL0nZJ6fPqL9q08248dES3IeZAp2u7+Wh/XJuOB+ue2WSSbk4Pvou4N447n7a7nde++9+r7v+75myT382brhgP7P//zPmxl6HqtHHIOM25wD3cCuGS9/z4osxjU5FmNOTENMwTXuH+OVKwQI7vG51MMJ9+guwbrbzSMdsy4SU243kwPYkl/xm9+tPfQ3Avr26L90Phc333xzE9BngIQCQ+ATXPydr8WAM/DhPUEuxBjDSkcAyGZAxqwIYEA7UNoMAPgO0KBOnCXGn+QP8uHfyLztVmYGNRgLjpT2prOg3wkgOHRUAaPF6VN/OggAKR0LRozDxlG2A6h2UoP6yE4nUaANBPS0n+9xaPQVGQCEgK+JrwN6z3j/2I/9mE6dOvUCzXfw7hl6z7g70+tnwjsLTUCDo3YQzpJ7HpPi/hHQtwGU+lNvGUcC+h/+4R9uAnqfhvrrv/7rzTJ+Z8sd0HtJvp2FHdPf/d3fNVsBcgzRk9TtJAxJXtI2aAMOxb9l0gbdTB3AgVMnjh+ikIQI4SbhaI8dySDsI8ltEjf0jra0y+EzeowOZEYdHfNYJbFKm8ry0z5S15IYppwpJ8ltyjh/9zV2hiYE/s9hUEl0uR6nC46x3JPvsTHf6/fIAhlAZNxulq27b0lqcOLoQlsOuVQeHcrZAIgPYwYWs/ye8WU/IjKiDyaM2TZIFTjG8nxfR1sg2bTDn/0H2XGdJg0OrnzOBRg7Oz+vc9/zNq0fH6jX76jXndNo7EfbjTQ/7/XdF1VVU+oOT6t7fo/u+No/aGqyc/if28u+QcvPYwGBSf3yrL3bBSakXUGYkYVlnXbFSib8i38zFpAUgKwTRLhfLp8D9ng2+vbBk1p9xUPS3lr9m66oP/OoRqMzTeA8HO5Xp7pX45VZFfPrUu/z6na+4Ll71TqgojyqQqdU66DGoxVNTV1Vtyd1RreqvLzULH0v5kuVM00krXK7o8nViTr9UuWo1LFvfrYJsM9MHdLe1We0sHFWs9MzDZl7Zv6Ezu87qZl6UzPbK7o6tV/j3qBZbuvl/Y3f9X77eic55xn/oqo0P7qq2bVzetnq4+p1O9cfT+VzUQjiwBrjCoTTr+gseggWM/PuMeG08MQ2bJBEEbOqzPhlItfXekwcyNuX+D+zmegkeJSJ9fSjbSqGzSdu53t8Ur4mbmLHWS66BlYkloIV4Jrvw4/6N2a+0Vkw0tckX0pc9DXgXfrk5C30CVlkf/w+sSrvs7yNndkHeFzbH2ZbkUdiZVuW2Jnvs62iH8gkdYLtHWBxjhH8yPcR4KT80KnUO/QD7gFeIlfrFXVZt/IEenwIZTDO/p6zRLwayGVRBnjt79wXHo2XPMPfcTCn5UGCEexxWfTVwb/HzG1zveMDt+j88Vdrc3Fa29VQnWWvvhmrKHye1LB5hF1VT1R5tl7rUtFXXTnxPK3lQwd18OCCZqdOa3y+o8tnLmu8PdLW1W09tPpF3XPH7fKmHQfzXr1o/nZx6bRmnvlC08fcvoQ/yRUKjJXbSeLUryTiMhENP2U8fJ0nd1jZcOeddzY8zoE9srWOfuELX2j20PtQY+/xz3KSM6ceYyu2OXw7sQCJRPw2upN642sz+W5ZgHvWRf+WwTk6TJIDHssjVCkLjCWRlpwDn0vf0XnKcjtJ4Llf343H1t0I6F86AXy7pcXx48evB/RklHCugB9AjDK1wTAzYpBelBVylCSfcnAqLG9hhgVnRkCEA6MMQJhgBedOVgsDgWyQFc5ArB1E4Hwgqem8/N4GBGj5WkgwgJYEJ504Ak/nknXj1AGYBBLa1O4/8qONyIm6aBP1MCY4TuSXJKgtjwQqMtEAIoG+gwFm6H1wSTugd+bZAb2JmGfBPUNvZ5Dj6rZ4yaxB3I+tc+DvoN/y5fAjSFuShUxAAaxun8vyigEf0udnmDqL+/73v78BOgd63kPvQ/NMWtw+n4LvOpE1OgOJSyKWY5wEZjfyg82k7aTxMSY5tv4dB94mhciedqL7bZ1OB5QBL2X/fxHMJKzpmFMvXQeBI7rILDE6lq9J5Nr9yjFNu6WdkCnkBfbwik2CGSy5Z09pEtdMUIE5zORD9DPYR8Zt7MqxTxvNWcvsF/aY5eU4Jcnje14z0IGomhC4TW1CjO46+CWA52BJMJL+MRPX7ovbmgnPJGFuE0vxfRCR62vqqWut3PugVl5+WN2Bn3G+oLrYUqc70sz0SEVxWUWxoO7KrVp6/Hkdfu6L8pPY/EfgCMYSuFtWEBz31/bqPrs/bgcEkUQKs/yQNWTF967LRBAyZTn4P8kDl51JFtfvvl6ePazNzS1tP/6FhgReXbpV2/e9Sd2jE/UWn1JVP97sV63Gt6lYPa3xZalYnEjzX1PR+X/Ur1e0VU2rKI+rrk6pqpY0mJqo3zurTrlX5dVXaOrpodTraHx0VuWSo5Suqiu1issTdX3Aa13qzsc/2pw0bzlB7tArvxIYuo3nOnu0PVjQZM9hqdPVqD+nuWqr2Q+/uHVBo8FCc3jfoa3ntF30NRjtbOfAf4I1GdSDBWxJwU9i2/6d4BFb4lrGNoNp10HwT/uZlSdQ9Dh7fPy9sdo651cnWNhHzziDg9hA4l36YPAkfSXv6VNiDYFico/EcXwZdgV+Ii/6kjidXKAdqHM9wWHicdtv2z6s35YHW2VSDpZNHu4FT/M1BBlgEsn9bA99zr75Otug62UFTPpOZEOCly0WyDH9AnicY5Y+lrYhE3wyfMBlsYon24AP5T77fk8YuO0++4MtPQRfBEckGrJd7bHmM77Kn12usdjywJ+wZcS/cyI+nBjdZ4zdHr+3TiMnkuSsGnJA73Z566B5UqfX1/OnH9TVI4c06g1VzvtxzV6d4700PqFzqPHEdu3kjwN9zyJ7VUFHB/Yf1vKhw5rqvEzFlZ5WL13VcG2otfMr+rHx1/XKu1/eYN/jjz/eBPSeob984Hbtv/Toddtjth0/bF3kqTLIBo4Gr8/Ef56DwdgZbzhbwHjvpKBXfX7/93//twX0flydV1d6wsaTNRwemEE3+gJesjKNJFDiKLpCvJJ2hH6im+mj3ee0VewVP8p5EGCqZUDf0VPf47ZZP0gk+be0ScqDK9AHfIA/u9zvRkA/+xJbcr9+Y8n9dZgqbr311iagJ6Bknw5LNXHUqcwYIIabs/UYhI0YJeR6lBrjAQzISAHUkPOsMx0qTgfHCzFwPRhpBlJtgMco2v3wPZmcSKOmbGYn2uQPx54BSzqZdPQ4NX/HjGqSHWSYwRdARfnZhww+ITIYPASGa+iTv8eR0U5+S8fPGAEcyAgQ8h56z9C/853v/LaA3gTsQx/6UONE/fgTz9CbDCAryuSUex8S4/1aJijWHx5Hgr6gD7SBmQP0xe13pvzBBx9sTkb1Xvo//dM/1Qc/+MEmy2wHcfz4cb361a9ugNPg51PuXWfKIMlXEip/b5nl76kj6Cjy4952QgK7aY9bW4eS0LyY/rTb4jKTRLYJbOoN+gUa5BijR2m76Ct2nc4rZzv5PuvOMcz+t+sEI3YL6MGiJMSQL8iUiQDPoYdQ0A4+E3j4XoKWTBDRZ64DG8Ed/85vBCsk/FJH6Vv23e8pj/Fmhi8dPMEzATXjkXs2CXjBIreJLQcmXLY1nmmce5ddr3HH95ls0nfX7+sJxJi1gFyQtOGAMvqyuT3U2R/9PzXcc0n9wUDleF5+QtvMvA/2XG0OftN4j7orR3X08W/qwMVHVY2G15NCYAm46FU27rf74jYS0EMMCWrxMR5Dt5mlnJYve+kh6f6dsnwfY0BACCnDvt0WX3/mZa/RxvZIxWf+UpPtTW3WHQ3velB61d3qHbwgdR9t9qzW45erOndAna1Oc+p0te95lb2PStWjGvmE+fqQVJxUp7OkqYEff3RORX2nyudu1fJXvqTF0VVdOXxKF0+flOadfSi095HHddNTX5bGOzOGBALM3IKD+E/wBMLJjBG6SpIrk1boctp7BrTYHH4VrMUGwR9s2te1V1zkGJBIoT6SUwQybjuPpUPvPA5O8ubS+wzq8WPpexMDwTfaCEFvYw1y4V78MKtZ8IWU1/b1yDl9BthPmfxGW5ITIZP0+1zXrjMx0DbcxnVmLOFmfE4MJKCFKzHTx5ijG2Bs9gssZGzBouRdOWOZfipxnH7g6+gnGAy+gpVgorKgAAAgAElEQVTYJT4If5eYDb6Bv8gTW0dWJCRyy5J1DXtKbE99Z5zhA2AJuo8uE8AyQ+/vmbUFZ5IzoGfZ15zFBatd7/rcsi4un9bw+E2q95Ya++C72nvovSrQM/RXpeKKSs/YF348p2f7vd2qo0PLB7Vn7zFNFYdVrnSaVU/rl9dVfeNremh2RQ+8/nUNBzNn8yy9A+YrB+7QzLNfvL5qCc7NeLtfxuvEB7edxLn7xjYmfA/J6rRHT8j4v8vyqydgvH3yvvvuu36Gg9v7+c9/vpmM8Qy9kxx5GCJ2RIIOPcbW4Mb46ra98Tm5FGURZCc/YZk848a1cHpsDn3K7XNtGwPDSYj5XtoLHr0YZhhLbwT0iSD//d4XJ0+efEFAbwO0YtigUdokr0lOIWBtguFrUEjINIAN2QCAeQXYkkAkEPs+AjgMFgfDzBikjPtyFuzFZumzfu5Pg0mC7n7yl4CMg8AYs8z8DqLkeyFIOFqIDvVlQO5+Q1hxupSFo8zgD4cG4SMJwbUZlDKe3I/8cdiMH+Q9SY3b7CXsb3jDG5pD8dp76A0uf/iHf9iAjJe1Z0BPP90mB9reN+VHufixddY99zMfW5dyRO+QWc4gOKD3Eq13v/vd8nKtP/uzP9Pv/u7vNrM7dhAE9B5LOyo//sQBffZ/N8KWBCbbwtjjlJKoAeyp820SiK6i05AQ2pMEiTFnLJJgZTvajooxpKx2m9GLdtvoZ5LKJKbUTyCa9ydxTeKMbCFIu41rkj9sieshl3zP2LN/nmCemfsMyrEHsAYixsqkTABkvdhEtj1lz/d8x5iiE4xtkkLsn74mdjErgw0QqPp7SALkwPJjtp3frG+QV0gl5B2C6Hoh3A723TZImvHf1yfG5ayC77M9sR91bWNTF9/zf2k0+5x6nVnVG3s0mJ7S9F7PKJ9R2amaA5jKS8va/81v6vCFrzXLx91nMJWxcD0+HBOcYdm7CR7LUvPgpZyJ93uCfGYtSVKAgeCtr/N39JkknF/ZK+zfzt10r9bLKVUf/58arq/ubD84fErVAw+re6KrzuwjUr2i0eadqp9bUrFVaDKoVC9tqjP3WRX6nIZDbzPyoXhHNT29pE53XWV5WWX1RvWfvklLX/mM9m6cVT29qCdue6OqI3MqZgpNP3NRhx75nGa3r75g5gbZoNv4xsQwgooMathakjYBNoBV1iv0LPUa34uNtP03HAA98zjmkmJsg7aDp+lP0WXjvmfiSQx4LHkKgcfGvxPgswUl9Rqc2w0f2/4ycQosAcewW3xuBrbZfnAZnExZEhTwmnwoeQJySH6VuIvPy/YnXmWbCSwIrrKtGUBmwMM9JEdIBNCGxCeC6etk6NqbdtutAzxXm+Au2+/2gTH5XHfkTp/a/hN/Q1kkk5MHcE/6uuSAHlNmT10OiaW2HAk63VaW4oPd2JEDTFYQZTLAZXFgoX+3Pluubj/L6xnXxN92ooUxQ5b+vDW7Xxf6e7Rx1ys02duXul5FOlbpPfXVpsbjTZWd1SagL4qBqqpUVe2cS7C0/6AW5m/WdHlI1aWJtja2tLGyoY2LG3qnHtFr77+vsT8H8+ZtDpg3DpzUwuUnmu/xS+iy5WoO5/6RsMDno+PWBWyVZDWyRbfcb7bNOanrMn3QsvfQe8k9jxO17L7yla/oL//yL/Uv//IvzRlNLj8xyTJmbzvYnhwrE23J2fDRqTcua7ckD/4LfUi9pJyMjcAlY1jGFYkr4AR4lvyINmQ/4Bj4eXPa7/Tvxgz9dyrB/7r7i9OnT9fp1K38Nhj/R1kyoE+wzd8BJozDimilhKjhVBKcsyyuc5k54w/xhLSwhCyDDerytelMCWzbdbZBG/G3nS3GlY66TeTpV7tMQBjgoAwcJ3X6M4EpZTFrj0wI6A0EkAuydWnwfAfZZ0wScACVDOoJQCC9yCGdb1sXAGGfGu+A3llUB9D5Z9L/gQ98oAmcvXzLAb1nWSiX/hq4Hcz7v4NrO0gDFM8fTkecY5UBPUTRAb33z//UT/1U8wxT77N673vfez2gP3HihF75ylc2Mnei4WMf+1hTJ+OFLBh7nETqdQa1+R4Q57U95ukkkigxhlkWesx4EVSiP1l2yhxHkfaBQ4NA5SzkbvqcdskY5XWp63lt6iLXI88klSlT3lNmyi7ryYArHTAkghl6kzQCvux32jD2kIFROtUcR+Tf/g4dxmayf9RF3wi0ckxxztkuxhE55qwGJAgsY1aJANVkJ7HGBNm/mejYntwGluHnFif6zSszn4kdlAOuuB6vunFQZaJaFYXO/OR7NB48svNotvWbNN2dU3ffSEX5lLpdqVsclS7t1/5HH9XhC19X36ewX8N6+s0sunHAS2T9ZwJpHGBZKktmPcZuB+cEuP9sB7BM/Z59q26n/1hy6fcEARnQ43dYTtokCGaXtDWqtPnMI7pyyWcBVJosHJRe80Mq7zyqcu+3VNVPabR5Unpqj7ReaTzXU7FHKvecUVl+QcPh45pUpQb9w5qenlPZWVdVjVSM36Tpp/do+auf1czGzpkEFw7crpU775fmak1fuKjlr39Wc8PV60TZbSdw8StBcOonek0QRZCWOk7QQKDOGPgz2zPa9uPx2S2IpNwMIHMPcmIB9YJB6G/yA/TNfbP+8ux5jymfPab+z5kKJGgSC7NecDGJtH+H2yBXbAP83w1P8Y+JjYmp6T/TjyQWEvAwRsmxknckJhCg4ItpP/iSvpG+74bvyXPwJxlw07a8lzqSv6AL6TORV3IHMCsTCMibwCVnn12v7ZIxhcfRb3QG3wNe0h4wmXpzVjW5B3rr+61jJDHhZOAdNuby8DPJF0hsumzG0ffQD2OXy84tKMYY/AP3sALJKxaRKX6CZAB6ttmZ0rlbX6+1/UuazE9U9avmEZrdgc/K2FBVD1UWo2scfNTgz05A39G+vcuamzummc5BbT+/rY21TW2ubmp4dai3j76i+191b5M0e/rpp5tH1jmgXx3s0dTaztJ2y8r/kYF1w+Nn28HuU8eMJ+2tW/6OAB9dcF9djjmc8dxBvQ/De9Ob3tSccg/eWXbf+MY39Bd/8Rf613/912YSyO1i3PFdbgPBOPqLTmTwjU5kQq+tx4xRBtruPzZJGYkbyaexpYyLsNfUQzCF9uXEnuXLajxfh79339wuy/O78Rz66ZfYkvvNG0vur7u9FwT0AAyBYxpsOgu/R5n4nmtxMoAhTj4Vvf2eYAUQIMuHUQHIkFICV+r2dczMQGwAVMgMwUES9HTyEOt8zQBrt9/TySVRAIwBFNqSMiRod1+YTSRwTaNN8saqB7clyVwGQzjc7G87IYMjBITawRSEMK+jzgxW3IZjx441p8Y//PDDTRY1/9yP973vfdcDejsIHr+FjHy9HRgk3vvsIWnsoUdW7QAvZYP+edn+W9/6Vv3kT/5kMxvvZVm/8iu/0iy59wy9g3wH9NYxf+fnmbpdSf7ackkdb5OIHHf0IXUQEpMkLfuOPqYuJiFsl0/96SCSeGU5tJvxp652QJ9jmo4JPOA168Q2uL4tMxxTW3ZcR53IIvUVOWa/IGuMOW0ieM89jMxEUgdBC3IloE/Hjw1mf9pBkvXZssM+aB99zXH1NQQv4FnKkbYwFugJWOfP1McsNDPQfI+tQ4bBB2SS21bcBtfJntM2YaTMJKLojdvIbArEwbbjQNu2O5ie0RNvf4fq2cdUalHV1Zs0pVl1DlYqu0+q2x2pUx6RrhzQ4W88qgPnHlHfz0a/dkIvAYTb7XqcJHBAbyLMMmvXY5LnE40tV1/jdnnmlufQO8CD2EH63R8nBfwH+UKOBPg5I+2ywRv67HuNRe5zQ0wPnVLxP96q7v45lTeta1J+TaPNgyrOHFR9eaLhQOoslNKeicrBk5pMPq+quqipqYPqD3wo2pZUL6moX6XuU7Pa//nPaW7j4k6wPDOv7X1HtHrguLrbm9r//NfVG6437SfAZt9m2hxEOvGC6yHPSbLz7Aj0kt8ZY+wHmyOoIPHRxjTXYxLObCQ2mz4BWyGR4sCAQInyfB8JLM49YHWGx9iJYrcR3WC5bRuv0CuwiiQOvgL5gD3uJ0vH0YG2rwQz0qdih9lPyHwGBsgTXEksBFPgTenrwBl0k/anTqTPAD+zPYlN9Dt9nmWTCZ/ENNrb5mNs4aAf9tusdmqv8oALORjzfX71vnDXw7Vul8fStu4xI2npennvcrIe/8ZKgMR3f+9y0w8hW48t48eMOZwLXgvHRHdYcQKfJYjy9eB8yh1so55MNvge+oN+MZPrdnAeguu2LNxekrGUO+rP6szBO7R29JiqvYUm/YnKjpN9fljlhhm6qkmt7aH7ut48snI8GarT6evggYOanTus3mhJw7MjbaxvaPPqhsbrY/149XXddsvxZnbc++c9CfPkZkfP77lNRx//6PUkMWeRuL3tZDr+lS0EucIsV9Tkdhv8pXXDAb3L9KpNb5v0hNEdd9xxfbLOGMAe+s985jNNG/HLiWV+nwkz8CXxABtAx0noMZY58ZV8BBzA9sGaNv8ioUBbsBVklNwLm0cXfa3rT5yCFyR2uA5/b7v4bgT0g5dYQL99I6C/DvXNknscRDpbCBFghbKhXO2gnDLSsaBo6RzaQEt2NclDZqIxEK5jzyvAhkExU0PP+D0TDxmQ4HAxbgh12wlSDn1IUkSbKYNrKaPdb76nbssYB2E5Q8gh9W3ikYkBMrckMjJAejES4Wva8kZ+mQnMgIqycEi0yd97LBzQG3S9zN2nx7f//Ax4E2Fneg28JnCAEeBLQO+D8XwdM/S+lmAmiQ7kBwKC0/T3Dui9WuCnf/qnm4D+H//xH/ULv/ALzWw8e+id7XUQ5GDAAb2TCEmO2+MGGUkQJ1OLXaAXbSKXAX2bpDEWSQgT4KnXv1NOkrAMqnNc0JNsG+OC3aaOpv37vXUB+8fRJYHdLUmG82nbD2Pc1s/sR9osMqY+xoUxZ5Yj5c0sPYEdwSuBSC4fRWeoh1euoS3gXmIGzh37SGfOWFA+dp2EAafv7xJH+ezXDCYZK2ai7eghksjDmJGBqdvEKf8OQiHGfgUrCLhsZ4w35IuZbkgkhJsAi2CYfYsmn9Ozc3rsLe9Use+sismMdGWvup2+igNjdfvn1OuuqSyXVKzfpP2PnNGRM19R1/s9y38P6l2Px429824je+mN7e6T7deraXydk3MO6IwRvtZ/4Ib7ig7zPbN9lhW6nfIET9Fjl0FAzzgbx1zf5r6bVbzmR1TML6h3pFQ195gmw66qx6dUPbOurb0H1F/qazI9Vm/xikajL0g6q5mZver2NlRoS2X5Mqm4SZ31k1r63Dc198SXm7GyPDs+/r4/pbEfIVbWGlw7HwByyNhzQjarttpLXrE5gmL8MckrZtUS+whQwCbsjLL8maCDVSHovuXa6MP0dBO0YYdgCHqeMmb2ztfk+RAkFTz2JHg93s1+X4/Bte85byUD8MQM/EaSefAOUo2Pawf06dcT19JeE/fA28S6xFmwEF3z9fialE0mHrgneRX30Q/0If32tzlieebWZzns1AneEVwmLrax15+t+41uXnvCQfoMl4FdYSsZhDD+YJH1wkGZk3ZggH/ze/QPH4Mtp69LDuN+GueMDQQ/rCSxblgX4YDoiF9JjrxYYoZxAQMYH3SGfdP0yW2Ht6ZeWWbU5+9dnvWcczzAPQJ26zUz3b6Ofekk8eAB28ORnt1/Smun79J4ulQ959n5Wj0HNzK2DjVxUmR7oqLYapbjD0dbKotpLS8vaWFhWeVwSZOzE62trjWz9NNPPaaH923rf9x/X9M+B/TNDP2lK7rY26PF1eeuJ9ry0XWu0fJvkrvXzvogKef+sXIqk8buZ66OQod9nw/982dP8njvvPncrbfe2nznP9ftx9X9/d//fTND71Pu0zdj/36FC+XWLnwDdpZ+yNeTqEpehm1jP3Azjyk6mnaJ/qCrbgv+Ju0WfkBbXQZbvsARrqdf8ATqw/6Mjd5+8J3+3Qjov1MJ/tfd3xyKh9NACa0gGEKCe85soeDp9CDBSZYpk+szWNjN8bk+spU4Y4yHNuEQUXQbCsFwtgdDzf6lUXCty0kni+NrGyjlpEwoL51MOmmGFkKBY0jAw6jb5AP5tLN5BHgYP/Km3fS7HUDSLl9PgJ5EJ8c828317aDHn73k/rWvf73u+8G36qFX3/Vtmvyrv/qrDcg4mG/voaffdgR27g7GmaFnn1YGjzlebn8GTzgEOwGfivozP/MzzSF9XlLv59B7Zo9T7j1Db9A2QfQeLDst+s4r44oOMPaNu5xMrh9UkrrVJqxpBwB2Xp/Jphw75MI4trPPOTZJIplVSKLo92kH/JaOhnaib+gE9WS//F2umEinw31t55cOKZ1t+z0ySoIKkW2/0i8CBxMikx+CCQglQT2vuxFj5EOyEPmnzTLujF86e8hcriyiD+gs7clXHHObHDM2kEn23LFPEOLIIUM8og8i4GDX9dvBe3Y6iRNJD2Y8PZaQRvfJNsHp+dY7SJjbSHtcLwG9y5udX9Az9z2k7VvnpXGhYq2vcrqjwX7PGl1Wt3tJZTGQNm/R1LcmOvXEJzVd7hzeCLb4FZLs924Ds1Ouz8k+f3ZA73FyvV5+b3n6WoI+Eg6sBOLxlC4DHUgSzmyIf4MUun78Cf23zF2fE4PF9ILqe35Qo+VT6i73VR96VqPhhvRkX+W/fEYbB0+oc/qkxgtj9ebOazJ5SirWND3dV7ezoaJcVac8IBXzKurb1H1+Ucuf+4zm1i7sBDSdjvwowE7ZUVnsYDXtBMPBYmTGqdrYALqMvbKcF/Ln/oKfnKFguUA6CSaQWdsXkfDBjyU+svrJvsH3Z0ItE/Lp93I7GXrn79BTt8dBIIc9Wk+5h+AAXMqgE7ttB+eZZICTkBBxuxIfk8OAn3CA1JnEcLCMRHnKOzlD4ifvrXvJIVwu48C9eR9lgyO+nsQ5e7vpU3Iork9MTB+bfsj2BXaBA9Ybf0dSkTbjr9wGsCjxknqTL5Iw5PBOdAD7Y7w85uBf+pXEcNrt+lm+nsE8AXbyuDYPSiID9vkVfaaO9GHoAocUuh72faedYIu0GQzD/vzqPuLbWMHAmLPy4MypB3V5/yGNOiN1l0r1Zx3Q7yz1L8pLzaPrhttLGo+3NJ6sajJ24mVaBw4saXpmWb3hHo0ujLWxtaGty1uqNiq9o/qqvvf1r2v8wJe//OXmCUDGPbeJsSZBmDzAbXUCljaz8sH3Ycck6fyZ8UYvLQvL1gkQ64z7bz74wAMPNAG9n6aEzH3/pz/9aX3kIx/RJz7xietBLDriV8YYvYMvgPNuF+2H38CJSQyl3TN+2HMmIKz/mbTK+1wPiSraAp77e7bGwcHcJsa7fb1lQxICfHLdlpXrtM/7buyhvxHQf1sY85L5onkOPaQK49otEMRptEkuTixJKQEnip3OlPcARDouf5cEwp8xoHxPlhIjIDBqv6bTZkSybzi3DCBIZrQdm69JB5jBSxow7zNwI1DnO4gUwJHODkNNuWb2nN9JcuA8XS8OBeBPJ4Ljof8ExHyG1KAL1A8gJSFBNgYSz4Lf8cBDevlDb9NPv/LYtyn+r/3arzXBtAN1HluHntHOXHLv5e92JgYulty39SfBlHEBlB3Qe4mWA3rvvzLg/+zP/mzTBgOiVxTcfffdDZC6no9//ONNQI8ckG+OKeOGPiXJ4DuuSaKH7NqBK21Gh1I3k6Qgnwz8k9AxRoxZJgCwjSSmqZPtunGWSVSy3emw8t6UP04ybYx2pC2mbWXyIevOcpFD2h/lkgDkubUciofNgCfMcFAfskrbJxBATtlPv8/luLQliXYmmPw7swK0v41BENqsB7zztdYzyA8Bur/je2bVWY7OUlRmSnwds5m0JfWHcpA7M6wEQQTFJDvdNmaXPCtC0LewsKgrx+/VhVfcrvH0ljp1T71BT70pL/dcU1H4jIqRuvXLpbMHdeKJL2n/2rPfdsaK62VGjcSM63S/OGPDhzS5PR4LJys4TMvBnskzSQ7f43t9n1fi+DMz0iQuXAZ7QUmG0VeXg+1wQKzxzjjSzFDvP6zJ/AGt3PMGjU9MVOmyJlf2qfuxT2m8sa7xPa9XeWhamr+kyeR5FaXJ9Ej93nazh77QrLq9vZpMbpIm+1RcmNbiU8+oOx5r7spTunzzqzVfrWt55RnNjlbVaeF72jc6TDLDfXBfCdR9LfviwTXIqz+D7ZmIy9VjiXHpB7CXxBiXga0RKPoelusze+rykTmv+CDwFf30WLB318G7cdtjzyPsCDBZ2YadYePYFyszsEf8P7+7HSTlsgz4BuUnHqVNZzl8n3W2g/KsI/EXvpD8xDhAoIiPASPbiUjsN7kIfcAntflMYi+4gi2kU28HSLQRfUwfY/zg7Is2tySAw4cRLNI3lmmz+sj9pw4wkmtJNIBt9A19dj88DgRw+J/Ua/yC20nQlDKBXyFT37vb1hfGmDpos8snWdbmqfgwZOS+Wt+95JwtDLSPYM/1PH/oDl08elrVTKlib6H+jFdNTlSrbA7dHG4XKor9Gg4d0J9XVY3V7Uzp4MH9mps7ovrytOqtSht+esfFDU2uTvR/TD/ZHIrnFRkO5n0wnjGPgNj12wZzT7zbyIoqVtAhL8uBa0lksN2A5feU7XJ8vzHb73kEsfmcz2dCh61XnojxDL0DeydZ4b6MKXqaHBuc9JhYF/yXugBeoE/oNmX4d9oObqIjycNpA3ZETJGc3nWn/0/+6bFPXgKXQAdyNZK/czlgpcfqO/3rvMSW3E9uLLm/PuTFsWPHmiX3KDFgg4LxW86at4MeQKsNgIBfZrExoDQSWuPf2vVkMNcOFJIoY4y+BmOl3LYzwemkY8C4cNo41bbjy2AMQ812ACRtEo/M/DvABOEBWJIQpDPmOtoEACYh8DWZMYWcpOyzvThUxsx1s3QziRDtTTLCmHisHNAbcL1vvX0onu/9rd/6revBfHuGnnHwLJqzu56ld6DwHwX0gBrBE4EVr3YGr3vd6/Sud72reZyeA/qf+7mfa7K4djo+lf8Vr3hF896Owb+z5N5lQMCS3Lq/EGD0CwDPQJc2pTNp60a2N+vIcYCoJMgnkUJuqd95DzacbUui5e/Rtf/IpnDKL0bo/D31oq/MJGa5SbiSAEPAUtdTJokraQPoJ/WbWFmHTAAIbnGIkISUD3JhLBI7chwSF8EQ2p8BUZJZyBl9Tjlk2ZCFdt/dlkxiMgtJ5t7lsWcY3YI0+xqCVpfjscCWCO5ctv9nooBymH1yHQSAzFT7Nw6L8/0mDm4Hz7wfTS/omde+QVsH1lWUfU1P7Ve345midXU6j0vFijp6uYqLL9OhJ5/SzRe/fp2EMYNrmbCMu5n5v7Zc1fV4bD1j4wOQktyChb7GfYds0j/flwE9y9T9nfWGfhJQIANm/N0myxFy5nK9h3v24FGt3/JabS7frOJIR+OZK6pWp9T7p0+peOpRrb3qLeodO6Dh7IbKqVWp9naJTQ2mTKqHzfOhO529KuXn03dVD3sqL/WlkVRaboNSxVShuatXdfDZxzR34anm0Ktcxu4xZvUGM3qMreXCuRL4F/SP2av0H+A7tuBrWHqaiS5szuUTnLtctwM9JDAn2ZL2nwn79GNtP+XfkDszggT2HjvPGjrR4qCegCG5Sxt38X2JmW0/l4Q/sSED+kxeJN/Jct12/mPf4AWYl/ZPW7PN9IXvLAu4EfIE0+Au2Z9MVmSSwuOKvbmN+Z5gEf5kG/RfJhmz/ZlwQBbwhcQ98BbsAS/xQ/7MUm0OY27jIvoBB0p/ln4XucPTrBv2Ce2gyriYB4kiC9drXoDfYLwt6wwCXScrFGiT5YfO469JXGGD6busz/ANl+8y0w7weZyP4c/owLgu9PyRe7Ry0y0ae0p1r9Sf8balWkXpyR1vK5Am42ltb69oUm2pmuxMmC3t36PFhUPqbO7RZGWyk/S9uqnJ6ljvKh7Vy++4vZGBsdaPrvOqKMbV7ePQbOThttv/ctI9XBRdITlK0Ikvy3MEGC/LzxzOry7vVa96VXPKvTkbdmhs/uxnP9sciucJGScfkBt6k/bX5snIOZMu2Bk6mZjHd/jmjBuSu7eX6nN9Ox5x26yX6LzLIO7ARrId2LflZ53jWnSTaz0uNwL6ZKv//d43AX2SU8ApM1dk2FN5AXPIFcaWIkxygMGkMmaQhAMwYLWDF4wznQmADugBCBCBDBwoL50ujgqCgnNM40un267Hv+Eksu5sa9vhtwEkHVH2DWKRAQC/A1w49SQeZLUZk5yVS9CgvSxdo12ZmUZmlM8sQGYHfb+fE+pTSP3YOj9iJP9cxu/93u81TsFBM4fiMda00w7XB6FA2Dndnj30BJ85fu3+QxJcjp8z/7a3vU1vectbmsfS/cZv/EYT0NtJeOnWXXfd1Th5l//JT36y2QrAXyaQckxwuBD8JBQEe4wbssvEF2WhR/k5ZUaioP1djj9jQhvoe7YX2aZj4z73JfU3yVOSy7T3tCfqSRtEBhDRJL7tgL5NdlPXaGObOKOzBNnYBrORBPMsP8e2CNCyDZRB+5N88j4dPGSGOrmf8QYnsg7wsK3rOOzUs8QJ8M/3MeNKO10msxzMnrk8v2e2qE0IbEsQQZcDuUpiyXjkEk9fazyBdKK3rBBwUEsA4Pu2yq7O33O3Vk70VdQzmu4eVs8H8fXHKjqPXZulv03Fygkd+uazuvn8119wGBbtyT2YzEi6T074QWbAB9fv9rGs1WUQ3PFYKNs5p9zTXsvY7WffKjoLaYcgkRTADgj+HUz2lo9r6+TrtbX3kMo9XY3nhxpvV+r+729q6vP/qNV7H1b35DFtdbZUTleajIfNLP3UTKHewMvqfUp0T93xLdLGQON63DzyrlRH9UwlDSYqex0VVUf9i0Md/ObXtHD2keszdu6DZQMoZwAAACAASURBVOW2E+ha9zkskMCIRA5j3E7AuW8ZzGeiFFJrefA9ZJYACB9uWbG8G9LvGUbf5/9geDvQphySAEnISVYQCJjI+7/HjgMQPRbYRCa0ExvBOrA1bRse0A5O09+DPdgW2IrO8jkxm/62g+8MtBNr/D14Ar76d+qm7N3alb6Qey0n7ifITGyn3OQu2AH6niuS0m8hM2acCThoI/4lxxI8T6xnjKzL4B5+hERi+kmSxQTJyD85Y8qJJJ0TTZkgSf+M3uV4sUKE5F/qEnaE33HdrBDhDBCw332BY8GtMnlpu6Wf6YPcr0zcpS9hxn5c9vTMsddqZe+SKj9nbK5WZyBNzdTqNPvofWiCn3zik+63NBl1Nam21etLe/bOac/iIfU39zaz8p6h92Prqosrelv9hE7cfKxJBNu2/HSibz1/QZVK9cc7q57wCcjObWIPffYPu3Af4abMyufsPGNGkoRT7u3TfdCyz2cyZ0MOrv9Tn/pU80hiv3qZOeMCdicPB/P8G2OZiRp/D5dHZ9ucxdfjH5KX+zuPrb8DR5GB68Jfoqu5NZiEqNuKfiYOpr0m30nu4Pq597u15P7GDH0i+UvrfXH8+PEmoIcgolxJqCGMKBKOEyVtOyKMBnDGsP15t4AeMIU4ZN1JuhOIs8wMgH1vOyOWxophUBZOD2NPJ5tAjsFyf2Z8cYrptFCDrC9BJgOTDBiSWFBuyoz2QaRcjwHE90FAk6AmIchsMEQu5ZXBB20lwMKRJKkxIHmfpAN6B9C7zdC///3vv35aavuUe2Rk0m3yd+jQoSbo55nDnIAMIUu9AnCTkPg7E38fevfQQw/pzW9+c3PK/Yc//OEmc2mC4jq8FJ+9tQ7oXWfqHH1v6wgOBQBHZyBASXqSHKUu5D2M+272koF9tq2dJAD0sYdsc36XRJD2YHdJILMtScjapAYs2K3tKT//ngQHWaVMkuSh1+m0sg5snfG3Xpqw+b8DCgcwJJ/cfmY08j6Xl3aRNkq78vcsL4N34+Ju8qKMDH6QSfYP+aNPvo8AvU08bLsElOz1ZeaSWfLEZbA2V90Q7OZMvL9DN9xPk1iWmDsocB0QUxIKOfPv9jbbV8aVLt//am2cWtRkbVqDyZJmFqalbqV65kkV5SMqdEDavFPLXz2jExcfu/5YqsQw2ygzg5YZfsnJPrfLJ2PzDHLX7f4xM+Jy2K/Jnnn216fvsfyMMQSa6KS/95gQDPkeiLivgYS6/iZoOfFqrZy+T5OFnqquz52pNTq7rvmvfEqbR+5UcXxZ4/64OWF6sjVR6ZVwg1KDhZ56cyN1OiOVoz3qXJ7RZMNnCkxUdAppqVKxsNqcWl3Us6qHffXOjnXqq/+i2WpnPLBNkrY8BiuXvGbbwQLIK74bXSDwBu+xEcsD7OcesImAj/HjHuTp390GYzLfJSbRB+pmPD2GBEp853I8LiatHIyHHhAY4f/AkyTq+R0YTMIi/Qu/JadIedvGCL6TM9CXxMnEEvAK/HB7XBZlgOtZfxL6Nga2+QNYRJ2WF2PHuIA92Dv+PvvBSpT8jvEmUAen/L3/SPYQ9NBHZJLB9G5yYjY8VwggZ/qTs6oZQLlsbIBxTG7ArHnyKrgb12cw5X6TOMgzUZAd1zLJldzL91p+jEXiCz7G5RivLXu2LxHwpu1xrgm+E3+Irfj+c1PLunDqflULA1WzlcqZWtOzXuFTN1iial6TalO1D+zcLlT1r6o/Ndbi4pL27FnW1GS/qiuV1jbWm4B+dH5FD299VXe//K4Ga71a0gH9E5c3tTWRZtbPXd+64PYQnFpO+F+CWVaC+DoSAJl4Y5YeHwn3N2Zwyr1xw5zSjyE2Z/M1HIL5pS99qZmhd0DvJfdw27bfTExqcyUCfX+PTmQcBD9LvPh/2XuvZ0uv69pv7HRy6NPhdEZ3oyMaBAgiNTLBDImiJIqSyg+2yw+ucrlcKpcfbb/5b1CVpBLFVJIuKYqkeXVFUbyiSBEEiJyDEBpodKNzOjnvvV3jO/gdDa57aD8AviRLfapO7bS+Feaac8wx51rf+tC95Cxug91xBPV+9bgz4HYbJIv8np0X6GZya3ZRgUOMA5sFg9x3fPwHFdDXfs223HevbbkHJlUdipcAn84N48DYCNAzewqgZxaRIBknnoEOQJ3GArEFiEtHQz/8PYaXdWOofIejgZQDwhlAMc7SOeOUSmfqunOMGbDRTgbB9GW9oIjvUu659a0cf9lXSBH9gZgYMNNJuR0AKtssVwGpD5KAQ4NkuH6IIs7c1xDQe0uUA2gfNlf+/fEf/7FeeeWVatuW/03C0qm7vINrg7i3w3u13BlX6wkBPfOepCaddhInE35ncx988MFqq5ZPQf3a175WBfQOFHyCqn93eybB3rLlNhkrsnedGRwDqIB/CbDoPGOjvpQHDqT8DUeOfeG80wGlo6KPOW/0lX6njOlbBpPMY1kvdZf6j+0w/lI26HvKj7Gn3fBdtpN2kw4MOWHP9AkCSTDieXU233rElvPUD95jD6lHpS6W8+VrM3BPHKA+5g3HDp5hTwQW6yUruDZXMV2eJB7zSbDOoXaQQAgktg85xmYI9NBXCDAy9/VuD3LBGDhoDIyyrRNUQUZ9rbc72ubm6i1duvd+Le0Z0PK5HvXXR9S/sU+1jlQbu6Buwye996jeuVXbXpzQ3vOvV0QkA0vX6354Dgke/Orge+fOnZW9muS5H8YIrsUH+XpOuod4mWiSlMB3WEZegSJQSbx1nQSI6C0rgpzsTGKlNTiii/f8nlb2DFbBfHe2o+WpZbXOnpdWpOVt42ps8up0V+2ZFdU7dakhaUBVsqM5IDV66tLlHm1/7WX1XH5XfujU2cPHtLy/pebAlNT17TFD0tKghk/M6Ibjj66tFKEj7ErJgIZVT8vG/eVWBFbwPXYwnYB9PT0nEIEDYJPomb+nXX8HUff32CIBF/rDQWmJqZ4DglD319f6M0kUv7fvcP08rs7zkafeQ5bBpsRT7AhfDeZSFpvl9yyHDMDlsq7EtFKX0jeBO+AB2JMBL2USs3IOMghJ3kN/6Ru6nuUJNnydk9g+TyaD78St9EmWOTbEvKQsjD08gi79A9iQQTDBEf6CVUrwD5xjUSb7D2bRNnUhn/QjvhXDfUKOyDXrcL+4Xz35VznPxiR+z4DMdXkxIpMNySNypZZ23Wfrvz9btzm4FN7JPBrnM7GJXpHYta+bGtquC/vv0spojzpDXTVH6urp81MMnMxpq9sZUnulo9pEXSvdRdU2TKu3t6tNmzZqcHCz+mvb1L6s1aeFXJnRwsSCPjP5lO68/dZqvv2sdwf1JyYWNLfcqQJ695MdCYmn7k8m00lMc1hnBvAkAwhE4Ra5Qm+9MEc7cOBAdSieuaXn0vWw5f7v//7vK/7mnQSuC51Ft9KWkT9+Eb9Gwh8syvkj2YCNeHx+j46im3CpPFyUvuCjaBc5uJ5M+Pg9+Icd0ifGzY4RcN/X+D2JQePhB7HlXr9mAb2uBfRrtLV26NChavoADIw0AT3f43gxEJQOcPX36QAhven4aR2HlIEjzg6DK4Ma149CQ8ioD0PAEHFg6bQxcgzTrwQROKMk4vldjivlhGGnMwdU0jkwFow8jT6BhUwd9ZLZo1+MJ52jfyNZwvXIHjkxTgJ6tgMRpEDash4cDQQO5+U++DsH4b6H3ver+7/88wq9A3oTiNOnT68F9FmOgN6r/d6a7xO0CejpSwbByCGdtfvj/hPQ33PPPVW/XnrpJX3pS1+qHJMB0QG9D8XzfVp2Wj/5yU+qLPR6ATh2kQF22krqepLTTPZAJMq5T/tJ+yJ4pe4MWpIA0t+0oSRnSW6SSJL8SaeBrmaf0lmVY0i55FjX0/UkndgH4yg/Y19pTzjClC967HKsKpcBPfaUKxr0BXkjrxxfiTtlIMMYXS9bnpkrxoM9IScwjVUE6iBRhjwIQukn+u3r3BYrkNgEwWtiL4+ky1WRDCAslyTYEKHcXsqBcu4H29xJIIB77oNJs4Nt29Li4KhOffQz6o4uaeV0U339A+rb3K/6Qk0amVCt7wl1unNq1I9p+4tL2nnylbUtwZAbiImD9gzo3B8H9C7HffW+hcbjgtCwrZi+88gqnmUPPvrVsmSlF1LEHPiz37PdmzmDfJn8ktC2LC8ffVCzH9mnTr2t2lSjOil6eXZRfZcntDC0QfUtTTX661qeWFZtsa7mQFMrfcuqLzbUN9Sr1nhdjeWmxp55QSMnXla909Zi/6hOHHtIzW3LavRNqNt1onZYvfNbdPCVN7Rl5szagUrefu4/5h1b9iuJL7CWufOrx4+ege1s80UGJLPwmfheX0cSIAMlEiD4HRJY6eeSWGMf+Fh2FGDfBC9+dWBgXfP1nHTPDhV/n4d0JSZhk9hoicP0AZzBt6R/ApcSrxi3+8a26nJsZVKAehJ/8OWJIYlBtJOyxPemP+D3xHJwKMcMpliGHECZ/XZZHp1mncrfMmjy93wmecT8I394SNpQcq3UC4IWgiXkj79C92iDueAz8+g2Uw8zMZJ1sFqcvgyfWOqM5UBSymNmVxMr+G6jTAL4Mwkz6gO7OL/Hdfk3EogkW90nX8stR+m30FP/ttA7qlP771d7x5C6vR3VBnxmSUf1hneRLKvb7dHKVF3NWkNqrajbO6/e3prGxoY0NDSuvs5mLV9sa3Z+VrNXZ7Q0saRPXn1c99x1Z9UvB/Q+FO+13uvUXl7U6Kln1nwHSU3brPtKQO/5tayQSSbp/B4fRrIuuSk7z9i+bz9w+PDhaoWee+gtV/sdL9R8//vfr55HD1/EbvyavhQ7QB/TprjFC9v0dQTX9A3/RJIidQYfRBvwDmyUpJHHht/GHrjGZdFzkiXoDL4dHfD3jI/dIfTHPu+DeGzdtYA+0f/X633t8OHDXRw9wUMG2DgNjCUdEE6oDLbSCWDg6XySgCIuSEA6+STxGaxkwOnraJ9xEKRD5iG0BEu0CYDjWAChJPg4SAy+bAsHxZjLcWTgtB6ZoDxAkEmJJDY29CRWzEOSDcZHH5kf5IjTpx7L0QCbjhUy57pwrvTR5B5iC2Dt2LFDDp7vv//+KoAu//70T//051boDcb0Gdlyyr3r8kEsBqUyoM+5g3ThrBP87AS8Pct98q0ABvwvfvGLVeaSe+id7fVjsDz2H/3oR5XTSv1KHUxdTkfPOFPGBKKui/6WgJy6BzinDWAnJFLyM/NEEFPaB20mySmJKTpYEpCS1KEj2TfaS4eWCQi+z/lYjwxnH7C1kkTldcgYeyDIJqPvebUOsfWclXvmg/Zoq8ScJI1gQBLk9WSAnWCHOH1fB3FIfITgJTkr7TkxlmCMYIZgB31w3WxRZS5dFhyB0LjvJuiumy3SJmME6uCKy2HvbGH3NWxh95hMSlgx9atXyf27bWm+f0Qn7vu0NNLR8rsd9Yz1qW9TnxpX6+r0Tas+9oS63Ytq1O9S49IBDZ+9rP2nn1S9s7J24BLYR0DvNiC7ThpArN0vMMJy8Pi8muM+ksgwzjh5xw4FVtY8TlboIVLMFzLn0EHmw2P0bx6/f5tpDevsrlvUN31Btfk5Td1xl7pDXXXmutJCV+3ltuRDuTvSQn1R/dv71J2RarNSo7+h+mhdtbm66s2aamNSvVVX40pL23/yHWniguojm/TObZ9TbXNDteE5NVo+obojdbdp7ERHN7/z9NqjivIpBp43ktgENonX6d9cH4nxDLLQdb5znXmaNzqSvtVlEz/BZ/CKlUr03X1Lf4q/Stz078xL6pzn02N2QiK333uOXA5CjG8BY+EEcBxeE3fKMqUvo2ziSuJ0GRAmPoMTyCAD0/Qh1JffWRasZIOxBJgub5nYNlxnJkXSr4M7maTxtciLOUiMTXxyuwTwyJYEHAE9OzyYN+r33PiPhFFia/bRZeAdHj8YC77lmQqZRGCRAfsn2VqOn/nkHBF/JuB0e/BHZAx3JdD0+J1AA2P9vXWRXUAeVwaIyM/9IPHshKMDVrdn/c1HLoJHLg8GY1dum636bqent0/tWkOnbnpIy/0dLY8PqtbrA/F8G8SC2h0H9S3V1FKr269araNOY0k9vS1t2tSvnp5NGq1v0szZGc0uzWrm4qzac219ru+SPnp0bzXXL7/8crXY8Xxtu3qPP6b6ymLV79yl4HIem8fEbQLYv+XovnJrAed6+HpwOm3KZeGCrtNJep/L9PnPf756BLHlaZl5p44Xfrzl3qfce6EIe8H/Jq/wddZVviPhBE+AT5BUYrcbeof9JWYQTGNv2AS4CMaBv8mlwQL0PRcfeFJNlodDwlPA28QIZOqFq/f9d22F/n2L8JdVQe3gwYNdHBFOBnC3MqJ8gDDEH9BDkTOIpAyAmuQ3gxgyVesBbwZCWZ/fY5yAAYaHoaLokBsMNQE7jZP2S8LPmNYLgmgrnTbXrxdQZV1MNv20QRvAcYBJLNxPsnwQCeSRBIL6U5GQSxkIMR7qhVwxx6xaQfoAaDLOqR++J93BMwF0jt0g89WvfrVyDN5uz/3xGdC7D3YEJuRehXOQ4KDe3/PYOpwt44Zop04yh3YCzub6pHtvu3/uuef0la98ZW3Lvdvwyakm++7fP/3TP1UJB7KxCZK0S91l8Jo2kIGa36OjSSBz3tNZIA/qYJxJznMumfck0ZBh+poBsd+XuozdEiBSF33E/lIe6DrjBhtyPulHaRc5d6U9ZVvYdAmIOec4TYIsVjM44R65US6DB/qV9THPSbbpI/NH8oi6mN9MgBEwYb+s3uWKZ44L2VMnhJe58isrISRx6A+f/YodoMNugy2yrKCw2sYWfZKiBEEECNRBXyD8bINm27mvt62yOrM8tEHHb/+4tLGlxQuLam2qq3eoX83zLalvXrXxZ6TuOan2YTWXDqk2WdO+469q0+Q7a0EIAYmTDQ7qIb1+hTT6XnruFcQm/LvLE/y7z+6nbdyrt+hr+psklAQiECwTT1Zda61erSwtaPm9oMRlZ3tHdPbALVocGdfoy09pZvN1WhkbUaevR6p5u5sjk+rhUeoOS53etroLkialRrNeBfQO+OvtumpDtWoLfm2mpvHHfqKRy6fUafXpwp5btXDdLnU2t1Tvn1K9saRGbVT9by/r8KuPa6hvNdAmiMnVUwJ7j9F/4DbkknFmYG3Zs7KGHyOgQWe57cL1sp2esqV/s05bjmzFTvtBx1wm/Wgm6rFFdpFhB26bw/EI6Hn19QQbiUPYZfo9xpQ46e+wVX5nXIn92Ab4lxiATv6i+sE6xsdcJM6gr+6bx81hlSVPAlMzmEkexriTB7nuKiDs6alkz0ppzh87+MAV7MaBlPvJaiOyg79QJ8GI+04f4F6ZUGDsqRskmfzKM+kplz6OucwxsrMAngTGp327Lt8KQHIzE32JJ36fiQqSSv6Oa9wO5z2gE7Tp8cKfPRbzG5Iu1l8wOs89Sp3JpAc25nkGh3vGturq+FHN7jqg2sNf19wXfl+dRlv1phOkfs776vPom80+9daH1V3urj6Hvr+mLTudAN+m5nS/5q7Oa3p2qtpuvzK/ov+ueUp33XFbhZs+zNj/LzV2auCdp9VZmFk75M0yQP89ZvMuEn9wfPAmd3ehGyTg8JUE1yTnLSsnCbyb8vd///erw5fRN9u7T7n/h3/4h+pQY6/Qk8B2PdgSnCZtMu2ZNnl1/fg7bAMb8/y6T+gnc0uSCd+FLsNjSDaVOux+MMfwM/qd+Jz8K7n1evzMu8c+mICeUxVLFvYr+rm5Iq0e5/Hv/q+6h74k2xmwJcikEvn7DCIxmvwO0AVQMwDx9UmwMiDC6ZCRwuj9PRnVnLkSiNPB4ThdBsKAY0zHmUEVGTDGQkBcAkMGH1yfjhp5pawg8XktWx4hZy7DqoZlR/YNZ0G/IUOATAYI6exxcDjTJDHcx+TvAJgcP23wG5lJ1+/vTJrvu+++KqD/5Cc/ubbdzX20g/3617+uF198cfVerBMnqgx3BoCuHwLv5IBX1lzWsjZwp+PIAJI5AUDdHo7FK/QE9F6h9z30rtMOx7sAfAq+T7u33HxonhMO7gf6Rv/QtZxTwBYny1ygj5RNuQHeOSelTqT+oRvMFwEnBJzfIcZuM3WAPtBeaavp8EqbTntfDx3L4B3nTZ3+nH1JMpLOCV1NOZb9pDzY4N8J0tnyaxlx33UeipckFnmg46WtgkvIAnvJcpncTDwCxwisIYHYEHqKfvKaQQ2OOgk7xAcZIFf66no4Y8LXuz7/257RB/c5T/33b6zWo9sQIdfrfwJZCCqBGQkMAiu35V0vHIbUHRjRO0dv0/yezVryjoDeGbV6RtRzZkTNnhl1d7+tri5I2qd6fYeaC0Pa98LrGrv01tpjsdymya5fTRAtSwcR4K6/M7HzIUhsv3b/Xc79MHZAxPxqQkiQj52aMBpXsGMSHGCrCRqrJBUej+5S39KU2jNX1/zVTO+wLt90p5bGt6n19nltevUnmt14nea37dHylnF166tLHI1mQ90eqTvYUXelq5Wr7ere+uZAYzWYX6xL/V1poFYlABrnZrTz2R+op72ouaEtmtx/uxZ3blZtw4rUmlVdQ+o709GeN1/SxqUra892Z9796nmyPLifFZ/H+LAb9IvEED6IgMX6RsIMYk5iANslkPVn2gEPEhcywMLGwdrEKII+sBMb8hyzpR5faD3m/nkTWW4/YTzIhEQFvhw9T/+bfhqs4Dt0j4Den7lXNrES35R9L/lFScKzXcom50k8gEMRsIA7XEcA6vG7XvfDc8lunAykSdy4LPacvI2AHrxkhwpjJLAG89E39y3lj9+De2FrmWhFvsgCnEEOGcRkH/Eb/p3n3ed8JGfjKRjorfUFnSWA47fEdrAcmXr8JEoZW/oW5IVcmD9k76CeoJyVeQL/DCDxc4yHpEWFKe8l3tQ7oOUNu3R5542a2zik5b4VdXs6qvd21O16Nbqtet2cZkA9rX51lmrqLEnNvgWN79ig4ZGdakz0am5yXlPTk5qfXNDKzLL+h/7Tuv+eu6v70s2LvBL+anezGhNnVL98co2TpR15nOyOg7di/6xg5y0x6AMr9nA4/JVx2z7dSVqfcv8Hf/AHFW/DHxv7fe+8n2DkFXr3lUNQkw8yx2COP+M/4XvwWnbAkEDkFRx0HV4wSI6Cz0V3kp/h30ly+Tq4LL4HTE7eju2ChcmB0Pm8Lu3f8vRi2Pv+q06Z+zX6uxbQr01WFdADqkmcAaMMNNLZYNCuCQXju5IwJ9lHKVHqBOEk+YAgBgRJJVigniQE1JnjSLXM/uEoMpmBky/768+QGgCBstlnQIw202FzXQZEOP8kWRBsnC5O0oBFEA3RwflRD4BF3+hPOkcIAf3OBAmgltcDLCUpo26vmDmgf+CBB6pT5XN8BnEH9D6R1AG1nYOz4/nnMUDgvXWXgz1cfwb06EGZZMFx40wNuj70jnvoX331VX35y1+ugM4yddLg9ttvr3YDeOx2Cr7PPsEYeSGbUp9T3gnw2AIgm/pQEsS8LkkL1/oVZ4Njoo+U4TP6ULaXdp1zmm3kfOW8lI4kCTDlMhBOskqwkHZQtp92Aymiv1xHH1I+YA1ZdTt+kwm2Bpu85dZOv2dLW9pP4kdiUmm7vgZihwNnnv0bhJCAqFy9w27yGn9HAgC5EZS7HFjDuCECzDf6YFvh+tyeDqlhtcOfObHedWEzbisDeo+BQMhtILfcJQCG+pWA3gRspadPJ/cf1czhzVpauaxO+5x6enZr8PxuDbcvaPaIV3TOSRqR1KfW8nXa+8xb2njl7TWS5fYgz+6759IYYOzzb05O+CAvY0g+is7j8Uqwk4UEKZlEJtD1q0m1EwLMQSYyfI0xC6Jp+cz3jmpQK2q/tzrltq6qT5dvPqb27u2qn5vXnp99U8srbS2MbNXk9bdpZcs2tb1a1lNXt9ZVt6dbHYbXWexqZWrFm2DV6+dgz02rPtirua071K611Z3tatvT/6jazGVNfOjjWtkyrnp/n7r9Uq13RVqqa/jcpHaeO64Ni6s4msEZPhJbYxUdOwU7CcwJUsF4fH4mvi0Tz4P1x08iYdUUHfM1lhcJr8QNAn5sgPbBHMpic+CqP6dv47YPgsVcpbcNENATaGYSGC7APGfSAD/PKzZaBmnUy+/40LTHDHBKPMnALnEf200s9Pv0L9ghtpn4YrkkjwE3Et/pM3wqA3vmOeWNH6VP6FRiPvUT/LIjhHpYqEkcpy18GjIkuEMu6wUw+V1yKuYWDpeBEfVbF8wJsAm3l7dn4OPZTQDXI3B2ndwzD96D1YwFefh3EikEtpThkZJun8Qq+uOyJB4tJ5LROZ++JnfaYFsnd9ymK9t2qzPUVre/o3qfNwmtHoxXq3mXgG/Daajb7a2ettHbN6stW3apv29cA0sjmjw7ocmZSc1NzKk909b/vPmK7jl2Z5Uw9UKMedMzte1amJ7Q4PHH1g4RLDEDv8uCj+XIUy48prx1CzmytZ2x+FpjFqfcG2/8xCIfiudELnPvvj388MP6x3/8x+oJSsbzcmEKvce/EcCjS6kz8G/Xnyv04BUcnAMQwSHXQRn0CKzDv6dfh9+AbYlNyROSZ5AYoKzLkUwCcz1WlzNGX1uhTxb77+99FdATJCfRQxQJ7LlKhUFDKggqMnBFSTGeJP0ZmCXZTyOCNAB8NlrqwmCTBNCHdCSAbRlA4LQZB9emk0h1IMijXZw25KQMRvJaxkfdyAG5A/ouhzPEoUA82RqbMoWQpUxKYkHgk8ERTh3ggACxtS8JEW2k88L5ejwGX6+G85i4MmHx13/919W2d9/z6hV6k/EMDllhc1CwZcuWCpgdKLgM23uTkCJndJXXdJw33HBDFdA7yXD8+PHqHnpv+bcsnDS44447qsDAsv6Xf/mX6j77EmQBySShzFvKPclTOc98RteYS+aCuhPM+c5l0h7TgSahFXltpQAAIABJREFUSlKc79Nu05aRX85B2kgmB9BXZIHOZ5mS/ELqMpmQ9pjypL/UgR7j4JPYcp3rwjZMcEwk2GrP1nvuP8RR5zjKBAZk230oiXT+lu27nxBpypAMow6wizl3/egPAQTzzqojJDRXyJgnl2WlkgCDVQ/bThImSDkk0tc5MMaOwFN/JvClfhKH/i23pTL3EHPXYSLF7pqlRksnD9yg6cODWl45qfn5U+rtOajBKzepr7Gszl4faHZStfqS2u2meldu1ZHH/1VDc5d+bst9rkRyMJ6Dd1b1TOwcQHo1Pm3Wq/e+BSADD35Hf40tXvUxISQYYUcDRBRCByGz/CGmbLtdaPTp0qHbtbB3j2qzdV33wy+tbj+VNLPhOs3tvEGLm7aoM9hY3XZf61SPo/MJ9p35jhpnr2jnySfU42fPN5ua2XFEU9v2q+/qeW167adq+5FUNzygpb071BxsSbNSbV4au3Bcmy++pebCjHoaq08w4VwTSCZzTzDgcfEEA3DL+sdODPQS30PyBjuhrD/bzghUSPb4d8g09ouekeTKYKp8T3/z2kzGWMc8126b+bSuW595vCn30xMgJN4wjkzq4PfAsQwSkQd27Vd8Knabtgx2Jg9Jok494AW6WNaBfREkJGfCL8M9GBNcAfykn2AkdfF7BrmZmEl8L/0JAUn6C7CdIClvFUIPaTM5X+J9JkV8je0OXAI7Sx/FNdRpOSR/Q4ed4OEcjtT15DskQF0HfYbfun3sijqTd1heZWIUnXd5AnK3TTLYWOa22AGTwayv4TT49DkkOJlH/B4Bnftx/ODHNDUwrO5AV7XRmup9tepxl43qXvp29b7ZbFWPv+x0nQDuaveuQxro3aDe+V5dPnVZUwtTWpxZVOvqlP7Xgz267SO3VIH8m2++qeMTi/pZd1y1M29q06mnq36al8HF3V9uJWB87hc+GN5qvwK2+neSKmlnGdB7rF4s8m5LH4p3/fXXr/lPJ27/7u/+Tj/4wQ/0xhtvVH1iEQFuS72/aFEmOWUZTGMP6CuJFMaFvpIs4BwqOFvJkwjKwV9wLHUKe8GmwBPKYBNgEAk+Pnu81vsP5lC83gxffvXfNxevbbl/b5Zq119/fXUoHsoImU5CjmLjSHByfJ+Bd5bN4NPXQDLKQDaDDLboQBwITCCxGXz4fZJUlJsySR4wGIyNAD2TGaXmAqQZEJSOmM9lcI2zKetIwpDBTTpbiHbK1fUbuAAqHH4SWN7nfBLU5Ly4LQMuYEt5CBjOlXlxvemkCNpcp1fGjh07poceeqj6T+Lict/85jerZ4U6SHdwbYKWjpqMtAmbAdxt+p4ov+I4kFP2ByJoeWbf7Dh9gAor9N4V8Od//ufVo+lc1kkDr9DzyJ7HHntMzzzzzNpKJTJMIsd3SU4y8E4CmWCeupqAzVxQB/Oc+pxgnzpU9mG9fqSOlHqfMkSHcj4Yd5LHJJlZN2PFPqgHfeJz/r4ertDHMlmVAUipizzWh6CVlXjPfx5MBGaVduK2CMJzztKeM+B2PQSYEDWwB3IMIYUQECRjE2ArOJX4RBADTiah93vbgkkR+s59mO6DZeBg1naLHGzLJrV+taPnZHD3zcGv7c7X+c/XQShdPxjsupg75Oh23Vf3xW1aJq5vXnWdOXyTZo/2amHxX7Uw/656eg5rYPpu1dVRY9cZdfWqGvVJdbrD6pn5mO584gl1Vlafl506ztwQNHIiu8vt27ev6jvBHITdr956id9gSyv99rUeF48eMin0e3QMksxuALZwJg6srWjW6prYfkiX9t2oTrtXBx79y7XAot2Vuo2Wpg/eq+nxverUu2p32moNtaS6tDKzop1P/J0Glla3/VZjH9qk6V03a2T+skYnTmp+YV6LrX7NHrlDs9ftr+6/H3/5UY3NnFWtvXoKM9u+CSDwY+gPhx76e+O8DxX0dR6v5ckqGH1A17nfFd3G3m1T+BKSK/yWQV9iCuWwb/wKdoHsE3NKO+VALdfrvrmsX02iq8dtvXdAHs+nXpsj6ecej+rrCf4yOZo+GJ+SPCdt1XVkIg9ukviYZdJvJAZa/iRZ4CF+XS94Tlvwe/cXnwln47rEH+pNGXO9r+NWHMaTPgBZUX9iNtjm7+Ap+C3PN0EbeJbJBnQMDPN1xhPuQwZ7/Upf3YbLuL/sBEhMYr5dDuzy7+grOspvXlDA7n2tv6cO5hOZJ59CxiRbkRf+mMQg4+ZadknRFtdbX91nTrIn8CTY43wMgkH4r9u1PIzt7u9bR35T88MDag92VBvyoZt1NZpSs+F76H2cR1uNel3drp+X6cMTR7V10wG12r0anJMW335LZ0eGNT85p+50W//Xh/p15OCBii95y/3zF+f16sBebXjnaQ1efruyOZIR7gt4m0E9mExSFN/lMeaOCPwM80lC3thkOZoPenHmD//wD6sdlfw5aP3Wt75V3S7phRoS4v4dDus+WHbr3VIKRmFH6X/wh2CB5ydjIpfN8bsu14OvAgvgdO4bugwfJAEA7qF3iTslh8KewffETH5z4vuDeWxdXxkK/Wp/bi5cC+jfm6H/IqDHsSTIZZCTYJrBAgCfTg6l5pp0SK6TtjAoGwOrwwAFRoAjySAhHSbgkI6JawmgEtxxQjj0HAvgi3GmNpcElzHSLmDhcpCsDEzWSwi4foOGAQ2wgEgkweG30gnTzwwa6afrZfUJp+fr7dTImiIf5sSvJTEiiMFhAcwm874n3cH8b/3Wb6093oV++xR5H15i8u9sqgP6DM4sG9fpbdMGcP/lCn2eSJvEIp1/Bkoel59detddd+k3fuM39Pbbb8sn7RPQuw3fl+XH7VlGPlzF/zhk14ucSh1JPSgD7vV0hDnEKZfENecjdZV2mUPA3fOG/FltYO6SuPl6dAGdT6Lt37FTrqP/lEMn6TN2wrUlJqT+EwyUZLm0TcphQ5mIQgcZC+3hsAkWWAGx7UD4sCUIZBJJ1+Oy5QolAV2O03X7DywCY0i+kUjCqSNTMve2IVavqAOSnHJkXpnLMkByPSZFKT/PLyv0BKHomX+zPRH8+HuvcvrP3ydJIdCHKIBZ6IHlwWFHbEX3WEwe/O+63I+ekTFdvuk2TR2paWHxec3OXdDAwC3qv3Sblttz6rv+tLp6Qq3mrLo6qOaFj+uuFx5ee0Qc5A99Yy49FjDAZRzQ21bdtl9dzjbv8WWAU+5KYGWMlSPkwTXMITLksCrszUEY8+6yi6M7dP762zXXGtCRJ7+h5aWlSr7gYqU7m3frxO77tNTbVWu0R41Wowrox068prETT6wlntBPEjIEnFV9m/ZqqDOnxuJMNb4krOgNdsN1iQnMneVqOXm+sDd0259ZpXQZxpDklEBkPXv09elj0kcT5HkXSeIfux0g3OCu9S2fMuD2PC6SAZB0X+c5Ybu9dZOVusSw9G3YNuPKctgjNs8YCNhK/MT/lPhLPWAB8sp6mC+CBpfJOaF/BBxgm69DzgTvJN2coOLRjehsBoEEyeB9BmC/SP9SPrTn7+g/PgI+4u/RI2yFcWewwlg5tJF+Mj/8jk4QMFFn6mDOJX7T32Ud+ArrkHE07TT9rtsveSdY7Dr8O/dEJ2/0b9ZDcyHki+ysp3v37q2uc/u5A4bzTOAJrtPcx1vNsRuXycSj62Gc/u3ygY9qeutedUa6ao03Va9clnHC2+5b7z2T3smOZXW1pJHhbdq6Yb/6WgMaPj+t+r/8R72x4XpNjWxWvVPXF/Zt0YHdOzR49qVq5+Lzi4M63rtTu1/8rlZm/u3xkOiD5cXOHeYYXcNHkYAjacyckaBDR0hUmqMZt7z44gOOf/d3f7e6VZI/czkH814o8qP17Avgq8QUBLnsOHPfSHa775yFQOIEHYR3oAssEKAH4BBz6XrBbepgPjP4pj0SSOBE8iaSEOn/4cd+Ze4zxuJ312N5OsHxvv+61wL69y3DX1IFtQMHDvzcY+twLkn0k4RifAR4Vq4MLgBIAh4MDJAFTDH6VM5MCiTJTZAsA4vyehxskgrAlSAnAy3Gi3M1MABW6ZRLh45Buq4MKFNuyIX6MvhPB+c6CDKcfUV21EV/k/yQHEmHxhhy7P6O7CHZX/pLgoDAkQCTOUWW/M4KDSTL5U3UHCAT0LPygD77Oe/eHuVA3lu4HNhn8AlJ4aR7t0VAz32/pZNkziASKX+37+1ZDuidYDDA/cmf/EkV2LucnaXvsfcz7/337LPPVo7LsoXYMF/paBN4kwSkE8PRQvYoV9oSepWOD5LE3Kfsk1yWAf16wTO6iXzSRugvfU17SgzC5iFVpf6jE4w1+502yPf0IdtPYkbb1Ivs0s6SHJKoQoaQAVZyOBQsZQymMK+0CS6k3SA7CL71A0Ln8uwC8HdsP6TPOQZwEt3CttLZu++2TX+XuwBcN0G7f6N9nDdz5z6aMJhUgiNujxURDs+j35YRK9AQcMgXAT24Rv9dF/fssorrVXK37cCqb3BIjdvu0rs3DWqx/YTm52c1NPiARl/s0VzfspofnlCj+4hqDh7b92vLa7t0w5mXqilwm9yn6v5jiwSjrPq5rEme5cUKl997PL6dJx9r5/Fx+J3lxJg9HusG2+4JUCDsjB/ixjwZi5gDgtuLB+7T9Ja92vT8f9bwzNm1XQbuP8ke9fbr7P77Nb9tmxoDddWWaxp87UWNn3p2LXjAXtC59XwfskgizWOs0DdILKvyzBc7UaiXpEBeh59mjG6HBA6BYmIGdgz2pj9yOXCKYB/fhA1DwLErX2Pc904CcB8+4LosoyTR3HbBdnuChlyxTaxJDlBieXIV+p2Yy7iZJ/AC/EjsA68S7/DRGWiDr+BCGUhmgMJqM9eQuEHH3JbLk0iE+MM//H3ipfvINmLaQZfAFMYEphlb2DaeAX0GzrSXMsjAF1+BnpPUQVZcT+BVzh/6ihz4jDywZfqH7pEIIJCjnXLe0pclXqffIejiWuTq8syB5cR7r6RzmJrbBZN9ne0TWbGggLzZPYl9gdMeM1jmPly66XNa2r5NGlX1HPp6b1f1lm/X60qdHtW6dTV6OtV2e99TPzy0Sbt2HVDfyrDG3jqt+kuP62SnX6dHd6o2MKj/6QbfX9+jkUtvVo/zfXhmUG81Nmv7U/9Bmv+3Q4rT73p8af/pH7kVjHMvWLDDnpMLWc+dFGFnmW+P9HPov/CFL6wF9L7OHNK80k8ockDPYaiJo8xTtkdiB3vB5vicfNjjsZ8g8YWOkTjEJ+FP0Lm0e7/PfrhMco/keHAh+Bx2CW65P7aLkk9lHR/coXj9SQV/9d8356+t0L83S1VAn6Q+36N8VhrIQhJ5HMd6QTAGkOQWBS8DztLBAqAZvAB8GGgGAEn6k5CmJmIoOIn1nLjbLVem6T/BcDo8QD8DhQywLAPqS4KcDhFywEojGVwAg/YBHRwo85HOLOcGgABECMzye2SJI0OOEBjmgflxH2kfsmUw9wq9D8Tz4SUGwfzz6rwPnjMI+5mm6wX0nmc7QbaRuYzbhNjRfoIZfUan+ExA79sA3B8nEv7sz/6sevyK++6A3lvyveXesvHBLz4UrwzokRMEF+Bk3EkQ6QNlk9D4PfPNOHDakGi/rkcyksAkcaIPqUf0r2w79R1STftJ2pI8Mf9pryX5QT70i3FSN2NlXIkDSYwpn/aMTZR94jNkIgMUz7tJqfXRusTKOHqRBAQZpcxyntwOhNfjJtjGyUPQc86yT9SVK0rIHh2BbNIXiBuf3W6SETAYHHA57kP0ewJO12M5sPKeARNz5jJ5WwLE2uOEgJCYAzdMyMA7B9Puh7ev+juvkFheG47do+Mf3qIlPaLZuQUNDz2k4R+elHb0a+W2afXoCa10x9Vd+qyOPnNWmxcur23vJymSyQYIVx5K5Vt8WG1HJp4H3/NpMgihsvzYVk9AwxisH37vcbguDhf0e2yKgB79ZncGyTm3szyyVReuv0v9597S4DtPra2ggLmW89JKWzPbj+rS/tvUGKpXj7TbdOINDb32SKXy+FC/Z0UWQozO4HMYm+eXlVp00b+xjdq/uS7rBP0lMYNNG6fxIdgeSbG0Rd6XAV4GORloMicEbYzP3+e9qPQ7cRWZe75ZdaP/BGvYo8uYyLPt3vPJTg78LvqauAuGIAewNDG8xFL66rKJJ9RFIJ1+jwAn/Tfz5/6lr4YbIDO3gx76N+SW/ti/44+RCTgFljA2vxLMJA8Bn5g/xgf3oD/+PQMM2kFmuWAA/wHHUv/ASORAnciRz3AhyiFf+gvHy8QF+llyUWwILklAbXzMIBQZwHlTdwi+uUUJzuU2y11hHjfBuF/Nabj9Jf0uPoL+uj0np3g0mtsgyeiyzInLw7Hc/uz2GzV1y33V4y+rgL5VU73HZ3Y4iPdOPOtsU+qurtJv2DCiXbsPSZd7NXLxqnTlgt5ojml2ckb9y/P6P28eU2N4o6bPvqPnXnxZT15p69TQPm1/4f9WZ27qvzjvxP3lEaP4D/eL4NPfYZuWeXIXFqjQV7/af7s+X+9t9kePHq1W6B3cw0u8SOOdn4888kjF3UjconOlnYCraXPYDzzB/SL5gI17bO4PeMIckGR3/7HBxEz0NjkQ+IWewR99Xe4Kcl9JDmWswc6Q5BTYgcuTcP9g7qFfPc3/1+avOXMtoH9vsqrn0KNkZAFxyhkEAu7p/DNzjtNIcAbMfQ3XA5gQ2/UCkST0OFOMFQDEIABsiFc6QgwLIFhPQTGQdB4YYjrjJDSAcTooHABOjn7a0JLsuxzklfqRP/J0/dwDCglHXpllTKdAORwqciERgTNBtinHHAfz53qSYFAfZZkXk2MfMucVegf1OD1k/b3vfU8//elPK8LtVTQCeuYd8gt4Gty4h94y4P465pvxMQ7GDQjb2e3fv79aoXd/TPh8KJ6B32NwQO8t+d5y77b9DHr/hjNyGWS2HiEsEyg5P+hN6jT6ngSWcswl81gmC5J8Evz7uzL4Lx1ZziHzTpkcU+oGTpDySYKRfX6HTaPDOKG8PokgdsHvOba8Zj3CTN/TIRMQk0XnnnqCeYIV2qU8xC7lAmbQJ7Zl8z2rMNggtoMuZrKF+WFuwUBIC5jKVlnkyKpviZ/0H+dOMMA9xL6e22cgKf7Oep/bCgnyqJ9+5CoRug9JZf6oxzZq8kSAzcoIRG3jXffpnVt3aKn+Y83NL2mo97fV/0+va/DQZs3fPKlu+wV1ujdq5ORhffjNFyuIYNs8iUyIC6vK9IH5MsEi4DW2euwcnOZAFyLsOeJxVg7YLX+Ccla7LSP6ADknOMLGkC+BQOqN531x8z515me1ePr1iohCwl1PlXhwP4a2amL7UXVGN2qlv1/D509p+/GfrhH4vAZdqvxEs1+tZqN6jJ37gw67//63bNhS6n6RAMEGLAPwE11FD6kDv4d/8zhZiXX9qQuZYGJ+0EuXxdexkyt9RQZM6ffSr5JUdT3WKe6f9xgI9vzKXHheeSZ9ruqD0eh6iWVJ+MEJMDs5A+XoIwEvc2SZoy/Jb/B9JW5l3WUZX8/cZBLD1xA0JD9wf5lvZJJznJgNxwFb+Ux7zE3yCbAP+ZBswY8ReLgOv7fOIHfGlgFz+h/kxrzAAfI6EookJJPf0be8/5zxWmcygHOdYHH6I84jyaRHyo/2kL91zQnDTN6kP/JcgCvsHmJnBZiGDrP9noAM/eJpESRMSJSgY7RNP/26vGW/Ju9+SLX+mjq1rppDDanVUa3H52K11RW7AJpqNuvaODaq3dcdVnNyQLW5uiauTFSPrZudnNPG6Uv6o4+Ma8PIcLVb5qmXX9NTMy2d79+hHc9/pwrowRvrEgfSepcmskVeJEG4dQkuhx55Dv0+ebPHy44G1+0DUH0onm+d9M4s9MYLQz/84Q+rLfd+ghJzyXyA0ehJ2j9+j6QRfthlS6zk9jRw1v1Fv5g7bDIDbbgziYDE2FL3k4/5OmyBV/qO7cID/T0+ivo/uFPurwX0ic+/Tu9rhw4dqgJ6sjw4bRQ0gT2DE5yBlQmiRPaX7yCfrj+dBw4Eo8DxlkFxBkEYKUoPCPraDIxKR4lBQMYhIASEgCYOoUxqpFOm35T1b9SD8wdUkhhihGTikBd9LYNU10W2kDYyc5xyAjToGw4KR0bQhoxpM0lDgkWCD2OD7JTlXLcB0Sv0Bl0H9Wwvox0Dr7dHOavqgN7BOvMOgfArmV47QT96w23iBJizJH8ZIGbQZkfAlvtPfepTVcDwpS99qTr4zn8O6P27nYXnwVu2HNDjXOgTNpGkkICH+eI3Xsv+0S90kN/Rn8zuls4dvUsilMmYrAsdgVQyXwA+7SdJ8TXoIf3MsXINNoj9Ma/oeZKa1Cmuy2A59SkJNLb5i+wpvye4JmhgZd7fQ6CQq+vF9hKbEhPSll0HMsIpp8wgl+hjkvgk/9ku2MfYk3QwtwRQyNiO2WNhjt0OsnUZkwruv2R7J89v9zXGDk4jNikxEaXvbJcn8IXgYNvZP3AIwu62HTwjJwf0PCfe9W2++wGduHW7lur/rPn5mgYan9Xw955Q665btHjQJ9CfUX3lNh3+2UltWpxdI1DuIys5zBPzTLDiV8+r8cY27mu4B9erEtZlY4/HbZn41X1yOfcR/8Y8Wb4O+C03EgGMHez1Z8uL4JUVpSSI3N/KYYGpP2CpD8lbqPdoYWy3pvfdXK2cbT77pnrPv67+zsLavfkZMLqeycFtmhka18jZl6pH52GnBOMeC8mWDAYJLkgU+Dp2c3BLBqu+5Sont2Kge5YlW+7ZyeHfcmWSoI8tq2VAn5iavgSMyIA5kxsQaA5Hdd/8nfvBYWqs/jFn2UdwIzEscRUbLwk/mFAG9PQdTGFc6b+TByRWJo/ge0g5iY9MFCQukcgBB5ARAT0JEDCGpCW6u15Ab52Aj7g/YBmrkMn74DLJ18BAAvrcMQIXyXEm72I+0Ofkj/TDNum/9HPoeyaTMhCrEmjLq4dslv4zfTSBNVwXv176yfQH8Ew4LWPzK/yT+cjDi/FLyNPluT0ETgdnyyQi7aFbJLvAefRjefsRTd/5KdWHG1KvVB+QurVlrax0VWv4vvn56p76mupqtlratHGzrttzRAsnVjTUO1QF9Mbx+el5bVic0/9206g2bhhdfVzdW6f16MIGXaoNaudT/0Hd+dXDVWmbXZXcZ06wjjzcZ+6bJ7mIfhE8M9/ouAN6nkPvswd8O6d5nHkb9ubbJ73r0wca+7YAJ2axyZLzIL+Sv7iP7jdz5jFxdgc4TGIUn+q+c5YNepBJMtpIH5o6RsILn+t6E+/QUcqRLKA+8MHXk7TKpIH7dm2FPi3z39/72pEjR6ot94BaKlOpeAlASeTJzANCGF6CWBIdxFyuEBKo0k6SWEA6SQCgnY6wJMwlgaDNNESIl+vLbHcGEpB0go+sNwO3DOrS6BOgCRYZH4CewUM6qgxKyIxDAkhAAEKQBJwqfcj2s4+MEccEaUBOkDXaw/n7s+s2IN5888365Cc/qd/+7d+uTr3PPz8r9Gc/+1kV0J86daoK1g30yJyssx24Qduk3IG/+8gKDXqEIwH4Ugfpvwm2D87yCv0nPvGJioz/xV/8hR5//PGqTvfPv3uV3v3wQX3O8vo9RCh1hDbS6SLb1DX0MvtYkrvUYeSIQ8sxMj8ZAGcGGEKSDoT5STKaqyrr9Rn9Q7fXI7A5HggPul/aGuOjX8gMHcPm0rH9IkyhXWyC8WM7BHys0BPs5SE2Oa6yr0n4mItMUqajBQeTgDNG5MrhOowRe7T+oRuQlpxXDqhzGVYZPSbXl/jo9liJN4FxeQJRkyOX9/V26v73tS5vcpQ2Xa7yeC5c3tez4mUS5gQb5Mttux4TP5dlO6XL+WR5v/r6jcfu0+sf2qiV5k80N9dSY/4T2vrcO1q582bVdrylen1JI5MHte+xp9Sv1RVdz4vb9R8JPO7nzT7YPj0ej9vfu4wDckgj5Mi3AXh7JqSaXQWWh8dqWfg3ggL6DjFyOQIH15m66r626011W31qLa0ermU9mdh4QIPnX11dXRkc1fSm/VroHdCGS2+pb+bi2iGbE5sO6ur+W6SBfnVnltR/9ax2v/PIWmCFDWMTPv1+vndEQ3MX1eqYpK+sPYMYfScoJdD1+NApbIaA3mX8ncfOLResVOGzLT+37/mmPYJ6fCP27Lo8JyQHaMd66LLspgBXsYMycAEnwBWCQ3/vPrPFldV4zzsr+BnYU45+Y/NgCfjl78H79P34FfqZ+A1HKn0Ovg57B69K8k7wnFwBPKHd0sciJ7AOflTpYbu9Nods8fbvYFhyivThBFvZT/eDFXHsAFl5fAQlBMtwIPSLxEEZfCMz18ntLtYVEj9sd8YHUt6vbHUuOVjOIWO0LoCPyWfoT+obOpVtUQ/fMafIxONl/ijLKjsBodsw1sCL2I6NnSanIKmKnuI3M2ECtlSY8t4Cj+tKTl3h5/heTd33e6pvqFfb7tXjh2M6qbH62LpOx496Nr/vVqffb9m8TXv3fkjN+X4tX1zWxNSEJq9OamF6QYP1Hv0fNzQ0NjIsPx3omZMX9MTKJk3PLmnry3+v5dnVR4XST8vAZ16wow18YKeC54qknMdM8s3jYUdW2pj1yRzQ2GNZ+iC8++67rwroWSiy7ngBxsG8/30uE7dMZdzgtpEv/jvtLHfyWf88B9gR85+r9/xOIh1doU24Blzd7ZOEYUcb/iSvgUckn0ieBb6nrSRnQsctZ+OiF8ze91939H1X8V+1gubktS337wm8CuhxYIAOTgdn599xFDh+gMYKDAkqwZet5WUwgYPNAADD9qvbwiGmopeBAkEqBJngFbKO0eG8GGc6XwwQkMIQAc5MMmQ7jAkCD2hQDwrN78gGuQH8/h5DZ2URR0/gm2BB8gTnjwMmOEtQS9BxHQQJuTLr9gG0DPrLgD7lkMkZ9/nIkSNV8Pz5z3++Avj883aiJX6TAAAgAElEQVR7Z1MdyNtJnD59eu0wGMiC2+WUe2do/Xg7jwcnABlPZ57EKt97jL4/3gH9gw8+WDmIr33ta9UuAY/b9Tug9330/uxsr1fvTQzZreH2sk5A068pFxxE2gk6hg4SgEKCmG8cdgaA6DzENoNQ5juDjJQzdpNBJ3Jbz86wJWwd3abOJNl8xzhLcsvvJXEGK9B9dIgxlIS7nNMMfJE1bedKrZ0/q7asHNInSG7pOHPcYA+ByXoJE0hx4h/2iu3T38SXdN4QH2wu72NmhTFXn5L8k2BwOQJwlzVJImh1oM8qMrjmNtwftspDClP27g/lIMcu57rcfwJAkwXPsX+zjPy7V3J8wJyD6JHb79ZrN25Qu/mIFhb6tXzlXt394tN664FPqz7+lpqNHo2/PahtL7+kZnd1Fc1/BJW2RycNvKOA/qOHHneOyQQPAuYglNUM999JO1ZqLZtcJfI4LT+SK7nq7rFxXz3Y6/bddiX/ekOXdt5eyXPH2adXz/noHdO7hz+jbWef0cjF17U0uk0XD96h+bERNZbq2v3sf1Zn8oJm9t6uK1sOqN7XUM1P0ljwfdR1bbhyQjvffXLtvkn8A/NDgoogjoQuPpe58WcCWn9n+ZAAwf6wAe9Y8LxymjZBnr+DlBNkZSLE3xHcuV/I0O1Zxj6d2n3wrifPqXWC1Xr4A34Psg+mg1GQfXY+EEAQFLod/gnseeICW53BWPAKm8Vn+zNkO79L7EuZIfsMqKk7fQCYD9Z7TLnKljqdWJp+mnbhQPgP+gaGpN9gTpgPxp9jw+fbHtiVAW4RuOK74BL4I65NPsVY/WrfCX7gKxMLsaHkJmBg8iOSkInZYKnl5d8JbJhT9IakEVwCX+QxsDuFx3fm6j9jhO+lH3SdcB3aB4/Sz1Q4MDdX2Rzzja2QGEN33G/O7/B3mWxglw+2z1Z9dCD5Of1Y2Hmz5j78UdWH6nIcVu+Tun4Gfa37XiK5q25n2a2q2app29bd2rX9iPqXB7V4aUFXz57WxOtvaK5nUNsG+vW/3zmuVqNe4fqP3p3TY4sb1Dr9ija89ai6y6u3/qAftm2P2f9wlvS7lrvHlKvyXO/f0nbAID+yzhzNc+SDi83h/AhibuW07HyQsYP5Rx99tFoowu7hSOiGP9N2ciluz0OH0Ut2H8DhsQuXAxdJahETMW7wEhtkBwJ2nnNXxk70A+6WtpU8hfgGHUM/8GGWg3n2+/7r/vyi3Puu7//vCpoT1wL692RcbbnHAUASEmQhAWRjCSDTCWXAgOG4fGbzEigBI4h06TxxNNSVDhJAwFlBql0HKz4ARRoOdXE9hgJoZ7CfbSSgo5c4OORUkk9kk+PiWsAjnVsCJP3M4JF6uAYShJxInDAmv2bQzhhZReSeV+RUzoPrL5M7BDTIg2ssfwfIXqH3aaRbt279OfP1avvf/M3fVMG8/w3ArJ4BlG6PgN4k0wE9AMpqT2amM/DLOfD3Huv27dt15513Vs7A98q7/e9///sViXOw4O32Pj3Vf34EypNPPrm2LRddY3zICJ0l2E99TkBGjzL5AHkB3JM8pP5lEot2E9xJvDA3qQcuzxxlAiJts+wTNpSOEHsn6M42mNi0fXSSdmg76ynJW+m4cqwlEUSnaZs+25lx7oJ1hxPOCcqZv0wiZB3IKlesmDtkTr+s4xBE7Cq3FePU0R1fz8oN2Eqg7jKs2kDoWF0lsEXm5aqeSYIJDZhn20D/HQgzL2zJ54AlE1mPky3p1jNWVlM/SKBZntxbTwDBFnaeCU2AZfv2d7arDXferXdu36KV+uOam9uo7sQxHT13VVdvvl61TSelzoC2vSFt/tfnNdDTrAid62GOWLVhBwCryJYH2yo9Dn9P/x3M42cgVeig6wfz2LVg2TE2l+cxVkm8XIZ7RdMv9Pb1a35kh+aXlzU2e67SCddxetddWhjeqC1vP6alZp8u3/QRLW3pVc9Sj8ZfeknDJ57TzLajOr/n1tWdSW1p/N1ndXXjfg1Pndb4uefXEojYODaZ/odkjGVGAMP73AmSfofbUBKUwQrLKe0lA6nE2wyOkmCy2k+wTp9YxUpcTFvCdpgntwVRpu9gROIQq32szrM7w3No/We1nhXQxCBsiu+y/vR/jDXxnb4nTtFP9IY6MgAt8SaxiP5kv5BXrgaX3AiuQbCRnIf6E8fAObgdq6f4SpelPfrLtu5MpiCX5FsuD3eBrzD+xF9kzY4xkkQE5ylDkuroEvMFbnI7EliLzvqzMcHXc7guwTyJTvSDfuPTSYiUfIgx+JUAlH6AuxzEaPxLTud+IGvrK4EemGcdZadC6SupGx5HEs91gvHYhV8vfep/qVboNVxTrb+rWtP3z9fUWelI7bpqzWV1agvqaTW1fccu7dxySL1z/VqcWtDlM+9q4q23tNQzrJv6Ovof77xOy4uLevf0af343KKer21Ve2ZKW5/9ltqzq4+HA3Pcv3w6ETYDP/G4nGzjtiDmH3uH7zCHHp+Tgq7TCUPzSq/Om8txEKDl9vLLL1eH4jmgN3/jQNjkqOgrcqJvfiU5Drain/D+xL4sm/ZAffgvxsKuOf/O4lvaCLoOBsMP0AH4BbacOojN5neu2zLxOK1nXjB733/XAvr3LcJfVgXVc+hRMpwLDjodGSBDxitJbBJ9nBLEJAkj5TKgcRuQBOpMJ5aONZUXYp/kAOeGM8igNgOF7DtGDbiXjpZxZ5CURgcYAeYJznyXJAHSSTlABKBJWSCn7K/L8b3LslKGzJg7soz+HmcCCciDPbguSQ2BBmOGXAJCOSd2yt4a5RV6B/QG4fwz4fYKuYN5H2ZiAM5tSwmEDuadoXUZ9IyAPseTOpYJBvrnA1Ruv/12fexjH9MNN9ygb3/72/rOd75TteuMuYN8r9BbVs5oOqD3idglYWMc6Cgrt4yf8iVZzIAi+4qMcYpJDtARXksSSfCAvLJczksS1ewX9UEIcqzoeBJQ7AH7pe8QqdQbt1MmGdBv+kAb2ETZj3LcXI/uIUfatd3b6duBcnhNBtmJK0kYmTu3RzDP79lG6lUm+FzGOg+5Yl6QAYSbFSvID/btV7ZEk1kHt2gzbdjlWRHHJlw3q7Fc49VKTp93m+iqr+EeaIgFpJK5YRWbsXDIEMGex+y+eiXef7ZRtsd7NdaEeceu3Rq+76N6+2hTy51XND09rqFLN+iuqTN645aPqLvhorQ4oEOvnlX/yTfV21p9FBn45HGwKu6xuU6TOxLJJAHRdebafXIZVrcgYAQwzJPlw/ggZsZDtgKToEDfIdG+5t/8SF3tjbt0tW+Ttl9+Ta3Gqu9aWFzUmb33aqFnSANXT2lu3x4tbRlWd1bacuIdbTnxuKY37tPFfbdrpdlUbbmuG174xtqJz+g0Po05z2CbpA/ywFYJsNJPeSzp060v2APJEl/vcugyeEACwPWhQ5Bi6swkAwkfZFtiI3ZcEhwSXPAEjy8JPzrvPrpO8IjdFsZrMMP64sDBOuM6CPjLgJT+g8+ZtE5cAweQWfY9/STzlXwly4LFviYDab5PbCzxHJxE320bnnuwg98JKJgT5pXAOnEYvcrVbIIg8Nhyx9ZyTpJf0BY44z6ymyd9ZmIt3I1gzvZqX/z/ps/IP/vm95nwyECZ26+MT8jYiR7fFuTP7G5K+ae/RFbpG5kjMDMTbqnryevcxwxSkQ1BGgkE62wmi+EDzLnrIdGV9o0twImuPPRH6vZLtdGa6kNSreXdTzXVtLJqI96Cv1JTszGo3Xu2aevQbvUt91f3zV+ZuKLJy1Nanl3Wve0z+sKxG9TtdPTG2yf1yPlFvawx9bz9jEZOv6jlhdVT6vlzn3jEHPaMTMCMPNjS78H4TKLg460LxnxuFfNtkZ/+9Kd16623rt0S4uvsc/z0JJ9y73vGWVkvg+D1eEm2hY0gY3ABvE//hA/E7sAIl0kemEkCl0keRTkwLXmX63FZMAkbTR0D1/FplLe83Gf7f++seN9/3bH3XcV/1QqaV6+t0L8n8NrevXurgD5JLaS0VFR/xumiyKng65HyrIN2WFEuATGDBxxNBiuQGgzPY4DQYLwQZ/9GX9PhZr8xGsAHIM7gJY0QA8KwEhxKR19m7pK4prwJFhgnoIRjxtC5JgkrZBNgz3kDSJIAs4rDShiginwYK23kfGaAk30EhD/+8Y9X99D7VNL8M8n66le/WgXz/ndgT0bV5SCNDiq8Vdb/DrIhE/9fAX0CH3NvJ+OD+hzQ+wR+B/Tf/OY3K8LnVUqv4HuF3kDohIMDeu49yrlJZ14SpdQRymWZJIMANzrNnCN35JmJgNQnHAOEI/W/tCHsYL0yWU/OYc5X2ivJA/qJ7WCnSbj4LmWG/mSgAjlP4pfOMb8vgwT67FcTZO77zvvmM9hgLCn/lBeBM+2nHSSBygQaBBLbA38ow++um3FDHFhZdt1k79nxgSzZDlvWB8n27wQqYIrLEmxDAiHbbMvjPnvIsfvgevw7uEpZf84VfLYP2lZsW3lfug8lcnC15/CN6tz/CV26flYLS6c1eXGbjr5b0y39S3r8hmNaGZlV73RDH3r9VTUvnV07fwMZgTl+Zaum5ZW3QUAGSxkRLBCckviwTP2dMQRS7TG7Xn9HEoH55x5P94GEQBLPZk+vLo4f1fzQFu0486wG26vPpjcxnxvZpsuHP6Z2u6PWYK/a/Q11F6SxU69q8+lntDS8RRf23675wY3ywdNHnv36mgzAhbQTEhb4OPQNjMEW3D7bf5Nckuj1d67L821ZeF4Jokgspt9wOW4FcVvcn4o+uz6/J4DBhgiMSJJhS5ZfBv2Jr0n+WWXKnQbspICbuIznzX+scKK77id64/cknDxGeEBynPQ96xFr/CaYm1jCd8wXYwVzE7tJDLHbxPXkKmfWBfZRL7JCTuzgwefBo5hTl4ejlIEGGIQ9gT8pb18PLmBDJB2REbpEW+CMZc7ZF9gTOoJusHMCX4EeIVu/Eqxj48jLdXGI2XrBs9t0gsCLAqzmkjywfTqhxy0a8CX6kUlyuGD6LubFMgEv3a9c+KKfyBD7BFPBN8uRxCq4Slsuw22RBG252s3cIE98/ZXP/JHkx9aNeIXeZ+B1VWt5pb7jE/LU7a6eMdDbN6Lt23ZrdGVMG/rGNDUxpatTVzV1ZUrdyVk9UDuvh249XPXv5Ltn9LOzM3q5sUW1c29r9M1HtbKwuiMsA0t2xrnv6BbJOM+3Eyrup+3RY8GmLUvsEZ/tsXsxxt/71k0vunz2s5+tOCU67+t8D73PZnrqqacqrshhdqXvR86ZyE4bIzkDH0OecJi0IXD3F+k232P72GzqGnbtV+tZJrNKfUsMcT/xR24nZZE2axl/MAH95qSEv/rvm5euBfTvzVJtz5491TIJCohipqPOQBcAZ5a5LhUyST0EHnKOciZJToeK4ykDehwIjiZBEOVPoHF5nD1Kj/Mk8AM0CR5x4gADssiAn/fIzHJimxjjxkEwVoABkKd9gBmjz+/dF4CI65NkEAhDDtyfDNKSXLheyAAEB4KYwZnLMU842QwAkAuv6IXB18Hz5z73uepU0vyzo3dA7fuevD2XLbrUj6zsrB1sO7vu4NrOwPOSW+7pa+prBvTulz/bsd9yyy1Vn+6//35997vf1V/91V9VxNukwzsKvHJvZ2SHg2NgrDiaDLDXA1z0LmWVCZokZOg4YE5b6Qhow2WT5LsMfaEMMqYNZILjQa7oPn1MXUxCja6hR7SJnaaDSVlgl6UTTBkyRvrC9UnkchypP0mQsA+IA8EDW/TKVYIcC3iGjdBfdIbPzBO2gM4hK8gkRIsVT8uJ9pPsMd/sKIDguW/Wb/QXR00wmUkA8Ams4XR3yBWnf5PEc184+I2D9PgNvYPMZD/cVxMuDiDKxBPkk0DfyTF/9+qrr1ZB394jH9L8Xffp6oGuZmYntPBaSx+/cl7bt43r4QN3qDvY0ZbTl7T/zJvqzkxU19rmuTee+71N6vydyTdzwc4itt2TzGEngfsJOXI9tnMIo+vgOcWeF1/j7bHscEh/ZtmwywF9yIC+1TegU1tv0tym3dpx5gWNz52rMNqJjv7hUU3t+rAujB9eJfqqqTk7qXpNGj/xWPUIqUuH7tDC2GZ1Zju68Zlvrh1wx+otmMx2XfedoI0DC/ELJbaUOudxetwERsY9AgaSBX4lGWI9oCwBvttn+3XuZrCccsWZeUJnsR36SnslpwBT3Aa+m8efJbkm6WVZcCCk6+YWEc8RK4E8yo7VQILITF6DTeUKPfwgA07wDUymTPKXxK71uA+4hd9MfkB94G367eQLbgMfju0SlLPVHM4DN0C+iW0ZRKdPSN8Dx+I1/T4BPZzF/c4ERck7wB2COc6jyOAr9QXdw/9h14mfiV34PTDBek6SgrMibAfWBw4d5UkOtMscoEckl9Bfgi/mCP1h3pEjeI6uUC59dXLV5JKWf+IatwqlXwXvua7C575hXX3gv68OxKuP1qtn0XfbXamxolrLO3W66rSX1FmuaXB4WFs379bwwpg2DW+qErGTc5OaujypxpWrumtgQZ+6YaeWl5b07pVp/fNEU293+9Xzzqsae+tnai+uJgawR5Islnfu7OH8C+wVO82AHtxP/uPrzCU5D8cr87/zO79TPZUoZeyA/gc/+IGef/75aot53jbl+nLXA0ngksulP4QTJXdLrkkf4bvoS84v9oNuooPYKDyAtjKmQj/wvyUHSX1PnWNM+L9rAX0yx3+f738uoLci4ZRzWxPfAbI4QpQTsptKm4SZwDWJguvMlWXEb+WkvlRe3pN1LR0fgQzEGPDDoCHi7gsOloCe4NG/ZYAOiOC8ATLAABKFk4OE0DccAE6H4IT2/ZoJCurLdkpngJNnDnhNgADw3R/KI3vIBOQxA7mUN+SL3+kzAQhg5nqdFf/oRz9aZVO91T2DP4OMwdf3O/kAOq/SA8AAo8fAdjnX5S1y3BbAoSrMwXryYJz00QHJTTfdpAceeKC6B8vZ3K985SvVKqYdvrPAR48erQJ/O3uv0NsxAOI573yH3mQwWgKv5xLZM9dJvLNenES+ps0kGUOfaHs9qMq5y4wzbeY1yCltKnU2bSUD+qwLGwAD6Buf0Y9SptSRzjBllHKmzxAkAgPwwbqI3kCGWDHH5pBjEkj6UAbz9IOy6WjBFb+yyoDTTj3wtST4krhDenDOlov1hUANHfbvYBYE3jrKe3SMvtp2TFxJFLhel/fvDlxZqc2kJdgO2YAAsfrpXTJsTyUAILhkJYbT9B3Qu7/7jt6kiVvv1NXr+7Uw09bIo6/r7r6OJrYf0evX7VFft6NDZ05o88QZLby3WsNKDmQWMsbqK/7EMoIUelycck9iw2MGy72DwEQVP+LrjEGM0ddwwrFxJomdyxIMeR7wT1ND27TS6NXY7Fm9c/19mt+wWeMnntP2iRO6sOmo+k88XtU5t3mvTu49pnqzrrGJC9py/hVd2niwqmf04r/q8uE7Nb9xo+rzDR16/K8r9UIH0QvszThFIoODCgmiS2zIVUOCco+LcwBcN4dK+VpuwbDt4CdZAUrcwu7wBX5koXWDJAA7A9KfYdcZRIJx+CCXgYS6XCaoXNbzgG0RLMIX0AMSPqzOEYyxy8Iy4zuS2Pgy+pi+EEwo8R4szICe69Yj/Ywb+8THuR6PCaygHL8TKKGrcAHLPrEBjgJXc73sqPA17EbIAAZuQALU5RKHmB+w27ZPootrwVWwkfM8rAMuk/JLzIcTwXPQs9IHpb7QT9djmeXBkASO7p/7wCF/bt99RMbWE+srtydZX5wMYqxwtpxX95EDF7m/PeczfSgJKOrztdgn+oEfwF95PCRamXf4gsvQf8sIrp1+NOcMnOrUm5q8/ffU2bn1vYBeqtV9MN6iVF+pVug73UV1O3UNDY3qul0Htak+rtZCU5cvX9HkwqRmrkyrefWqHtxY1/37NmpleVmvnr2qH8wM6VK7psHXH9fouVd+bss98mY+SEJ6XCRnyydQuM/YOtiaPtfzbE5mjDH+3X333frMZz5THXJs+XguzOFefPHFik/69fz582tPdUHOKTv0GF6B33W79AHM9RzCGzK+YI5dDgxLnPB1iRP0AxtNboSN4Z+wZ+Ia94lFAmw/uV3Js/js9i1vy+N9/3WvrdC/bxn+kiqo7du3r3psHcAGOEP6AKd09IBRElaUDhKWwYnfYwwJoBnQYyDpiCAuODeU19clIBC0YpCQJIgHYOl6aAei6rFgTH61MSUpSkBntYTvcLTICjKSYJ2BBcacBIix0C8DJKQ9gxucMBlrCA59wAm47iRBEF0AJ4EoCU3qH/JKQALIMtiDkBqAvRL+m7/5mzp27NjPrTqa+PuUez+6zqvzfswIK2bIyeO1zO2cfQ+VQdtl3FcC+gw4U7cyYKOPdigO2J1ksEPwSft+dJ1X0tyGkwZeofer5/SJJ56oEg2lHSAfZMP8ZfsQHIJoXiFuOGRAHlsoiR26jUwZlz8z9iSB9Cl1mmsojy1n8IxOQdIJaGgfO892cWjoMr8lQS7Lp8xKbKONtPUkwCkzbCXb5rsM5lnBgailg82tbekcIaH0B+fKnKatUAcrfcgvCQm4gw1CwFgZRT9TB5AN/c3ElccHcSOgx7bpu4NSAitItut0UotVaIIgkg2szEK23T+XBff8mWCXpIDtxnbpMgQO/mx7dp8+dMcxndh/gyb2b1H7knTgyYe1d7Clpw5/Rp0NdY3Nzuvw+eMamL+6tlOGg6bcDzDU3/k9ST+CUcg5vsCEDzLs8qzEGj9s5yQ42G5PQOvPbs/k0YkQ7M3zaszx2Ak+0PsT+x/Q/IZNai7V1O5raqWnrYE3X9LuC8d1bsdHtOnKWxqYv6zOyBa9u/tmzY9t0fjFU9rx7vNa7NY1ObBVWprVlUN3aaHVq53Hn9SmyVNrj4pl7Eng2IUCuSOpkzhsWXBIGL7HdXhs6Ae3aiSms8sC3wFZxoZJZkAuKY8Nok/pV/Hr6R8SS8BOfHXaWGKf35Mwo1/YC4E5pJzEj2XAll7rDYGZ6yGwT7vBr+FD0/7Tz4DRBG8Er/QH/wXnQebozXo4xvjX8ykEH1zP4oLHQ0BNwArXIZAiiMH/0Bf6Bn6BW8w1vMJjhS8hF8YNbrgs59AgA5ctb41AhhwYR8IpZUt/SF7SL8YMzrht6zM6CN66Lv/GbUzUDS/0Kwd5ZqDu63NHF0lij8c2xlkMHhPYi+6A7znv6HXKGzvxdeALmMt31IEeoGtun5PxweOSK5Q+++rtv6Pu3j2qDdakXq/Od9SptVVv+pF1y2p3vL29oaHBMe3bdVQb65vVXGxqYvqqLk9d0fSFKY2ceFEPHtylew7t1NLiop5664z+eXFMlxY72vTc99S8fHLtJHvmgP4hU265QO8tG88BjxeFT5FkRgZgh6+3v+GAZD+yzhzOp93DbVyX+Zw5m5PJ3s2ZO3zgcPgJdDjbtj4wX36PH2IuCLaT3yR/Y/zMPfXhxyhrfbF+k0ymb8kRsw5fZ5vBtyXvw77BD3QgOYzH8cGccr+tpGy/2p+b565tuX9vhqqAHpKPA0Uhk7gnccW4yAajZC6znkOEOAJM1A9h5jocrQ0+yQAGTzkC3nSc/g0yDPl1/RAaiD79gxgxRsghDgVSk4kIMtcYIcANcXcf1jKnnc4aANJ/AIyxMZ4MHHMLbxlk0TfmKYOLDI6YF/oHQCEv+vGLAr8MTCAEOPV0RMynQdgnkTqgv/fee9fuYXNZg+2Pf/zjtRNJHQA4EMjg1P312Hj2qDPpHHoEIUcWqTMpR4I8f2cZ+h55AvrnnntOX/ziF6vspQmAExB+1J5X6l3v008/rddff33tPiWcbyY8kDnOKufefc/EDIF0mfxIMpIksiS0yDVJH3pK2SThlEtHg/NIHUqZ07ckB1yfY0zCAk6gA9hbkpkcS+p7ts34yraRaWINY0u7JUA2yYPQsYrD6g76ip1jaxBBVodpE2echDtlDeFlHMjX5dlqT5CCPoMhkG73F7LsdikHqYRQoxtslydBANEDf20nLss2c7dne+GRbhwG5d9djpUEnvtu8ujvuVcdcsO2Za92EyC6v2ApY3CQ7e2PvoVl/y2366X9N2thfEiDr7ytHcdfUPf62/TungNq9jS15/J57b2w+qx2iFImdCH97gP36FvWYJHxAPlZXtwn676zTb4M/hkPB3D5GhNCSHX6EbdFgMg99gSOJw89qIXrtqu+XFdnsavaiFTr1LTh9FlNtca07fUfaXDxqvpGxnR++026sHG39p97qXok3fJKWxdH9+rCro+o3qqr1q3rwEvfVWNpbu1edOwtVy89xyZ2fnV/LGtkA5FmBZAnHxBksRsEnYUMEly4HHbjMugFOAY20A52j66gp+lHXE8GR+lbXJ6dKNiI6ySB4Xog3pBrl+M7bI5AAKzlaQ7+zKOr2FZtXeVe+rx3O7El+Qp4ir8DF+AkyASfSz3pD0tsZl6T4OeY0x8nD+F7rvM1/MFjOAPCtk6wT9/TRyI7MIXrkS1+0+W4bYEx48eYV/oIfqMHLHSsJ4vE3UxWZgKCRQfXy4o8YwbreUxiytg6zOMZSSzk/GPn6CL27jbMWfLsFffdeGrMtN4gCzCK3S5gp8snT00fyPx5vIwtuWHyx/SvJSdIfmN5uW/GZOal6sPods0eukdLu7apPlhTt9f3zrTVra1ItWV12l51XlKt1quR0c3au/WQhtsj6sx2q2fQzy7OaubqjPpnZnTfvq26f3RRVycn9excr34616u5c6c1+sIP1Jq5tHbmB/MP/ngMzA/31LuPnFsAjuI32BGLfiMD4525mXF6586d1YF4XqV3khb5mjv6MDwvEPm0e98y6XlLG0O3E1dJWnvO2KXlcsYbcJI28FHoKL8nb6Fu5pX2kyeSqHWbBPUeu//cH2IO5voODdoAACAASURBVBO7dfu54w4bBjvTDjOw91g+mOfQXwvo1wD31+xNdSheOi+AFPAtg26UCiKQWVxALp0Pil9muzIIKUENJcVBEMi6HKsnGF8GARlIYUCsyJARhvRA9BkfzpBAoAwA/DuZ2nTEGDCBP2BQjmm94A7DTABKQEg5QGztxCD4ORaAhUCBYDRJSzp1wCSdMEEK2XJAirEB4CQICH7sVH3PugHYh+NxD67rNoA9/PDDVVDvR9b5kXQmp8gdnYGM+8A6z9nFixfXDlPJHQt5HeMBaOmP+7l//345w/vQQw9Vq4hf/vKXq9PzXcZOwyv0fsSex+rn0L/yyitrRB8njHzTgabe0T4JHWROHwFt9AUSCEAncUrilY4cApPzS3/ymmwjSU/OLzaHblIu20gnm9cSRKZOYNNZLzqdNpLtcD16mTiQtsw1WbevJYBmxcaOz+/Zdkqwx6o1wQhjwY6oF5yjPgh72S9kzfj8md082IXHhC3jzP3ZfTHRATM9fyYVJAJYjUJvjDNsW/R7sAv98StJO9fpwNwEFZLvPnLiN4+uSzLrvuWqBv1wGX/Pc+7db8vLfeHRS0nOTB5Mqo4du0u1bbv1zKGPqNnX0LYnH9XOxRmdOPSAZsZH1dvp0/bzJ7X38qtrSU6TPdfPQZUk0dhGC86Du0l6PGa2o/t3rvU1Hgv3jlOHX302h+XoxAAYiT9JMp5JW3zC5eFtOvfhY2r3NNSd61QrYY3ehpqzTbXOT2r7s9+u8Gx4ZFSXtt6oMxsP6voTP9Hg7MWKiM70jendffeq29OrZr2ufS/9J/V1lyt9YC7oexJTbiMh6OKEd89JrhaXgaP7gs/EDvF32IPJM74cvcNHGbN5pjZk1npsuXId80J96Dl14LusS+wYwH6TmIJFmdyhz/hSXkn65Mo8t0mk7pb30fs3yiW2lliOjWewS/9KvACr8nfqTozguvRRWRffJ2Ynj0nd9HsWK3L1l90c9D85G/PDbwT/6Ah8zzJiRbscM/MGhqKjJFgsW9pkPC4LT0AX8I/JxegXu0GctCSBkHwFjIKDGZOMeQ5wCZxZXWerN1iV93T7emOi23H9Tuqj4+xwcj0OFK1HjI35IYhnjtfTp5KbMlfpB/EVyNbtIJecWzDf7fl3VoPhOsvjB3T1xk+rNuRTAWuqDXXVaXhnwOJ7z6FfqU65b9RbGhvbov07b9TA4pCWppY1vTCticmrmp2Y08Dikh7Y2qeP7xrQm++c0iMrm/TyfEezU7Mafuxb6ps8t9Y/+oneuY/wZn/n+SPZhk4RxDMnOQ54EAeump+Nj49Xuyv9DHrfV4/u+dZI3zv/wx/+UG+88UY1T+ghuAJf5Rp0ExxwXzijIHdMwHG4vz+5ZuIotu/fPaclXpC0y6Skr2HO8CvJF+k7+gU/p2yZTFjPzixzn/r/vv+61wL69y3DX1IF1WPrAHCM0n0BONM5+DsIsRXKhgFoE4jijHA+ZdBSOtESGDOhgMGQpYUI0yZGhoPx7xAXjMqAQqAK8WEcADmGD0knM5f1u01IcQniGGaOFaNnvMhnvUAFp5ZGSx8ACwCB+7S4hlU+5izBgmxg1s+8pMNNAuWyAE86E5cpA3oCf5M/n0TqZ9E7qLej5c+y971OPpjOAb1Xwh2sA1yQalboHWRnppEDv8oEE31mLnAyyGnv3r3VbQDuk53AX/7lX1b38Ls9Ow6v4PveLI/1hRdeqPqIvJB9OmD0ugx4aQ89djnGlnqEPqAj9J/5SjtLYphzR9nsV8oB/Uaf+Y25wM5L4pfYk0FjOjS+xz7Bh5L80cfsF4QubYI+pH1kf/MaxuO2CegJpgmWuZePIAjdTGwDG2iTIIIVapwo8kgyjR1SHwETAW/OTa4uuQ5/dlBD/Rm84MiRr39jLHmvfmIvK5Tup0mnCSr24VdO+Cb5x+Fxxgr01e3SD1YD/Jn78X0tWGC7575mbpfx9X5ihW3r3vvu08nh3Tp56KBq7Zq2Pv2IhgaHdObGO6RWQ82FpnrPn9HBqTc13F19dJH/uL0I3CMhgR6zHZfEERiaAa7fO8hkJ49l7fEbkzxej9312ebdZ69yYZdsq3VfCKhZmcMX+NrJZemdo/drYedQdX9pq6+lRp/UbPeoe6mmPT/9W3Xnp9UY3qgL192iyY07NX7yJQ2ceFaDA/1arre0MLa7Oh2/0+jR1lNParC1mpyC2JO4SX/qfpGoSrLqfqNv2IQ/4/PQfYJriCq+GxvC37sPYJavtdx5PBoruu4L84PtgkPYKvOILkN2M9hjHJnwcnnLn+uxH1/P4XbYBCtsPJrO8iLA5yBAJ4lYnSepU+JV4i24A8an70rMAofKBEhiDP6BJAR1paxzzilPH9Bx2k2+gL7kyp/LMVfYTXIwbBiu489cj25hJ2XgWeJg6RuQKclF/Bb6Bn9L/5P9SZ/p723HxjLPPzqccqG82+UsHNu1E4t+JaDnNosMoNj5YR3hDA6Pn0QfOsgZDF4JdvLPOo9PR89T/8H3HCNBevoZ5rz0yYyJa9KPcL1f3S92WsFn0anzd/+36m4YlKqgXuo0jA9OstTM5Kv/RrNHmzdt057Nh9S/PKClqSVduXpFMwszmp9eUN9KV//Njpr2DkpnrkzpP82N6eTSouam5jT86LfVN3m2GqJ9BQcPJk9J3wyGWOYOuMFX60naI/4YG3C9nkcnW8zffCaTz0Lyd8jC8+Jg3tvuvThkPM9Vb5ezfDKOAC/RU+Yx/TvXlTpJGewxk1Hod3IZdN/lScD4d77PWAU+gL2C3+Amto//A88T612fx8UuvQ/mHvodqPOvx2vzzLUt9+/NVO3AgQNdMlpWXoI2SCPOC+VLx0SAm8FqAjD3e6XjT0ArAxPXk6tVBMq06T5kEgFDAQwhQ0ly0tmksZbOmb6QCU7nhTMkW+vf0rgwaII1+gXgIcN0BEkoIATuE2ST+stV0AxccRL+LjONkInMnNOXdEDpXBkj9TB+gCyJDX1CzgbgG2+8sTqAzv/OsOafM6nf+MY3qvt7/JgrZxGzv54jAiPf1+4/B/04MuYQZ5cEkbkoAyM/a97b/x988MEK9P/2b/+2yui673YQXsH36akeg+/F8rZ8ttUlKKMzzBG/0ZeUT0lgkTm6BcFA93hNOwDwIWclWUwnkrqBvmQgnI6kRGZ0ke/ToeUYS2eV7RAQptOjf/Qfm0iSiUzTxpK8lHZKXcwxgQnbM00E2HqZqzvIm/L0hbH6lcSAx5KE3u+xRZdLu2CVDNJAYJrtcb2vNYH0b+slBcE72rC82VpPkJMJgkw6cFia60BPWJ3yNYnrJjXGA8aUv0O4wHzL09f6MwEdAR+HkZlAeHXeZQ8eOqSXhq/T5YP7tDLT1sDb76q5daO6e8ZVW6ipM93VwvS8bph9W9tn3q0Sdl514ZFo6AxJA3A/720EnywnbkUgcGeVm/GRFIGI+xr3038m6f6dJAgEPok07wksXObq0Fa985FjWhyYVavVUL1h/eiRZvo09syLGnrzSdU3bNXFg3dodtu4WpeuaPMj39GG4aFKlu5zvXdAyz1Das5dUa27em4NiZ6p+oBai9OqtVfv7wTnMzHlcTLXmXjg1P5cqQXbIc2MiTrwqWkv4BW2YHn5d4LpJJhpKySeEkvS9+GPuJ5kGDZvOaBfGQwlLqKLbtftca88nMDy4F56B3as0rMySB/AxyT1GVQzBmSQfgXuQr/ASfqWQWgGf37PyiXXui4wpfRdiaHYu9tidR2+Bd8Bj1JeyJ/Awn3DHqiLwJ6ESGI09pbcBXzLJAq3ZeRYsF/Xj+8Gw+A49IeVWn8mUEQ/3DbcIH2l33OftX259YH7tHn1dW7fMnHfrBv0AZvwVm6SCC5LgsKvDkR9FoeTQ3m4G/1OfpQJKPcZ3LAMCTbxPcxZXo9erRfQpS/2tclt0beJgw9o8cjR6rF13f6OOnXfN7+kTtuPo/btq97l1a+tW3Zp+9Bu9Sz3qL3Q0fTStK5cvKKFyXkNqqHPXDeiD/dO6/iZ8/qPy9t1cX62elb98OPfVuvK6f+HvTd9suyq7jbXvXlzzqqseVSpBk1VkpAEQiC3MLPNZBtPBI6O6E8d0f3G+0/1B7c/YNwEYWxsBjO+GCOBwFgSGkqipJJqrqycMyuHezueU/Wkf5xIPrwvCgNBZUTGvfecs/dee+01/Nbaw9nCaPgnx138I9ZXRgzeXQmWK0D0M+q68ogPpx7GlC2Rn/nMZ5qJl5zEIqD/8pe/vHXIMuPtWIuHqV++KUPKrHYg8Yn8NymeOmr/clyhMW2kflr9cayVFesztko7mhMF2iGD9PRJ1J3Y0P7ZZ2jC7r09M/R3teHib/bv3pt3AvrbI9S57777mkPxBBA6ggSfGmgDhJypzaBCUGmQ5XM6bu9nMJRBmsA7HQf3NZgaAp2/yqZhkD77kEbUtlW6zNins9DxQkMG3TpWlT77RDsqmwqqs6TuzNZbTqetpqRTkH8qq/QlQE+HICCSZtvLFQUGYtIq7zLIpE6zmRlgaTwEHvKO69ANoCSg/8QnPlEf+chHfiGgp5/Mfn/pS19q9rAzQ8+snrOFOlzqwnA7k4YzlR6zusqKPHacdWxpEFm6zwF9LLunT1/84hebZAK00wYB/3333dc4EDK9LLv3lO/k7XYgKQ2yzsBxTKCYMiK/ExQmKM7AebtyKdPKQ3vFSMqJ9SUgsF98pmz7jHre7pO6k7IjOFTn7H/bGdpW6mabR/Y3200gqfNNmRX0ESgBMAADnl4uYFNeBRvqrnIiEFa35V8GsuqpNhJarC8DaXmTiT6fzVdxOWPMPcGZemsgSr0m4wTx2hP1kzLO2mgPkV++c8/yBK7OVnLdg/bkJXSYJOW7AbxLzwUv3KNugmgPP2JlC4BrasfO+t7hx2vz2I5am1urwWK/Jo9N1ujO0arrVRuLGzUxd73OLJ6rzuylrbECgAi63QcOje7V55qgCLoB1y6V9Z3SJAYM8pypEPhCL+UdT+7TV7cU0Jazk/LVQEtQKH3U+fNTT9Tc6f016M3V0FCnesMjNdicrN6bgzr4lf+3hnYfqpl3PFkLx3bXYH1QU88+X8evvLS1io26XH4ODfCW8ekPT9S5XffV6PL1mr78UvV6Q7U0NF5ze07W/tWrNb156x3rjIHbIKCda/y7EkN5R9fkgfeUbXjFc86Epr9Tdl0ZYbDl/liBd/o0+AQNymcGjSax1N/t7Av3nHlk3HMrhb4/ZTQDQdo1UHBVisEd8iF/9B8mqfytjcnAQhrbPkbepH7LZ+nUl+q303eYONSe6PfS17d9Q9vvm3xJO6WNSTnVztsvg692ckDcYNJDWqif+gyG0vaJLQxUqdt65WcGNgZSYgX9gDZPeVQmlVdpYwy1s/LTZ5ldxx6Y4FG3tSttf8Vvxwy5xXa4bB99cGaf9jgkF364p97l+Po5/bGfjok8lPeOt/YTGh0r+QotmfChLtoziKO/Yh91nGeUt4W7H6/lR5+o2lk1mBg0B+IN+rdWQTWRToetSJN1eN/J2j96oIYHI7Uys1I3h1frxpUbtTK/Wrv6Ve8/vr8e7l+sHy/06jvrkzVzfabWrl+ryWf/oXpzl7eS354/kD4EWgy87avJFfVQn5LJMvtA/xlLk/P4lb/6q7+qe++99xcOqQY7EtDzZiK2UFqntkbc46f39YdpgxJvKBvQZllp47eYwgk/bEi20ZYL46LEXLZhAiBxe+Ijyojt1CVtccYa1q0OIfdvzwz9nYDe8fxt+2wCeo1D23Dm8pgMEAygFH6F0WeszyA1M0vcS6ffDtLMbmrErItPl1+n0raBdAafKnkaVQ2wIDbr0sACMASCKqbOJMG/QCWVTCOcMysCCQMjnVkmQ5KnCaylPelIJ4JzyEDFtqQzHajt67A1MAZUAqe2EGvYNGqMuwG5AT2nyrPniSXuZL7941ne8/61r32tmXXHUXLavQBVYAMtAEecBXLIs/wJNjIBsx3YymAeOtmDxSv0nnzyyaY+lvwTgEA3juPIkSNNMMJY4xg4GM/lxNaVwaltyjPlVkeeYCx1RXn3vrzWUCfvt6srnU6CP4FJOg7LZ7CeRn87MNUGPe1guy0L0qvMpSNL+vO7cmfZ5InlUzblu7psXcq9s4yCZOSGf19h5Ky3gbd9tA3BpTouvwzitFsCc+SJa8giZZvZ1tv7+SmbQbf6mmCasgJbg2+BAX3ju8GrtGtbKeuz1G2wpZ2hHYAUwFOgQD8FHCZB+Q1Ycgyc+TLBIDhDN1zmnHwXYNA+QJqZEvSYrTZrGxv1/fs/Wt3D3VpbWa9ep1fj+4ar2xmuwfVB9W/26+i1C3Xi6ot1c3WlSLY5a+b+VnTP2epc2m3gCg8IggHhzk7zHLTk0nnPDIAnzhzzCR/pA/V4mCC8oC7GBjAPLfLQJfy0T5kmGTAyUW+++321dHC9hkdWamSkW+sbI9VbO1yj3/lx7Z55o2489mQtnRqvYpbs8kSd/sYXtmSFcYE+3xhgoDw6Pl6vHXi8etfO1Z65c1WcDj08Va8fOFNjtVlHL79QndVbryJUHnz1HOPhlgrPjVC/lNvUA2gwoOC+M/ApY9ovbYGykb7ZNtrJYwMO7YO6pZ7rl7RbJpCo2xPUM2jMyQPHUfzAOKpvrkDJmXoTONRn8O/MoXohGDYwVc61lc6aOuGhLZEGbUYG0fIm7bC2iufkq7bAa2kf1b20nSYxDYjS520X0NNnZJpkZ/oyx5Nr6V8zaJEm/Yw2jJlr8YnypS8UL7aD2Qzg0gfp26xH+aUeE0TS7SdjKVZgJWAmyOgvdolnMjGkrFmvfoUxIbmPTeEzZYAJBf7BIdgd5ceA0D467sq38gFf0XMxojbZYFcM6FjI+8TQ8tU61J3E6ZRbOv5ELT38RHVYGDnFK+tuLbPn9XXYEg7FGxmZqIO7Ttb+8YM1UsO1urBai5tLNXd1tm6urtWOoYn65L5OPTC8WJ+7Mlavb1bdmLlRg/Ov1sTz36je6sLWdjd45YGd4jfoEDdDp1tioN2DCpWPDIa1aYy3e+hd8flHf/RHdf/992+dycQYMCb/9E//1ByKd/78+a1kosGx8qxsc12smkGyfOZTHc9gn++ZoFNGoTe3Pmh30s6px8qZNi4xuXZHP66eaz/18+iO9kSaEwcmfsSHkvD4lf8GdwL6X5mHv6YKmj30zhQJJnWSBm46II2pgm6Qk8GMjihBtN91QDpshVGjoHE0E+1vgbUBfZbTsGZwmokE+6Ij0YBAp1lQea8SwwfBvkZAo8qzghWvpWM1UMsZeoNRjbc8kq+WT8euYicA4Ll2YO/hHrYr0HBs6LfGSF5QZwYOGXw5w9cexzZPM+AAMBAcs7ydPfS8ZiR5yiEm//AP/9Achsc+epa+Owun0zJQoi4MOkuHDGDamV3lzQAveWVfAfrvete7mn+W8eMESCy4h46TuVnWhWMiq0lA7+n7Kd8JrJQh+ybIaAfQbV1Wb6RbAy39KRc5btajnG0HGlMW2yAwdTCTPgkmpCH7oixlP1L+E2DY9wy+Lae82b8ErNlGG2zajzZYUm7d844MuxwYJ+v19qx2OmPH0CBNfdJxCrzVe20B8mpApkPV5iCz9idndnOJHTS4RJ5yGdCr4wbnHkBHe87c8ImTd4YHuq0DmWYfKToqiHRJMrwk8DFRJn0Cn0zM5V58+2abCTTRGbbP0GcSY6tr6/X0g39YdfTWMuJmlq23WbXeq+4qh8dt1P3X3qrJN59vAC7nZPBpAi1nn9uAHDpcSk8/OcRKsEgfAfXqLf2HNoE7zzeAd2npF97/bQCcOiHPAZ+u3KBeZ8+aALA/qOVjZ+qtRx6ozs6rNTbO+Sy96nbuqo3nFuvoD/+lZh96Vy08NF2D3kzV2vHa950X6uCN17ZmGaEH/rgiQV8H3dhH7eFgeKzO7TpV1w+cqpMvfasmF69tHWJnEC5QpB8e/qpMeBo3Wwxoz1d/Mcb6DG06MuLp1G2boY9SR01w8Jz6bbJK3TLJrGxpL9JWaQv0N9pcdd/gneuZQOa3CR0DdcG81ynr4Y4GkzxrgJ/L8KEjZ6OlOfsp2E5+WZ96kRgg/bs2X9vkc9kn/UH6FdpP3+i4aFO0V1x3MqBtb7VljpXtJP6CF/JIHNjGa/aHctgSaWi3LZ5KfJbyk8GHgYxJJZNFPKNu0K5904eK0TwI1eSq/cAOUoc2Gd2Xl9mGvsST1QkmPYsAfhA4YuN8hS7y1J41Tdr0qfIuMVfqCmOqXVJflF/1mX6nj+Y5g01XZSU2mHv007V+7K7qD/Wrs7uqO9Wv7tCgBoNudZmtL/ZY76ij+++pqfUd1dvs1TJvgVhbrMXZpdq4uV67xnfVh49O14Gb1+pLi7vqytyVmp2bq+75szX+3DdreO2WDUWmwGce8qrMid+gGz5BL7yXbvjnCrLEsCapGEdsuUl5tkR+9rOfbVZ+0iZ/2GgOL/7mN7/ZbJMEt4mXoMNVWybfGMd8M4s+Wn6a1JbX6oW+T1zJJ388b9ICmqhfm5M6loF3ypztakvFEdSduI/rJpfRKcspb/pw9cO24e/bE9CfaEPY3+zfvXN3ltzfHqHmtXUGuS7nU2AMqBRABFqQnUY7r+mE8n46CIUvkwHQooPiey4tsyxt6zB0sEqZBlsDacZtu4CAa2aCza6pgAnGDZ4NkAXdOrf81GlLh32QFxlI61Q14jq2pFVFz2DLwCkTFLZj+7an45Ee2kqAoLNJA+NsgQkA65QujeoW4Gwyv7ccD0aYQ0w4kfSP//iPm2VS/kHvSy+91ATUzIQTqGOMfc+0/KAdHCqOleADZ6qTbmfHpU3ZSH4JSqiDA1U4fZ+g4zvf+U6z7wpAQjsEFSQhaI/ZTYJ9T9ZvAyTlX/lKZypIlaakzb45dslTnYsAT/kSuCRQVNbyWtKkPgic/S1Idsx+WfvWZTvSZn3qcjpv+yZN2X/r0XHzu93P7WRbuqUnQbJjrOwazOP4XMpscC9ITBCsk6Zugbk2x3HVcfObewZOAhTkHJlUxuiXiYS0B9pTaeWegbE6Cz0GVgl0DWC4305MZHCiDaMsoFNwQhmec+YWeXdbgjRmQGNwa0AnoHYWyGRa2hjqu3DhQgO0SIwtrazWjx74YK0dHdSgs16jo7wmb7h6G6O1trhW+5c36563Xq7uzJsNaDPohG76a/AGXwlq7bc8EAgK9gTXgDWXyspX6mgDb+pxxoO6aVcd91ntccozZXx9pvze6I3VlXvfUbP376rR6Zka9En07Kn1G7tqx3Pnqzs2qJkzE9UdOV9DQydr/D8GdfKVZ6p7e8+8Mm1iRl8HT20PwMz3y3tO1Ft3P1TD8wt1/Pmv11D/1swl/FPulGt0LWd8TRykvDrGJnMzyNRHqBvKEfKR9qudGKQcPGS5p0EUPKR8glGvMU7Smf5SP8tzzpRqNwwKtpzKbQCsTpnQgA5Xl+Rr66RZvaYctBmQmhhIPy3/xAFpG6xH+6GP5Fn/lCPqtC6Xkxvk+pn0OQ62C50GHIwN4572MZ9PzKXtcWJBW6yc6PszMdH2p9oLAxt+t5/nHv9eF89Io+1Zt3ZEH2NAl7yTh/ovfYU+UrugDhjApTxQh6sxlB/LWR/y6h763LIFbdgIMIgn3hMsIlvyRL5Lk7xPPwddlAFvOKnD/QzoEzvbX+URfU15oj/ySZ9O+eXpo7Xy/j+r7nS3OtNVneF+dbqDZnZ+s9l7vVkT4zvr8PTJ2jU0XZvL/bq5cbMWVuZrcWap+jc36+D0vvrfDow1gf7ZhbU6v7FWc9dna/iFH9TEz39UtfGffg9sBW1u31LWTSKqh/TZPfQm2VL+4LPjT1kmYVy1BG7jNchMyKQMg9O+8Y1v1I9//OMGt/kHH9wykZNwJs5M2rWDdvUCvkKPfjTtlfondlCO7Is+0rGUH+KAtDM5nspKjqX+X3qlSf8Ev5TnxBkmF+4E9Oklfve+b72HHkFxD4xZUA24nxhMhE/Do3HLbKvPGgxowDWA/M5MmcKvU9PYaqStJ516O7hV4WxL56vCeN1PgwANvv0yoLe8Rtq2pTudUgJAHZ8BgoqaTs7+67BtYzs+tQ2ETioBln2EXwkUDAzlp2PFp1nDnCXQsNmHbJvvuQTO9jUo3GNPOsvb/+RP/qTJqia4YGnUV7/61a2sKodpEWj4Z30Yc8Ashp3sq28o0FDbvxxnAz3ptW84HAL2d77znXXy5MlmBp6gHicAYGRbAPdpC1rYQ48Dt24dtXzLoDnlKY1rjqWOV5CYpqWtG8mrtoxtBxLTKci77Ry9Oie48tP2BVnJ119GZ+p6Wy7TgSW/Uk6SN+qHdKQOZYCiLNoPwaMBuwF3ztYYbPuswaF6lwAgwZT35YVJAoFvOl+dLdcAhKl7tqsTN5Ofy8Jzz3PyElky0NT+GeBQH3ZK+XDlgMGu9FEHgNGZbgNA2+S+rxIy8PfQPsGEbQp+BJLaMa4TeNMm7wtmyf3zR+6vG/fvqe4Qy9vHqje0q7orw7Uxs1SPzF+tXRdfbljvK4hchqkdNMhEPz0LATqglWexC4IaExsmmN02YNLRQNLl/No5EwmAdJes+6xJhQx8aJ9nAfMus4SG9T2H69JDj1b/BMtbL9Tm5nBtrO2vzvyu5rCp/vSF6ow8VyMje6oze6bueub52rVweQuMM+baZ8Y5kykmSujvxaEd9cbdD9Xq8Hgd+sm3au/yrYNCGSeDevmmLjnj7W/lSV1HXp1l4p6zuDmTBG3W66x2LpM1wWUZAbTyYpskbTPIT9ua9jSDROk2KEhZoIyA2wSAgZLnRLh6w9V86kcGzxm4qy85oaBfM7kB3SYfsl37kL5b+5f2zuBau6WuOkGhzBlEiD+4biKKerUp2iRX76hDBoDKSAaIyWMDEX0cfZIG6W7jALGHgU+OpUGGGE6+k+HwAQAAIABJREFUaP/TvotH0gek71JOs35tqmVTlj2gjfpM5qR9QF78Tflc8URZl+bTBliA3zyPzoNbPBSPrQbKt7zSRqePdvz1WdRFm/IGnphMUq7kOfcSu2rrUyfauILfC8cer5vveLK6u7rVHx80ScXeSL+K2fnBoDjrfmJsTx2auqt2dnfWxs3NWtlcqcXFhVq+Nl+Dm4N6eP+Oeve+8XqmDtb1+dm6PHu5Fq7P18RPv1kTF17Y2u4DfUyC0K4rNegbfOOf9pBZ9Yq+8u9MNvxQ1/Qn+lqX8mMzmIxhCyeBvdiTegjmOeEeDEmyNXGuCR31Sr+cvj1xXcYUxjWpizm+iZEyNtGHalPUOWVeOdA3ZT362zYmSXyvzKn7PKsspd3hGv2+E9Angv3d+771HnozZQahOh0Bp8FvCpEBAsKkExSQK3g6F+vT4OVnO6DIujRqfuq8KI8CaxRVRBVIOjWQKphOVSPrTJbK3e53Or1UUumw75az/xph+5YOPkFXOjjq11gk6EhDL6jPIEplt4wOXx4ITBwvHaRO0Os8b0BkfzS6GsfsVwIfZrw5hI6AHiOcfAf8f+UrX2neH+q7q3GQ9kG6AZoATvfoAtK4Z0Bvv9pgQCOqo8cBUBeBPPvo2YfFMv+vf/3rzQoBnTcrCVzCC21sB0i+yhf77Bhq/NNRaDqSNoH7dmYl686grg0S857jadmUkaQtZdJxtEy2K9+U0e3qS2ejjrWBeZtmbYh0SJu6JI8Eycnz7Ie6bOAgMPa6wSq67JJidcFnU/YFxanj0uqnOuBSTu2Cy4itDzqVM9oy6JWn1OOMBXWYnNLOJijQVgqMEkxr37im7jurq/4C5A1IDeb5Lc0mPmhT0CuoVGecFSUAMtgVfGVA78wregxNbK9hyf3373u8uicHNaiFGhmertGhw3Xzcr+Ozs3XvddeqvX5G83KG/6pz5lvxx4QR3vYBYCdf/zmea4hn/zWRhlY0ifL84xBn6CTtuQ39QqyGUNXAbmUNcGzukJ5Z+fo//D4VC0ePlk3Hr2vNvZcq/V19u3urF7nUG2sjNZm90p1hp+toe5KdfqP1vTZsTr64k+q17+1ws3gCjsHrcou7cF/kggEG/Mj0/XaoQdqdc/u6szN1/FXnqnJlRtbe/INzFPmqYM605Yrs/KNMaAflmv6dPs0e8ZUmU8+Q1P69vT9+jN9okFo+mK+G1i1ASx1mXQhKHAFiatkDBwMPNO+8Ay/kWdPtvf8A+pB73JZeQYAJitypl19Uy+Uh/SH1pe22e9po7VlbbslXwXrJiUo66RKJiDkdWIocYy8say22IQMfNFPKcMGla7CSdtnMJEBm37BCQ+xW/q67erIcVbPk79tf+a99AHaOn0FdEE3Ng+dh19gBvqpjXXlpfJiEkZ6sSWUZRwoy7/1axOoC5ln6T36r70yAaiNVsZdCdPuk+PjGCprymH6Z9p03LhuXfJbf+pv+bR04olaPvNE8x76/ki/hiY7NTTK6fYE9FWd6tTU6L46suvumhhM1NryzVpcXaqlm0u1PrtUXQL63RP10b3r9Uznrnr1wpv15mbVwrX5mnzhW7XzysuNjum74J2Jcu2Fq3uhiT6qd8hcrprRp6QPNqnpUn7qB0t++tOfblZ72k/0mrOQeCMRAb3nxiRG1x4w5tSrbZBnybvt8IzBcsYt6o/ynHqoLuU97aQyxafjajJNTM+nMqLdVgfVKTG4mDrpVkagFz6/PQH9qS3/+1vxpffanSX3tweqCeh1XgZtCIxBn8IreErn0jY0CURVbAU2M1fWYfl28GqgqLHIYBh6fF5nJZDQuEoH/WgvObNfAlgDepVIwGWgrWHFUOi0bUeHQT/SAKdDoq8CJMvrGHWoltXhCDrTCToOgqIMzDJoyQSI5aU3wYm8z1m/dv8SkMA365Y+gxraZ5/6448/3gT073nPe7b4zrOA8H/+539uDLFL7jHGabgMZnDU1AU4w6EKctMRSodjlM41AxTeM//EE0/UmTNnmtl3Vgnw7mzKsfSXgJ8lw8g2DoJDvrLu5LGGbTtw5bX2PR1NGkUBl4BN429fvJ9jl/W0ZUse6jxSJjOI2Y7G7QL6TAakk3LME6Slk0zHwveU+bYzVV8SzLTLO44JhhNk07dcdp+zjiYA1Avr5nfKuMGPY65tEKxo8wx+dPLWYUDvWOYqFto0oHfmQD0UGMkHQQ71uge+3Ra/AUkmMaCdeuFB2ihmlFymS/08I6Cwv85aCRCgH/65FNREQIIPx5D2qN+AnsMnV9bW6un3fqS6ey5WDZZqdOxA9daP1MSF9XrX9ZeruzjTgDwCWNrJ10DpHzyMD1vBLL5yCJDmzxlybIKzaoJF+iHfqM8ZdQNCVit4eBb8wPbQnoDPxKEH1uUyc+qmv9gtE8hNAL5juq6dfnddv3eiljdfrW6X2b+D1d/cVevrizXo/LiGuuer0zlVYzdO15EfvlRTizNb++ChrTnhvt9v/p1dZSydDVzYe6peP3q6+tOjNehXjV2+UsdefaamOrdeywT98ILxdKadMTZAdHm2AbvBkdsHlB3l3RUM/BYYK7PwSNujbmt7+A0tBlLKinZZORegaosEtfpc+kE91u/zyrcBsIA2yxmcM3YGE67ucHYw/Y06mTZbe5RJubQX2mFXJKRd07dqv7mX/Zd3jpn+1IkSAzxky36nXbB+sZE2LgN69dln9J3OOqv3acP1M/ZNW6h88awyKu7ymnjFgCN9jLyRf9IP311W7TVlLZOc6XtdUSndPIctwU5AJwE6OqPcu/oHO8A9eGuSiTYJGLlOGwb04jTHAzuD3FAv312R5FkV8l/9cN+/flzfkSt70odqS8RQ8FCMI++sW/+lb3fMlKHFE4/XzUd+r4rX1o0Nqjs6qBoCr67VoD9U3e5Q7Z48VEd331UjGyO1unizCebp1/riWo0MjdSxfQfqkyMX643NyXp6drUu3VxvluNPPvfN2nHlpUb3oYf+uGpGPeGeM9DimVwp4yoZrmXySjmljO+gp04mhz784Q83Byyz8lP9J1hlYoi3JoElGRt5YqygLVSOxcvKWmJX7ZL8Ne7JxIn3lD14n4G1uuGYJcbwWT7RU22zNkKboK1Q9sRyjrP1qKN5Xf1S19+eU+7/c8us/f6N/uydvRPQ3x6g5lA8lVVBzdkmBVSDkwqiomnodWACJZ/lembZVTaNqI5dR8GnWex0IjqQdKzp3AXk0iygS0OayQsVzCU6mbwQULev6ej4bCuzz2rUTAJoxFQ+gYXANBWbsjryNNwqlAYsAUTuOZRf6Zj5Lj/TeMgXDVmCqUzOGNCkA88x51kcLMuk2EP//ve/vzH8/mHI/+Vf/qWefvrpZhacV9cREKRhos/OtFIXDs9ZfPfMJhCUFp1e0ku70MzeeWboOYkb50VAT9uUJaA/fvx48wy/uX727NmtpYfKtoZaWpVRdSaBizzJe3lf+hMQJVBLQKZsZdCtc0nnlHUKcJUv9SGBlt8TLKTMZNkEY3w3gywd1OXzSVv2L8c4eSh/81OdU3blo/qRdkpZaS8hNnhRz9VTg5Ycj+2y8Qa/zhLKQ8FM2i5knPvKblsnHc/tZnXsqzaQz9wXr710DAS9giftsWCXNtAX6LavBqrU6xhnkM5zLo/UdnnYkeBLOdR+QCdyQFvO6vY7nfrBUx+s/virNTTUr7HRY9VdPFCPvXG+ds+8vvUqPUA0ZSgLTQTW1GcgDb2AcA/no8/0y2WyHrLEDLOHnjl7n4cIQbtBTAbh9JH6KZtJH8C4Y6h9zCQp5aiT5fDadBICdeBEvXb6sZrZeaG63as1MjxW1dlRG+ucL/Ja9XovVnUmq7PyVB342UYdffOlxiQa1OTMjMBfepsDnkan68qBe2v+riPVGRutzupm7X31Z3Xk2ssNTzIxBB+Ux7RD9sexMpiSp/rmDAytR1lRz5UR+6A9UEecufY+5bDzJE0N+hJPuFKB59Jnp/3gu3qqv85gSP3xXAT1ljH2kCxnCH0WOco+6afSt0uD9sMtK9KQNlPbl0lM+Zr2Rvvl2Nl/gz/uO9O5XTKNttX/nLmWR9IvnkofJqagLerJoCFxiVjBPlGHiZQ23tEHt+194pn0IfJc2sU6ypH8Uffa/OI3ZbEP+G+XyKvrrtJwpQYygewZ0OtL3aKl3YEOl4Y708+nNoZPZuq1l64AEhc5xsmz9LkGc8oM7blagnHJra6WE7tmckn+OX62t3D88Vo+/UTVrk7V1KBquH9rqX2HE9JZxj9S+3YcqUOTh2q4P1yLs4u1vL5cK8urtX7hck0OD9WB+x6tx3rzdXZjss4vztfVy1dr4/KFmnzx2zUyd3HroFBo1T7k+PBdzIcOwj9fHUlfTLKoI2JkxxqbbsKXt6DwumH+T536z9liXi/8gx/8oFlpyYpL6jfGUE/1+2KNTIql707ckXLM89aVmEb7pa0Qh6d+izutO/GF1/Qf2ab34Jtjq6zYDxMWflom7Rg8vhPQO0K/m59bAb0BkQY8g87MJutoEmwnqOdZA3oNdQZdOlWdgAqug7HedEZZv05NpcvytmMdBqoJCrznbJpZsTTACT4EMYJyQZQ88VnqSVCk0c4gq62EZqTtuwYkl/Sp+OkkTWJooOyLRiYDIunMAIdr9Ic6ddKCgcxmC9RyaZ5q0g6yALjsSWeGnpPuCbTS+HEgHUE9+9I4JM+A3np0kgBOZuihS8APmJb/KT8JAOyf9UE7y+kJ6B955JHG8OMInnvuucbB+y56MsA8y+w8dJklNzhTzpRBeUbfdEqCFo1rjpXlra8ty+kQlLUEUSkz3k9T1QZjmeBKMKWDyPYMOJX9DARSXpRLwWC7TctLn79T79rA1joSBMnTdGYpZ4JkX1PnUmUBYu4ptf5MZFlXOnZl3HvUaQAAPe2ZMJ6TbwAY66Jt9ZYy7kuHF560mwkW9xvSlvZSQMRzBhDaD+TSoMfnadu+c6AjdVHOGVb3iluHuuOMqgEzv53hZfbK/cjKIXzgvnvSnWFXF1Z2Hqr/eOJ01cjrNTIyXsPdu2r35eF6z4UXqr92C9g5AwPNBPTU5aF4BvquLtCma6O438wmra83vGdmjpl7l6g6+07dgjx4wKyaB+kpf9Ttnk6TF/BFP+ByUn4bQCgHzNI7U8e1qakdtbn3aD332ON1c+Rc9XoLNdQbrvX1jaoBBzY9X6Njg+psvrfGX9pTd7/yck10Nhv11V84IwuvBf7OdK/evFmb/UH9/IEP1NKePTXSG6mxuRt15KV/rdG1W6/5c1YdmdCWO/POOLp1xBk0PhkL5cQkkslc+ON+WH0YcuIBhPrUDC60bV7jeWexlS3Bratq4IHjoE1UnrlHe2lXtLXWLZDPWX31j3qRF+SLQEy6DKDRE/mhbmh75Ce/1blMZuljM/DShtlHk4KMZxuY81vbwHdolVfKm0GOEwHtIEBd9Tlpkl54ZdCVOEneJS5KrOB3sWB7PCnXDoQo4xkXBh/qr/YK/ohDfEadbQdc3NfOZNLNJCWfBPOeiA7PeM6tGoy5s+jU5aSJY88nM71gAnQdXkKDe+VdzeF2Dbf7YW+gSxmzP2I+cYPj7RLrxAnyAbqQT/U0cZjl274+dYzvYjK+8/aNqx//v2swVdXZyWxGv/qFDeoXC+5Hhodq38TR2jd6oHr9oVpaWKq13lot31iu9aW1Gh8ZryMHj9bE2Fit9Ndq5pv/Xy0tLtaN8X019eJ3a2TpWmMLfQsAfDPRoMxqR/QpztC7AtbPjAnoq/EC+JExxTaxjYs3JrHSM9+YhC7/9V//df3bv/1bc8Cyb0lJvKWuwD9tBPz2uuPh/ZRneS6GShsnndoLaNdHZLAtPtB32o7P6ofE9WICsRKf1O3KusR/lGnrvPcpdyegT2T8u/m9ORQvwYQCooEym6xzSYemUqMAGiUDQx1iKlAuO6Ee6tTAp+AKmKlTh5QCL8BSkahLZZSODGZUogweDFjM6LcBik7NYBtDr0LpUO2DbWrkpc8yOv80PNKiAbBsZua3C+DkRwYl8kmgqLGwDfkj0BDAJpCyvzrjLCMPHGeflYcadfaqf+ITn2hOJ/XwK9WK2XmW3RPQk2l1r4880eBh0AnoqZtsI7TmkklBq3KjoZWWHGMyvmwDYE8/Y0ZAz+mojDkZYWbncRjIJW3xShQTB9aj7Mir9hgmHcpQmhKBqNd02PkM5VJec4xTdrieQXiWcRZFelJ3pLkNLtvOQprSKQkkaFcH2a6vDULyd7tNac7+W598kNdtQA8NgApkhE9nHQETCXLtl4DQsbQ+gbfBjmNMfcih+8szUUBdBpQGHs4MOaMs2JM2rvv6OB23es4zzo6nrYEXBlTSBd/TJso7ATNg1Lc3aJMFO/TBQ+Pkg2MpWOUZ7Txt+95l7avjA+iCh+4v1S5cOnimXn94f41McuDk7uou76vTlxfr+PVXanlxceu90QJ1l/bLG98BDWimTlcAQC9tUo7+mRjgmkGbyUz1n+smJanfwDWDFMA0fXJWX51hPJyBUp9MusIf6H7ttde2+OlM3yuH31nzD+6rzgTAl9nfteoPFqpTr1Z36FIND5+pkYuP1JF/P1+7VucbuRW0IQfO0CkjeYBUM9vFTP3h0zV36FgNrVXtuvBy3X39Z1v7MhNcwzMTQ/DCrQUJXJUbgLlbVeBBJkZMEKiTbFliKSxjL6/Vp/QHXMs9zOmDrEtdNUGoH1XO5Y00pz2gTGIRvzteJmwAtwR3JIUNMmxPvRJ0C+D5bSCW+mp/pdMtLdJiv/S76q86m/TTtjO7BtjtgF6Zzj7pl6WRZ7KeDBCSXhM19jVXA2jbE2NBk4lRAyHaRia1f5RTL5SBtOf6aOqlDPUZADn2yqw+swlMb79zW/0wkZJbRJBZg3ntk2dRSCd2QhppDxqQW+2d/WO7EG2gY9geZIaJBu2NdsGkQyYFxGkmhsRG+mh5mv4/fTJ1wtPUS7G1CVvqVFcdq8SLyvFmderqH/5f1d3TrcHEoDaZmR+aqxqM1KB6NTY8Vgcmj9YeDunc6Nbi/EKtja7VyvWV5oT7HbzS7tBdtatW6sLGoMFoS0vLNbjyRhPQ9+ZvvQrQZAp2QvzpyiJ+45f5xFY722xgzzX5qMyYDGEcwXyutuOVdSy3/73f+70tHEm9JFQ///nPN7P02GFX1ibf5EnKrrKZ+pg4Tgyp3IoP7KN1OhYZt3DPMUwfQ1lli7bc8qHMiu35FFcl3leesj9811ckdndSwK1hqYv/S98Hp/+Xiv3aCrES7lae/Hf+r3Pvvfc2S+4FZxoOBUpQrAGDYwp8BpIC9zQ4Kq6GMWeWdI46Qw28SqSD0iFlsGS70pyggXsqpsFDBnsqtSOfxjqDM59LR0i9XNcp2T+Vy2ftUwZZXpPWDMYEDwKZ5G+OSwIp6NZpULe8zeVr0sunZZ1VTNp8LuszG6+Rcbx0shpBAxSewxB/6EMfqk996lPNcvY0mj/96U/ry1/+cv385z9vZsPJsGYgK92+FxYeY8AFaO5rlTftscpgV94CZsnEM0sPCPj2t7/dLPsH6BNsAVChk+8APwJ6l2NafxpU5c76lTONesqo8pU8sC5lNK2Pz2XAS30pC9m++qG++my2m0AtdTH7Jk3KpeUdd+lK2fCZbDPpyTpTN5XDBMDSZTvb0aZNcSbGmXmcG2O33TJi7UnyI9tS56hbW2cgKICkz84M8ZyzgV6nPoN+ARrXDKKQYfceJ3DTMTuDngER7ZgQgF86a+2An/CCtgGhBFvIN2Vt0wRZjpt6znPQy0w59cFD6Bb8CjC4BxChLe6ZuACcuS8dWl8YPViXHz9Z4ztvVrc/XSNXevWhufPVnefAuFsz3c4YAjq0XdDOnzYJIO6MmjPhgHWBPm0ahJo8oU/wEVqxHY4lz/KM+2y5zjMGmym78kj5NFCCNvnPNfrKLBHncMgXaB8dG6sXH/pQ3TwxVBt1sYaGmF2mbxeqO/TarRP/Nz5Se36yXEcuvFHrq8tNQpH+wxsTJfoWl6w6TtC+MjxVZ+9+T41Uv06e+7ea6NwKvAwY1D9p1xY5voydszv0SzAN/dTjVgfK5aqBtAv6DAGtdixnGuWreEGepuyp4wlg4UX6K20q1xgz/lIfBPHQoiwY3CNzXHPJNDpokko/pi1NEK9eG1Ar9yY3MpFgPQbj2jyeVX8Nek0Q8gx0mXAxoDdYZ6xMQFmfK0dMHkC3SSfpzLEWB9g/7Y7j4sqHnOHVBmZgxDWDEGix72IN+yb28Rmek19cS7uVWEGbnj4wE5euYHHFBJ++Yg5ZRn9oW1+gjECf9kI8xthj69xGRJssxac+6EDHPfiST9pyTNpJFYNI6jDB8ct8p1t/7KM8E+vYhuVzHNPH6rfEcI6p5db2naob7/rD6u7tVn+0XzW8WYOhxRoMeH96r8aHd9SBsUO1a2x31fqgVlZXanFjsW7euFmd1ZXaOzJe++++v0b7q3Wt+nV19mrNXJqpuvB6Tf3sO9VbntlK4MD39ptdTJDIb30hn672ctWbuDLtAXJMvY0tHR1tMNsHPvCB5jXIBPr8gc8Ymy9+8YsNjmNCKGVP35zjz/dcEZC2MnGB2MMYRvvkbz61ccq5Y5JBvLJOf3JbUHss1RGuZyJIv6itc3y9ru7pr/RpfPKHvL09S+7vBPRpl36bvnfOnDlz64XiLM65HdjrPDJoE+wqyAqdjkOh0uiYzdJoUS6DdhUvg0kVq53tVHEFBxlkZCbL4EdFMcjjU2Oa4M2+pCLbRgbSOl5Bk0kO+SUNAjANswaE8gZqGbAkfZZN0NAOUg2mdSYCKhUd2jVgAgJp0PDkMkAdOJ/U5ZjJD2XCYMbfzubleNIOh9BhhJmhf/DBB38BQBLI/+M//mMTNLOPngxrjp10A9h9FQ3LiJ0xzWys/E3Q4hjLZ2jFQUAHS7fYl0Vml6X/OAYcB6+uO3HiRONMCFJ+9rOfNYGK9fNJfY6Z451yqh7I5zbv2s5e+tSXtmNp64nBlX1tP6+ctgN/21V37JNykfWkTKbxSl7a59T/dDx8V/fb123T8ba9rKvN52xPvguwBXEuvTcoMfhW1rOP8kOdsr103s4mJaA3CKJOQQPfXW3k/Sboun1KsYkG6m7PwtgXdTWDUOkXxDqb5nXlUdnmk8DXIFhA5Yy8AVMuE5UPyDv157Jz+kVwDD8dG8GHAT11Ao4p7+vWfjp1oubedbxG2WWzNFan3rxSp1eu1MbKUiMT8hVeGcTCL76bHPUgMwJ4gktn2Zi9h36ewx44i4M9gC8E2NCMDrsEHZp5lrZJdJgMdDuBKyPcny+fpI+2TOpAh8E7bUA3s3jup3eVyOreo3X+kXfX2u656o2y3H69Bn0SDWer1+Od5++p4TdP1vHnXqiRhVtnB8BvaHV7hbOuaW8zYLw6dqBmd95Vd5///tYyY8o4Rtpw+6M88IzL7PUhzizq4/WL6QO4JwBHbuCD9kR7YxDMs/pddUpfJj36eu2B/lQ+GIjRZ8YMfvMM7eZrTtVrdcgzENq/lSn30/NcBlHaqfQn6rZ2wuDcxIE+04SFOqr9MyljYK6P1r/LT/GPfTbBKLaQh9qVDOh5hvE0KSPf/S1f1fUMPgxQHW/9h37G+86qyyPv53jTJ+Ugbbq+DV45o6g9d+zQPbflpR9PLJX+gXHw/ecenKs/4DnH1WSTNszZd2yW40+fmZ03wcB1Ak9XITgm1utvk0smgZAv9UV/og9MOTEYNNGhTMhreSc9+hZ4Zdv6Yvlo4oayyyeeqKWHn6jaWc2heDXSr0Gx+nWjOt1eTY7sqoNjB2vn6HQNNge1tLrUvIN+bXatBhtrdXB0sg4cO1nDnaorNxfryty1mr04W8OvP9/M0Hc2bh2syj82NLcx6c/cQmYyDd7QP8ZZ3tKXDE7pn/qGnTcRzgTMU0891ZzFxLjzRx3PPPNM889r65jsSfsiflRmxGHyLxNQPuvYpeymnGvrlE9tnHWn3Io5xPrKofKQeIZ7Jo1Sf6gXmtQBA/bEKE4gaE+4Z3/uzNAnev3d/N555JFHBiqBgMBZFIVHh6vBE4xkOYNCg7w0bBrADLp0UDp5yymoGjDr0enqaFUqFcI2VJwMzDVGbZoy8NCYZpZMkdB5Z0Ih60xlTQU1yNPB6UTT+Ntv2jIbryFJY6DBsP8aDMfCOgWr8s8xymSA4IN2NIppXOWlgCDHhGsJPHV60Md+dIJnAvp3vetdv3DSPbOIvHKEPewYY5bdY/RtQ1ow6oJPsrKCNUG5466Rkx/5KS/o83333de8AoXXn7BK4Fvf+lYD9qGX7C8z9Hwi8y+++OJWhjMDbnkpjwQy+YxjmwE91+yfsiS4zbIZqDk2gnEdjG2nmcrgUP3L9qQpAXT7e1tO2vVLW+pV0us4pHNLoGd7CaQT3GV5n9VxSov91PkDHnD0HmrEJ9csp26mfVI+BEKp+44Zz1CPjtRAWj6qawZByX8Bv7MX1GMySjChs+bTfbwuvadugwflRjvgrKsyQ3muqROOByBB2y2w4J6BmH137zI8cLaQNp3lom5tnvJB3b4LHr10Rpfr/3rsyar7efVT1cTVzXrHpXN1aHAreBJsOCYAM8oQhPPnTCFBF88wo06wLD8EdNRDIg4alC8+sSsGQb7GCvAOfS4hp276xH2u0w6JO+1zBrnwALvk/lra8DVo8Io64S00kkzgHmM+6I3U3N1n6toDh2uwhxmttarBUHW656pTF2t45ER1b76n9v3oYu2/9Fr1eDn07VlnE0j8ztUZGSw2YLg/qNnuVA3PcQjfreXh8o/PBJ7KqOAQeSQgMhmrTOnz08brCzPok+e5JSltsEELdEK3Oq4c6ufSL+eqAP0mZRkb6vN911yD1/JLvaN96kem9Ic8ayCf76aHbmmXBv1cBgHULY+QCwPelksLAAAgAElEQVRznjUg1JYlhkn7R1+dRVd/0tcmdskAVr8qr+xfBpqOV27V0GekTVO2uWZQ40oc7YiJIINPPu2TSUKDTm0z7Rukpy/BxtimY859E2P5LP2iT+hY2vjUg/QXPE+iT3tPOWd001Zqg6nTt0ZgMxh398jTR3XbNpw9TvyV2E37qmxnYG+/7Ic+Qh+SSWDrhIfyPINJ/Y2ypMw4fokBkr6VU++tlUfeU7XjVkA/GOrXoMsrRNdrqDtSO0d21+Gpw7VjhAM712t+daHmeR3o0kYN9TfrwNSe2nv0WPU2Vuvy5mJdvnSlFi7O1DivyTz3bNM1fa8rpGxfu+M2KGWVT/7QRQ/Ha8uSATUyQnnqxpbyZiIC+ieffHIrWU1drPB89tlnm1WWYDiX9Zv0VI/9hEbu8VvcpU6pl20sAo32Tf9L29qcLYG9/cWEvj4k45HUGXU0x1taUr7EMNKQfTHgNy6w35QxkYI//JX/Bg/+ylX8l1bQ+1nV5ta89H9p079pjXUeffTRrYBeoOhrJlxKg8C4hK2tICn0Kk0GMhkI6Ixoh/pc/qUy0I7CnSBbIVcxpSezygY07SDKNjM4lmZBigZLA5r9SGdv33kuQb2GKTOGKm7b4Ce/MpjneQGcTt5AQAOv8BgYSIcZXZ6DrwKqDOjki3XI0wTu9imD0gRm8jB5KX8oyyw4e9Y//vGPN/ufBAW0iWP9u7/7u+Zd9MwqsmzV2XAdHHQ7A4dDdqYOepCVBEL2I2kSpKYhJWCHloceeqhZ6s9rTwDj/AEYWVXA4XnUzcmp7B9Lx6Dh16inI22PJeUECTlm1qH8ZoBoWwlsLJuJJK+lA0rdSqeVdSXQyO/qWduhpdym7PJc0touZx+VKwG2dQhgdGzys20Q09HmdwNCxjhn5v0uCE/9t49cywBGOUo7kNl6gyVp1Jk7BtopnTn1oHe0IR2UzfrVdROGfLqyQLti33IsE4hkosFgmXoJXAx+qNd95I4Bv+2fwX0G2sojdcJP66a8s37osu+HZ1mfr4SCJ989/ZEaOzZSnMN08MJMPbJwsaaHb9ki9xvLS9qFZgI02jXx4TYY9B9Q4owcnwJu92/LV+pxiSy0+uo69+J7iBVg3mCfduiT++gdN20V99xOwHfqpG4P2uKae+9ZaeQqomYv6Y49dfmBd9TcqbEaGr1a3aHhGuou12BwroZ6vep1H63Jc7vr8I++V6N1azaGP3hiogCeuGrCYAAek6Tgt6svkBHHxoSG9WnHvU6dBqcGgupT22errwZo6r3y62oPdUF7oV1sB0Lwzra0GdLjKosmWXF7C5kyo77aJ/ptsCBoph6+Z7I390ozZoy9+3gNNMUK2uvEHOIFAxh1lDK+bUV620FnJgBz3zdltX9p072W/tQEgn0zKaiNcNzhi1uN0l9kcG6wpd1wv7P9NlDktzR6rR1QKBfKVto3cZOywm9taNpj+cZ9VyHp+7nmthwDHeuBJwbhJqbQEc9SQY6oJxOV2mFX6jh2Yj1tnOPhpzYzsZm4jPGFJvUwE276Ne4rs+JB6pIPylr6RWnyGfU65SzHLFc20B7voV959L3VmWLb/KAGw7dwSK1WDU/3au/Y/jq843CND4/XzdXVWri5WPNz882BeBMzl+rY9FRNPPb+Wtu8WVdXrtXFn1+s5esLNf7qj2vHz5/eekUmdHmmiUk/2veQPNpUf6UdW+rZBfpd5UR7wJiykgp5Botx5pGrPPVNPMuEEME8r61jXD1sVpl17MQpttPG4N43sZVYBhpNLLXtgz5UzEJ5bazlUnbFCXyqg2IadUasT53ak5x0UK4Sh1omkw+06xkQbUz1P/178PD/dJFfa4He83cC+tsD0Hn44YcHCohOKPdZacQMwHWKGRBmoK2zdIBRyAzUdQgaXw1gGr0MWAXT1qHzM+OuI0rwnmCD69YteElFtz86UOk3yZDO3mA5n7F/1KlBkUbLCkB0nF7XaWg4zGDKT2kQDFteXnCdZ3BeAiLqcKYtA8c0JIKCBPLyOcvoUHXeGdg4vhpDaNIYf+QjH2neI2qWnGcB0l/4wheaDCtLVtkDxafg3KDIfVQED/QjX10nHzXEaewEYMqlvDp69GiT8cVJUBdZXpb70x5Zfu6zn45+sy2AlQMafMdJedHhanzVG/mSRjmDMnmfMqqTsU/yMcslOLOO7J91CKqtIx1m0ma/cjxTLtpBaNsx2o40KpeOYcq9tEvTL9PT5HE6VnXYT/XMWVKTjc7U56qRpEcdEmQ5RvYhwbRyJdhU/rdLrCVdfAfcSZN8VJfUcxNtlhU4oLu26dJF7a663rZLLuV3OTj6YjCvLRDE0h59MCg1Eep1PhOcOMtJP0xSyHd00v2mzKZfmThaLx65v2qiU2Or/To9d6Hu7yzU0FB3a29zghy+QwtJARMEHqLELBx08NuzNOAHwTftOgvhqgKedR++9gg+WV49wM6wvYZ2naHnu36OehwLl6LTnjP8tAfPTAJAN3RRF8lBEoWM9eTUVC0feaCuvONMre++XkPDK9Upzqe5Xp0OB/7dXcOrj9RjTz9dG7M3mjpd2kzf6H+eB6DcuCSffphsV970aQbsBgOOrUGmuuz+Y0C4QVvaJ+VNfsNLV2bwnEA0/bq6JCB11YDPqntJq7rBMwZkynJ70kA6fbuCfla9s2+U4xmDemfoxRoms7QPguy2L1M/6YfbOGgDnRN3qEPWJQ+1QyaIxB7ywlng9On6MfrpeBkE0J50a38zcchz9NntIPIu8Yu6bTIHWkxy6E/S17TBueMulkqbntgmkwDaM4NVbaIYR37BR2f807eZcDRgQl59Fj1xxRB6TTnuoY/oT9pK/Q5jB/3Uy3PotDKu/Ijv0mdAp0vrU1c9n8Egld/QmHjIpIG6mDyGV7Szne/0TBFXW4ozTLDqs/T/yzsP1+L7/6yKLU9DA87Cu7XsfqNqZGykDkweqL29vdWrXm0O9WuBGfobtwL6qeGxuvv4XbVz975aXFmqSwuX6sqbV2r1ymxNvvJMTb313FZyBlqx+WItcaTJE1dTwmN0z0lAk3FtfEJ9Jkjdm88nqzw/+9nPNis+/aMODlX+2te+1qzy9G0m0GCS0WfFFNBB/Qa+8ku/bsIl7ZNJMGU+5TX1ImMKkxvieJPE+lXHS3vOb2XKsdU+JC5pJxCUNeU1sTNt0e7bM0N/J6D/tSYofoXGO/fcc0+zVsFAW6NssGhwLZhSWTKg1zFaVoNqMKHhUoF5zqWhllXYdaYGZJQxG+2MBbS5NFInl8Fd1qHCCEDSkQoM0hDIC2cIMuAwW9524jon28pMPffsaypkBgQZIGps0ghk4JZBJHUIIDLbDp38zmDAfmkMMrOYs3Vcb4OVdCAZtLWDVhwte9bZ+/TpT3+6AYL+0cbf//3fN68cAcxjeJjhSqOkIcxDb5zFd1mlPFTG7JfyqxzJU/bKsWoAJ8Ef+/hxCNCDA+ZgPBwHfAScs49eYJpAzzFOp9B2xoKWHOcMGNvBqzLudetWlv3teKQMp9z73QDGMU4dznvSrS5Idz7jvXw2v3vfMlmXji0Df4GVtKZMtXVB+uW5iRTGFofrQXj5XRCmI+a3OpyONJNuXG8nSLyGfNCuQbpg1rGSJm0czyVwkHbtl+Au++LstO2k7NJHZVzeqbOp3wAd9x6ayJP/LhGGFvqNfvGnrchgw35bFmDsDDX30BUDYrfKeEjVVybfWYc2Z+sdvbma6t9aasmzzp5rr+WFyWH6KPijXeyHwT33AI/aXO7bB3itP7LPJjYBegI5baC/aR87wh+BgOcIQA99dObdYNNA2hkx6iYpyBYdgCdl6CM2A0BvYHLtzFM19+CR2hx9qzqd9erUYg2PcOr9VHU3H6y7frZYd118YQuIGihQH23Be4MX6nT5NjKEzTQ4SVCpXJmU954zvvCA7/DVWTYTVYLY9oxje0uUY2AyoY0FlNekK5foC+j1WYyDbYoJtA+ZlBbY6vMF4jwLjayqYqWVgS+fbOtiTExwGxinzeU5twrYl7RPtMt4JH+ox8SCdl55UT99c4AJjOQbtNNneUQZ7Z363w6y7a82Vv5Bv4cdSr82Wh2XNmXLhKHBVuI9eOUEx5bjvj1zmPZ+O7+kH/bTvmewY4CjnCiz6e+0T/oOE1SuvqE+EhOMC3rAVjoSbOg1iTXb0C5bnv46ttoUcZl9TR9lEK49dFk4PKIubUF7bDKRQlmebQf0bb2Rnwb58kBflTKZOMQxWZ46WAvv+zPOv6simJ9mrwOwvlMj3dE6wjvodx6s6ndq5eZKzczP1NLsYm0sb9T0jl11z+lTNb1jumZmb9TluUv11mtv1drFS7Xjhe/U6OxbDXuQaVdJmAxMPM93g1+TJvRdOdP/Ofb6Svgl3mNcefMQByszIcRki39MAPnq4+eff77hvwn43HqW2Dz1L6/L79R5+Iqem4wUE2lTkDv9pzhM/C3mSB/lWPKpTonHTdaL5bVJ/jYm0j6nfGasoexZL3x4ew7FuxPQp/37bfrevLZOIUlg7XeDcQUbYcwAAqHiPwPENmBU4FRiDadAMwPwBJYJZBP0cN2lPRkAZz/aSquj0XkatKVT0bEYHOqwLWu71t0O0AX9mWWnLjPBZrMNgpJejSF1ZHAiCNJgSn8aleyDPMWoWn+W0cHzafYyA3quy5t0vDrIHKt0xLSBoT99+nSzxJ2APg0ydfIe+m9+85vNzDyAixlxjZ3Oj/bdS0VbAGjoaC/bsk/SIM8yMUSbLOViPz+H9VHvV7/61eZgFerDgRDw8+o6HBZ7g9lnr6ynIrflpO38HSdlQ4cgv9Jpp6NRJnTOtml9AgodUvYveSAfpMt6lJOk33FVj6VNuczr1mNb2WbKQpZNGuzrL+OX/TTAT+eY+qH8AaxcZu/heIydwbs0CeR0rOqFOirIki/QJ2/lj8FU6ivjJSh2zJQ9ZDnBvbqs7nrfOrQr0Jo6L89SfwVVgm6BZe7rlneCJwN/PpUfdZtn7UfOhjm+viLOYMoAFlvmTDX89xR6A2Lb4ZNg15U2tpvybhBn8oBAkwQezxA0u/zfpDIBuONnn6BTfsEjATT0GMR6TZ5xHRCpbSYY4Du2gjGCp+4Bdd8xtGiDeIZ+SZ+HfNJOs+d/cle98dj76+axfvVGeFPHSlVntYaHR2qoe7z2n+3WyVd+0rQpL5EBg2/qN9gwqKRe+g5/4AN28ebwVO0ZH6qx4d7W4Z2Mq3XxvPIhOHRGjOvJN8ZXv53AUjp41kCUfvLbWWgTLeqUPlz5zQBFmXdWL/VdgGoiwUSmY25Qpnzz6VkI9AtatTPO1lKXh3IlT7XPBo7agbQ5XDOh5woOgnnPVNB3aXPEQPI6fbc4SVsgj1wRklgjAbxg3+DDIEp7YVv5nHZJ3yH/PGxWWyif0zarv1mHs4nyyHq1Z467tCTe03Zab/qWlA/GJleTGNQ402+SQ7kjoPcgNQ8WZRsP2EK6nAjSpjlOrrIwySPm0V7Ly0ywQJsnrmMbfI2m5zXIE9pUxtt9b/vA1D/KuNJCWVD+lSN9YGIFri3e/e5avP/dVZwft6OqM1HNHnpWB411xuuunUfrwK6D1d9kdn6+Zm7cqJWFldpc2ax9e/fVfQ/eW5MTU3V97lqdv/RmXTh7oer82dr943/c2n9O/31doEGv2CLlwNlyZ+hN3rYnBMXt8Avb46GmDzzwQPPqY/bPe8YCvGWL5je+8Y3mn1WU6Lc64dL7lHd5Je8ycaYsKn/6e22S8uI4tBOdjnHiH8eEMtpR688kWWIF2knMIIbjmklE+ZQ4Sf1NnEVdyPPbM0P/WELf3/zvvX+/s+T+9ig1M/QangwCFEYNqULadkAGoiqDzp26BIMovsKrkpih9rdKJDBXWFXMBLmZCVTg2yDYelU6n9ORm92zfzoanRL1mZFLxdXR8LyKrmExKNGxa/B8LsG0QCYNgTRlQkA+ZMAvPY6b7WZQpzOQ9/Yvg0mTNdAnsElZSGOSzicdcc4mABI5hI7ZcAJ6vmuIoJ/TSVkyxf4nAvqzZ8/+wgFK8tu9cdBnJlYn3JYXea+hTDngHk7h4YcfblYNMBPPoXj8e5o32wSY3aFN2uI99b7DOwNd+9EeL9tPq+ez8jx5mo5GmTfIyXG0vkyuCBTyOWUmAViCMsFcBvQ+K11tOhN0ZUDfrld5S56kU/V+tmPd8s3PlOl0XsqvbRigeEBS7glW3xJQJwjVJikjyZO2c8aeOUPLPeo0kJH/6nA6X65l0G9m33HkN7qp/YP+lF1BZdorx8D93JQHVBqcqY/ynrLOzmuPBamOoXVR1hPEfX2aMysAZukhcOdZbIVBKH1wtsa9xr72UYAOD6Ell7fTZ5MI7RPtpZtEG3x19hw6AOvUZ7DONWfkvQafGZ+c3QAoC8Lgpfvo0Xnosv8AdvjjXmMT1dDLM3m+APUYIHEvX3nJuFy676laePBIdXdygN3c7S0NneoNTddg4VQ9/IOna1etNdd9taEncyuLJoKVcYNCl5XP7H2g9i5fqNHBrRnfDO4y4HPmKf2K46WcO7MPv7UpjoXJc3gF8Fbe1AMTAPDEcbUtrukz0+caJPrqMGWLPgpOpcVrvhUhfaJyzbMu7dV3IxsZeEmb+pRBdNunaXe4Lv8o5yoBA5e0W46BgWBijbb+tRPQGexlQJF+RbuVyYD0rwYmab/VB/rggYuOiW+SSJsszrANg10TaNrM9MPQYFIy8YXj1vYz2/nK5KO2Uj0WRzpG4itW8PCPLCNP2CX+TcZR3hUY1m+ygWd8nSGyL5+4b98oT7+og76AH6TNg0FdOais5pJtfQH3xFqpDylzYo3kX8qM9KcMKCfLhx6shYfeX7Wz05x0X8O3ONwZdGqyO1l3Tx2qgzuna6kz1AT0s/OztTy70ry7++ihI3Xq/nuq2+nWteWrdf6N83Xx7IXqnX+5dv70q009tOkKBZPo0gOvXJ3Gd5NqrmRRL9vbGyyfiQJsCxNCYLWPfexjW6vn4D2rKr/0pS81kzFgR8Zbu0LdKWM5ftrEtrzKO/UnVw1l0tkko7osP8QajlvipJzVt5ztiJe5Tps5eaQMck+5pW85iZN4W/mwbmT/7ZmhvxPQp436bfreuf/++5uAPrNWbSeSwqpxFTwaDObsgkKq4aV+wYjOX+eXTo/vAt12kJOAG1o1rNancVT4fUbQoQLzW+epUkofz+TMnk67DeA1qpm5k24D43RC9iUV0NlxQY7PGDxoiHSKGpa2QTf7l+1pZBJIZf3Q6r3M8mkY0sHb9zRECRiy3xghDqFjRvwv//Ivm4Posk4OxGPZPQaZTCJ72c2upozkQWc4TGiln3kwnrw0IEw601FSF1lf9vW/4x3vaJZt4RiYPWQMCFQI6H29FTP0HNqXdNuG8qksJU+VqwxQ5ZP65b0MLtQj5SblV+efya12PwVgjQOPV+ylzsoP2/B36n3qvMAw67DPbeMmn2xbWq3D++n4sq4cK74rT6m3GQgwnq7gyNPtKWcQYVlBuW1rc7QlSVv2Q+eeCUn7px4IDKEtQYMg0HHMfesGxxnQ+wqgNh+kWZ44U0UdBs2+Nk4bqI3lGW0T7UMT91y1Y8Aq7TnDwjXLGPTDb/SEPhEgMbYZtECbM96AipRlnnUJJt8FyDyDfXUmh2dox7IAdZ51FpHrJAINrngeUM5Mtckd6nK238Cf/rhvXvngd9bj0myDW0E59FHG5b25txWemVxijLAZ2DSAfjO++47WG4//QW0cnKnR8cvVZ0MrK2FHhqq/cagmX+zVI2/+tNFZ+OLsM79pUx3Rv5ropm6Tm46BPOMZE0H2XxvE7wzqnL3kmsG9ZwWob/KFOl1mrs/MhIm2Tx3RzqnL0OwMt/QgR7TDlqcMEp3JM0DiGb7Lh5T1xAEGnD6PbDDOHoxn4kf/qW1NWyQ/fUaMkXZF/rv6pW0jEitYt5MhBhWZfMm+p921bOIynsX+ZR+yjfQ9abttz0PntAdu3XBM5Kfj5RYS+W+Cy/FOG5UJCnmrPUrMmNgBeUn7KS/afjUnWSxPX5wx9uBMx9ztGgZNBmHKo3S7csMx47rBoQkNsQjJO5f9Y3PADyYEtGV8ZsBlEJ/BpOOV9pNr+k2TyJYR+7T9YuraysEHavHY6RocP1q1g1PuqzrdThPQT3d31t0j03W4s1EzO/bW7PpK3ZiZrZXFlRrqd+vEsRN1/NTxWh9s1I2NmTr34rm6/vrFGnn+X2vi9X9vxIi2TSq63U27RR+1GzyLXmifsN18h0/0x0km+0ZZ7A/jCH/55B30Z86cqT//8z/fghrwh62arK5kwoXl9yYOlDUxre0oS2It+a6OJB7huxOSbbsg/tYmihP08xJpn2zfuKaNy5Q1ZbodG+hb9TXaDunPxFDquH77TkDfRqi/W787DzzwwCCdSjuQbIP+zBY5+6Ph5F4KtOCET4P8dFACJ4Vfg5jKoSET2KaCaQg18vQj6c9g32HNwDQdowGzBoB7lBcEJzjRQejwBTkGEIKqFCWdF/doQ9Am4FWx7YMALoGKgYD3NPbyLY2X7el85ZsGRkeawY7f7VcGWAYwOVYGRjps6GKZPYH8X/zFXzQz9Rk0sdfx85//fL3xxhvNvkeWUQHsfEZgi1x42r0He3EPB6FTyLE3GHKMcoxxkPfcc08T0LPsnoD9c5/7XBMc8EdWmMw7e2qp++WXX27os2/JC/mhvKWRtw/KnHxSJvLZBH0p69SxnaFPOctglecd1wRKyp1j7z2Bv/KaTifL0542QZn4ZQG6vM82BCfKWtukJohOHRQ8yPt0WIwpY+nqDWcKnBlqg+QEnamfKbNp96TVA9cy+Ff21S+XHKrn2XfBj7ppIKLcShftYBMBMi59T8As6BY40CZ9dcWKQMrEoPVnAtDgQ5vsuFKXtDt+8kWQ68oB+uYBdfDIYNjnXb7OM/THWT8TLAbs2n1nc7RP3ldvDDAJ7umbCUsAHEvbCfStC9tAIE1QCJ20TX3oNDz1tWgE2fKR6yYs9D/uWW909K4Ha603Wnuvn23qNBBWDwC0zlhzn3Fw2wFncPAPTYzv8qMfqwunpmt09+UaHmY/d7+6Q2vVG5qszo3T9fDTP6iJwa2lxgbNbhOAXmVHXkGLiRmDFtpXn9I2CJbllX7F14K6TUVf5OFvyjj1Y5s9Vd9Amb5rp7DHrOLQ76feqtdtXZeP9skT/fW/6o3BIPQr89rK9KWWMyGSAbeBqKtAnNUzGDKAVRfaSXHr1rbbT32yOCB1yGdtox0g6KszeSBPtM+WzUDPcXLmznr1K22fre1Mn2JSMGmyj7QlBpEfbjehvyYI9a3SahkDUW2l48fndkGqvjQ/09ck/eIdfSn33NON3VFXPLQQWsVv0qtsGqgbhLsaSXvrWRgmS3NFGPzz9XcE9U74pBzRTmJc+Zo4yKCy/RzPaJvRP20lPE665bE+eXNyT80evLf6j727aqqqX/3qDner2x2qvb09dXjHvtqxcbPq+sW6MDRSczVUK0urNdzv1ckTp+rosaO1Mbxelxev1BvPvVGzF67U6ItP1+Trz269rs3kuSfaq4uusHFsDOIZd7en0Bf6rN7oL+kH/MWGmKTnHfTve9/7mtfW6Z+x6d/73vea5fYE9CRTcmY7sUu7DcfdwFhdFYfbD2jRHzieiTHltc+3V6QkLlUX9V3KNZ+JlZMW/Z9jrU9IvdR/azugJWUBPr09S+4fb0O23+zfvWfvLLm/PUJNQK+AIDwKqgY5BUrQKzjQyRtoZkCrAcvAVEel8GZ2O5Uys1IGOIInlUWjmEqng6U/KnbbwQp6pEujasZdI2JfbEcgrkLnb41tAoVUYhVXBc/gg/oxeDpGyjmLpZNpGwiduuBHxc5xbDvHrF+QlYGvKxO459hn8CNvEwwYgFmWT5bKsmyKV9fxn44MYMWr61ieygE2BPUYZ+UqA3ocCEYeB+Espyc8J/DIoDED+pQ/ZuA/+MEPNkE9wfrf/M3fNMkE2qMNXrcH3fAbml566aWt/VnKv8Y4g+QEyynb2Z/2deVP3hr8ppPTSLcdimAwAaQ0KJepo4IaQV/7Xupcyst2wDL1QOtu+QSgyla77pQDv9tOW1eUY+nFBvjvvnYPZFMXtEnbzQapb9ab4Eh6Ke+MlGNkm6m/ztJgL9I2qdvQRf3u19WWOQbyhXoIJAkGdd46c0GdYysg5rq64IwJNHjSu0uKneVUT1zuSH3UJZiR//IFWk2wOYvPPU8gFjATFGpjaUPQ657UTAiZhLMPaTfd35z8hTaWvtuG/KOPBPQkDAWI7Jnleeizj9pvaPJQPpf/Z3+pz2CSfdgmQt64+6lamdxZxy78tA4NFrbkDhrpF+CTNp0hYhwmJifrlaFDdXHxZo2f/X7NvHWusVv77zpe//HYx6tzZK5Gx0kgbjTvhu4N9ao3OF0nn3m99syc35I76jd4Zay1tYBXg3nG2+BVkKmd4LerJdJ2qBOuQEBGfY2fMu4MlYkY+AEt8lpfk8AcnjBOGcRoG2zTPmSA7xjp09NH044rsWzTpf/Kl23QX+5Bey71FeyLT/J0+tyKwn3/9bvqvn5QHNEGz2mD28mLNjbRvlkm7bDXtAvUlfbfugz2cvVG+n/q1F6kL1ffUp+115QxoNcPyVvlQP+XyQ3HW38rjRnsG+CIEVJGGN8MBNMfZH/1d4lTxERcc4Y+g3F1Qn1N/209mVSEvtyDTVBEfdgG/tATk13UybOuBDCgR/ZSprX1Ykh5KobS52RAn7Ze3dV/w0uDTW2r/GzGbfpQXX/sk9XZM1HdHd0arPSbV4gOTw7X/qm9dZyk4dJ8XZ/YXXMjvVpYWm1syFiN1X333lcHjuyvpc5ynb/wRr35H2/VyuxsTT7/P2ri8otbAb2JdMfNcTKxrPzBGydh4Au2FVpNRNsxmVEAACAASURBVIpTuEZZ7Jo+kLcNEcj//u//fjNL73ix1eqHP/xhc/4SnyRTEtMou8qBk3CJY9Tz1G/HB1rECPZD/W/jGPohVkgcr89V3tq4LLGSupX6ol2VV2ILfyf+Ui60FfAZPsKXtyegf3eK7G/+996P7gT0t0epc/r06QHCo3AJjBFIs7LtIFZl5LoZcQUuR5/nDJw1ZlzbLthWOFE8gamKpkN0Nop2fV7FEbzqIFOBEwCo0Lk6gPsG9AkudEaWMfBOZ57JCelMg50OWsAugBYICDJ0Rgb0trPdOEhTOloDFfubvPRaGqh07FnW9hwzZ4GUkZQHxwh6oBsnizH+wAc+0Cy7T2cMPSx3//73v9/MZBFUY6wTAOFonKHHedA/Ah+BnrTJY/ulTMpTeQftOAqyvhy2QsBCQP/iiy82Ts2D8ThdFVoJEjhF1Sy/BlpwoTHN9m0z+aIseC2Df3nteGcwLs9TZrOu1KO2pdWxWX8CAtsSeCTfsq0ElikfCbR4Xv7ar5T5thOUZsFlAhvbsLz1Cha1R34qG56463PqjGBYnqknmRlXJgVFfOYMk3qas//oPqAYoGfwQJkMrlxBAE8Ee9olfme70EU96AvftYna4gSDuZ2JMi7TF7DwCdBMQOO4YFuchUqQkIkPv/Oscp8BBP3mX6CEztAXgBvtuAxYG0qfqctT7KHPfnGP/qDTgD3+nDl0VsrXpNkf2gBo055bY6gH20GATTt8zxl92qQd30kviKdOnqcu7bD7YN/Y/1hd3XtXjfQ26/iFF+rI2vWtWXp1ik/PAMi+7Dl1pr46fKr6l16rHT/7H7V6+Y1bwP+pz9bc0fEa2T9bvaG55mC8Zqa+u792np+sx87+cMv+wXPHALun/DG2zob7DL/1rYyv8gKvTLDoG3iOet0HK2hltQNg2jLYW5ccwy/HM/0BbRkgqw/aP56jPPxRfsQIyp79kgauqyMCZNowEKBuD6GjLuqnfYF1AmDa95466PkN+m59vfqZs+2JV7xuIKL9046mfVKvM+mRtjNtrfTKM2VQXRYvJJbQx5q8lDYxjjQ5scJ4awctm3ZS3mdCI+039Rl0aEcM0LnuNe0G18RB1m0iLv1NygJl9XvSRlntrH7Xe9kfypngcim8445eaB95zjFJXOd4mTSjTW2PvgseIt9tPJEBfWIRfaI+OPstb5UheZgYgrq4blI5sUQGg2Jf2ssxufzR/1ZD00PVGe5WbQyqs9mpkamROjB9oPbv3V8ba+u1PrRRc8vzNX9tvtZWb9bOsZ3N6sXJqclaGl6uty6/Vddeu1arF6/Wzqf/voaXb61sMmg3yeo1eKvtd8WZKxi0BSa2tSXyiU947An39BsMRjDPRBCYzT8mYTh7CdzINk2363DfFUMZB8g7+ZaxQRs/6SeU4Tauy/E0iaC9RKbgBX0Xa7dlwkRx4i9jj7QR+l0TNomJ8znqEY+rI/BQ+WdC6lf+G9wJ6H9lHv6aKug89NBDTUCvkECHwp2BN4JmdliFQdC47n43jWYaIJ009VNeg+9yOA2fwFujr+LJFx2ev6Wl7UAymEjAq6ImqFVpdJ4CVo2ONLWTBNIgEBewSrOBSzp/eaODyABGcOEz8sr2c8ZBx6nD1ahJQ3tmxH1yjqu02Rb1pYM2CEyQlUG5vMmkRgZNgEICel4Vx7tEAYz+wV8OpPv617/eLHnHULMfSj7RB/pKHwjY+OcemUcMo2A3abbuTCwIkhwPgCtLuf7gD/6gqfNv//Zvm0xvk6UeG2uW2zPzx3fa4gAWM/XU0XYIKWPSLl8EHm1nkjJl8kFnkbJu3xyftAvttpIOxzWTRtAiqFfPttPRBHO/TE5TV3Rk6o32wP4kXTku2osc7wxcbYNrucyS3y59Fmi5R9gsv0Gh/bQuafW+ADGDeco4Q5mrjajbwIa+MnMswOe6vNXRu0zcWU0z59w3UMo+8h190eZpY51hU2fVdQEcM9LavbRZ3Eem/TPx4KFrjpeJUYG/gEGbzHMmSLRFAnA+TbQ5O8pYSAefgjfqYJaX+wbBlJc/gA+Wy7sigXKCI/liXeilAFx7he1wlo5EXPooeAb4JjCEXwb71EESwCCRMrPrnTo/eXfNTd9VvV1Ttb6+Uoeun6/7Fn6+9daCfH2Z2zLkUyPXY1P1k9331cVetzYuXq3dL/xrXZtdqkv3PlWDnYMaPbJWwxPXanh4UKMj07Wx0amR+X116oVzdWDlSjNkBpQe1Id82A8SIMify6B9+4eJKMfdsWyvJHFFR+qHAb78cRz0Afp/gaNg0+AY2iijL9YGCWItl/u+M/Ggz0pbZ8IA/0D9JnBMIjD2flfOaU/8kj6C78i+AZt2nOcNONVh9dKxtQ/qVAasGXSnr2kH9I7FdsFd+oP29/bz2j/5zLiIGRJrJf4Qw4k3TAZoWwxA7KfjYkDsb+rXPmnL27hGW+p4Qwf1pu2XN/onx4u6tPXyi/5xTTulnmln9Z/KHnVpD7XfaSuyD/oWnnespd/gU541b6y4rZfQCc/Zo4ydF/NCq2OgH7SPYgflNH2z/oC21WHts/Tk8+lj5RP3kXHoufKx/16dnZ3qjHWaQ/E44X6iP96cbr9n157GJi8sL9SN6zO1tr7WjM/eqb11/0P31/DESM2szdSbL79ZN67cqI3Xz9eepz/fkG2SARppR39qUC8P+Q1PTI6a+NCnqGeJdRg3kgQeLnrq1KnmdPuPfvSjjV/wDz/B7DznH73yyitbM/Tqs74nA+7ENMqyz2fCi+dMnNI36lKeEouZiEz8jYxZXh9vGTGzAb4+S/2zTXUmA/rEJsqf/bH9HAflDJliouxX/hs88StX8V9aQe+Hd2bobzO888gjjzR76A1EVAqF34HR8CJIOSvMc+0gROHVIAiWNbIGbgI7g8Nsy7LbZSoF4GnkpKPt4DJ7Tp0mL3xehbFf0mCQKh3ZxwzKvW45AXAGUjq2nBXLWY82/wTwjolgTafoeBmkJJgTYGicTAbYjwzoNcKONWUzeHcWJEGA9SSQMVFDfRh4DDOHm3zmM5+pkydPbuk27ZBl5WA89plifDDWgise9LtL7qnbg6boi0GKMpbjbbBm0kYHicPgpHuW3XNoH+1zyApOBx4ClAnonaFihp4AQaCpTlgfbSoDmdxynDW+GtoM4pQrn2nf2y6TLR0ZpApSdJAGy1mfQWfSlcF06luCEnUiQZ3fpSV1gDqV4ey7fGoH0Tl7Y73ZD+UwnZYAz0DTpffuBZavSbN2BT5kQJ/8tJy6aZvQYyad/hEEGhQayAqG6TvymnWody79tn/URb3IMf2knIBZPvmprql/BrwJ7HNcDNy5hmzDf4MZZ7TSvqnDCXjsE887qy5wIQhGVwwWqNstBrRFWfWT38qy9p/f6piHSgHc6A/31C9mYLjuNeolMCcxlzaAOghGaYv70gsfTMTwXSAKn91f79JQxm52daNmJg5UZ3xXLU3vr3XO8Fi8Uacu/aQZH2fHnbFLX+gsU290rM6N768f799XSzcXavXKzVqcW6xVXsc1PlLDe6uGd1yuGrC/fk/1epO1ubyjDp9dqlNXztVQ3dIhExqeZJ9JOfopwIYnHo5oskXZFfAnWGU8qZvPlEXqI3BBvrlHX+Wps2xpY2mLtj0wj/7nmxqoO4NNaTBIVXaVFWVDG4v8aL+1JYwVY+3S6AymDM71VdSjjEA/dJoAMCGmrdIW6lczUMwg0P7wvLbJ/mg/rCPxStpKn/e+eth+Rl5rgwXw+DDHzf6pq4lhDLSUAe20ft3gWcyQtng7/yIfDEBdip72n2fyLRCZeE7+OJ60nbOUbUyhzEizdInZxD/cN7moveZTX6H/ddxd1YIe0L5ymzLDM45xBtqu9NCmmuyirLwQ03nN/ibdOXlmEJeJVbGYZe2rQasJC/GPcnXtw/9n1Z6xKgJ6DsXrd2pnd0cdPnC4JienarO/UfM3F2p+dq6Wlparv96vo3uP1j0P3VPrI2s1OzdbF16+UDOXZ2roB1+r8Td/umVP4ZevLc3EKN/lkW8GcqYYeuFlJp8yppDH+BO3Ndx7773Ndk0mgkxc0k+C+O9+97v19NNPN2ccaXuoz3agQ91RXvhE1sQhylnqRvrYNk/53caZqbeJtdt2mucoa4yj7VD/1BHjjgzi2xiN35m0om59Hf03TkAH355D8Z7cwuy/FV96P7gT0N8eqM5jjz229R56QVkGmAkOVMJ0gBp8hRADk0GuBsxA1/pUdB2WBixBiUGKApyKSn3tID7b1chm4GVgo/Lp1NpBv06I6yq0yq3DNDCWbgEF11FaQboOO4N06MTwZd0ZdPmduqg3s8AaLevLAEbAJw+dSREseZ3fBuEJvrJv8p5PAwpnz2nbDDttukxMp8rSKU6U/9M//dN67LFffAXGs88+W1/4whe2TrpnX6yrCKjLMcxDbzwERYDZNrTKRTp6gyKehT6WlnEoHomGb3/7242DIAigb4BZAnqcFs/zOr1cupQGVv63gYpylvpigNIGXDzrmGa5HG/LtD8NUuVVOqt2ezoPHY+Bt89Jq/KhLiewSwemLAsslT3rtbz1pzwmDTkrJCBJZ2uf5bH64NJznL17+nJ2R/lOMGTAIc0GC+qedkmZEhgoS9SVB4YJDh0rfmeywKBe8Ei97nHXNsILgjFP7Bd0qFPUx5jwXAbD6qK6KyCExkwEacedrZR/Cd4FAfLfOhzjXPGg/tMPguq0yyYKqMcl+MoVfWcm2XfROxbwhmSeAWbuyxQIuVwfmj3MjKCG3wAX6Hf7ge9mZzWQ+1spn+AY+gTy8Jk61EHpbvo5taduju2ojfX1Gp99q5k9Utc86V+d45O6PNBpYWpvfX/PvpoZm6mVlRu1sjhfi0tLVZu7anhsRw2P3ahO5/XqdnkV1v7q1O4ae6Nbp8/9vHb2V7cAqf7DvajQzgy9/sgEFX2AH/pC6dKmwDeXxVOW7/I69ZFyrojStgswBczKgMkcbbbJLfgtfykrb9NWC0wNCtRBxtzVLB5YaJBlwouAwcA8V6yZXEhgy3cPd3SG3gAsfUzaUO2DuqIe6H/Ve7FC2kBlNvsqf7WF2pOUybSn2a72WNzjTLQYw4Be/JPYQXumLc4kY+IoeKktFMto69uYR38g/ks7a5/lpbZdP5X+yvp9NrGe2EM5s0/yVr+rznHfpG5iPfpkMtKALyc1bBtfD63t7Uw8qw6ob5RBjqjbQ98yUFPv2nhUe+uYKwOJD1PflGF1OnEN45U+iWeSR9ef+j+qv2tH1VCnqlfV7XVqeny6jhw4UqPjY7Ux2KjZhRs1f2O+STJ2Nzt14tjJOn76eC0NLdXVt67W1XNX6sblGzX+7c/V2MLlrcMvtQ1OyOmflUv6kAG92B5eZvIpkx/IjcvtqZ/vHKYMPuOEe3UDe8DbkXjlMa+sY4+4/hKeGItIUwbl8j1jDGWYOrBXPC9mVw/00ymnaQ9Sth0TrmkjoEUdVj+UhQzoxUfe026qs5QVy+ivlQmTQLaljL49e+jvBPS/FYmMbYjsPProo4MMBNIRaygToCtsKbxtAJ/BrAqUwZaCax06H5XLNjJAzyymAZbZeUGpCmw9BnUCzDSAGnuBs47DIMIMmG1kHe0gQEOuE1f5MBoaAo2GMxwCjHa9AiYBg0Gsv3VsGexYRwZQ6Qg1GBmYSqtZZZ2SCRhBO9dzhtD7BnO046wP33mWJezMiH/qU59q9kTlnyfdc/AcxgdgD1hVhqARmlzihbHnvsvhcoY+AaH06yAdP/lGwM6ye07e50A+ZunJZtJPnDsH4xmsQOOrr766ZZQ1osn7NPC2neAlnZfOJoFQO2kmP1Pm5VvKULaRANLryWvq1OlmssB+KCNtoOX9lM12/Wkb2qBdJ0S9CWxtxz56z/61+6n+OpbOqiATBg/aBcfIOgR+7vf2tyBNW+BSVHRVG5WftC0PrVu+qcMeOKVuGGjzHABQkKhdch8wcudMsvykDVdWCFihnTpMnAlEBHXqsIGdIEr7A7+1O8qgNjNtvwCX+jKAy4RdgmUTDwIsE6TKGm0ByBgvwJd7MAF/rNChX1zjvn8854nKAkIPt2Ms6QtJAuiQr+ixM9C5H1bbTRnPAdA2Y1Msr+zQNskHeAUP+G05aPaeiRcTs9g7/vvjO+qZ0V31+r6F2ui+UMvLr9fy0mytrR2oqhM1OjpR3aGL1enMV7c7Vb2hQ9VbPFAnXr5Ux5dvbRlIUKd8QYez5wYSJiwE0gbJKUf6AwM3+EdAr86oXwYS8l0eOSaOrzqTts+3GtAu5d2/nD4jx0E91MboO7WRgmpXKDgj7DkCYgsT0ZT3tVjqHc/wvKfbG9TDh7RV4g7tlTY4cUPSLlawXAb3aUPTVmpD9dcZAKd9b/NW/qT9oQ7GX/02kZpBRdpcdZ3ntHtJR5bLID6TDtvhjQwsteWOiwGWuG873wmNjp/2WbnVHiu78lqe5ioZZSZtPO3u379/69DO3FqTdpitHNor7am6Rb0ZVFEnOpj2POXCJEbiWO0q10zEOB7UnWNv36UPOtCftk/THlFWW6Gu3njv/1790eHaHJ+sQXdQQ8NDtXfvnjp88HDTl7XOWt2Yu1FzV+Zqvb9Rw5u9ZjZ8/4kDtdhdrCuvXa5L5y7V3JX52vmN/6eG1xa3tgB5KKqrKqQLOuQd37WZyig6KMaXt2mftEcmDKAHfMY76E1ak7RkNSWn27O6E78hv52wUu/FrPI5E3/6u5R59dd7ypg6q66m/tB2O6nHWLSTlNShfqpPXFOu4KFjqBzzaf3aQfqmPCZuS4yiLCIfd2boEwH/7n1v9tAnUG0HfyqghsmAKR2xwmdgo3H3dwafgniFUyOo4CqoGgjrECxrKKFZhbV9nVI6Q8GXQ5vPqnAZBKh0gh4D/2zXZ6grM4RpIKAhtxSolIIGgwI+5bG8FcjxOwP6DLCyHvu0XdDVBuztdjUsbT4n2JGHOlnpFTxg6E0WQDPAlxl6TpX/5Cc/+QuvQANkffnLX25eQcI+SfbBsrw9ARF9pk3AJ4AfxyBo04ibvWyrrPJj4KGxZnaN1QLM0mP4WCVAYM/4ARo5hIVlvrSL0+DQPNpK/hmQtXUiwUc6ch1LO1DNxFPqXvLc646542OdjqN8SGckDYyFS+J0MJlsc+yVJZ9J3RTsZrvKbPs5gUaOSfIq7YO8zP6ns4d2dJB/5Y++OBPI93agrbNULtVh6jXA0EYIlAX56XRzb6XBuvsmDbaxkwJ8AwADX+7RnifSu7zeWTEDekBl2iUBkgDQvcc8Dx2CZEGcQEY5pX3BVM4opd4KPHKMBELWn4lI+isP+KQu+QovDbozMWoCQbpNblGevmEDnF0m0SaQYZzUffriCgOSfuiv4BG+muCjDCDGJePUT9+h0WATGpvT6Ccmtl5nRVJAfmu3DdoNnk1sUJegTX5AG3wTZPPqyx3T0/VKd7qePzxay+M/qPm5p2t5+Ur1N3u1snqkhkfur9ERwPyV6vUGNfj/2XvzH8uyq95z3ZgjI6fIeagcI4eqzKzJRQ1QHnlgYb0HGNkMQjyE9H7tv6allrCaQSBsaBvE0IChbIMx5pk27RpdQ7qqMivnOSNjnuO2PifzE/3lKLGEqmQovQwpdO89wx7WXuu7vmvtffbpjlZv53BtvDJSx8+/W/3Ttxu8c0WH/TVop24fFTCp7Kv6nGlMf6rt+Pw84+UjKq78aCfN7mePYk3brzpjnski6rJe8Fs5aXfOwCeuqX/OTGpbcg5kn3pmIsVgEhmgB/pbV6vw23eFuyJOn5+4nj5R7NBvWIefykfc1fcapLWDMDFPm81y+G59frZxlnJz6bdBk0kWsdj2OkbJo7zGYCHHnPpyhlD9yXYmr/B8LnGWCxq8ZVDi9fZPW/O4bXE83FDR3wZT4rUrh5Q/+mTy3yQvWK0+oBvOqquXnPPato7luNpv8U59ypWP9JUxcSJMn6pOyxHVG30Uv+XC2oJ1ayuOG5+J0crGhC59mXjkkzW353Ct9vfWaqdbAwP9TWJj26btd2XRWaiJ6YmaHp+qhdnFGuldVycfPVkjW0dqou7U1bev1fVL12vqxnRt+/v/szrLd/diQd4G3JlMcYzBKxPKyMUENjphcjUnxeyzY0CyAJmw9F7OyEy9+ycxucKrhllRyduRSO5SnzITG5LfqGv69Ew6qW/ygeQ+6qaBvEmw1MWMMbQ1xzb5m+W24wOP572WKZbIg2y/428fkyepF5SH7D+YgP75pAf/+b/3/c8HS+7vjVLnxIkTa0vuVVxBid/OjqF0KEz+1lmpnG3FVyFRQP6TcGt0BgwCogYnCKjMArqGLAm0remU1MD27J11+cl1OtUkMpIl2iK5kJRav33SibUdKGVnxldHnQkG61YubUM2oM8MsDKXQORMfwZPti8DQZMmBnVeI6Ex8KFeExk6HolKgov3uxRLBwhxPnHiRLPTPcunDJC4FyLChnRf+tKXmoAesg4IJcAZqPjsFm1xp3sdaIJdIo7jkMvB6C/kklUD7HbPTPxXvvKVZjd7Zz5xfgT1kANIAM7DZ1TVlwzos06PK8e0hyRqSWLVvXQGqZ/KUpC3Dh2idbWJlzpggiWXMOo40lay7ToMx1jymzqkjbdlnjJKHfG6tLksQyKa99CODOa1Y2dvXEZs37xW7FAHKMdEoDrteLhsWeedY6s9cg3tRnfEQnUYudse9NVgUTuhDbnzPFggEfFZYN+h7Bije7TTZcziEDrqUmlnbixLW9YGGVvqchd3vreDjgwkHHMDVn5zr3JT9s5UJx74nL7PnXrOhIb6xnkIWjNTtHh3QyZsyyXgYrntkrTbD+yRe32vPPWABwbsPuNOMKCfMsnBb74baEp8kLXBggkU5E67jh49urYXgLNmtPX8bNWO0Y21rf/us5ViEuUfPHjw7ivcNmypF7fvquvbztadqRdq8s75GurM1cpi1WwdrP7Bg1XFM/6Q0vW1urKrhrsnauzseO26/l4NsqnevU3bTKBkEhP9cOMp5CSBVsYGu9oGcvMRFRM2yFt/7Lj6W9tUJhw3QHYzRvHNQE6fZoAhRvlKO5Nzyss6xC7aijzRO/pkol78yQBKf6cf4Fr1hnP89hlbk+HO7ht46Ae1VW1AjFKPE3ttq7gt2beMDM4S88RxiXfippjnZ9sfU3a+Mi3lYR8cS2WaAanBg+Oe50zotO+jn4kJ9k++kTjp95SrNiXfSR5Be/jtho3WLe+wLxkUm0BFDgbhTiBQL4nBfLWc+2Xo49AFcCKToXJJ6hUnaK92l3qgLpjU81EOriW4NIkrRikL6lD+2lLqgv4EeYnp7BXkazGTDyU3dWws3zKvfuJ/VHegt/FXqz2rNbRuuHbu3FGj60ebDfLmOwvNDP3UzalaWVyu0U2jNXZsrPo39tfE4mRdffdK3bh0sxamFmrLV//3Rk1pvxzM11xmspd2c96glb67IkJbpO8+V5/6TfmU6d40BPRPP/10/cqv/EozsWI/CejZDO9b3/pWs2pSn+N5E9jqtrKyLv2BctLf67u1W+Rmct/n97X5Rqb34h9XpSWfoWz765jLa/SBJgso0xhKDiu/13bQKbFVPbC8Ni80/uA4smEy6n3/dT/6vov4kRbQ908PAvp7Au88+uijXZUuHYzLkQR+FMtnVlTONkB5vwbup2RBEGqTd8rOwFinabs4T50SXAmgDkGSqBIJwtankWkkXmfW3PZo7ACVQYEBvcamkxcwJBhmfwUW+24d9sXl6RJxgd02Ch7Wb5s0eoHW+pwl4Xg745u/+S5REoC8J0FImemIU6Zcp3MyeJKsqRO0nz4eP368Aehf/dVf/Vc73dOfN998s77whS80m90R0F+9enVtV9wcW5y4y3TdxVoil/JI56fclI9ECpBmSdezzz7bfP7N3/xN4yjM8LsxHg6KY2y+Qp0ZZBvYphPIcXPslJntao8LbZK0pO5JnpCRhMjy1R+JOtdKHrwv7Yr7kqhajjaj40tSa7s8p+5lkJqOLOttA3iWYZ3KI+06HZRt5ph6iOwyOYNuOeOo7rkaQ4xI3bQdyjPLU9eyf7YhkwUG9i6Pd3yo15mKfOyEtqunBuguP6TODDBzHOgXNqoOOzPnODjzlE4cO7W/ztpBOq3XgExMtM8Skxw3+uzSUpMaBvQSV8mwviADHUlz6oUkGfviuKsTaKuzxeopAR+JC8ce/eaYZZiEgcSTDLTvBjqQQzEOGSg/2ir59FlsSCPHabMBq2PjKywlaerj32/9idrUna2PL5+pvp6eJpjI59wlvZe3HKzrT+6u5aEX6/qNV6q7cqd6Vm7XwtJKdfr3V6ezoQYGF6q3h42cRqvTOVqbbj1UH7l4tvpnJ9ewgb67OSiyo+20iTZLbDkPjroahKDbZI9JaOSmjTiOHGMsci8Kfb2BGvLgO+URvHCtSag8R3usS3xwrGgzjyMwpvl8PDI1GFdXtVGO03dxwmS/vEAi7KNYJhS43pl8H6lQ5xwndMl6k/yL3ZZtUkmcNlkh6dcmxYI2Xqff1G+kraXf0Kcmh6DPbtqmTB172yhvMiBMW5Qn5Iy23EQ+Jq5l3x1Xg28DzgxQxOwcD+tWD+QDbaznHhNV3s+17iivXxNDDN6pH/vmt3ghh+I3ZZr84Fpx1ESqPMtALlcZaefyyJS3iUDaiE6ZSHEM1DfbrV60+59+V7zW39IW/8QyfWX6Z/27fZFb8nnpY79RXR4pWVmtbnVrZMNI7di9ozZv2lzVrZpenm72DJq5PV3dlW7t3runxo6PVQ126+r1a3X5zOW6feV2LU3O1/a//83G9tB1A3p5GHXnhIvj7aopbZVP9z7JZLb+lXJYdcV4MK7gMTvc//qv//ra20ywi5dffrnZ84jn5+GJJv2SS1i+uJW2yDEn1kzOJs9IrsFxH7uyrnMWKgAAIABJREFUnyYLM+j2mG0Qb8UIYwSxIZMvba7meGub+l3lal18qrvJp7yPcmk7fvF9/z0I6N+3CP+jCmieoU/iLnBLDtPJo7g6FcElg3qJqE7UYJdrBVAdjUFOKrTnVGKBW+KWWU+NRYP1HgNtr/VTg9Tx2G7BNZ2TQKlhargZJFmP5fFbxyqxkESnczTTLVFQNhqp7VSWgr4ZZ2Vkv1zWJGmwP/5O0mLZHBN4bU+Wq1PXsQkaysjZO4mB/bQu5MDu9iyh+rVf+7VmZ/n8Yzn77/7u7zYz8wb0mSlXH51ZwqnwnumcCTCoUW7qo3IzuLDNlMHu+zyjxT+OgqX/BO20l+XPEHmX+LMcn7Yxvklgsp50ICaLdCaSJOWa/VevlHP2Ia/LxEE6B+0i7avdxrZ+OpYZ2HrMPqXOpH6m/uc9ttXzlpP9yevzu0RP3bGvlun4ZcJI0pbL7Q1UTPbdL5inTAP5TBRoU9kGHaeELIN57jVRl0RZQiY5MFhxfAlq0G/tjnHLwEgnb7AlliQOWQdtoCyDKOowsWDbDGolMjkjkISz3X+DLkm0sjc4E/8kPmIf/ZFsJEYrB9rH2DnT6soXVx1YL+cJSNVlCCFL4+0XeECbIKaQa8i2qwmQoUv6uT5n1imHP87z3RUQBOBiikvnGSuwAJLpfWLIhY2H6lz/aD06/V7t7r27qRhBPfdyH2NEnwa37Ky3jp2qxQOTdWv89VpeYnOoa9VdfbtWV+erf2BLDQz2V3/fuqrOpup2d1dn4VQ9dnml9o9frNl7G3BRLzJxqSv10G/HwdVFXIdM/E2bkDmy8Zl57nEcTJCZVHFliOOsHhsUZfCjL9AvmYSRgKqnjAdjRRlgqrqt/tm3DIwsU3JK2W4eyfUm1zN4lKeY9DGRRt8N4k16O1PomBtUU28GyenX0heKa9nO5E7amTjXDurSfqwzbRDZaXvpj8VKN9pU1o6F9egT9T0m39r+JTmSfktZyMec1HBjxfvxtQxcxDB5WPbd9tsn+mib1MtMyhggyZtyRZa2qJ7pF/mtnjqbbqJOfaFeMCTx2gSP3Faumb4NnFEn5Zt8qkfyPfnV/YLw1Fn1xE/6iZ3bLnU6/Wn6RcdPPWWMbo89V8tHPlKr3dWq1bq7L9BDu2t4cKiWV5abgH5qeqpmJ2arp3obTrb30N5arMW6culyXT13tSZuTVZdeK9GX/rztQ3xkD32yydjqr7L9fTFvlqY8wbyBvWpl9oAZYGzPkfPDve87vg3fuM31jaVphxWcxLM8ww9mxWnbSlTkyr6DXWBa+VIGVOo67TL+CYTdW7Eyf05oSe2qLvaSpsHKZvUg0wyqNeJO1mGyZSMBazTgD/r1g7Bu3x8Nbnkv+t791/ve/Xvuvc/4uK+bz+Yob8n92aGXgeQJFtQFdgl+GaTU1k1EAGGT4xMY+LaJAXU7e+8Jh2PBqARpZFmcMs9GdhIhgVH25ZZNR2iDoZrdBSes38ZCHGNBiV4pEMUgDU2SY2BgM7H66xD4q6TMEAS8A0EUs7eo5wNxjLbm4RF8BBsaLeZVvtvEGX9Bo7qh9npJAoZxFsObWCTOWbCP//5zzeb0XkdfT937lz99m//drHDPRlFNseDEGdgyBi7CziklKVEPlvqDEs6UGVKGyQftoe6adO+ffvqqaeeqk996lPNrBbL/s+ePdtcjwNkyT0ziThXnu0nqFffDRQzuZEgbfCkw5KAtp1yBt7qVuqY5x1PbSJ1hWO0IxM0eZ8Bqtcl+HvOQDXtgutTF7Ov2Y/UjwzSU6/vd696lLqgzqUTtB3OWKlvtBliYWBiIJJBvzajX7G/4of6YVvUlbbD1c7FNO7nGsZZEpDEmLFQRwyo+e0znI4fOpzEU4IkbnFPJsx07pLgJFTYI9ciB2fWEw/SXrV/SVDamskQjhkIi1XU64oI8cCA2cBGGYt36qwEUB+ijTj7yqMvzrhBRJCBjy7wHdl5LfbKc+rUQcCqHEyW0CaCcEmY4wQZde8CzplMoM30O19xh25RD4/f+MYL9RhZTvSur9e2PlYb58brxOyZ2jjY26gZMvNNHNyHvC5v2V8XTx2slaGrNTe3VMsrS7W6+lYtL75SVdM1NLyh+vtHq6dnpFZX2Un/4do4fqiefu901czdTUJd9SEWoGMuaaXtzggZOCML2qsN+4iciWbKdOkyZXNcG5Lcag++njCDMW00g3LGAnw2IDLRpb6py2kz6ocBkclc+ukjIo4jY2eAYGInAwQxMJO93mNA4eoYxskluhm4tYl5JqUSf8U6/Yq6oU1pu3KJTG6IjYkz+mCPKSuxPD/F+xwD7k/bk4vYzsTFNo+R+yRmm9QQf9UjrxUTlL94kG3yu0FG1tv2y9aTK5Fog7Owypnz6quBl2WJY7ZVXy+XEqOoy0SWe5Oos+iHY6m+Z+BpkgUsyqQu7fR6k5Xc56SX+Kcu0xbtzDHXr2jLlN/mxPZB23Y8uJdjyGZq58N168hztbq6Up3qqdEto7Vr767q7+2rpVquqaWpmpqYrNlbs7Vu/bo6cfJErd+6vnmV3Y1L1+vqhWs1dWuyBl7+xxq58FKDIZQvB/OtI3IK63bPA1deqdM+CsTxdkBPGWAtM/T0F9zmccgf//Efr5/5mZ9Ze1QBLCagZyUlO93DF+VV6pn1OX7aoLIXH5IP+F1/7bX6escgkwGMYfpOv4sPjpF+XgywzNRDj4k7cjDbZRkZj3ksE1npwykDmX8wAf0nbcqH47PvHx4E9PdGqvPII4+s7XKv0ppBUvFU2nRuqcgYhM5F4mwgrtIm0Zb4CX4qpkaZTs8sq6Rep5XKnu2jTIFbZ9JOAGRAb90GvwJrBh1paAKGDkuSoaPJ+3SA3MOfpMMghvMGBcrJIFsS5/l25lhn6n1enyQiCbfXZ1+cgcrAxOsEO68XMCTCBhiCkTN0yofsKxlXdixlc7x8jh6g/r3f+7167bXXmpklllJBiJM8Mg44KjdkIQPsbvjtzHsGmPalTYoYHwL2xx9/vH7qp36qWQb6W7/1W03mlz5ASnfs2NEs/aIdrAjwmS37pENO3ZeESTozoJcgtcFcXUtAVle8P8+lk7Bf2oHOPct0jBzLdGrebyAFyU2ddaYknZd2lKS03b7UK6/PcbGOvC+TL0laJGUGvshfUueSe5dra0tem/IXv5LYWrZ4ZRskS8pO/ee39zsOBlpeK8lBpuimMqVs9Nvn2bkegmMALXHQdsVI+6LN01frIlgRe2izu51LbCRPtMl2pM5k8KIMtF3xP4NF+uqslmPkEsccPxMaEr3EryRX4gjluoSW8gy0JYheh91zDjmCJz4PTRtdPs95+or9OgsPsSEoBYfADVcIGOgb7HGfM3D0j7GCaEr61YtmSenSct0YHaubA1tr9+zl2jp/rUYG7yaZaIOz540vGFhXV/YcqRtj+2pudaaWF1drtXOrFlb/pVaXv1fDI50aHtpVfX0bqtOzsbqre6uz8lht+puX66lNd2eM9WUZFLlje+KFsudcrkbQ7zn+3OMybtpIu9U56jKBxtj46AP3miRylt2x5VPM5nvOlmtnJg4N3qxTHKCfJmgpiz6kz9Ge1DlJtjNnroxQl/l040A/DSrETH5nAJcBatq9bUw8S5+aZchpEiMNSJM3acfJH8QVxyLbYHntIJq61QH9UpapvE2kOFbpiyy73Rbvlbf4W18vjxHT+ZQzeo/1icfiqJiRXDPxzmSoOiDvM6A3OUjfTR4hG/fx8Pj9fJC66OoorkEXDOiVsXXQZrkk7cl6uBf9yokr7S19C7LiWifIkp9wnckMx0U5mmzQvylP5au9UgY2tTS8qS48/nO1vMzvwdq+a0eTlBwaHqzF7mJNzk/V9MR0LUwv1JbNo/XIoydqYHSgbt251exuf/3StZq+NVOjX/0/qrfuTsAhezcTpQ75Kp+eox0mzFwBg0zcx8Jj2pL9pzwSupTDJxvhMfnDo5rqMys4v/e97zVL7uGKTP54LjHNDS+TC5l40faSF2i3+hr1NxMwcjfjGOXvWCYHTHzOuCT5vzZu4on2qVP6ZDlc2mj2U3zItthOykXmH8wz9A8C+jUn9CH70jl27NjapngqFkqUZC/BWYXMIDkNASDIZWMYt4RDJU4HpzFIinUaApeOy8DJ396XAZDKLwjbnyTYXCO42k+dsY5NwiKA0bYE6XQq9I1/+5aGm4ZK2WZxDRB1qPZFwmE/8lOC1zZ6+6DemfHNYFLH6zUCRmaYc3ZAEpvOmPIkQgYkKReOGUDxHafJDP0nP/nJ+sxnPtMQa/8o58///M/rhRdeaGbbCOh9JjYJDH3xGVLu8Zl2kyiZ+U1yotxsv07EnVQJ6J988sn6gz/4g+ZZepd14liYBaT9JBjefvvttfc/G+gaHGcdGcjZDsFa2asXOo90CBxLR6AeKi/1MYFeO9CJeU6ddTwl2tqXJFM7Vq9T1xzX1Ev75XW23+M6yTb59XodeuJjBoSJCXncYBoZG2g0y5rvbSCXGfkkS+qjOpnJAWWgXFPPJX3auNigXSlX5cn1BoXIwGfLlYuv2aG9JqKQia9qcym+iTjOuSkP5ZnIMPgXu2iXbdQOkvQbJNEOyY04btLQhEHqsteI2RAvl23THvuQAbwky5lgykis5zvtUWaUkRtZuVmaJJXysEmuI2CTyI2NjTUY0ATM92RNXSTfIJX79+9vCCgyJWlIHdg0yQDHyYA+n6n2VWv0iWtJNDCzr22hY7S/2cdjeGNd2vl4zS4s1sHbb9bWvpW1hAD38oe8GoK10q2bu4/X6XXban5poTqDq7U0fLFW6tvV03u2Nm3aWgP9G6unl4B+a3U6x6t7ZkN96s71Glmdb3RJnaZ+2ok8DFrVWwMsZOEMPudMulpG2krah0l4fa6POrVxXn9GPbmEXt+kzzFZwjj6qj+DfX1ze/aacXH2XB1Dlj52gR7KJQzmuU4ZZSLc4J978S8mgbhP/0kf9N1tLiM2ismJTeKYeKvPFmcS/8X8vJ/7DNjFSjFbrGv7Lc6nr1PO1pX8jO9yKHXA/qQ/MdjI9lqu+iIOi5f63azfvukfs1xxQJ/HfamTTp6Iw/rM9IUmczmHPaurtMlxw+bBWexOWeZYUz/t02eITXIa95/QV1IGfMVkAm2gDPTIsaF8MUpf3OYlXHs/WaGzJhGVdZtTmrhKX0VZXqe+2bbFoY1NQM/s3Mi6dTU2+W7VE5+q9dPXanzrrpqcmajpyZlamV+pndt21mPPPFaL/Qt1+fzlunHhRt26frsWLl6uTf/0pSagVxdpp0G9XFP8Rp7ITHunX5mAo71OdKjrYhBjhYzpB6s5WcX5S7/0S82EivwDXsiEyze+8Y3mEUk4mbrNNZkozkS2+pZ8SR6Wn+7lkEG22KMOijX6Lm0t+XXaeZvHJO+zPZmUkTfZL32xvCzxBn20b7bP+8XKD+YZ+gcBffLUD9P3ztGjR7uCgo5D49P5pFLpiFF8CY8BSDoms0lmMCVrAn4Gu9ZnNiyDBr9LqBPsNR5BT8HryNoBfQYxOjLbI8HBkDyWQbyGo4ORGGSQnu2hvZalUUtqdDAZhCVg2Db7nkbrWGVfBQODD+Xp+LSDKcdL8PI+ZWA/sh1JKmhDztCncxF0AHtm1HhNHO+jZ3Y8/8i6fvnLX24INJlY/g1WBHTKTWcCcXdMk8S2+5sBSgZ5kHR23//4xz9eP/3TP90E8yy7h6jTHxwMQQHEgZlBZujNeArCSZg4poPKTK7tkai026e+ZhCd16T8lZnjniSwnfzynERMHVSPU4/U3zZ5SkdhO9LZJMHI+nR0qWvZP+tOW1U+6kwSaHVP+bpagzE0ABNjJMg6uww2JHLij7JJudomx5N2OSPBd0kk5TsrlHrAcZe9SzI57wyhwZgzQbSJPhh0az/ZfsqhTIMq2ubspX3gmMSPe8Vk5Kh9SF5NRCVRSXxXvw3OaZuz887yOXtmGY6NJEkCK76Z6LBuCbsydEdq+mUZJh/ABeqhDL7TFoNzEwcmJF0FQTKuma1aYnn73XshiDw+44Z5rvLx+XuuYyxMBPD4jzP9yk7dgSxdn16s24eeret9G+uJyTdr89zNtWc+tQGup71NkNrtqRub9te7PZtrjufau9O1uvVi9fS/VCMj12tkpL96ezZVT8+26tbe6i6frP1vL9RH5q+u7aysfjnbZ+DhJnNis/qEvF0J4hi7CsOZN1dSOFacRw76AP2cGzE6dhlocE36yNR9l7cjB5+/FddprzqgnUucvQ9boW2u3qC9nPO8+q3fZIx5VIJ79LPcC46TBDGBk0Fr9kkfrb8QxxInE6OTsxhctH1z2pw663hobwaDHuc67MG3QuirDRYTn03IiWXyCdpmQGsA2E5SpI/KIEHuI6YmJirzto+w/+q/dfHbBKlyNKjWj6f/Yax8XZn+wqBaHFSf1GPLNXDUZ2VAzzHa4QZ39NfyDUBNFnnOlWAmbOAG4Dk2wh86JR6aGOK8+pe2kLxQv+FY5bgnZmvrJi/pp/6UNplY5liT4BvdXzf3PVXdTVvqwNKN2jPcW/MnP14jV9+o6/uO1OTkRM1MzVZnpVMP7X6oTvzYIzWxNFnXzl2taxeu1e3r49V58+XqrvbUptPfWCvfjTDlkuKGK5joD201kWhSTt6vXLVzfRd4rB/neX4mWD772c+u8UTGhz2MeL3xt7/97WaTYn2CY5TycAy0W32T+qx/oR201/1blKX+k+tpY5Ynvqrn2qx1ZTs8xjXaQfKg9JWOnbbodchMvLB98hD1JX2BmMUYkAR533/d//K+i/iRFtD3dw+W3N8TeOfIkSPdnOnRCalcDoyOJck3SpYzMemcBFwU0hnyzMpnhktwQ0klDAKITrKd0Rcg0qhsq8rvOclBZmbTCeq0+DRA18EbdOj00rAkBNkGDVlHk0Ah+UkHqoEnWcjgse1428CoY0qQSxCTZOs4HbN0qIKYTtx77LukyboEyyTwjrdl4EDZhI6AnuCZ2bUEVZ6j/83f/M0GtH0fvbOVKQt3YcbBAlbqh8solX2Op/L104ANYkk7PvaxjzWrBljGxeZ8PJtFuwkWCQqYyUdneIYeopgkJ2Uh0edeybQyuh/JUqfTtrKtOZY57tyXM8YmijLQTgAV9J01cRwlE44392TGu62Lyta2SCokKEnGUi72KdvUHifJn0RN52Y51mUwjT5B9lyx4dJhbTfxIh1pLs3PYMXrdYbiG+3IZd8mBOyTyQKJHsddoaFu0mYDEfd9oBwDbh93SIeuzbsBWo6hJEp8lcxlEoljLjulbdQlGcxA30A3bV374D7JDN9NpnGMNjtDJeFQj9t4JYl3JgdZOK7c42MCzvCI/1zHOTcx436+k1TjHMQPeXKNS9zVQY7zGA1t9vV2HCMJAG5wnLKYsUUu2DjXORYsT8XWaVOTwGheyTTcbGjnNddv3Kjp6Zm6PLyzxh9+vgamJ+rp6dM1uLLQzFQxTknKHZNm5qp3qC6uDtetwdGaeGhHLW29UMvL/1ijoyQrCKS3VtXWWlk9XAM3x+rZc2dqW9/d5eOUjczzWXXGxNlpxspZRpefuqdC6jyyMiASG7Qf5OuKBo5xLUlWju3du3dtpYC6JSZqP+pyJpdzuS3l+NiVK72crZcjoCO0Dz3zMQoDLrmB9RvgIhfaa3IjcYZ6GG/+3Wshk9jqfWK2uNPGNjFP7DWZQXneY7CS+G7Z6ZMzEWZ5iUP03WeW0SnxLBNjts8+tP2N9ToRktfp++2TfiC5XOJDTk5YbvoSvqszycvom2Ms78hAJcdKDFDX/W07aJt7eVCH7y/PcZC73Y8bcj/650SE3M03JeD71UvHxEeCclbcceIaV5X43aSUK0S0SXFOm7P8NscVR+USyV/aPlVf7bhObnyoJg88Wasbt9fOs9+psbGjtW7nrro9vLlubxqpqcmpmp+er/6e/nrk5Inafmh7jU+P183LN+vqmSs1fu1O9b/9SvXOz9b6899rMMfNCJE1fUP+fCIPsEiOzDE35dRO+UQOrliTc+jvwV/ajox5TehHPvKR5vl5jvPH/UyofP3rX2+eoT9z5kxjw8mh1F8xIrk3ZSNHk9Haiz5UG0wOhUxT9vJ160k/aXn3s7vkPXlevURexlHaQOKp9WVSyvgnfa02Yr/BTRLS7/uv+1Pvu4gfaQF933gQ0N8TeBPQS1hQLpeuZPDl4Kg4KpUZ4gTmtqPPgDLvkzwKVJwTELMNGpEGkE6orTQqeNvozdhLXvjtn8ck0IKDDiidne3XYUti0lm322SSwIxtBnDKj2MZzEkQ2nJNkkG5jJsyy2AsHZrOOMmA/WiPtc6K8+3EiuBN2e2x0OFxTnlyjE3oCOh5HQkZWBybf2Tjv/jFLzY7mPKdAN+ZOoM9+ovjwLFACN3d2qDEPmXbLD/74jHaRMD+/PPP16c//elmCdfv/M7vNLunUiZ1sJKAGTp+k2zAkaAvSVwz0E0Hn446gTzHF/moA2krXpNJH+Vg4sBx1Sllfan76nIG4NlO5ZX2/sPsyuuzPNvQ1tF2v+3Xv+UAMyBv63eSOQN6iBf/zvC1ZZPjLnngGN8pz8ST9q0tOBbeg24ZrEt0udegRCLPGDh7yDHHFjKXASTtTZJN+dZN+xxrn5enHGenkKkkgDIyMan8DSTFJG1RG08Sb4DveKbu0CYTsM7aijPt8bEt7bYhD8iFfVEuiR3U6Sy2OpPXKX9Wz4AN4ABLM7lGfIKM03/6AYZgu9SNXaMjPAvP+JAwpC5n+8UTkxaUA2kFX5pkTk9vTWzeV1d7N9fRqXdrdOguHr7Rv7deXByubq3W8JbhGugfrKNX36lj3fG15AmBmEECcqMO2uZYg3FnNhyt68cP1NKGV2pw6LXauHG5enqHq9PZUqsre6tn6dHa/95iPTpztXo7tfY8KmW4R4D6IgYgL8kz/UT+iaMmxrg/k0aOkfbQPHc7NLQWpNJvCXwmiMRe8cokD3K2zwYB4odJOH47w2S7IOvohCssDAbsk7bEWHOv/XP8xTLKMPHkdcgcnch7bL+2l34bvTYhloFwEnxtknptQ/oIcY/rxMo2NiXmUkabrGuXYkUG03IQxzg5iXUmFut3bK/21W5/ysEg3QSdwY/lm0BMTmN58rtMDGT/DYLVP/GXsh0/7hXfTKyCAwZpciDOoR8mkFydojx5/MYA0k03lZtcEf2jfcoY+bjfg6sKTAaYJHEWWqw3MUX7xVh13YDMMVeXEoNtr0Ex95rQUcbKkHPUY9vGDzxdU/tP1dDqQo3O3qn9+3fVypEnanpxrmZXZ2tqYrqW5hZr3cC6OvXYqRrZNdKsTLx64Wpdv3ijpm9OV8+Nq7X+9D/W4PT1tT1bwAMfuaJ9clZs2fFB7mAn51x27/iaQDOgp/0+0sMnOM3bkOBjLLsXP0jCvf76681yezbGI9nqCojkx9TDf3Kl5MLKLTkbY0BZmVCmfSbm1QHLzUBem9Q2rFfZOL7pU/WTlmv70yZT/7UvcVPeJ4fRl9suy0UfP5gZ+gcBfTuO+7D87hw/fryrgvGZgZ/grHLqdFTEzCDZ4TScdHBJ6CUhCfDpzMySqdAGKBpLgnHbYAWOdtCdTscAX4Kp0+Eal/VJcGijICaRzkBMZ63RCSZp0AbHeUwi0TZqZWzfPW8Qaz0GJwb0STy8V4fAZ/bZ8c5xyPbTztSDbCvX5YoOyjZQV/a0DVmx3JXMK/9sjOdzqQIqS6n+6I/+qCHAkHaIb+oP7fMZYhwLIAwxsz+ZdGgHpLQ5yYSki2Cd3VR5tp9+sOyfHVRxjjgpZvR4fR3ncHg8Rw8hzGA2iZLf7xfMSxZSb9VLZZpkkO+W0yZ3qSdZZyaKlB3nvT7r0wl5jLoM+No21bZnbTXlrMNTr7UL26Et3M9G0k78rrxop2Pnd8gVOpCzJgbn2cfEFMmQY4cuqbvqaDp/ZW47OGfiQHszqGmT69RF7jOok9hK6EwAIHeD/CT/Xkd5vvvXQJfrnJ2XTPpoACSWNooHzuo7RhnwO6uZNi8+IyufM9f2bJ8Y4yybWGVwwHllTh0+95xJKtqvDPgOcUMO7tDOPeo0bfKRHMplhl77gKRjlyyF5RgzEyQQXUpPf7Fj2sRYIBuO8diOAaqrN2wr55vXL/X017UDT9VMb38dvvZmbetdbjDnreF99crw+ponWbFpqNlNeudCXz0/ebrW9999Nto/N4rqVqduL1UtzU5V//LdGSvqe2v/T9TtvVV9m1+qzZvP1+BQT3VqU3VrZ60sHa8Nt3bWY5cu1a7eu5ssZoDAb2SXCU2DCWTGcZ/n149JsOm7bxegrS6H1/59Zpbrci8HfQnXUxbjJsaK5/wmKco5fbb+0yQ6Y41eiQl8GiCpe/oRZOhSeYMkH7PQByTptg/aInLgO3risntXMIhRtiMxSBkmriQZl3Anp0m+kb7Y8rWV9EupL7TTwDmxRT8hjugjxHj7b5JdW5WzyAVsk5/qjphtW7xf3DVo4zpX0FGGfCRnGtt+QFtIfin+mgASgxgX9SBllsEM5ft4jEG9n7RNm6NsV9rIYZPrOfbpY9UddCUTpuo0bXJWGhuhXm0ZWVN3rspyXLL+9Knp59MfmzyVg6WfSr9Ie6hTec5uP1rjJz5ZI52l2rl+sDYeOV49w8M1152rO5PjNXNntpYXlpvn548cG6u+LX117cr1un7hWt24dLPmJ+dr8MxrtfHdb1f/vUQKckDe/OejEplQMfHmqgQnxPg0uG+PQa6yg4898cQTzYpJNsRzTOBe3/zmN+s73/lOvfjii80qrXbQiwz5U5bKUft0DGivOpu2q26nPohTWZexg35JztbmALZF/mC/tX1/2059dPLDxA79qtdnnJJ8zXuQN5NQ7/uv+9Pvu4gfaQF9X38wQ39P4M2meDqZBGSVNQdG56uDgiQlAAAgAElEQVTR6XhV9CT7SRB14O2svmAtUOUMgMboNbbRjJwGl4TcNts+CabOUHKRwZflCuIYtI4rg2muy5npJMPONmQgkIQhZ+7axMA6BAMdcMpGuUrqrEdyLMBYp2VIwvhMQiiQOW4GQchSkMx25BhIJLjH8dQRS9wNfnwdCa+K4zl6nnFMp0YG9gtf+EID1mRg3RivTUqcUaNNPkdlFlt5tsG1TZwkRgRJrBb46Ec/2sz44TRILFAu/aDNLDHFeePcmb0neEhnITALpFm3/VP/26TB80mU2sG6+qpuS4i0T8eGOhzXJKRJHrO+JFYcl/CmvqQTUp+SrDo2eV3aYDonj7exxOM6yrQlnZbZaJdK+vocgzCctMG27c+A1/E3+KRcl3+CR+q8mGAblB2/na3Pttg/sY/fjoH671Jf+y3pahNeZak9izESNXTQ8pWVKwRcbk3ZJuu0XW1UuzcI4NOAP8mM7VKfDQaczbLPKV/7mpirnBI7bBPXcV47pH5JKcewfZ+fNdHBvdgl/9R96NChtWdUwQzskmX2nCOIBF+QB/IniOe3exVwDXLVlkkEUI8JEZMh3HdlYroun/xU9axfV4cuvF47l6caovlu37Z6effuml2aqU5fT/V2empobriem7xcB2pi7ZV7tNtVCzen5+qVTUerM3mzRs6/XiMrc3eJ7tDGOrvnSN3aP1cbtr5cGzeMV6d3XXVqR1WNVU0frwPnZ+rkwq0a6Pn/35BiEh2ZmaShvkzY8J3AF/zST6afc1bc5JC/1THH0WdcfbUf9bjvAeX53DIydPkx5zM4o2zu8xlbdMmlz5SrnNx53IDd1RvU4YoDAyd+i10Z/GWgKeHVn7uM3wRBYpJY7SdtTP6ifSRGJP5pN4lDYlwGG4m/nDchmRxLftP2Mdpk+pp2wCBO23dtTayz/fYt/b/8R1u3T8n1vC/5Uxvv234o/T1luho0/WO2O/Ei/Y/6i+649N5AjbZzrTom78kJGDlS+iT9gDyGc9iOctMHaGvIAtxwBYuTPxznO9jhf3Jiy2vLxpVQ9h+ZGNCbgNQfZoJX/czxn3noiZo++lxtqPnauXW0Rg4erm5/b00vTtfE5ERN356pWqkaO3q4du7ZWZ0NPXXp3KW6efFG3b42XovTi7Xxn75UI4tTa89vU7ez6a5OEDMcR/rQvAFkYWFt00q/iw+JQdzvY5R8knRlBSdvQ2L1pLZ2/vz55vl5ZuffeOONtYBeroSeKD/5dybN9XXqfia8crJK/dUHW2bqv3JOzFA38/62f2+fS9vSrtrXqP9iWdqAfEfekPZLOR/cM/Q/k5D0n/97398+COjvjVJnbGysm4GqRMtMVTuLpbN3lFGuDL4FGwGb633uFAX0XyLN/WYhVWJnDT2XhJ/vOSspCOvE2uTerLfO1LLbwaxOwQyjYJ6k29mnDMY4D4DpMBJwNFbJr/0T4Nr9kpwI8IJKAniSigxGTIa0HWj223JMBCADkym29Ye1zfHQMQl0Op02uccZHDt2rJ599tkmoGeGLf98Hz3L2nlek+yiyQ/KEtxc+osjdadTSawyk2Q4/klgM9BgDHlmi1l62kbA/rWvfa2pm365tBfHjXx4jj6XMQmwGbQou5SLNpFkSh3NMUyi0XYI6kHqVJIC+p62kO3IZJTjpkyS1Gjn6oly137ToSR5y3G83zVJjpVVXsd39UY9N6DgdxIHZ/WcnWEMc5ZAG80AnDLMgHM+N1PS8Ts2jpV1agMmpiTfSTwljQZv2jjHCVR8VR2fJJGSJKLjBjqZvDE4B09YjZCBrX2gjQYzJgrENGfpM0GkXagrP4wwJJ5QhsTVsaQN7s6cAb3j5XgapBl8tsm7eO8mgcjI5aPMkPs+eXQMe3epJSt+tBECemZxIIS0hWtcxcFvZuLRF5/JpCyfpUbnOU7wqYxpozPL78x2651Hn6t1G9bV0TNv1t57S1AnaqD+6cjjNT/EDvyL1dvpr97J/nr4ypV6YmBybfWI+kQ/b0zP1T+MHquF4d4aPPNe7b74eg2tzNfyykqN92+od44dr9U979aWLaerp3emenq3VKezrzqrT9TIlc116uql2tV3d3d2kzjO0NNmnxumTmTi7CGyd0M4Z3/RHe0GeZgcQ4+wD3FS/VEHqMfZycQ18T91Mgl0BjXOlKtj6j/jaaJHHOBaEyzO8rmcWl1XZ/Q5Bry0SZt09pB7DOwNPtJf2A/l6m85gH5b0p8+4H446HX0LYMHMTY5j/43gwZXGHid5N9+ZRIjMV/ZG8wY0GqXtlv8MREpjtyPuWfdjn3Kp32PY5gz8LaxzanEe3HVsUz/JGcRM+Rg6Cv27W/qpU5XYKTPc6wdRzmhOk8d/xYu6rNpG/LEvrQbeSD3m0AjoMfu3LcpebB6oTzUZWWo3cmpPS83Ba9oj5iVbZvZ82jNHP9YjdZUbd+ztwYf2l/LneWaWpiuiZt3am5qrgYGBuv4ieO1/aHtNT03XRfPXqzb5y7X1M07tTK3WJtf/IsaWpxe4+vIyxU7YoO+kOMm1ui7AbbJN5OKtlEdpO2+4YQy4GIstWfFJFjOH/1mfyMmWlg9CUdrVk4t310ppfyc1FF+ykk9Rfb6XWXbviY5DdeKPY6tuihXTl6asUZyHPVYW5Dj2XbqzLH2XnXQOuUG8hETr5afsuX7B/cM/YOA/n5Y+GE41jl8+PDaknsDDT4FewNFHabkLZ2cHVVhdThmHAVdSaWGKSnUqUnM09GYbBAYM8g1KHAzEzN1OgoJetvBcv7fmu3muEQ0HaGAnm21PmfIJCZth5QOTeeRgZnyS7JkHyQoGr1OO52617ZllMGkTs1xdAzass+gReCRIGRA2HbqCV46XxzmwYMHm4CeJVXsep/XESj/yZ/8SZOFZeaMAF9HaL/pE/qDEyUwAtiRN8edlcpr1UHbmiRVPWAG/umnn252vKesv/3bv212UaVM2szMnjsms5SXdgmuSbzSXpSV45tktj37cb8yJHvZ/nT0OjqPGdhksGW56oNkKGXhfX5qB2lX6pZ6q0ORaNhGdTgdlXqaAb1yat+nfVmOupf2a/BOQCER8D7HVrtT78Qo6zUhkAGNep/O1zFQFkmoTUoqG8dUDLAcPtFR/nzGNDcQShtXR1IO7mSPrlOHOs417iws3rnySf1Hl521yiSFScrEDIMwZa6sbLOzs+K8mIgdtkka53K2MW0lCZMyc9WEz8q6VFaZuQkT9bBUmvP8SS6Rha+q47l5iTxtNRkAsaY+2utMHAE7smPG33fUu4ScMqiLOr67sqHOHN5Z60dG6tTZ87X7ztW776ruG6iXjj5ZkztYyj1fKyu91Te5vva/faae6J9o9t5wjCivCTJWuvVy38Z6Z8/uWplcqL1vvFIbb5yt5cWFmlupurH/VF06OFAbdr9cm4bOVof9FPp3VadzsmryVI2dn64jczdqZPDuSgz+7K8z47TbMeG8ekFfOUdSxNkdbYRPCaKrXbzG4+KHM+oGd/q7tA99BHWhZ+iveOp9BqouVeZ+EwzqJnLGXtTffC6aerU3A33xVnJvwkCdd8wNhjmem/Wl3SaBFsfEFrFLIp62ZNAgTsoVDDLF2sSXxCyDB9uinMQxOVDaMe0x+LD+9EeJtbY5bdF75FDJFZKvyMmyv+kf7FPyGe9JrNP3Jn8R5+/Hl9qcyWtTb9vL7x1b9KTtry0vfYaPYDk+GVhpTwbV/HaZPXtzoN+2G/tAb9E1sJ9/vouLiZcmT2if/8kHnAmXG6sTuSItOTnXLQxvqemHnqjasrtG9z9UW7Zvrb6R4ZpdnKupucm6c2WiVjurTZL42CNHa8OOjXX7xq26dvF63bx4rWanZsic1pbX/rYGFqfX9g4QSxgz2q1P4LscGn+lLjoz734GTnSljtF25OdeCCy3Z5Ni+Bjt4w/s/v73v1///M//3AT07q/k3gjauontDI6Tf8kdaav2JqZpO1yT9sdvdVTcUgfkNG3uy3VZXpvnyNmSVyTfUz7eR1ntxIN6k7xFvDFBR2Llg1ly/yCgd8w+bJ+dQ4cOrb22TsKuUfAp+ZL4C6gonEFigm8SQEHQwBoFbANZEgwdhSCWAbnKS10apyRTZ32/jKdGmU6DY9ahcdofysiAQiMTYA2OKEOCIUjoLCxbJ6aDSyDQiaTCKJ8MnDMQT2dkn7OOzOhK1O2X5eSsmTIREBN47ZNgp1NKJ5wOOwN124/D9B2j7HTvpifqC+SPV8extAqSffbs2bVZsgRm+kBZkHWchc/b0pd0uG25C35+KmvIPI8BnDx5snmelPrZnA+HQT3MzjMbyHfayG6rgKUBSRKaDEYlSeo49bXJlG1IAi4RS1Kk3nrOoE07SP1xTOx/W7fUBclC2qt6nXWnHL1WZ6ZeqHe2q03APJ92a18sK52s16csDMDdPMellpmg0NGlEzbQ4H6TQR4zIOV6Z5utO8m65I7rfB5TZ2/7tdd0vhAcdJT7IXnorHqgroo/6oLyZiy4J3cEpyxx0A3DwOJ8LpC+meRy9omyEqP5LYYn4VYufLosmTb7LvUk9G4ilCReYufmVtSTeu8SRrFLn2IQSlnasc9h0n/vc9k49gfhcwk9dokcsWVXREh6qYu+GNCnzXCtS8h55p5rfO2dKzr+YfNY3dyzXEN9Q3XyzPXaN3Hz7u74Q+vqzN5jdenQYM3M3675ud4aWd1e+954t8bmLzVLRnPW0OTptdW++ucte+vOQE9tvDZdB9/8dnXnZ2ppebkm122vdw4dr5WH3quto/9S6/tmarF3uJa6B6u7/EztvLyxnhi/XiN1N2nizBdBg7OUyop+GtSg2yaHaLtBohjv4yeOC2W4IZ4z9uqndmiwTLlcq1zFFeqgLkky9zsLKqnmGDrtUnoxNW1B7KOcnPHjPrE1gzaTXvojk/I+02xSKIl5+s/EsOQv6qrYKMbICcRwcV+ctf/aBr/tZ3ILE3n6TpMV6T9MptAW+qydyyWyTnE/eYZt9jpxzT6ItwZpeZ345qf3OO6Ok8Fzjpt9clzFhQxqsu2WkX4oA6M8jkzc+8HXmCJfV1+oY9wvtoj1iaUG9Po0+2W94lFiGjpIWW4Wlwk8bJKJCd+sQDmOO99N0IipznDrD6hHjBVD1bF8pMgA2nPzG3bV7Uf/aw0Pr6utu7bXxi0bq3ewt2bmp2tqdqrmpucau+HxpMNHx2pgU3/dvHarrp2/Vjev3Gz2BBm48G5tevt/Vt/S3Y32lK/+TzvW7+hznIARpw3qcyWMPkZfjH8xsOfxR/ZXOnXq1NqGsyRrCeaZpSewZ1KFcuXmjEFO4qVOJa+S2xizaNvagJxYPRSvHSt5RtqcWKs+Wlbb9sSAxIbkftynzaVdpQ2ljYvT+t60J/WJMfhgAvr/ZlM/HJ99f/Vgyf29kWp2uVfpDN4EwXRoBjEqokvmBMMMDHSQKJpKi0JmwOEMsWSBujM4S2O0bh2gs0ESVM5zr/eksredgiBL27I+DVJQt12CpwGLMlLTzcxZT2b1BOW2IRtACAaWrUwEQGXLp1k7wUmnb7vtj1lh61DuyieD8LxXUMugxjJ0+jnGCWACX46T7cSJsCneJz7xieb975B1/3AGLHf/6le/2iyf5Tl6lo0m4JqAMNCmDmeBJGVJOGyXRIb+S6KslzY89thjzWYsbMRCMP/CCy80xB6HBUlgto1P2siSLwOIHJMcvxxT2+P4ZwLJ6zIpoHxt3/1Ij+OXDiTHRxtOwpbELnWK745l1q1j8JhOK/vTLtN72s7R+uxnjoFlqDfqv84qE0IESO6h4MY86lYuFU2ybWAnGWknIanPnfINzjMD7uwqfXK2UhyjzAygxBNnzww0cK4ExbTZ8gxQnEEV88QY8QjCQ30mDHOZtLO0BvfqAMdto2OL7rsfiOTWpITjxT3qNDMjkCWSWY4FbeRaCZ74mLpHu53dta/iiQG7y/fFMuSTs1XKL5fAU6/LzFnNQwCu7nI/fcNOqRMCSR2+7gu7hWybkPY+V09wHGyiPvptwu7m4Nb6zq6HamH9e9WzMlAPvzNRh6Ym1toxvWG0XnrkeNX6m7W0NFdLsztq3TdeqQOT7zWPFNEeE1XgTGO3PX11emh7nd6ypZbmu3XszBvVe+61Ru7TS6t1YdvRun50pEb3vVrr+96sARISndFa7T5Znekn69lzl2v3Mktm+9dWJjGePqNqHw3onUFXtw209ZeOLb+ZLeO37z5HhuqfOOQnsqJs93bQX+mXbZO4oa/JZ45NqFF3Jlc8rg0krvh8PuX53fNyCj4ZQ/7VIetwxlTbEX+SSItB2oKyU8+VWRL5xDbxzYAi8a/t75GXOpK41U4yUIa279iZrEg/IN9J36Sd2o52+71WGWi/jnXqkP1UJuJz+gL7kUlLx5+yabdt0M+lzOyDuKGc9UXoisGzCVaXb7uvgzO3tFN8SFlThwG9S+dtd44/feAP+zIRZrCnb7ENrtwy0QZP4N8gMCdEHE8x1fGWs4iNyFWbkV86KWFyyPGh/VO7T9XUoWdq/eim2r5jew2vX1edwao7E3dqfn6mZifmarVbdfDowdp78KFa7Fms21dv1bVz15uZ+qXFpeobH6/R73+9+mbH13BU3UsfkAk6VwDRhnxuPjcLTD1E9vhdE7OM2zPPPNM8P8/jj445gfx3v/vdJqDnlcJwQ8unPB8zkpeI7cn1rdfxTV1Tzvo+9dIZf4Nnx0VfKdbISZNrei45YY6rddhGuYXjmXxabEscTZtDN/jTZsQc/Bh70bzvv+6DgP59y/A/qIC1Xe5RCoO5DOgNFFQ4zgmKKmc6Eokjx3T06QTvF/y5JNIgNR2b9XOM7xihWcKckTd7l4bB9dynM7FujVuCnY4qA3pn3iTwgoMOzqRGOkEdqNl2QUPHlOVngCwZ87yyS8Ji+515S4OWODs+bceYCYAk5fZdx6ce6oyVlSCjTLxOvaF+26qcuJYZNAJnd5aH8PoH8H/rW9+qv/zLv2yAiMwsQX32y3E1oEeeALyzMuqAoGvZGZAkqOssWf5PdphkA0u6/viP/7guXLjQ6DYOh3ZCdukTKwd8xl79sq+pS5KC1Ke2vtsW5es96nmb/Gk76mqOhzplUKk9OhbqqU5GUsBvda+dlGjrqbqdya90nCmP9vh7b+p59if7wndxxYSdpMkZw5yBTaebZFV8MJFjYi4JNOXyL0ZpKyZektw5k5k4SD/FFu3BGUfuVVaQF/EHmTlzb9upTxKqU6Zcn9H0Pem2Ux1vkxQIDn8GRco7Aw7HPG1fkup11EfbfFZTDKJs5OD1jrn6lElEZaNPEA9T/tQDpjobZaAmvktiDd64l0Qfq2noo4SdWSvwhb5JoAlGTX5RXvMauk6nCfScTeI7dRPQoy8Qoeu379Tyhq313p4TdWPHYk0vvFK9NVoP/2Cmdt+4sZZI6G7cUm+PHa/pPas1u3Clusvba89rE7XvyhuNjFjdQ1KBPtE2+z/VGazXRnbVpYHhWj+1UI+89526c+Nqc9143/o6O3a8OkenatPm79Zg3a6VvpFarcNVK8/Ujosb66lb79X6wYFmfOiH77hOH2yApU7Rf66lj86YJaHMZLqPNZjoQgdMEDkDT18IlMBFE8X6Fe1AnaZuCb8zcgZUJiA4T7sYL7kHY6HM1CHOmyjTr3LMZffW7YyqHIRr3N3eV55yLnmAmGVdKZ8MmsUIcUB7TX9+P+zMgCZ9rfhD28Wb5DOWJdfRXyReeI33O/7aOp/cL7YmhnEsfaaY6zgob9qcfDDlkPWLt8olfQ7X2f7UV8tKvPXaTBJ5nfpDn5Aftm3CVx7CpyuN0Af6JU5loKQPEG/XSElVo+O+c52ynB3Wz1qm9qMv4Fr0zERb6payEgdTVxwHZYbsxS0xV14gvhpUKu/JJz9b68YeqdFNm2pgZF11+7s1OTdZixfO18zUbPXu3FtHTx6pbXu21fTsdN24eKOuX7xeE1OTtTy3XL23btfms9+t4clLzaNG1q8tGtwrN7HZ4NrftF27bE9QITe4FfICG8Ealtv/5E/+ZB05cmRtCJiV/973vtdMtMDNsGHGpJ1kEnvSd6YNaOvJBfO8Y+AknHFH8qTk3/p2/W/anTGG+u1Ycr/l6zfVF+0y4yPbbJ8UijGS12q/nKdufn9wz9A/COgTDz5M3zuPPPJIM0PfVlKDKhQygzsBRiVVAVUwjUwSKqlPZ+a9OnKdlo7YLLQgZrAqsUwnaH2UL1E2oNE5SOQEYoGZTwFJh5DAq8Haf2UkKEhMDATMoqexZVvToaZRW1469HRoysEAyH4pU8Ej25nONp235Mc6Jf+0R6ecgWA6EoEunZHjLFi12wqZYzacZ6SYoeeZenUCeQHcf/qnf9pkYl12bwIliYm7nPs+ejdiUVdss8aXQZpOyXGin8ym0SYyxNTH6/PYdZ8/6iCg5597mB30GXvLT6LmuLYD6LYj0Rlnhl6AVqZth+Bx9TyDuXQo2lTqqETBMTZg1qZzzKzXNufsm/qTDjrb29Y/9TT1KcdFZ6WOq1dc76yt7ZA0Mf6+Dzdn5nNsDb6zPINEZ6CUgb9tu20WzwxSrctxyoBVXXeGWHkib2f2DVa51oCZ60z0cT5n8CXUYljirIRWPbY+Z8i1ba7j/pwVk5R7j+MtyeW3ga5tMIiX7Jss9DN1jWvd3VxchIT5DLs4YZDlvdqRNk85PitpgMYxEn4QQJ/NdhYIQk+ZXgthTDwlwEYuBP8Ei7SNceA+AlPax+/Tt+frnYcer+XdQzXXd64WFt+qWt5eYz9YqV1XLlV/b8/dwGhwuG7s2F9nDu2olZEbtbQ8UOvPbqwfO/f/rPlQ20if3U2fey/1bKhXN+6p6U5fHbt6pvrf/d7dGee+dfXO7pN1Z39/7Tx0pnrqlaqelerrJfl5qlZvP1rPnb9ce3vuvjsZf8YsoEtj+a3vTJ+FbF2a6nmX+Toefqbd8d1XVWk/BvCU58Z71kWCFYIueRV7XV0hUWYcGSvuR8cctwzEKYPxMDlFHQaVluPvNvYbVGjTlG8ix/E3EXw/Uq7/pE4DJnFLjNd3iWGJrUnMlYHXWw73maDkWNps+o/kM5ZrYqN9nViZ+GN9BpDJQ8TMxASxl3GhjSnb5FgpN3WH9pj0Sd9iwCJfkVMmBom7ykvZ52/7Z30GldTprD3XuzIDvWPc+cxZZuVo2Zyjrz7PbT3qCNeZPFP2ys5P2kR76BvXOqufyRJ9RvaD7+J4+nx9rMlO25qBvT6KMtwwdPrpz9fGww/XpvUj1RlZV6u9qzVf8zV55U6tjl+udXv21djJEzW0abgmJyea5fY3Lt+s2fnZWplZqf6J8dr09rdqZH68RtatW7NR69eX64O1XZe/uy8F+GJQ3+YQyBs+SL/BSB5RYuXmpz71qWIvFPWEV9W99NJLzXJ7NiV23yT10Dapa/Lu5EP6AHmtfEW/qOwdB7mmnFq7Te6jT04Opi0a+Lf5m744ccO2KVPrSP0UbyxP+9RfKyvbTX/ATTaXft9/3Z9730X8SAvo+78fLLm/J/AmoBecUokT3DTWNO5UOJQJhctMOuWb4RfIJcAahJmlzIg5u5IG6Uw4RmOZEkGdkoZJWZJlgVnQ07nZXx3X/QLhtuMWEDIgbpNvjVuj83z2RUVPw/S8sw/pLDIItP302aVg6fiUiU5ZgJMU6RAFCa53DEyGGGzalzbxzkRDBkPZL/vNMRwAO5kyE86r4gjudf7I/a233mpmx1nWDuEGwH3203bTFggeZUGQAS6uVd9MhCjHbIvtt93qIJve8Uw/G/ZB7Ekq8NwWzsjdsdl1FcKAQ8G5QBKStCWRSoDN+iUsaS86hrZdJNHJhIGAn448x9TjacfpoHRSGdAjM/uSjlB9UqY5/hzTDhKw04n53UAg++34eI22mg7S+vl0th1yAwEwEBAD1GeDfhODlieJdSZHjNCRel3iHvXaTxME1KPdG7Qof0lf2nAmFiXGfKKzlkkftHfLRPcyCWKd1GWbMilJuw2EDbrTBjIoSfLOdxMFjqOE1HKUnZibCSOu9bEBx8C2IGvb7WMHkieDy0yKiIP2j3u5Dns3aUeZJNWwfZexm4ilHXyn3z5nrx1Rr4SfcyQMuR5/wDlfQUVw/Oqdlbpy4ola3Vs1M/dmra6er9XFPXXk7Z7acelC1erdvQHAhtVN2+v03kM1uXexur3LVVd218fe+GZTtskV6gWnaC/3UN8iofrIvro6Olr907O1961/qYGJqzW/3K33thyvq7u21/Ch6dq85fVaXDhfQ8Mj1dPzUHUXf6z2nltXT0+fW0vU+BYFgxhnEdUV5WogL7lm7HzOXRvlWrHB8Tch5afYQj30hX5xv3pDfw1uHW+DGtrAfWl/GchmAGCgoL6pq9yrDuv/TIY5c+dvfaM6oZ8Ax31VXvrk+5H29J36jAwklK8Yrr20/XFijefkS4l1GRgYqCS/0Ge4j4ABRJahLdu3rC+vS/6V7Rdb5E3yIhMo+gs/xU3LS5/jObmYY9DmD+qE1yt3fVa7f1znrLz+weSHCSMTrG5yafLWstUt7NUyfMZenXaW3v0e0F83gHOs9DdyJhNTqfcZIMpz9aHJAR07k7Dqk/jqOOV42Y8mkfX052rbgYM1sPtA9fT31PLM7ZoZ6K07F29V38zV2rr/YO1/4smqwW7duX2nrp27Vreu36r5+YXqznarb2q8Rt/+x9qweGft8Sqxk3E1CSUHpV3u7K+85dPas211zJ2UceUdXJBJHmbp8e+W+fWvf73Zt4jNkpnoAa9SpvJb7SR5Im1wfJSd45NcxnHORFc7KFf3xNDkS8mxHWP1P68TE7Xf5A2On9enTcstuV6+w2fWle0S6/KNTMnR/l3fu5/9d13+H35x358/COjvDULn6NGjzaZ4kmvJlqQUIPZ5JJ16OmRfN20AACAASURBVC8DjwTTNuhojEncVX4+Nfg0UJ0S58yk6tw1Wvqg06FtlC+55xpnIwxavUZHKaBabxJ7wT+do0Cc12moHrM9GWyYWUwHaPkasyQlwT5Jh+MjYZOgteuXnCUhsX5lbR3WafCkczXgSoImACa54Trb73d1RDBk7NgYj01PAG4A3GcwuYel7MyO87wUwA2As7FMkhNJMvcRfDOezApJ/hLs1Y0kHal3AiUOxJUDLPfiFSnsdg/pI5iA7BPQ84nDZPY+n+93fBP0E5AT5NQ76nZMbXNbpzLobRM+ZaweZX0ZcFmPQbl1SCRzBsJzqS/qmFhAO7TXvD77qM5kIkJcSTuzHoOJdmDJeZdUGvwyHj4PLS6lvUvKJI+e83m/DKJzdj8TfMpMmfJbwqZNITdnYwyWxTquR3/tl+UZcHOO2RufRacdBiK2V5tGBhnwiGW5ykA7c7m9hFQdSXyQTBtcSBodC/GP4/ZZjNde0oYcI2XgLs+0yf6pLwac/DbotEzuNxGcCQv8DaTdRDKzOjyKw5J7g2YTJZIc+sB92HX6FMcb2UPwaaOyAUtoHwH9m9cm6+ozH6+lPbO1vPKDmpnhGfpjdezccO24cLY6q3f9IDPRm0a31LnNe+udfSO1OjJbAzP765l/fmFtaa9BMXKiz2CIM243+jbVizsO1UJ/pzZfvFYHznynadfU8Nb6wfZTNburavfR8erW6ertZWO/4ep2j1f/7VP1iYvnamPNN2anvBwz6kFeacf6PQMyV6qhd25iZSCOHBx7ZzUzyKfcDM7c/I+x5FEprjXZ4vJQibVvHFCn9TP679x13scxcsZXexBHaD9949+VGhJdZwj1ef5GXiaCTQClz0q/IQZQbwaWbf9o/7hXe0+s12/Jb8Tz7A/X5CRFJiPEX32/diyupz933NMn25YMMOyDskz80i6VRXIZdcl62mXrI1Je3O84Jmdr+8aUjzK1nPRd+lz3JtHOTMLTfjmNM/TU64oSE02U7bPvfGdVjwkq+unGmyaQ0BdWCGE/maySb6rH+nQ+sa/kycpdHE1+k77T721fpr1TtvKSBzSc4dnP1dZtW2t538M1PHejJpZXa354sKbvzFRv/3Lt3bevdh84UIudhbp+8Ubdunyzbo+P19LMYtVi1fDFN2rz+e/Vur67r3il7Hw7i77SRK62p7zFdo7z3UegtA1XUyBnygDTmUzhn5WSPoIClhDQv/nmm/Xqq682iVwfL5Jb/Kt+3wvgxcRMfKCTxg62w3u1bW2DT+7VtrQF9TqxIJMajoe2kvYn7nJvjntbtx1zbVK7TiyRS5mcUBZiFXJHPz+YGfoHAX1i1Ifp+9pr63TeKr7kH0XVWFGeDPRVOBXwfkGpzsplMQbTGk86N0HfT0FQY88ZrQzk0+gM6GlrZprTcHWsgiZlSbytU0PRQNPoDELajjyDO6+nPWnYBgcZLHNMEBRIkmxLpgCnDM6tX4DwXklsA/T3ls8p/wQqHZZtynMJLo5hO3mShCKzse2MKCSYWXqWV/E+egiuf5C9v/iLv6hvfvObDeEC0AnyE/QMHHAwOF9kSnBtRlwQdsySVBj4tAkIgQdtYrd7/lkh8Gd/9mdN3ZRPYMDmYMzkIxfOs3ogATvJkYCf+pLBrbK1jUmW2mNuGem4kqinLifpawNPJg0kQ5KeNlHVhhxHiVWSUM+lnuus7Ffaok6MT2VhG8WX7Ivy9BlyxsFgPYPydG7au+V6j8cpk/LELYPibJv9EV/ul+DU5ikHrFDHGSvK9Bk/yKMy8VlCriVoRH5gmX2nnCSs2jafBrqOE21zJ3kD85QlclKnHDv7KBYqa+1FLOZ8zvRLxOlbe6ZIOVK2wSR1u6mcZFB8cwZdDDSZQN1851M7pn0QPmfWfBYVmyfRxzPvkmhkmxhNW7kejPAa2tDMqN8L9jMQpF538ieJd+7Cxbr47H+r5WPsL/Fqzc5equ7iyXr0vU5tv3axVpaX195AQDvurN9ebxzcVXObZ6szt7MefvUHtW3mcpMwcGM+x4djJA8a+ff01nfXHazr20erf3K2Dpx5tTpX363e/oG6ujJUpw/+WA0fW6nRHZdrdeVS9fYyo76uVpeeq4/fXKnjK+P/6n3MEmf6k8Et45QBPuchxwYwyMiZLz6RhSsJxH5lZKBv4MJ4527++mtJMWXrM/Q/6qBLmCkLmUjEaSttZswM8LUH/ZOBDPpLOfovZMC1+jiX3stHfA7aRIbP7YtVbd9Am5Og5zim76dP6fe05cRzyb+YnklCrqfNGbzZJwN7g3lxx+PigjZs3dqEv8Wi7Kt418Zxx5Eyk4vpe+yrfkk8UT7ps70nA6j0T3lv+ui2f8y2atc+xmNAz3ETBy55z+e4wWT+TcbSj1yJYnnyTNrA+QxW4SnYifamDxB39bVir/qovuhT2uPww/wm16rb2pNyS7nS94VP/2+1e+FKrezaV92BoZob6q+b16eq1lUNDA3U4UOHa/O20Zqcmaxbl27V9ctXa4JVjpPL1el2qmdxuXa+/pc1sjzTYLB6qn4mF9cuTVKL4SYMlb14oc/1tbPoMpM8rNr89Kc/3bzOWMxhZp4l9zyK+cYbb6xtiJf8waSKvFDccQzkvRlE8z35Or/b+pwY4rU5Xuq0Y8n1YlJyrbbt0E6v0x5NkBknaBsm+LRf9Vq/Kn9TXtSrP0f+D2bo2yz4f63fzWvrBMpUep2cRtkm6mYMk5CnUutoLCcDmFRGA410mkk4KUcyTxkmF7I8DVzHIIgmwU0HIjiYvWsH3NlX22dZCcwJCPZTGQp6zkok6ZEMa+T8diYhHRh1C/gZAFlv24kLYAKo15ksyOAhSYt9TABUXgJb6kHK0nsYM9vueBjwQxYPHz7cbIz3uc99rpn5tgwCITbG+6u/+qtmSSyBD4Gz5VkvfZF04px91ZQgrHxTB3NMbJvtpY3sms3GeM8991yjV1/+8pfr9OnTDfBDWCHuBPU4fBINOBhJ4/3KzqSPTsWAWwesw/falK82kM5EOeWYp60oY/Uuy02C1bZnz0k+lY+zxvdzitpAm4xpL1l3yjuJLvUpE8lu6o0Bo3bGJ/JPEqctSHaVqcsCuVbMMFFpXXxK7NLJ2t9Mpniv+ky56pckgnokei43F098hhOZsuqEe1zmmcRPrORT+VtGBucmK5IEiI+JFfZBuev02+OELotP6pdBuoRO32CdBh/8xkbps0GGyRdl48ZSzojbJ/HfcXe2nfZC+lyebUIWuwcXnH1nHJyRVmYGRyZUnBE3oerMUa4ScHwI8Hg10q1HPlrzz++ppaUXa2ZmvHqXT9apM3O1f/rW2vOx9Hvv3r21NLC+Xt5/qGb2dGt1fn2deOti7Z25spZMoExXYVAPqwvWdr1fWamvbn+qOuv6a8e1q7Xr7Heqe+959ze2PFETB7bW9hNsvPgeOy9UdXpqdeVgrb95rP7rTR4HWFl7xzvtoS4f1zB4NaGl3tEWZ7+5lmCacfFtA4yFmJvkMRNk6oCz+ZTJPzJV7mKEyRWDJMaHY9iKfpf6fHRCfaMOg7KciTahJd6pM85MOf4Z5Bv4E4xZD9cb2Gvz3CvutIPXvEbcbWOtdtbGOe0wg/JMCKj/lqud0m7tMfmAnCLb4bhJ/BOftEP7lAm+7K++IH1W1uH9mSzIgLKN+8ktMiGofLR/ftsmfUomOdM30S+DSmfc1T91lPM+P68d6AeQuzpqO9ALnt1GR/H3tBu7UPbcg75gQ85+okcmVPVR6rFYbQIxkzfqrePvChlXkSV3aHNAkwjtZJD3rBz/WPU/+dO1afum6h/pr25Pt2ZmZ2p6aroWFuZr4+aNdfSRY9U73Fu3r92qW5dv140b12t6cqZqtqq6VYMzE7X5zReqd3a8mTRh0kV/YcLE8W8SCAsLjUxyZh65yWNNdtFGfS7y900kYCiPYPI6Y4J7/uB07G7PakjeP88kChM3lKWPbNuecYgJw9RL/a18X3vULto8Wh+a18tVPMcneuc4eq1BO3XYXr6rz21ubTI7eZh2I1ejfdqpEwHyJ+tR57gHnWIl2/v+637+fRfxIy2g708eLLm/J/DO2NhYE9CroIJsO3Moifa4n+kkHESVPMtUAdOIBCSB27olchwXtC1LAEln77kM1jRAQcmyJaICTRpxWwnTIac8lJf9zPZnsGMWTpCx7xqu9/EpEbGdtjvryEQF5w00dLg6DWUmQXMGLOXNPfcjDcrA8nWkHDcj2h4vwVuy39YDgJxN6Njt/md/9mebz+zLiy++WF/5ylcaUu2ye5fH2jf6AKhB7vmHxPosaK7EEOB02kkY/O4nATuPArAxHjPx7LZPdhgQpi5WFuDwrQ9HQ51Jdhzv1LMMnDKwbbfNvrXllU4pdUddaOuI1yT5lDSpwykH9e9+oGvwdT+Cke1PPbG/96tT55T12488pxyT+KAjjAOBkMssxSEdnXXy25l9CIfP6XHeBFfeK7YkAU65cj5noyU1PsZDOznG/ThSynaDNs45O4pN+Fo0V87YbwPcTEy4SsBPcTNJJHVqnwZuXq88LNPgwPYm3olpa8Rw5W6gaGCeSRWO5/JZg3iOIRNk4TOXtC9neMQH9Yc2S4BojzLlPONsXwzsDfLFO9qXM5VuxpdBnzNafNI/ynIZLNjCcTeWc3fgxbHH6/ZPnqpu59Wan5+rnoWH68hbN2r/9M2mP77+jIQkY/3yQydq/EB/dZcH65F3rtehmauNWagX2hL10jYwhj4QIEzufqTe3nqgNsxN174Lr9TK7StNmdRxeuepWn1qrEZ2TtTq6s3q7e3Uandd9c+O1Y99/3TtXXd3gz7+DDqoy9k8VyK0k8rKgn7TJoi7stc+TQz42iyTXuquOoE8kBtLZ/UHYh3jiLwtQxLumNFuvhuUM34mEeiHKzRoizPx6iXnCDbsm0GEnyZ6JNKUDWab9FAX0844pn0lDolx+sn0xYnd9rvtc7xfWxRTlIf6wXUmnhyP9M0ZMCfuKnfKMTGX7UqcaJeReKys0q+JO14nbqRf8Lv9Vg76oQyMvMZP7T+DV+6TMxnA8Wl5zl6KQwaH4hVlox/ojDbAtSaDxcYcF89jC77hQd1yRRQ6RUIfu8E+xUJn+U0q5ZsnlF/2L3VL7LWf/EbWLuvXP6VMk2tkX/pPfqJ6n/pMrds4XH0j/bXat9IE8+PXx6vb162de3fV2NHDtbi8WBffuVQTt+/U+PSdWpxaqFqo6qx2av3VH1Tf4kxtu/lWrR9Zt7Y5rWPs/jXyQRMn+k/lnatjvBc5uY+NQT0TPCy1//mf//m1Vxkj32984xvNcnu4Fm8XAiuRBTLm3uRZqZMZD7Q5h3ZgcglZq2eeU7aUaR/1V/fjY3ksbY7jjm3ihuNsfd6fnK5tT4knyRFcraOOiR/o/oOA/n6s9n+dY2vvoc+MEwqD4qH0GXTq9DiXM/QYbJJ0HZVKrMLrTA0y0pi8FoDlOgACIxM0HRIdXhJVrsvZPsvSEfhpO3Xm6aw08PsFJ9mPBOgfRgS4TrBL2QpCeU4QEAh0+OkUDC4yaKNcwadt3PaVsgBZyrbuHA/uS6Cz3ZKPBBwBSj0QSJxVdAwEJu+FrBEYs7SKjCzvHc3g39fG8cwURJPn1XyfpmXRB/oL4XcXacBePdUJt4NOwd0ASELKb8rh/acs/Xr44Yeb7PBf//Vfrz0LDVllht6s/dtvv90saUrwT4erjNvnkaXEJO3GY97nWHo8HXjaTuqttuSY+jt1KmXgvelskoClfrX7obPLa5Jgtp2t/VZG6cSyneq7bfI+CVsG9Dkro8NzTA1u2zOIzrTbd5+fVC4mquyv9pD3Oato4GDduXFbklX1lX46G6MOcow2c01il+3AMYsPXKs8DGi1Wfuddq2Mk+yLK46D5JH7cnZc23EVgfjruBrU0TaDbbHNmSZ1mGu1SdqSeC0uiF9pu87ocszZY2xen6IMvce+ax+ME+ckQD4Pa7DLOUg55znm69zAkt4Tz9Wlnzhanf43anlpoZYnDteRt67WvpmbDemEcJKcITAHE747eqTGjwwQwdf2txfrmckza0kPCaby5T7q5M0Z9HG5W/XS8IG6OTRaR6Yu1tD516q7stSY0/Xp+br8+Mer/8S26lk3ScqjVld7qhZGa+s3X6mP77q7IZ1JC2RCfS511UciP23BhDG/OW6A62sATYooO21AXQUr1VVnRCnL5Az9zO/0g7JNjmpzWY87ZHONiQODeMq2X/k8NO1zxQ5tc3bU/mtTPgJjgGEAou8Xh+Uy2n7iqfasb/Vc4rIYkjio7em76FuuGNGOtcfkBCanbZ9ltP2+bUv/47UGy9p9+ut2AKNta1/pW7KfyaUoNwNt2pIcKQMcy08MUlYpn+QkiVPymOSX4qEJfn0CfWOcfWQDWaYvyGCLa8AGjqFPJPdJFOmL+DQxjP6xZw/PJ4v3Joz5xLbdPE8+kvqgDbVlgcxNeikLrkk+kAF/6lpi8vbDJ2rq+f9eA+sHqnektxY7SzU9MV1TtyerZ7C3Dhw5UHv27m5m7W9cuVnXLl2riak7tTx5d6PPnoXl2vaDb9Xq1odq+5VXa6DvbnI69TNXEogzuUkgstbWXFGgvaB/lAeOE5SDJbzt6DOf+Uw9//zza/uinD9/vtmYmJWQBPRO8FiOdpP+Dnmnbqb9qsvIU76pj+O6jAP0s6kjjoP2rMyT52gj+l1+26Z227ymkXlPTyP7TMbl2Kc+aBu5as77tCs+0c0PZsn9gxl67ffD9tnM0LcDYEFUp6LzMGDTCaahSbRQVEmMZE+QzGBLkpeOiWOZqW+TC+6XGEpQNEQDXomBRpdGZRbcwEFiTL0Gpd5nm9PQPaYRp2PTSK1PedBOgTjvcwkg7c2A2nIygNMhpGPOgEgnLfGQeJlwUO4SJOqwnfbBawQ0nbTjk05YoLePltUO6L0XfcJZEjyzzOoXf/EX1zbG4xqWWn3ta19rlt2ToYZw88xs6p+zCDgGsumAG04W56I+ZhDUJl+SAIM0+ktZ+/fvr8cff7wJ6imPDfp8hh8HBAHH2TNOHCdrrP4k4dPJCMTqinJUL7EN79NRCMo5pjopZazuqx+pS97XdkBZRlsHPZcOIcljOnOPJ+nye8o5yaX1pRzyfNp9OmSOGzD4ZgMIgK8WyqVnqYfUw30+K8l3scSkoDin3HXyOWbamOOlvvBbfVQXDSJcAWA5JtC4x9ki63ImjTa4U7nkWD0Wi/xt4CRO0W/KM2ilPuWWJDmxL/HQsdHmTZ6qC5JMrjORYZ3ODpiw8BqDS7EqiZXERfmlnnKdwXkG4tiJy7N9Lj7tLjFcPNPWOCeRdwWBdVA3gTm2Tx9IHNL/Jony2Cfr8hN7q3fwnVpYnK+aIqC/UHunr689289MHcvnwYTTG/bWxUc21mrfYo2cX18fv/r6ms7RFm2d8iG/YBXJgGbmr6enbvZtrBfXHazRpak6cOOtmr52sUkU3Lh5q6Y27aqJJ5+t2jdc1c8y8ZXq7Y7U1ssL9dHbP2hIbCam+O6SeoOatv903wHGzADEoEJdEyczgHIPCm1DmzCBpvz57Qy593BOXaUOdB7Z85cBgIG+tqO+0i/bmjzFhIk6m5zERI0bIbqE31lE7mVstOlMsorj+rsMXKnDIEFekLiqvBM7xW+Xfqeueq/HXEnH8fTP+uRM9Cof69Km5ABtP24AkVzBPiY/sH+Ua5l+twyOZ+CjTxJXLTfrzDr0XbZFvWr7K3XHlR0mjMQiA25n0qnDlR/Kj7E1cLc91INOkbAX3+An+PrkQZRLIo/rCS4J6E0M+lw+bQFDGDuTZPKQtn9SjunvMxGSuuQ46meVaeoM19C3HaeerTtP/Fz1DfdVDXdqbmmuZmdma2FuvvoH+2vs4bHatGVz3Rm/U1ffu1K3bt66m2SeW22en+9dWK5Nl16rhYdO1sG3/rpGhgbXVqcpDx9jo076ihxMvtFfk3PqcOoCffRtH5TDJMmhQ4eaxy9PnjzZ6BJl8cYjVkgSzPOaYPCfcpPfKNvkLeqTMvOzPfGUepecUbtS97XH5GPyGPl88hfakgkDx1kdzJhAnVAX2zxKv8F5E+iOvb5d20/+aED/wWyK90tW+eH47PvKgyX390Zq7Rn6DFYzO59BuFnzJGA6NmeLuFdQVWk1GI1QUMqAjXK4VzIpcGaAblt0yDoAybxtsHzJYmaf01FJPnUUtk9iqLHZj8wWp0PTwSVg63QEAH5L5ilXkmFAn+U5FmYQDbo1cA06CWzWLdgo0wSANsjYR4HSuhPMLM9r06kkoTCgFzj9pI+QckCcDeh++Zd/uXkHqX+MNbPjX/ziF9eWtV64cKGRkXWayDHD64wZjumHBfRJLkz6uPSUT5zLiRMnmmX3EPU//MM/bHZXdckoxyDhLofF0diuNtCm/rTHSGeRNpCyU94mwdIJcKztFAT31O12cK1jS2KR7dI+LEtbTjJ/P0KRwVTqifXksTZJ+7ecpvcazLsUErkz1i6nd6ZLZ+Z9LuvLIN6Ax4A79bHtLDnnUk6JpPrMtcqZc353eaSzwsrT1T6SHo5bH2UqP5+zVh8NeCTSJkbFRZOYOntJBPWkXP3e1g2JinhiO73OgMVZ8sRTbQc5aYv2K8+JlWKEiSh1kd/twEj7FUexcZdK00dfaeR5r9cu2qyD6wyglDf1G8SRuFOPWKLojNLlR3+mph9eX71D79Xc7FT1zIzV4Tfeq91TV5okIv1m0yYwAdy4OrK9Tp/YVSvDs7Xxxmh99Oz31x4RM7gTK/gkcYku+y7m1YHhen1gT13ujNRH5t6r/pvnm6Ccum5NTNX0vhM1eeJUrWzprbnphRrsDtWm8bn68amz1bc0t/a8Pv11t3qSocje13qqI8oKnVM/kLH4iTwyEAH/wGzKUh+0B/XPcde+MgDU7tU57jGAsy55BPL3ERXkRDmUzSfX8mkwrv7IAXKGS2ylXJM0BAXI1FlF9RE5ucdD6o82rP6Klx7nWrHHT/kSbdGWxSUDNrlTcpb0o7TZxwnlOe1rsy3pizmuf8hAQ3nbhvv1xWMZXNsfy9QvtP2V4508KWXh2KWfkXPxibzEa9ut7/G65I4pF2SvjefsseNLeblCRVwSGygXn4IOuDcPtsmf4+AyccbU/X3QG9vN/XzH1pyll7emLYij2pfy0k8mR0n/LxdzbByrTAoPHjhZ6049X939J6pvsLeW+pZqZm62pm9P10pnuTZv21xHHj5SPb09devG7br89qW6w3L7haWq5arOStXg1GQNjV+qpd3H68jpv6rB/t6mSck3XZFgEI898V1Z+Vsste32PWfoWW5//Pjx+vznP99wKxOBf/d3f9dwL2bo2UeJspUR8nT1inqQ+qdskoO1kwr6f9soNqWt094sPycBGAdXLXOv9Zvg1F7T13mNPs+65PuWY1uTL4mzliH2pR3yXZthDD6YGfpfabvU/9y/+/6vBwH9vRHqHDx4sMt3gVMDFFiSBOrQNS4D8iSTOjSDUQNWnU4CXQZEKrwBvZn6zLKp7Bq291O24JOGorLbFp2xAYz9FiB1Bhks6Fhon33jOuWlDDR8jY6yJSXKUpDjnMvCTEakYWrk6cA4n7JM4pwG771JBqzfNutMlUeCZfZDJ6sMBA4BJUmFOpAgmsdwvr6+7hd+4Read8Dn+LMZ3e///u83QA7pZDYcJ+pY2UbGAAcMKcZh40gl6zrMBEXvV87K0L4zI8Zu9zzPxUw9KwVeeOGFJjvMtdSD0yGDz5gxQ09AkG33ezqTPE/dJqZS/22bn+lYDLIyMNIh+SkhdpzanzoWdSVROXUr7ciy00ba57OfXqedttuY92pvSSzVJXUlg2iX1kIGnHnXDixXYpfnDYCdzU+d5vpcUq6u5Ayzs4uJa5Iq5WawbVCgrPkEuygPHXKGKINY2u7sPteZEDDARqfFXQNDybE4ZL9d+p6E1UALfVWe4pS2L8mWwIip/FYWianqcLZLwuE5ZOO92hn1uuLAOm2LuMtxrskgjn75jDu2xz2OB/W4TJvviavoB33JMVbelGliTkxjmScknTIuP/XZWnp4pHoG362ZmYnqnz9eY2+er12Tl5sgmz/IJu1hQ82Zoc31/x45UIubpmvo5vr66IVztbH37uoA9UqfQpsILME08AQMm5qeruWdY/VS3546tHCtjqzernd/8FaDk7R1brlbc0efqkvb99Tk3EKtH1hf2xfm6xNLZ2txfq4J4nIFhTYIfiI7ExjanW1Bds2y/3ub0qGnyA3ZJGml7CStaaOMb3vlCMcyWHdmXuzWD6kj6oa+Xj1QPwzW1RM2yHLFhcky+mad6Lv4w3Fn6A3qMylgsEAdYrM2bMItfZm6K955j7bWxnVxW/vT91p2nk8d8bw8Iv2XNt4O3tPXWK59ySAwgx7LkJdxvYFJ2qV8IuUq/ouJ6XeSO4kt7UBWPaAck67ZN7mQuJK2pL1r867E0S9wrW11hYxY5JjZRnddd18eNz3FRqnHfVs4/v3vf79ZlSOmO+7qmK92zoBe32ZSLX1EytVx4Vhy0fZ42y+TJnwOn/pE9Tzz6ern7R6DPTXfvZukm/z/2DvvYD2v6tyv7zQdSUfSUbG6ZcvIvcgeuHBDyIwDoYVA8kdCApM+N73XSSeTMuk9NyHlJpOBy6SSkMwQSKGEEGNwwLEDxjG4yJZk1aOjo9PLd+f3it+5jzfHDFx7wMz10Wi+73vLLmuv9axnrb3f/Z6crFpXHZbs2bun5pcXavLMuXr0gUdrav5CrSwsV60Q0Pdq3fR0rT93tIaHhmvfmQ/W0ECvk6EJbuSGDPh0IzwfC9OPuRLN1V7KWNkrY/wls/I8fvnKV75y9c0tzCy/+93v7jYlZk8lAlNXgVFWclTq1A/rj9Q1x997lFlyX/UidSUxUnviOrHKd2uZ/wAAIABJREFU86nL2ry2Y1wgT9bvtNhgW20j16nP2m/qqrwAGbeYlPbGmDw5M/RPB/TJlT+bvndL7jN7JKjTCRQVhRG4JcMcd3mR16ThcJ3LpNLpSxYyCHAGRdKXzl6Q1hgzCMmggu9mwPNa+yAA6HjS6NuEAddmkNFm1nS4Bvd5PXVbVzpWQdpynWnz3gTuXAVg++23JN7rdXytQ/e3MrLellQY6NAn2yQBUUYCmE7YNlmmzradpdE5SQL5ZJM5nlV/yUte0r2+LkkCQPSGN7yhbr/99q4tLG3lWI6zM5E4BUg15yCuSYhSR3SU2X/6IVhKQFl2z0Z97HbP0jpWClA39+GIaDfOnD/OM6unHtj/NPr2mDaS46YckwwJ7Dopz+U425ckfOkM2nYoA23OepNcWKaf1q8O5Hn7ZnmOoeOc5EQSnOVmH9vxSQLkRkYEGczQuiFOkgx01dkZvhsc88lxZ2EN3lyiqe1KqrQDfqvH4iBtMgAyiEf2kA2JlfrHveIe9+Fg+XOzvCQdBlMGnlzn89yWrV3atySoGYT4Xd2XQGYSITEQeUiW1CNJg/02WJSQcV0boNFmjzmuSeQYQ2dcqd8EVJJyddsg3AQG97lTOmPP9yTGBoHOHqfe23baYpJA+WLPzt7SPuz5ntnRGlmYqguHb626aVP1e/d2xH104bq64p6Hau+FR1dn6NlHgzYzy0Sy75/3X1czOxdq5Ny6uumhY7V35dyq3iE7Ayd9H7iG/N0gr0bH6q6B3TXZG62DD7+ndm+++EYNEgbIZGzTpjq37WC9d3l7rR8eqef3HqmxxfMd5hHAGtBLInN1g8lOfRGflIlMkIHBMQGAGwa6UZ66Iwb525k6fbPjT12cczWFySSucwxyAsBAjnJzV3uSpQRaWX/yEB8rUG9z3Okb/TJIpwyX7bpvgIl0yjSJpXySLyRHaP2w12sT+uxMOHEP4y+fEetM1KqbcgZxQ3zNoF2/0bYj/YO+vcVfMQu9l2tZthiurMUnbV58VLfkAvbTJJvtSJnpFzjmuGd71R+Ddn5bvu3K4MW+c40chWNiY/rY1De5qyu8csUK+u970akLe5ZvqBvqNMdJ/DkT73U+3oKeuTomAzpkmaszMhAVB8XA9Ic55slp1Cs+afumm19QC7e8oIbWDVWt69XsHf9YFxarpvdfWQNDA3XFoStq8+ZNNTdxuk4+8GidmV+smfmZWllc6YL53spArZubrd1H3lv9DeM1cvSDtX3bxVdsJmcAFzKg11cxtn5P29MfUAbt9FV4fDJ5Ate69dZbVwNZdrR/3/ve122Ix7J7k6w5iSaGKg8n6vTvytMAmuO0SRtUb/V1ORbqo/bXJgSo2/1G5E7qv3rv2Dj+6ojtEausy4SrOupxrhMfudf2ih3Wr32Id2AcSc8n/Nd/OqB/wjL8DBXQu/LKK7uAXmU0ABf0DRYETF/9gWM1y51t12gk85JsnQX3qMA6Dp2rhpEBEeDsTIEGKACq2JTnbJIBuuSXtrUBvQZHW70vr8vAK52YBC0NzqBc52Jd6ZTsuyCXMxAJPp7XGSrXJC8ZcNPOTCjoMHWSSVgsm89MSijLDB4yEEiHnAFeq69J9pWvWWwDDnSH5+jZCOVVr3rVY56jR5/e9KY3dTvNcz/ABNkWzNQRzgGsBPQESpBf+9kud5MESMAyuWBgTxt5do5EA44Gh8OO+zgWZEubcfQE9NRLAoFN/NBjZdcmgSRCyiidREtSkvi04552oD4ZfLZ6lkFzlul4p3NWLuqebVJvHHP1JAmv96Z+Z4DWkg+va8uwjbbb85LgXA7JGEjcxINcZmlgb/sN3C3LxE0Gz+KTdqtum0jQoSex0gG787aznBynTq5FB/lzia9JBck09fDd55ntW858KGP1yKBInVMWXmdA4YyCuKA8HJPEGlcRSBgkJyYpaKfJDVcQiD3c4/Wc47uJFnXJftNPZZmETPIikacMZ1opyyWcjln6DOqHRNJfXzfFGCfBy/ol6gbAtMcA9sj5+fr3/q66sHF7bdq/qTYcXKyl5ftqamq6RmaurcMPn6pdU8dWl7Tff//9XaLmGc94Rrfs/u07rq1ze5dqw+xIXX//I7Vz9lSHIeqNpE47ZJzBD2bOuI52HxvaXncP7a7RI/9RL9i3vh4+cqTDHPcOIKFIeXes7K7njp5dTb4ik3zcIgMEEyL6W23BpIp+TZnTJ4NydJKyUt/4bWIr7cnAlNdM3XjjjasJHsZTu9D3aBvqtatqIO/gKraX2KSOuayXtlKmtiK28Fs9TLvO55oZbzY+FDdNYKetGAhmwCveWkfimXapzRgEeY3+z/4aYMh7TPSrG45Ji8/KT76jX0gMTvz3uH7YoFIeoc1zPP/kevarrc/z3tPWmbzK7/YtfVv6YY97vXWmv+BcTnRoW4lRlmnb0Wdn3DnmM+8G9B7jPoM17Cx1inp93EvMplywB31yVrpbTTM7u4o//M4VppSRuqFeyx8cB7FQzBC/TfAmH+AcScH9Nz2njl730uqtG6jF/kLNLs3WzNRMV/+GLRtq1/ZdtWF8Q81Pnq2T95+oiaXFmjvzaNWmrTWwwvvn+zVYA7X7odtrfPKR1aS4mG08gNxMvpG80EawRzetdCk77bdPfLoSAqwGM+FZBPO8YYg/ZMd75wnq/+3f/q17rMnd7S1HmWi3ykK/oE6qo/q85Cu2K20+OZrHtcvkXOpX2oR8oLVPcTi5mlxKrFC+LV8ygeE+I8YKTni2fkUbpF2MA3z4Cf/1v/IJF/FpLWDofz+95P5jAu8Ceh0OyuLSGgMpiZe/3YAkM3SCVYKwQKkzkWBhvBkoqPQt6RToJes6Iw1YAu7MjyTXGQsNIEEynYaGYLDJb7Pk6Rx0fi3xdzmvTjgNS6NPua4VwFCfJLR1rGbcPW6Cog2MWkBLsiDAppMU4NJ561iUTwZoCWA5w5JjrmxMeHCPzkgHq24xs8Xz6myIwsx4Aurb3/72btk9ugW5ZNkVjtO6TDogezLGLJcn8MfJUqeBveBvv5SZuuxvCRdl8Xz/TTfd1M284VRY/uXryHBIBP1cJyE3G2/wK6irBwZPOj7rTOfdBsU6KdvpvY6ZZazlDKw3r01iaHuyfdqQx9R79daMML/VX9vsMWVs/5OUps7n9a2sTK5kkoUx9tlGbBpH53hJMqyb4wYD9MGlkhz3OUgTfeKEtpF9F2sMHDIgpl+chyg5y6nOcR3t47hELh04303qJZ5KJA0wDVwMutRjMcrgjTKc9dH2xBHtn7Jy9tYgXJkxtvSnnRk08ZCkGxna55wxSdvW5m0b45GvcaKd1JlBnQGU57K9tiuTNRJhfUHOWDhmytl+0B7Omewz8ULb+P6Ridn696FdNbNxvDbt21Sje+eqeg/W7OxKDZ3dXzcfPV07Z0+vrsbgUSA2wWIGnXcpf2jLwbrvsk21bna5bn7k0do1c7rThVw54DiKX5Auxsd3YM/3huuukUvr+OCmev7Kkdowc6aboeI8f7QT7EEmluvycf2cQTjXMHZ8+opNfau+Vhs1caudgrlgqcky71NnGWMfB3Fzv5yBVh+QPe2CmJPA5Tv9pT1uaErZ2iLnnDlPPBH/HG+DdfqWyds8n/rMcXwIbTQQ00a1sTYoTvxKYu5MnzjKuGhrkmz9lD6N4+KLbU8cVN/XsvfE/vSR+mDrajHc+jwvhqkTGex7r22yvdZHGwxash77K0Y8XlvTZ/jdugya5Bw5MUJdYp78w6Si13s+uZp91ceakNKG8OM5WyvHom4SaG6Apy0pa+rkvL6e5BMBZ64WcXNe6lKHXH6ubxIHXL0ilirP9Nfql2Ohjus7kQf8Z981N9WRG19RNdyr+RWW28/UwsJ8LfWXa+uerXXoqkO1tLJYpx4+VaePnqlz7G7/tjdWPe8VXUA/eP5CrRuo2nPuIzV+7pGuOpMe+jX9rck0993QDk2wycVz/BhnkyIEqSy1J6B/xStesbo5Jvd/4AMf6Gbm2UuJDZF9DEiZWGbGCcm9HXttyXFI7pL+tOXEytXrk0Mmb5Qbac/Jo/VPeUzfJjZaj/64tUETr7bDdiaGqwvik74Xfcc/PeG/pwP6JyzCz1QB3ZL7JN7OtEpIBUzBTScksTXQVFEzYFHhkuBIWnU4GehIkNO4qN9kgAacwYmGxz0uB+S7hD0BsQ1QkswbTFGejlpjtI8aqkkKs21tuxKYkxSkPAQclymlAlCuZHcth+e1mThIIutMmmMo+REk7HcmVhJoBE/HSIedZCKdEPdap4RBENQxSfTZDM/lVnxmOSxnfe1rX7s6A+67X3MMnYVkaScOzVfK6Gx1Kikj+5bAnGQMhws5Z5ae5+hZUv/Wt761y3Yifxw8AT2bYSELzkMUHRvl0wbEgr6Aq9Np20a7ciwMPgXxtYLo1FfL047TPjyX5SdpbomWpC4JRKtvSRotS8eUOqm+WWaOdUvEPGdQ72ZFvurGYCTHzXZoj64Gckde5Ghwr46CEcrVWR/1A2xzVjrbbrBMfW6ElwTdzZGcDVUvvMZ6xDo+1VPOOesggc5ZRAMf8SJlaf+tL+VhEkEiL4GwbpNvmShMgiC2KVtniQwoDQZd4USb/c7YcR+2qW6L7RkYcI31U57LDPURjhltYVwoz/HL5B3tVsbOJKlPnGN8TLSAGxBSfcR/TS3V7cO7qj+2pcb3b6mN+3kN0v21vDxSQ0c3101HT9TO/sWdlmkvZJ5ZevCCoP7o2P6667I91VuarxuOnqorFs50towMvCdtwoCSZ/dZZcTKH84/Mri17lq3t9b3BuolS//VBbj2m/IIhA0AXA1Bn0w6im0miU0+tUkV7cvkijqZ/XNVhXZhUOdqCHXSZIsYn8GjeKxfMiHENS0+8dtH+NqAVIKeQWPaiZvpmaCiLOrSvvB9+Zo+ZaaNJXbr+8VWcTsxMpMgBpXiY+sT0xcmIXesDJxoC/2wPG1GOWn7LbZyPAMPfXD6IduefbItyjrb7zHbnsGD+tBid3LA5DFZd9alnNLvtePrhIllqDcZABmQq2Pqtp9uOso9JndNCpvwU0+xL+zRJBPHfUWdASmyoF3wApJ6BvTqW4vD+g2TF44jPsR6Ui5itPxRPM3ElvaKXxvbtrM2XvOsmj74zJrBj/Rna3byQi0M9qoGe7Xn0j116eX76/z0+Tr54Kk6c/xMTc1N1crScvX6A8W/4aWq0ZWV2nX032vb7KkOizLRkKvaXHkgPqu32JhBvTorh/GRBTCLpAiPNjKh86IXvWiV4yJPHrVklp7//BaDUuftu/qrjWtP6EgG9Op8Yo72q4w9l7jT6nBy+PT7lqVOthxLTKWd6qRlUYcYZFyh7DNp7jl1S51Pfib2IbOnA/ocvf//vnfvoZeUp2GoQIIvysr5nAEXyFRoHUo6wMyktkqcJFXnls5BA7ZcAS8Nx/ah1BJyHb79ykxse286CJ1YBvTOhKRzygCC+gUWgdd60xELcFzvbCPXC47WLQiksxfUTJakIxe00rkleNCWTKJkP0xwpIN2nHV8EnHHTpKj3FNmjpeO3zZ5LWVCYHlF3C233FJf9EVftLrZFPcwK/X617++3vGOd3TAzOy7z5zaT7OgODTfGwuI6ZgzSyxoJxHJoEc5IWvaxeZ4OBzaSUDPEjCXmRLME9RzD+2CkEsmdWLK0bbSh3TyLdGSjHm9xFjZp4N3zJOAr0Xw8pjBH/dYR45/C3eOrfrr2Brc6kj93TrYJF1eI8lPTMhzttG2GCS45J7AyABd+WW/uK8N5E1KGtA7w+CsNv0y4FLfaZ8kUozL/jvz51hrFz6baTCvzulw0UcCIWdO03bFrFxJk8GmNufslGUrS7HVAEssa8mJbaGNSWC0lQx+PZ/BmYTZ2W31Qz21T66kcLZc/RZnnLFSb/j0HG3nPur1cYUcb2f87bMBunUnvpp45Frt13og7sjYJMp/LQ7Ve8Z2V29opMb3bq2Nu2dqZYWZqrFafnRH3fjwsTqwMtmpJwSeMtm4iRnqyy67rJY2bK13XnZ9LQ0u1IGjZ+tZC8dXN+wz+aFMJYD0D1yjbSy979pZA/X+0Svq5NDm+qLlj9T6lYvLeF2WD96ZhFHu3O+qDfUTmapPPrqgTnF/6o5+Up/Db8p29lEiSt+RG9dlspnjJtsNPqiDdudx9VYMEmf0xZzPlS3qsVimX3XXcnHRGUL6pH3pU034GGjoA3N5tNfYPpNKicdJ5vmObNU1/Ycy1e7EMvVfHdVOuc5kjee0DQm8ZF+8Sey1fNqpbByXxFvl2PqZTAJYnz7SsuUaqSOtH01umG1KeWSwIm4r3+QQKXP9YOJYliMue97+yNvkWNnv5F3ySfWJ+tx4FZsRh9R/dBv8QV84z/46BPQE/PwZfLYBXdpkBmLqInWqX46VK4e0SdrtGNMeZ/t5PGDbwWtq5rKba3nv5TU7PFgX2IF/Yb4WBqpGN66vA5cdqNENozVxeqImT03W2TNna2Zh5uLO8Uu9bqn9uqWl2nb6wdoxcX+tZ8v7WHmS+i0u03YniAzosTEfkbIfYg245aqcvXv3dvzqxS9+cTdTzx994xGkd73rXd0z9Lyyjtl5Vx6p98pD35H2ob6pI8mbHOvkZOpq8pzUtfSjYlDaiXaQAb19EdvEFO9L3PW7PkmOyD2ZUEqdl0u6woR7Er/QWcaB1Q1P+K//1U+4iE9rAUOve3rJ/ccE3rv22mv7klONWSPKAETgyUAThTQLqSMRuDQ8FFSnpXFwTodBGfx2hkUylqCeAJ3EWcfItYIt5ThL0RJbjSIDgiTo2Ufbl8FwGqlBA586Yw0sSbFkWnlwTqOlPGWYTt9ruIc2a/iSJuWow+KzDegTQHJHfUFCR+296cAFcsfOMcqEhQarrniP5ag7ApyfEFRmwnlVHLucXn755au2T/n//M//XK973es6cHLZvYFzEhifbWfGjRlzxkk9dpyVKZ/qnDqR+kqbcTost+c5UJa6vuc97+l2WzXLTz2QbxwqxJ7d+HMX/iQ76lQG9OqcuuH4JOmzjCTNjj3XS2RaYiSR8Lz121fHxPNph7ZD3XYwvNY2qYtrtVc528YkWGnrOlVtQQJmkManSTlX2/BpQG9bJAvqlOTYQAc7kYShJ64Q0q5MGhj4pL5n0J+O39lmg3DHlrbZr5SvpEdbz2Ca9qiv1J1JqO79wB97tZuBip+0zZlOnX/Kl/u4Jgm7K1oMfpI4GwQZKNKnJJ7t+BjQqz+SJfWP8z6y1a7EEqOtq8V7+uHMc+KV/UQPOC6xS1xUn/QZiZeZtOReNyjsdtDfOFZ311h9YMvW6i+v1Piu8dqwgx2uT1Wvv6WWTu+uGx8+UgeXz10MuhcWOjwmoIeoHjp0qGvz31/67Opv7teuR87Uc+cubpjJGEi+DZRNHtFO6meVD4lCsIXrpwdG6/3rDtY1A+frioHzHbF1hov6c+YMXaZvLmXXR2qLYjZ9Vqf0Wfo5xk9fqe5SD8dIWlK/z/H7Cjv7IrZQBm1ArjkOBmucT33kfnDd8sQdCTrJBAMqynDSQDuxnVyfq9vSF+pT0RdnFU0SaQc+BtBip+3WZzhm4rYkXu6RWJR8Q7xMbFA+8h1ko09L3dCnJg6oU/pryjBwsQ1iAWVqS1l++mJxX8zOICaDIO1Mn6Jcsi7HMIOf9DnKwD46voxN4lXirbIU88Um68/x1hb0A+I59WoH6Z9dxSP+pf/gO1xAueDj0VVs1E3R2LiR/5lEciwMztQr263+cF5fYOLYcTYBJ0bqr6iHY4497d++//IavPlFtbRzX/W3jddCf76mJ6drbp7l9ou1eXxLHbzqYK0MrtSZB07XmWNnupn6hZXF6vf6VfNVQ73BGpufrP0P3Vlb+rNdHSYx5G/aNfIzcKc9mSBzY0CD8OS4yI3xphw4H/zq5S9/ebfRMH/4Vd4cAt/613/919Xl9pxT59Uf+agYp263fN4YQhvVVtT/vD+xSdtP7qMday/WRRnUQ5uS5yX3cry0Dzmn/dE3qfdyc/2udaSNatfipZ+0A/k/OTP0X2uTPjs+h/7kMx7Qs/rk+77v+7pE/6/92q8Vr7fOPx7p/fqv//p6znOe000mEUMwafinf/qnH/eqQR5Te81rXtOtAmRSkVXLPJIiplgu+5C9+tWvru/4ju/o4pEOGw8fPtxH8XTsKlWS8lRigVawdKYjSXkqqAkAGmODdAYCiETMMmmLBE8jTvKh0XC95yUa2X6P2R4dZZL2FJJOLYmP/csgUYcs6Nn+NGxBQaBPh9kGzCYEuD+JlQ7SsXDGx354vQRNeSTJMHjQseloTT7YriTyBiE6kQQ4ZZl1C1zOXNgOyXeSAGRPphZwB9if+9znftyy+9/+7d/ugnQcBRvj+dymIE/dlIOzgBBDjnG8/Nkv2yd4Jply3JQTnzgcnunnlSoYH8v/cTJuzoIzZ0MXDBdZ0j7aJkkR8LOv6SyUm+1pCU8af+qVOpU2mMmSdHw6jiSpSW6s2+taAmpZeV3WqwNt9UGykjqv80ySn7jgcXVNEulvZ+idAW9JK7LVTi0rkwHYiht4GsBThpvQSVRpuzP4Bpm0M2WsfjvjYn91rspTgm6ghQzymWflzX2+FjFxRRxG7yUSOvUMpCRdEhaJAu2jf+AJf+KEwbAEwvGVfJqUNFjxfBIz5S8Zti/quKuO2sejtAfKNLng8v30B2Iq5blhoHVxL/3iPseae/UTLXa1iQrk4YoMZcVqoKGh4bpvaEPdtm1nJy/e2bxx20Qtr5yoXu2olTO76toHHqjLFs92ZJdxg9TiPGkTG+PR37fseU71t/frkqOn6nmzx1f3WqAf4BPt1j86drSfWXr0AFxRTiuDw7WOR0XWX3wvPPfmXhIGCNoihNj/PIKkPqnf6KQzXmCcSS/HGmw1AeZz4mIoMtI/kHwg4SnOaRPaAv0ycSbmQC5Jgqpn+jMJt9iivtlmx1Y9kWgb3NsmAwv9n7roJAP3u9ePG5jZN9pAosM2tfjb4rWk2uPJd+yfmJFBXfIl8THxynF0PMQSgzzvSX+rn1Veztold0heJOnPID79VcqAPpiktC05E5iBdvq6xIy2z+mD1Q19TeKcGJP6kn5bn2K7xEYDNnXbcgxy5CHqqmMpjzSAkiMRbCIDrkdH3CiV8tQbV/nIN1M39RPUo12kj3ScWt9qP9Rj+5tcgXuw461X3VKz1z6/lse31srQSi0PrdTMhemanZ+r3mB1gcW+Q/u7wOHUR0/V5MRkTc2wmd1S9YZ61Z/v12B/qLZdOF4HHnhvDX3s1XTaknL3jRP21yS4SVdszIA+8RxZITdX9oCDbIL3zGc+s3vLkfsUwNsIVt75zncWG2uy+sHkuXqZHN2ktnaDDqjrjicyF+f1Dfp2scNH57Qr7cEAPXUsv7dBeYs97X2p5y0XcpzVIW2BNqrL+uzkDuqV5+TDjAO89An/9Z8O6D9VGb70pS+tv/zLv6w777yzC7CZDPSPAP0P/uAPumA+Y0/G6y1veUt3fY4bcQexCPtJsJIFXX3hC1/YrQryj9XEv/d7v9fFPV/xFV+xyvl6t9xySx+F0jkmERQIVS4VMAMGs+E6OJWTcgRvgUvH4m+z9xqFmUk6wJ9LODUiQSSBQwOSfKbDkXTYJ43X/nAPxyRBEnL7kk6Utif51mkkcAja2V/qdlbAtikXAwKXTUrAJX22m0/7l31px8O20A+BiTpzPwGBS+eljHQmjrmzcRINnaz3c53EzKBWudneHJMkGwTFBM7sdo8hQET9g+T+yZ/8SafMyA0iSVCdTs7MKE4B58s5lF0S5JjqEFoiRTud7bKt9JeZeQyI/zjCf/mXf+mW1lMu53FKOEruZQYLYm+Q0QY4OhJJT5JWZew1nktnYHnqoKRWGSfBVG/sp+Wlc7Zsr1He1qPdppzTASWx1HEmQUzSZhmpD63+KHeDch2tY9M9Izg2thqAS7osU7IjhtAWkwCuZMkgM2f8U+et33KwlUyCIBeTkuCP37O92rtt83lgEwhiR8raoFVSSnnOQPv8tITdAJV2m6DTtgwiqIt63MAug12ucTPS1I3UfVfBWI51mSRRJhloKAOO+biCclTfHHdx0Fko8Snl6L3ifxI17pOoSWiS6Nluy1X3xWz0SczjGmeYHly/pf5lfJwlPLVtfHut3zZR/TpZvdpaNbmvC+j3z5zqdMJkBXZPIIyjhlzfs2F33X/p/tpx6kz993NHamzjhq58dMkZSMYgZ1d8hIDn8cE/dN13O4NpXOsySj4JrnHy9kF7tR/ITH/G90yGgFW+Ngp5G8Dro8VLOQDlUG4GKdp/ztjpW9A58Jd28hgU+u8jAmKTWJJ4loGNbXC8Uk/1X7TLR+D4TpBhP6mnXb1HGSQzaI+yNTjl+gzuE0O15/R1qev6/sQi+ydOi8/pe7Qx/bPl69OVN3JM/yxWi7u2zzanT8iggOvkXPoh22V7DYzSL2jL+nf9qH1LP2XbHC/b5rVtQKLsWl/n8dbPiPOWm/WJffob+mRiWIxPX6W8W96U3NVkibviK2PrRf/kodp28g71SryjTspP/9f6XHE4y03fSj8h7tgWZcGfrnjGM+rUoc+vyS17aqG3UIu1VLNzM7WwvFiD/YHauWtX7T64uyZOna1TD5yqc5Pnam5lrmqkVwPVq5qtGugP1Pbzx2rfA7evPkpDvfRLvHNcsC0mTkwyMi7oK1iDHZpE9n4xxuX2YBwBPY9ZMktPuZTJaif+w/eYqYfvuSIhfUhyJGWpjSgr5GQyT7knv5Cnqs+uKGh1L32W/tkxM3mWOCZmtXiRnCr5W/rQxIvUY+tLPXJc9H+JrWLxk7Pk/umAfjUg+SS+EFyziTaxARtqZ0APjvz8z/98ffM3f3O97W1v675zzZd8yZfUz/zMz3T78PDJccaTeOjP/uwKj/1MAAAgAElEQVTP6nu/93vrD//wD7vNI3/jN36jfvZnf7b7rc9mNcB3fud3dsE8K1tW+Twz9Cg0SpnPrQisBr+SLYwoM+z+TgVMR6Nh62gEWINnjVYDpF6dkI5PUBfw+C3w6pStRwNJ56NRaniSYdtgfchBcM0AKIN+jZ0y/G4726DLYI/2ujlREnAdieCQ7bQsgcxrJayZVBHELJtrMH6vkRA5Rumg1+pPBgvpYCU1Ko8EW1m1xEIHq1ytCyXHCHiWHoVl5ifLfOMb39i9vg4yRjBP1tYARRnxCfHAYUCOIZSOY46XfZXQGJgY9Emm6DNO5+qrr+6SDZRLpoyssZvY4EiZTWNlAMcg474vVaKkzAXzxAN1m08DVEHc9mWQ0pJCysyA0rFpSYdlpRO0n+pAkkN1Pq+3bvWwJdotzrX2n4GadVuPskl9kmDSP/QDGRMUmNRLHErbc/mm+OFsuwER5zPA10YsV2du8MzvnHmX3BqAJ2GlTh18JtCcYZfwaSfe61LhHD8DQBOkzihkAEMdkn6DXcokyMplnGK54M+nWCTBVu9M3Hm/OK2diG0SI+0wcTqxSXk6ntRjnbSDcnz2VH3gGhMHYmWr046heqmtJ/kyEWqQkjZFQGt9BHfUh+0e3byjbtu5vXqDAzW+cXuNbuN5+RM1NLSj6vzeuvojH6190yc7GdtOsunMPoNhYMKHR/bU/QcurQ1TF+q6kw/V5ev7q8lF9EcZIBv6QTvBDzAGAoY8IAM+h4ruU58JBPoDaWYJXuKFgQJj4myzOqUM1AWf//cRFPUceRqEcK1L0zlmoln9pQ5XuGQwy3f6gC4680Y/wWT66JL8tB3Hlzoty5lNOUUGheKV9mFgoXy1T/FenXOWnrGWK+gP5TEm3CTatjPx1+9cI/fwUyJPm8Qpr09+I75Svyt3lH/quzaYHCCDF20r8cNj3pvtbX2M2C2GiM/KWD217bYtfZrXZv/SJ6Tf8LgYTfnKQt1y5so6TGJ6r3Zun8Vx285xMcrx0+7SN63VJ8vyk/vgFJmctD+ZEEpOa5CV/pvv6auSy6kz2R/7kgFiJhuURfe6uiuvrYl9N9fZrftrfmi55ufmam5+rhb7S7V163jtP3gpYXudPnq6Jk6dq8mZyVpcXqgaqur1e9Wb79Xw4mLtPnJ3XXLhaNdOfZnYzydyoD3Yfi6zRw7895V12pK6Q1kutWdsWZVJIP+yl72sw03q4/7//M//7HgWz87z3ZWW2oXjJZ4l3itPZey1joEBsL7UMZJ3GOA7ttpJay9e3/IV7SJ5te1OnrXWffZHfZcjI8dMduvD9D3619R7dYmxeHJm6P9HS++e2r+H/tdnbMk9k3x//ud/Xp/3eZ/X+XR0OAN69P6uu+7q/n/bt31b9zps/z7ncz6n/uqv/qqb1f+u7/qublUwgfoP/MAPdCuXiS9I4v3t3/5tlzD44R/+4e5W7Igg/4477uiSAbmCuXfdddd1Ab1KnEqvkavwGqHO0vs0IBVcp8r1EuJ0XIJvC2ptUJBkm3vMwNsuzjv7nW3VgAx+EIKE3bZmssB2C2Ren+Qxs3vp6CXNGSByjPIzO85gU08GvYKfAWiSZGWTAEEfc6xUDBMCOnWDRdsp2dGhJqAJkMrezyRsSb4EGAEl70vHaPuVaYIusoKcsqM8AM8yLAGNclFUjMR3PkOeXYZlvciWciC+kHWU2pm9tQL6DDCVe6tflMUyWjLJbHhF5hhD4nk5+kM9BPSuKHj44Yc7Yp+AnskZZZCgrB4plxy71CsdvU7KMpRTEqq03SRYWf/jOR/rSX3L/ng+gzL1LtuoHaSdc0zssP1JttS9JBA4YV8151LHNvhWTo6jJFr9Qy+8V7u0DpNdaa/2La+1TOqmn+gWn0mC+S4x55wJUWVhsOGsv30XxyQkBlTWIXlHNwzglaXPcUuAaTPfXZ7sjCU2b58NlMRLdY5PH0tIwiypEANMkoiLaYNJSE0O5CyZmJb64UyleKYtKy9IncES94vtBn/KpSVF/DZYMEjzN2WL+ZRvEvCRjdvqzsv3VY1UjY/trOGxczUwcKaGBgnod9W1999fl86e7spVP1hFBDaBEby142hvU/37nkM1tjhb1554sPYPX9w8K8dAv2Pi2VkoAm1wBJIuuaMfBhQ+h596mwGv9pbPi+t31RXqol6TMXwnwIWMKGeTTAb1/PZRMLHB54mVs23jfCaU7AcJWV8Fps0mv0gZ0Q4wHhsgoaFNWrc2YjBu8C0O+ro973PG0P44U+/KA8tTft7X4rG6rv6KY4mXGVym3mrf+p7EVcvLfmhLLa5yjY9DiCF+agPig+1KDBGvs83pT1r/nsGd5WeQ4/jqy7TL5ALpIxIjWmwQdwzGHQ+DYfHDZIn+TZmrVxzPpJ/XuVolfaH81PZaltgu5qTcrN+A3r7T/gwIlXvasuWoq9mW7E/6zuRl8jl5MysJd+27tI5c+t/r/NadtViLNTc7172ujiie3e2379peM+dna+LERE3wir35C7VSK9UbGqje4sUN8TZMn6/L7n7Lqg/L5LSJO3k3timmupLH5fZih/xSrIJPUSYYAN9jReYXfuEXdhsQ80fCj13tWZ5MQM9rLpMnp/0Ye6i3nmtlq4/iPH1IvtHKPXU6+X3LlbIOy0tc0F8mxqWNWLY26u/UlUweqSfZDrmq/I+6Equ43z2nbO//82f/6YD+k5Edev0jP/Ij9UM/9EP193//950v5VgG9MQ3f/M3f9PNrn/3d3935yf9Y5Pt3/zN3+xe4/iN3/iN3f5hlEXgz8w9f/hIluXzWArBPjr9Ld/yLfVVX/VV3XXM9udf7+qrr+6W3AtiBl4Gnxq5v3Uu/laxdNTOFuuwBPAEeO5dK5MtuKn4SXi5RyIjYBjcGrCmM6U9kl7Ks10aCf0UwPOYpFInZL329/ECEkmO12fZWb8klvb5Xaelc0+HLghJCtKRe84AlnokrZbP9cgnExk6Mmc7/C359bfgmQ4/25GgKvm3fWs5S/vFOUCdmfAXvOAFdeutt3Ykzj+eTf+7v/u7bsk7RIygGQJqe/iUbDLGzOQ6SyXQZtAiQKpXbUBv/9B1CDoBPRv3AZDsuM8SW2SFMbnsnnpZPfDAAw+szmRRvk5P/Xccsl2OO+2gnTrvDH4zGZTHk+AmAUzZ2k/lpY1+IkLhtVlXlv94iYq069TnlLnX6PBbnZaw8OlMLXZIwOCGeKnX4kQb0CtrZwcM4tryxZ4WbzhOn3NVgAGywZBjRl2uDnDc89EZrkMvnWE3+DcY5X7sEplxzKWckk1nQCxb4iiOiXXiK/ric58mFpQz9/BHX3Ao1GHAg04rN3Ux8VlMcZZDPZYMZdnKVXIiJooT+hadmvhM25EXbeE7dpd2w3cJP2UpG0me/VS/MhHCNc7U6DdI0LmM/d5aVx+66gDvbqqt4/tqaGSyBgYmamhwWw1M7a7rH3yo9k4/+pglqCxhh3zikEkALi2v1Nu231gDA4t148QjtW1hcnUsDKYdV9pgolmfywokZ+wz6FZn1DPtg+DVvoodjIuv2dLfcJ8BsPWLS+ApycnWFzie1JG+XJ1w3DNBZtAn9ks+OU7fSFYklrB0lz8Ifz6vzdhzziQT1xgsiifISeJsEiP9F2Vk0C8eM8NIn3ze134mx0g/nNggfmXgnphG/dqjequcWt+T/lH9NeGW9+qT9Mnis7JN3E081T710wbG6dPtW3KZDA70H8pZfmFZ6q8BidhkHbZnLbmZVJRzpu/NlVE5LmKV+Gz7bL9lKRvb4RgoC3+LQ/o6y7F+OZz64BgkrjkjbaCf/jf77/in/Sn/tIkMFL3WcvRz2gybcdaBG+qhS66qudGRml9YqJmp6VpgD5WNo7V92/baMjpQU2cnamK2V5MXztVcn0Ci361EGlgc6J6ZHzt9vPbd+85VHqovoH4mLUwCug8FnyY0wHD/J07oF5Elq3OQGZ/wKp4D/vzP//wu6OFeuBOz8yy1Z/KE2WWTA5lcEbPEmZSfupf6q+64Wsg4QT2gjbZZDFa31Wl1P+3Gc+qf4+QYiw+Om75djE4sEH+0eXXLesU+26ctybM9r06D9fhN8PYJ/z0d0H9SIvy6r/u6bqk88QoBObPsbPKdAf0P/uAP1o//+I/XL/7iL9ZP//RPP6ZcYp4f/dEf7a7/mq/5mu4ZfIJ0rneGntXLLMF/85vfXD/5kz/ZTYL+7u/+brd8/xd+4RceMzvf+Yirrrpq9T30qSwoUmZTdegonA5TEDJYdLZchV+LOCf5svwEb8vSCNNQk0xYtqCbDtr6BcIksAm8ZrsECglTgrDOTKN0tirvoS0+/2pQnoCgYUvCBIk2gLNM7xWAWvKgA0tHbv8FlQwaJcDWb70SX+vRYXKdjjYdb0siHDc+JXjZpxwHZa3TRZlxTLyLnneSMttlf5Dl29/+9i6zRdBMJhegcgwcc52pjsjsbgKtgXE77uqP/bMPJBp4NpZN+2jjbbfd1i2X8RU3LLGFyOOUqA+nBDl2TNUXy+N4JsWUmWORck4iIMlLEpn3agsSvfZ3OhUdoNekDXpurWPKbK37s3zlbeCss5FcZtkt6crAwPsNqHFSLplv9UtHp40b8GWyz9lrVwlZfhJBx00bsO4MIK0rCazJAvtogknd9Pl/iAuBBEunCF5yHxBnNSnXpGTOlOaSZ9rOdc7Eqz+00wDeQIjf2rJjIymSHEPOuMZZDM5bn7KQ+CrHJE/op7jGvS4PN4CmrWIBbc1ZCpMKYqll+fy/Ab1kR5JIHcrP8u1r2o54L57aR5NC4Iljcdd81b1XX161cb62bN5fIyMEjGdqaGh7DU7tqZsePlI7zx9d3bGeNjCeudP94NBQ3Tl2RR0b3VTXTh6rS2eOdUkEAlYfL+A+ZaAua7v0HzIL8dXW+ETuGdSnD7a/LoN1lUbOTHNMHBErHVPuz4S3ukV5+jB9moke24tcKRe5miyx3ZRvopi+u6+FWMKn468+uWGhQZKftkP7czzFzHbVlvzDJEAmduiLmweiX+m7EkMzkdriZSYqcpzoswFIy4lsu3Vot/Ib2uzqgJSvMtdvcl9yHtvfMk/HV6xS7rYrx8H6xLDEe/VLPpZ+In2S93pd+oXkOX6nP/LHlIn9yzbJ/dK3iWPpU5IP2U85VOvf/C3GJcY4vgb06t9a/lsdbGVmYifHxWuTV4rLjqPc2/HzWvmDesD+GvCm0/tvrlOnTtTsgatqYWS0ZmeYtFmqLTvGu4B+cOJkTZ44WZND4zU5N9kF+71BnucfqMHlwRoaGqydD9xd2098uGsq9boBLXWSjKYN2hRj5t4wHBMnMqnm2LjKjjIok0kQAh02w4PvIU9skGCemUd2BGfFE4nS1PvUH32Jgbjjq47kOKiTYG7qSeKvPlNM9X7Kb+OgtI8sz7FTT5LbqIfJWbWRlqupK3J2fmdyPfXbOmyTGIpMGZ8n5xn6b2ph5Sn9+yu+aqp6y/1PqY2MHTvM/7/+Pe95z+t2s2cDbfQa/f2t3/qtjwvoefadwP/7v//76w1veMNjqmMsv/qrv7qbvWfGnfM8hswkIhveMXv/5V/+5d3z9JRBEP9Lv/RLXbBP8oDYpP3rZugFUTOvGo9OJ2fGASyJKOfTyZodp7wk1l6TAI4iSrA1DJRY56bBahDWpYPUYCxT553GoYFI8PJcArngyXlBIElFzrpKYJQNdSA3nz20r94vONjuDHpog2CfwGTf02mnsTs+2e7W8WYApINKgGzbqeNQRtlnZaxTEfwESPvmkjedlWNn4kZZ8ImcWVbCe0lZlsJsvaSIunl2nWX3LEclYObTZ5Ntu+DrjKzBUALiWgG9hCT1T33ACWGkPEtPkoHXRrCsxWX3BPnMOJHBpn9k52ibf+modXCZuEqikd/TMO0fn45jJgra+9Qj9cXzjrdOKAmqY9Zea/uzP6lvmWBTZuqDOtTKoCVP4kPqo0uRsa8M5A1qHLPW7rW/DOiRGeU4u++r1Naq175ZjjrqzLwJA2Vr8OmsKccNmiSrjDd65AwHq0zQGY7jdB0HcdVZfMpyN26voUySSeIux8Uoxw678JiBv7LNceSYAQR1uxrC4B9cp8321XF1Kb2YnXhioKjtqgPONKt71tESKcZGmZqcIGCm7iTHjqV7kaiH9IOAUPtQJjlLm0SVMg3oueeuuap7rrysBjbN1uj6S2rDekjvRA30ttbGqW11+NjRGp86sbqUnyCd9n74wx/uApObbrqpk9nZobF69+ar6srp43XV7NGu/c4Q+Qy55Is2ij2Uxf3MTDP24ArlZmLbpJa6Srncz/UkPPMVcGKkdgJu6df5pP1p42K6ekFigXa67J22ew26xL2+Bo8ERNpL6odBtQGKQbx25XkxUoKKreREgMkBV85pa0miDTxyphCfYZJDmzOoR78ymSY+qfdJwtN+OO9KlQzO9M0t3qYf8j59gWMpBqQvz7LFWMoS4x4viJHsawvKlE/HQXv0nO1wbPOeDCrtmzqcPs0+iBditUk3E0cZ5ChrZdfWpeySA9l2A5wcNwMz65AvZj+9X24mxrQBXHIjbVX5JF9TrmIOdYuD7Xi2XC1tMLloy630P1yDDbB0fcfBa+rY3sN1nlfoLq7Ucq9fs92bUaq2X7K9xjZtqrnzF+rC+ak6Nz1d00vT1V9auTg7vzRQIw98sIaXluuq+eM1OnDRpmmftgkGmYAEi3xdnXt8GOTnLH3qtclMjjEBwnPE4CTL7VnRRF9Y4QSG8vwwEya8i963asg3Hcu0AceOY8YLXq+MHXuu0YdQVs6wtzPkyXtzDFNnrUe+lbP8Yl9eo+45pvmZ+pn67P1pj9Rn21MmXKP/0B88OQH9Nycdfcp/P3n2p7tHSD6VP+Tp22U+lfu4ltUmP/dzP1df9mVf1gXWv//7v9/57bUCembR2biOWXiehW//vvRLv7T+4i/+ogvoX//613f6yvPx/IYT4NuZoWcmn3iJlcvUR2D//Oc/v3ve3jiFGfzeNddc083Qq/w62gzmk8TrGJLo+kyoTlZwzex9BhOWkUGFypllJIAnudPhZkCQyQANRGdFPSYKdDaZ7TYwpQ20WZJu/SYLDBTSOQo2GFYGuJKyNECJkeCn0Vofv71G0Ei5JdFJsuD3dLq2SyKdQEgdmf3WIWXdylOgkoAaFKTjT4IqULkqQGdpgsc2cpzZcJa3A/RsEOEzmdQJwKPIbDIBAQOoXHZv3QYNlOUsD7oo2Ets2mRJtle90hng1HBAZMFZdo8z45Uq7HZPORBi2s0sPffyXClBv/VmMKR+p+46rgnc6plkKR2BcpfYts7BcrLetK90hupSOsyWlEhmEngcM47lDFYet6/aXhI09Tzt1T7bPu5zmb07DDuDq80mcaZMdUp7EsMyIUBZGQC3ZJN7836TUpTPff6ZMTfwl7xxHKJDGQZTzM7zG10BlJENsxR8GjS7miRnFSnLpfc6avrk+8h99pw2pj1z3Nl5cZv6E7fFCOsQv7VX+sM5ZZxBgQRHfMqAh/Y6Ay7BtizbYrKGMl1ur49ARm46ST0+R8155OgMvGW4rJz+m0DJmWZfR2R/HS+uFfd4Bp6x5b7/mOnXPVdeXgNbZmvdum21fv1wDQ2eq15tqc1T4/XMUydq9MzDq0vuTXgwq0QwzfNvjNH08MZ6+4Zr6qrFR+uaueOr+6UgG8ZP/abdzn7R37R5MA9cMcEhvpmwoP3ok0tZDdQJsPVd2rgEj7rdmZ5zEA/ay27SfBK40zbrZHycKWM80S3aqx8RvwyGxBrtXjvRFtN/iTsmi7VFdc1VHmlrBhtJohlj/qMfyVNM6Io9+m1kwDHuwZdoe7YjgzTxSHxKXHW8bJNjZ1/V/8S2NlClvSbTuC5xvfUdWQ7fTazJZ8Qmr8tAhL77/Lh2m77DuuQs8h5XAHleDmVf5QPUhc4okwySHdf0PbYh9Ye6xWYxJQMogxj5SesfLb+9V3/Dp0GqMpJnIhufE08/Zvsosw2i9Mup4465+KKdeE3LVdWdlpPY7xzTlB/3MUZMfPQvP1xH9t1S/XX9mrkwUzNTM7XUW6p1Y7xa9yIvuXBuus4cPVMX6kLNT5+rmpqpleHxGl43UiNDIzU+eaqueOS2xzxqq475ekt9G/bDWMO/XAGEbNAVfoM/Ypo47d5G4AtBPDPzLLl3IoQNwHh+nokbOB6PVTImxh/K1TFUDzmfvkyf5fVyLfEs+Xfau/5RP568QN+kHlGH4yrOJQdtkwOJA6mjcisTb8mxtM3WVpNz0Q45cuqiGAhWPzlL7j+7Avoa+r1P26Z46DXBOcvn2dCOneaZIGDlzJMR0KvvbLL37Gc/u7MNZuyxsb/+67/uVgAQL2FHBPbEKb/zO7/TPVfPxGLv2muv7TbFawMCM8o6SRU5DUew1MhT+TTsdAiCm9m/zJglgBo0GGCq5OmwNAavEUBtnwYicHq9hitxx+A0/gyeTADoRCTYkn/PJwCnE5Q4a3h8ZjJBJ6UzERQyoMjkRrabewy4lXmS6dahZZDGvQKAzsXxFyz9beZd8u8zZm4+Z98FUT5bvUlHZ98keRAyFBLlZZYeMqvjhSyT0eKVDATNkHBmwyVIkhqJpbNWuduxeqRuSCiVeQZz6gnHME5m6d3Fmk1b7r777i7YQHc5n8vuCfYx6iQG9pH2pbN23NWHJBo6J0mFY+V45gyUumafvCZJm8d0II536ooOJ+27tZm0qbaMtj/ZjtTxtZyXcjGIpJ04LMgB4+msbNqqdmCiyBl8k13qYM70mxjQ1hkb8UnZ2BZ/G6Rqx2AcY+8Mp/ICaPnOedvvsn3aj96iLz4frj64OZf4yti6fJr2ufqEYyxPxFac8VKu2qeOPhNH2jDlG4Q6a42N5GZr6qJYlyRdAq+eJRkxiWkyTXy3PLHZsTHJZzDAecY6N49DngayyNH61QGXgWdAksGkdUpCmSHiPP2lLGQAtvCHTP/zQr/uOXR59XbM1ujo1lo/Olb9OlcDtbF2nhut/zZxqs5+5ENdGST6DDrdEJOEZPeoQG+o7h3eW+tW5urQ4sXnGKkvVw/QH8aKvhjIqDu0j3Gm3QTsjn9isveJgS6pB3voN+RZn2Gyg98cR64Qch/9oF4DaZMs+hVn3gzSDProk0ttGTeXrkMuLCuxhTbkDH/iiLqcBDkxInFEPDIYlvgbhFIu8tIWXQ2QPoJ73JHb12wZ8Kd/SFxOjFX/E1/VzQxg18LftCHOmyiU87RcJbkY38U6J0hMQLTcIwNffX4Ghek7tVXt2Xutu/0t7nNcHmbZcpF27OUmfCaG2195XbbF/nJOvbNcdQJ55wSNNi9+rdVW7dEECmWIi1lP6lSOQ16rPuqf1Tds3esco+xbtiHLljf4aT/kW2AW3+Ece/buraXLDtdDe26oxf5iLX4ssF6updq0dXO3Emx2ZrYmT5yrqckLNbU8VctzMzUwdbYGNm+todEtNTzbq6v+4y86X4bsTKjqb11ZRL30zVVjjjPHTLzKnQ2C0Q3ud9UQkx/sys1sIpM2nGcM4FPskcQns/WuUFKmciD5XQb0jm8mRdSljBGUsfzCMWnbLO9P/Wpt3zGxHeonMqKtrjzLsRRLTB4k19Om5Rd5Dh2y/+I/MtOGMiEql6G9jBMc+Qn/9b/lCRfxaS1g6LWfloCeMWGpPW/hQs4so2eFCX/4VWbtmUVnN3pew0jy+DWveU1967d+azfDzrvo8w8/8E3f9E31y7/8y93S+0/0CAD2w5u/2DSPpfgkFaj/K7/yK+td73pXF/xzf+/666/vZug1klRcCbDkQoXX6CRmZrAEcH4byGWw6H0un8tZTYmIpCKDG401s7c62Cw/HYUBlc46na4EU3Ktw/C4RDmdm320HAmMIK0ha8SSch2r7RVc0oDtc4JSjonybJ2dzmKtgFXnbQJCMDMjaf3KWVJkHV7vecrRwTgjlEGQwCsJF3SoJ4Mu7nHZJNeyhOxZz3pWffEXf3H33LqAjMO4/fbbu+fofRc9y0HdSExdox7ucVbW5cupi/bFcXasTFSk8+C7u7KSWWZ5DdljnvfC6VCXy+4J1JAPhNr31SsTxz3JcBpzEjV1SNtz7NPBp454fer7WgQsdc7x1i7S8WirtrkljEkE7YOytA2pz+kMtTGxoyVzORa0w6DZ5+8kSTrS1n5cjmwgj665xNpZWHFHuWnn2qpl0jbudyZMu0LnOE6blKkOHVswMEAfXIpvsgidYWmXGX7lhg24yZCz8mJgBlg4Ba5DJ+mHgZgEQvtUdv4WG+w7x00YOEOozVquY2GiNpOW6qZ4y7XOkkvSlKflaMv23f5Rho8JuBeF99p3y5Z4G3i4VJq22z5n8Q0SPSfZoWwTMZAeEoR8Mi73nTlf9x48UNN7ezW6fkuNjV1Sy0sTNdjbWJdMDHcB/cqZYx1hMximfyxlZ/8MHDiBPnXP9UZqbqVXm1ZmOj1RvnxnvNUrfqsfBvm0FV0nUUA99l+7R898xt5jylVM1X+YHEIXkTP3aT+US5KJdqd+m1xXlxNHM+CRuFNe+pTECNrnqpGc8aVM7qPPJgsy2Wg9jE1ulud4yje0RxO24rfJ3OyDiTaudWbfT31UkurExfT/iVuOrfJOHPG6tTBTOzOJkUFf4mnWK96mr/J8+nhty/rFcoPdtfyDeJeY1uK6/sJrsn9yoeRuHrOP1quMLMcx8/rEDjGGusSdxE1XKHnMBKRjl4nPNhB05STXyme8b60xbv2aY+bx5KRyK/Ujr7UdHFP3UwYpX5MKlo09g5Msrd12ya46sfVgnb78cC0tTNf8zHRdmO/XwPqB2rnzki6on75woc4en6ipUyfqwuBK9ZdXqjfcq8H+YA0tDdeOM8dq/yPvfUyikzpciePmqiQAfZSU87Q7g/ycPBHT5GHur8GM4i233IR7cvgAACAASURBVNLtk8TkDeWAnQRCBPNsiMdqJxKZcrn0c2KCQbH2oO0q44w3HBvl7Eom8c4gWV+KvMUkk4bqROqlbVGnTShYbtqK/M52KR9t1rHXN8hN5CL+Tuyz3vTtYhDH4AlPTkD/7Yr5s+Nz6H9+WgJ6dORXfuVX6tu//du7VbnMnjuZzTmef4dnsC8EQf8f//EfdwE7gT73/cRP/MRj5MlkA8e+4Ru+ob72a7+2u2etPxJ5LLXnj9l57Ifl9Wwo/upXv3r1LTnU17vpppv66SDSeaNcBrdmlBLEqUBS5bJHr1eB03lJzjB6Z2ssowVBFT8dUjpEwU6j1Lgez9iS1OscNQzLMvh11qwFc8lHGlvWLwjY5xZA0vFn4JdAYLbQsjwngcr+pWG3Tl4HkQ5HB2imT8eprAXt1qEqO/vlLJlydOwcX8m+wYUBvcCaAQsZZV9fx2YPLh3mXoyGZfc8awUJB6wA/pSNSSEDQe5zaTLfBX7JQRIKZa2z1ZhGRkdr2759dXDnzm6JC/J53/vet7rhCEbrbvf0CcfHphiQ7iSorW63xtrqk+RFefqZJMu+p76316uf6ps2pAwkLkm+HPOUl+1VP7L9SX5SfkkoW/30fnU4bVhHhjyRr7P0uSxSDLI/lMe4G8ybdHKmwZlyAzvxQ7umLsvUAVuewQLH1eu0KcoUJ3LTuwxi0QfKY5YibY+xI6hwJhS7c5bEIN+ZHmaT3QGdsmm7jzhRZgZJtNNlsDp6cTiTBrRd3bNMrjOZQbnOvjv2fmrDBgyOm0kC602yauApweIeA3pn6NVrdzFP7JAUiSvqkStWkAdyVha2Tbugfuqhfq4FQwxq7zt9vj5yxRU1tbdq/caNtWXL3lpemqrB3mhtPzVUzzx3osYWprox8FWItJ9xgohSru9VzpVqLdHXlyZxzGQU7fKcS1j1xY4Fss/lneoUcslVDdwHXpoAUA65XDPJrsG7uu6z5iZKlGdLnvntGIjxJlxpk8TZZIEzYyY2xAdJq7pFEgwMEJ84n/unYG8kVQ3clYMBhwGmS4INogzknXVMQq6vTpnqU1vcFuPEE7HD6xIDlanHWt+a2C0urYW3GRhoW2kj4pVjlFiVfiS5hu3XT3hd8h7LWwvjWx6U/EyMN5GVvi2D2+RMYkn2T/l5v+OT7ZK3eZ99zHFRF71PnPRT3bPvjr39SH/n+NiWHNOWK6n7ytb6U/bKMXHOepUP5J+Afnjz9npo53U1t/9gLZ8+VnPnJmpyeLw2bNtQu/furuHRkZo6fb4mTp6rc8cfrPlN66tWLu5uP7gyWOPHH65LJx+qrQMLq6ufqB/7wqawEV6Lp4/y/fMG8vSHY7lnlGNEOb65AhsHG3lskQmbF7/4xV0CFa7EBAgzmLyqjvdy8xYhccMki9xNPc5x0Z4Tb/W74m7qZhvQO27aa+odx8TYjHnUqZbTiKOeF1OUiRzTBC7Hbat9Fsf4tE6vsa/61dTL5FPci096cpbcPx3Qt5gvP+KZ+Ze//OUfdxodYwIQH0vcwv5fv/7rv969kpsNvnk+nll1N8mlAOzsta99bZfoIvDnFdlr/X3P93xPN8P/qle9qv7xH/+xu+Snfuqnun2+KBMuA8dkCX4X0FtIKo9ZTp0jBpWzVwZ/AmUSY51jS6D5rTOXpCQZSSOUdBrIpkN0CW1L7HRMJhW4Jx2cjkQD9n5n7HJ2OEmvoJJAoGFJVl16IwAnqWwdQAYyti8BAFkKHK3R6hiSHGdyQMfOdfYnnZIOx/GUJPvJ/dafhCsDPgFPkFLuypVrTdhwzKWCBinez304KmbmeXUdGSeU3D8yUbzfkfczQlBxBChv/rmM2ECQut0ESX3ODGo6iGxvynCA3dUPXlkHxsfryh3j3fMq7GqNA6I+gkxm0UhGkDnHwTGzRtuUtfVoRzmOnss62yAkdSb1rk3QZLnqZBLKHO+0hyQU2i5y8n9brraZtpDk9/FsJOXdyiDtIINyd8b2+XeJTpsAUf9MLLkk2Rl6zyNLSZ8O1mvpg2Pks4POKto+bYPfzgZpZ84Aeq+2wD3oKwkh2iMhoV43FzIgwh5MkrkhHO2kbB/lgGxplxKZHCtnrSjT4EpsNtjNRIB9S4yQjHEf7UhiLFn2egM55Yo8fExBGRgQUlfqdwa3tC0TfNiuOKHuOu7eZyCTARn3OHuffsTlqgaALr2GRPJKmPtOna8Hrri6Jvf2amzLuhrfur+Wlmaqtzxc208N1OHTj9TWuviKJhNGrkIi0Ui/wS+OWb/2lEGoCQwfT0AetIk+6kNMGiADn0kV5ymbPorJzsI7w29A7+Ns6jyyMEnH+Np2dcOZLwk07YJkHzhwoMPRDF69R5vmE/m64i7HgH6pn/o2bcDxo40maLkGX6COe42YlbruxnnUnwksyqM9PhJmn/RFBvKMBd/VYcrJtopT1q0+i3efCF/bQNB7taUW81tM1L8rY8c7kxvqt2OMzBK7bae2mv3LsXM8sn953rYkF0qZpE/guDidfczxkRslR1KW9i/xRfv2XLatlae+PP0m38We/N4mcuSlJoqT96Qu+H0tbpblyyfpm1wnMVB5tj5TfpoBKNfgP5il27pte80euKUe3X99LQ0u18LkZM1MsqT+Qm05dKjGd4zX0txSzZydrsnzk3VubrJWVparBqt79/zohfO176PvrV0j//cd7chCLuBjQCYWc1k9duW76LE//ZU6ouzANFfVkVBkuT1L7flP0AFHYmaTZ+eZBAFD4Xn6CnVD36hMxBD5Mp8+6kAbMqBPvRRf9V9OQKafdhysyz6lvqpX6l3aZ/qb5Fh8N0GBfJys4npt1hUj6qTtUl9SR6xb7u49lEW/wD1Wsz7hv/7TAf1aMkTurChmJWb7h+9iqf2ePXu6V9kRnLOyF3tgSTy2xTvrWTbvJCTPvTPT/g//8A/d5nZrra7gjVt/9Ed/1D2Wwqvt/CPAJ7HALvjsvUO7eES5d+ONN3YBvYGzTtslnQloGA3gwqcZuwSndHQqOeUCUDoPfqfzScVNQ0oS0BqhS2m9XoLrPQKpfUljaZ2KpNEkAf0xIMzZK8lkOiPvlay2AGC7PK4slYWfGqpALrC04CG5SwDR2elETZQIGn4m0RDAsx5lSR2SvHRSAiLlC24GR20bEqy8JrOdOhEBjwwVm0t9wRd8QecAdA7Ijx1QyW6h7GzWBGCZPKHNtJc2ITtn0AC2nBXKWeeWQEgEDBo6HWKX9E2ba+eOHXXF/n3dsntmSpml57lRdIVAnll6/mOgLrvnezr8VtYtMUv7Uk91Wo8HzI5FnteOHOcMtlsCtVYgrk5Zd6ujSeRSb3U4j6fbLZlfK0hD9tq0eOHvnEVPYud1SQQZF2fYPZ6rUUxI5uaLYp/YZj+5VtxSf1xZZMLQsdVp+5w8ZaEHBMXotklMdU9cQG8N3J31IHFlAoD7+e2SQK+VyIvR6A11GkC6q7/lu/Sa6wz8xG1tDXmRpKIcrmEmRazOMdT2DcK5XwIokUvSxb0G6NRvYpA6nKEW3yVxGcAzPuIix7Uv22Z7DKjFBMaGupER9/t4jO8jxwmy7Pz4ydP1wL4r6uRVO2vz9uEa28g+Hou1PD9Yl5wZrJvOPFI7Bi4mXMQw+kn5PGbD+JAp97lo+2hgqt/gOAG17QGjcPaSf0kZvsfy6ZPPi+tz7Rf9NCDV36lfBihiggkjjpsYMgHEsQzmKVedozxXkehfcmw55sxe+h3Hhjanz2r5AX12YoBzLvW1b7SRtumH1BMfHTFYpD79EtfnedtrAE97WQGQ4yKeZqDnsfR1fDfRIF6KAYnjLRbqWx0PuVb6ZH0x5akjHvM6+YxjkT6Ltplk1F61Ndvj/dlmyxbH9RVtUGud6QfS/2jPXqeeKj+v5Tz9y0cqrNuEgHqnnLJtnNO20kcpK8cl68tjXIeNKTuTcNiv5YqNa/VVHU6/lzapbLOs1o9bhnrt/eqH/kl9JDAmwTa0fqw+eu0X1sqm0ZpfnK+5mbmaX5iv3tJi7T54oEbXj9bs+dmamrhQkzOTNbvMG1X63XJ7Avrxhz9au49/qLZvHF3dM0tsBReZoHD/DsYI/yPPF0OQF/ITh9U12o69g13gHPJkcoYZet49z7J7kpSsamJDPHgdQQrfrUfdA/fEhdbOaE/LddTV5CWOofxOjp4cKx+50EZTv7KetKXU6Rxnj4tZ6oI8wvbJBwzm/TQ5rm4lnlt264vlU8jryZuh/67Ho55PzeNDv/lpWXL/iTr/eJviMfa8W57d7nlkmOAd3SfW+dzP/dzOnxDov+51r1td0WY92BJJAp6TJ3hnQtG/V77ylcUr8Xhunuf0f+zHfqx7Dr97hl5Sm4GESin5V8lcxorzyKXXLZDqKAy0dJAGYCpoOi2/r+WoDAKdyaMd1pEBXjriXA5jcJzOLkHfwIHrJMoaSzpEjTQJsXUKzDoCs7Pek+cFC4GEzyTXApDt1Rm3Rs5vSWFLzpSjYKS8LLN15pKcJByCrO1UNgJfBuomQBxHx8VrKMNMqkE/xwiY2b2VzfGYpcch+Mfu9ig7z1sRVJPhJahO0MO5GFg4Q+XMqfqW+uy9SYxso/JFv8i64UjZII/fd9xxRzcTL/l0czzK8dV6tFHdVnYSFa5LB0M7HFdtz3FPAM8xsO3pVFIn874kQumwkvykHLUR8WAtXUtQa23Yc7ZXfc/2a1PKwt/OmPPpBocm2Rwn77H96j2fjLv3IW91ke/OWLczVpI4ytPpqkfalTJRP9xl3Xuc8aQssZI+oQ8QMzKnucwaGRlU88k1EBr+u3EZpIqySBKpx6464DoDeAMay3PpuasI+O2suQFPBvT0TRnTfpJUBtU+PmKwR58kWvTBmXTlTHt9PMLgwvHieoMNZ5nxHS6rTrJlIs4xs151q8V0CRrtd2bWRAb3mjxhhot6mF0CP5gd4tl3+nnf1kvr2DV7a3wXhHRrDQ8P1NLcUF1yulc3nztW2+ribs4mTFixwx9jTKKRMSYZoj2r08qX37QJ+dBGsY/zzthDdhlbdTuTHdSrnhjkEpQys+X+DGvhhT6SMqnfZf2ZrBIX0i+nP0M+7gqPrC1TvLKPlOMztRJly5ZwJ3YxFvpH/ZQ+3jryfnVE2dJe2qbPU0+dLMigXn/MMdpIwsLElfoh5nm/AYXjob9WtxLr9KeJn543aNO3i6l+2sfkQcrDxHrKwe/JTXIslLX1OZaZiBBP23ITt1s/YzCSfJBrkJ+rREyepq+xnOxn+pXETP0k+maZrZwoR/3ynDgoJ2t5mP3lfGKjiUa5DDqFjrg6Rt3KPnwiP5rXKa/kUvbVT3UjeS/jBCaol+oCEx0jGzfX+y9/Ua2MrNTS4lLNzM7UysBSrd+0sfZcuqdqrl8zEzOdfk8unK/FxYVaXlyuwXWDNVhDtesjd9b2U/fVprGxx7y+EpkYjNMW2uBKJmWC3XAMjGqDbTkN40LbfeSN1WksOSZ4YaaRP56Z5z8z9KwEIshxGTIy00e3kzDKjOMtn3WcUjc9xqfjrG/T1pPzJZ/K4F1ulX671QHxRb9sPRmg2y9tLDlyJgBstwlidTz5f65GUB6MCePz5Cy5/27h67Pjc+g3nrIBPQIkTmAGnqXzYjqfcBGfr8/Et0JnVQs757/1rW/tgvdcrg/f+NVf/dUisNf/8B777rV1LcA+HiDrLNLoBLEk7VynAkrUVdTMyAtWaXwaoG3wesHP7JYGQT1m7SxPB6eQMnC1DxJ4HbWgZNvbe9YCawMHy6DtEtcktbZLcBdQ7HdLeNIJp2MVaJSF/cwgKWWvI1OJWucoEHm/MyrtigjHgvoNDHK8dcQJYJbdEpoMtmw/Cs8sF06LTBTPivlHAP/mN7+5y2xB4ACsDJrpI+MvsTQxY+ad4563PsvW6QrsSZLoCwEHyQYcE9lrno0hseDzzsx2kYXGuDBOyL0rCKyD9mXCxTodV0ktvyWESQxbEpBkTL1JW8gEQRK0rDfJo3rup9clKVK/U09prwQ862kJX8o6AzwJp7qFjCQCLv3OgDtlmHXTJu7zVXFcZ9LRoJDrqS8JlGUniaB9zo4YeGqz3A+pEVNso4EG92ViEX1g+ZVL8SWdlCNe2Xdn530tkMSYFSmumHE5JKDu2EgE6LPL6cVHcSBnA6jPgJJ258y3OxNznH4avKqL2i3HqZdP5azuGqBLaFwtYRKQvkgYud/EhePJeWUo8YZcuyFg2nJilzpnYs8lbfRPWWOj1A0hJRgmoCcw5957N+2r49deVpt29mpd95aFDVWL62v7oyt18+Tx2rIy09m3KydMrtAHZvpZpQOGOVbpSxgrEyH0ifp8lZwJHXeENuhySbmr4VxxRP+RRQarlGGQqU1JTk066Zco3zGXqDoe6rHy0jfRJ3e5VvdzNlYdtG7xR3vLYEvssk6xL/GFtjv2mYCzfblaJhMNjKm7c3OtM/LUYZCufnEuZx5NIrU4al/Eatsg7iU2qI/qojaaQUMGcnmd+NnyMP29diOW5r3aZ+K4+ieW2zb78Xj473nbnP4ouYfjYnv9zPFVf5JHJYeSA4nNWYZ4kp+pI5nwETuSW2X70jclr11rNQPn0Zc2aZV8LfvDd9ulTjhGylCbUeb2l9+ZeLQOcVa7wl5JPHavPV2/ue65/sXdrPzM8Udrvt+v2jxaw4vDdeDwZTV1bKoW5hdq8sK5mp6brj6v5h7uV832a8PZ07XryJ0dloE3+hPaQRtN/LoKzQDelWbaFP7HpHarL9xr2b7BiOfn4XRwJfcdue2227qZepbe4/Nc7ZX2l0G7SdvkFhng5riqM+JRxgRih2OQeEnZ/tZ22+Cba9Sb5L/gEOfUG+0usUy8tT2Wpd62fZMDaBdiuhyMctQ5/QbteHI2xXs6oNeOP9lPfDU70cNp3va2t33co8GUc/PNN3evb8TW4CH/9E//1G2s+3h/xEPsqs9SehJfa/2xmTiPDsJn3vSmN1XvyiuvXA3oNVCVNYmBAKTyaHyp9IIY12ikSaoxBo1KoqMT0OkmwfZaHQvnJOICq2VqRAmcGdyks6SfBp+SB8m+MjD4kxhrcK3TkiB5n+2xPmXifdaj3Ox36ygkDylnZwM16rw3g6UcNx3F45WvU3LWRrLeKo/X0e4k+QmgBvbW3zp65Z5OC6eGE2BpMoH8S17ykmJzPOUKuSWY59kTwJ9gnkDHgEPi4DJFE0gSOZ10OnDbZR+VnQG9hAh5E8gT0PtMKZu5ELRTBgFM9yqZPXs6cCX5wIqCfAtAOuoEescjiYDfs32Odat/OT7pCJPg6URa3U8CmUQwnUrek+V7TSYd1G37p06oM4krtlun6W8DcWfa3eVeXdFeMxEgIfLZYGca1GXGr3Wk9p1yOO9sj+XrSLN9Ol/74ZJ2ypAMMXYZoCAf9EJdSsesDK0DvXZGhHKcnWKGnj9+U2dLpAxwOW+gTn0Z4Lu01USc+C2BUeedWeE8+mtCQ7Ik9rgqC3w3Kco9JmQo17pcOm6CkOPqhP0U751Bpk+SHhMCJkWw8dw0T8Jkfw3M7CNlGwzhaCmP2Sv6xzP0lEs/PrRud529+eraduBiEq8jZgvra9uJ5To8cawjwcyGc9x3n1Mn5UOgCOa1EVc8GNynf3CG3NUb3OP1Jl2RN/c6K8/4gYEG4z7W4dgjE4MG5OaYcNwErTN+6VvF6CS1+hPGwv5wnZvJSayzT7QXeeYS6sQvA5PEwcQLvvtMruTWxEkS65bQOrb03QQHdalrJpVMeGRgb5Di9fp6290GEPpsfbLYZzCnjSS2eSwD+uQxYmXyhMTP9MtyL31YWx/XKp/EtwyCWzxvfbR9E0PlPfIj24ZemoCyv/qoDDZso+W0suG3dq6upb/I++1TytTvyWv0O9oAY66u2v/0cWsFheJh+rCsP32ZeuO1eQ9yM6Eo1tpfdULO4n1pv44HeOPrMk/uvrHOHry+5mZnu1fTLU1P1sDYxtp36ECNjozU9PHJmjh/oSYvTNbc7FzVOp6l7dXQ/HxtvefO2n3hkdWA27Y5rqxG1AcSbKBr+Btf8SgO+AiOshNTaLuPXGG/TIQwScOjlCwt5jzYy3Jj3j/PcnuSoRxDp1I/MnmUstXfpx05Hh6zXepU6paY4Rj7u00eJE56bcsB0t7c3C45uPqJTGl3cr+0c7/7SftpT+KzOKhvVFa2Sf168pbcf8/qeHxWfBn69c/4DP1TRU69Q4cOrb62LommzkCQ1dk6+5FGIWmWDEtINAyNygBdo3NZIdel4+c3yitBS2OQrEscDYISXFtnmWCeoGofdP5JOviuY5dk6dgNXO13ys1203auMxOaRpjkLUmEICDxlZhyXAeRDkzQV56CW5L1vF65ekwQNGhqSbvtSeKSstUxSQCVS8o7HbfyNchRVtSLA+CZVjJSL33pS1c3nuAalrrzSgeyuoAWgTMkMPvrzJ7BD20wqYR8nKW3bZKPdNBJMJwRJhAgoCfZQJaZrDJLxiTczPIxS48Tcyd+33Oto1BP1AHtwHFo9TXBIcmx12XSSrBPMpGkxfPZhnQeqZdZV0sAdX6WnSTScZX45LmsP2WdSRQxBpljL8iSwMpZA21e/cokl4EV9XCvmGK2XN32HgMYfjOekr8WwxLvtANnZhMbTQz4HJw2C+mlfG3K/urcdfQGNM58IAsDdAJ6ExwcN5jmHsk9esz1BInOmNMXnxN15YAz+BlMJVlB1m7ag20pP6+nvQbTJhYyWWDdBpq0103flI14pZ44NtTrBkxirAkC+gnZNLC1X2KHRBLi2QZMJlyo11fOIScIK4k3idMHh3fXyesO1c4rR2ps0yjTWtVb3Fhbjy/WjWcfri0rs50voB+uFlAnmRn2Pe+cR2/5T1tMUknO9Cf0KVdsUBblmhSivcqM4zwioP56ncGoz7Iqd3VOn5r6boCf/laS6Eo4sYFytXWDYtvk/eqqtpKzV/ow+uaYaasGDupBJhLEC8dGbMhAXR0Rk1w5kwG655yJ91PZ2xfa6fLmrCMxrfXv4nb6OdskxokZyRHUz8Rvy1Ym6grXIDsTjgZSluFn+grlmVhvefYnfcNaPiMTPMijnXVMjM+Ege2wbvUo22sbkldYn7KUG7ScSx2zXMtIOftdXiJ/zGvEZ2fx5UTJH+UBrX+WM4iJnFdnWl5hMtlylYvjyvFMasoXTUCokzxSw2Zys/3BmrjslpofGq7zA+tqZnBd9Y58sEYuv7r2Xndl9ecW6/wDJ+rswkJNL0zX0spS1QhLDqrWzV2oXffcXtuXpx/zWBpYCC46q25bsSfqx26xDzeR9FMuJS8V50wKUx4TIDw/TzBPYI9MmY1kdp4NhlntyGpLfIqJcHUoA+wWO7Xr1Ht1I21CHXDMHJ/k1KnraSf2y2Py9bae5F7ilPaljuin1LPkT8mrW24kh2oTErZFOxBz6cuTF9B/f4r3qf996FeeDug/NkpdQC+AqcAJ+joqrsEYDOgF3iTmOmyULJdOCqg67nRi1p2OMB2zgZUALyDy26WcGprl26YMUNL4ElTtV84eZZssi7ok4xyzrxkY6iS4lv+STevWQQDaayUwNFKfRUznnkmE1tE4I5bEI2WwFpHIbL8ydmZQMtc6S0HJdqoDOUMkEdPxJzHiewKt7aJ+lpTx2geepX/Zy17WPXNlPSw34T2M7HaPA2C2DCJtMicdK7J1cyUDIMluzryoG9kXZWa/OAc55xlZAno+WR1w++23d22QiONwCTqoj/MkHNaaHbC/uVrA+luilYSlJYk6IpE29TxJZt5n3zwmoch6dSKpX2nfym8tB9qSNXU3dT8Jp3qgU3NmCB10+bdLjk0U5vi03014Ua7BlsckU7TJYwb/1p/2xf3qlP3wesmGds8n50zSOO7og+2gfrHBQC5l7C6/kjiuJahGxyFHyMQkqePljKMJA4JUH1mgHJfEcz6XaEsIxDjtlXt9nlvspt0ZEBqYQQQ5bkCfxBR5SNCcyTPoRNbqkOOPjKg3X4VEm7lWPCKpRqBKwiyfM5eAYqPaujpMH5zp5RhlcB1t5z870FIH1320NtWZmw/X+LUba2zTSPVqtHpLYzV+fL6uP32ktvYvbohH3Sac+E37nAlHNu6k7xjRV3VY/dBmTY6YxHJ2y2Xk9A25mdgQkx0PSXXKm3sJ+O23GOJKB36THHCWn7L0U5RjosZlt+pj4qfY5ThK5inbzbKo32AKGTM22pe6oh2lPZmYdpbKPRHUQ2fy+O0jVYwBuuO4p1+jnHxcwKQR/TIQk2vk/YmhLdY6fuKavMHfibMZAHqfAUX6n8Qyj6sXYovBlLxB/FBWEn/9SfoV6s62iHktL9E3tD4hsT37z/0mRrSHDEy8NgMt67TdYrO4aF3ggmNkX7R3jpuIzfZYd/LZdrWJ9Yot+iT1WR/h+fSt9NVAXf9gf2wbx2mbeJ99V67irH2XVyVno4/YEZyDSYPJ+eV6+PoX18rEo3V+cF3Nj66vgblzteMZV9SWHTtq5vRMTRw/W+dnztfcynwtLy91ohkcGqixEw/XruP31ub162qs/u8z6G7MmZMg8lxt2cevkI+vsJPvyefkXHwie1Y1wt+Ynee92egw9sq75w3omZ3Hvykf9VldTV3ku3a2ljwTb5N3ZsCeNm2wncfSHvmePDbjATHKOpGFfCh1P21M3Uq5rcXH1GXlmkkGr6ctWQ7tMC5hPNu3QGWZn/T3/tMB/Sctq6fYhb2rr766bwAj6Gem3WMqksqjkzW4tV+SNh26xqDSq9wCd+vYJBkGaxIGfifh1Zmo6Bq6AJ7Bg22jLgGdck1WGNyk05OAGOy6oY6GbEZdBy04SxIlxWbYBSoBPx1CkgGuS9KUclXm6bQz8BAAHM8ER9utvDLLSl8NqCRLyqR10NZBeY69YCxJFxAFzgQm+2AfbQ9ElM3neKcz7c1ObwAAIABJREFUm6jwrInOE6fC+xd5loSsLsEOgTMAJnA6tgZsOBdnltQVSXU66dQT5ZbHKIdkg48E8JslY2SYKYc2EizgxPiDMNNGly3nuEvGUoacTxuwbglmyj/HVx3w/uxT6rvXqc9eR1k6BvUvCZh1OV6JWxKQtOVsT9sm9cO+pXNKxyeJJRB01sAlyekAkwCnnarDBtJ+ijU6SmfxtUUTBuqtRMB2267WrpztM5njmFE+x5Ch7TcoV2dcIs8nOmMSVFs0eKUcnbZL+5CjAT1ty0CMevitfYq7JgToq7jn2HqtKyIy2eiMUeIagS3jQ90SGnGessQ+l9ybcNQ3OB78pr2uSOA+5OE+Bq4Y4JOZJGTC6hfaTd3Km+vzOUzHxXfP019s1McWfAWmPuWh+YE6dfOzatNN22rD2GANDGysgZWxGni0X4dPHandCxeX2+esOW338S/K0e8ob/0l7SSRQJuUFdcboNMH+meiwDZ5vX6Q+q1DX4ccMgg2GMkkuIln22oCwmBZnHdsfJSJdrlfAnXo50wOaRscN2GA3nEP/eW4ibH0JfpYN31CTs6SG+hQthveoSvUyVhSvjal/1Iu6TMTZ0mW+WgFZWJrlJPXOy5r4ZbE3nMt7nJvBpAZUGR52l1irHagTAyItEvtUfkoe4NH9SBxyQSJ42N9GTy2WJ48IX11+hR9ecpBXVfvUh/lAvoWbVXsEXNsVwZK9Bc+0PYhg27qbv+SH3necc5+ZXLJ8VKmcppWjpxH/mBI2p/9Qx/1ZcmJ5azJsWyb8k2elN8J5Fm5iO4fHT9Ux/deU3PTszW7MFtLA8u1fuP67t3z2MDZh87WubMTdX52qpYHl7rn5/tz/Roe6deWD91Re2ZO1Ab2IxkZ6sTmONhWbdaEoraMzA3qffSm5UyU4col8IY233DDDfXCF76w2xSPMkiivv/97+8mQ+BOvCFEG3ec1QmT4o6JnDg5UeqCNsn51qetxW1Sb1LHlH3yleQEfBcHbWsmEOVq2rU8ycRU1qX/UmdsU+qGuGA5TlTph6wvA3of0/s44/hUDjwd0H8q0npKXdvtcq8iG4Qb+CS40GqU2WuSVOusBAkBL4lbBvYotsGEZIFrDZJz5t2lnJKgBCLJjo4FxU/nnAbWOlIBW2MRXDVUHZLkyPp1PAKHbcgsnmRMMJAsaaCZOcw22gYBSkBL4HdMWsNPEt4GHoKabea8JNv6BekkSPaVa1oHlwFDlm/7JCcSWwE4HS1lOOZczzPHZHYJ5l/0ohd1mWmvJ7vLsnuewcKxGtg7roItbXGpIt+d1ZHk246UdTooxz0B1mf8WXrP82w8f8sr7AhsuB7ixSw9ThGnR7IBImnb0/lkoKwDSmLWEoxWP5KYpc5aVpLI1Bvl7Fhp45af8lhL76w368yEgLZu/WlvOjLlYVlJEh03N9bJgF4C5vXqsbM02pPj7gyJtitWcZ8JH8vMmR5nYAxQDIbUCYmrOKjMGXd3hXfG2Xsoi/oNCDnONT6ygZ6gzwbl1EF56DflQ5TUXWzW2WiDSGfzqcOgzWBRvaJOZ16oW6zIvns/xzLY1I4lgei3z9FyzJm1JFXihjP4Of4SIvXQsaKPzqBiT9oVddAvAnrsyuXnSb5ss+NrHfZVuRnYQS6RryT9yNxgnbjhmbX5lp01Otav/spwDfQ2V+/ccN386EO158Kjq3KnLB/VMIGkrvuMvP2lDwajtI171VVJGdea9DF57VhxzsCbY+plYl3Klv7oizkuSbdc7je4pj3orIRSf2CbM/lJH2iHM/e5gisJrgGPGOE75n3sw+Xb1Al2kmTJpcnqEOedRZcw54yn+qVdiDlu5MVv68qN8zjP2NMul/omebf+9ImcR2byHurWFzruLTbmcWWRfEOCrw5rQ65MSXzT7kzI2fdMkiQX066Sp+i/5Un6bvtmcOFv25xySNaaviY5nrJUV0yUeo16a/1yL23C+u1PtiPHyfFOnqmcTBRZhol12+xn8ijrzcSKcqRc8dJ2J4/zXvTZBHJiUyYKMgEodubGl662EhPYn4eJAvDw5I6r68HxK2pmfrYW+vPdu+W3bdtel+zaUdNnpmvq1ERNnXikzvWGqj948VV1/bmVGh6o2nHve2vXzPHVV/uqD7mSh7a5xF7McVdt/ZPnU7/Fbx/Zohw26Tp8+HC3AzccjvtZbv+BD3ygmwzh9VskZjMZlmOvfajD6q3jrR5pk6mPfpePa6/Jc/Tz6pTykMvLweRtnE8b4be+kzKMV0z+qR9iqzqQ7U8szPZr104AiC22QX3MiVUTveDbkzND/0Np7k/970O/8PSS+4+NUu+GG27oltwLMAJjEi8VUceWIC5wtoFKKrUGI5lNJ2Xw6zUqtKAoaTLwT5KqpiXwc15jXstB2C6dt0ZsGRqQBmsQoiFxXc446VwEgZSfyQXKEHxyJpyy1sogG0ikw0onYl3pgDMoTIfI8TaQ4n7lme2WENs/gUiZ2Ab7mHogYDomAr19V85JsjlnYEUdEGVm6HlnKZvjMStu2yHgLrvHeeIQdAo6X2WgjHEu+fiCs5rKzbHLQFEylTIGXFn6xiMBtIly3v3ud6++wo7zOC7fdU27aK8BbwJ5q3+2QediW/KeJJoZnLaEpi0riZM6pZNpg9IWtVNGqU+2M8/bPvXE8dCmEhtae/Eeg16CEIJYA/pMBOa1GZDbp1ydYTBv29RHV8wYwGa/nUXhWtoh4VQn6Af3q1Pc6+yrAZcJCcfend9NbEk4tUvf2JDPEiI3An0DOK41iHI22oCe9rB00b7z6eylNucsPuUmMcnEovKn7xC3xF9nTOgv7aRvjI86ZBDJPZIg25N+JBMJ6oR6qW0mvkt6+EQnCMRom7ZJ+22bM2QmJA2gbBPjwGoH7icxwGZ2zuqTJDhyzefUyPOuqdGN8zW/0K/hwc21bnlTXfLI2br67P21Zfgisac8l8fTDjbI5HlRiZ2BJzJCLi5pV9bI0BUJlMc1+gauMajz0TbK9ZlW9dOy9R2Uk8t4aQNyoSyOu+EiukPikXYbsLt03QQD7VEXMxgBc2mHY831BMfUDe5pZ9RrYK+8DLxpi8e0OwN6cYHELY9dGdzQBnVDnVSP1D835fPRDnUod77nGG3mWnTAoD4TmwYOSdbTx9JGfbrYJhm3//qr9rx6bhnyFHmPGEu7SF7JDcQ8+sq4aMPamfVn8OB35aWf1h94Xp/d9jH5lLZme5OftZwk6/G7OG1wlkGSSc/0Kd4nx0g7Tn+XvC1l7eoecY6xNpGVHC95ojrG2IITmbBR19AtynGcM8FEuT4ekz5Q+3HM9EnKm3uoLxMf4jrJLma6u5VF6zfUnVc8v/r3vb9O7rmqFlYWanhkuHbt2l1btm6u4/ceq/nl2Zo4d67mlxbZAqQG7r+7BudmanDfzXXgP97YrSwwoUAbXWFlwpY+YxsmVrEVcQedpC+u2MmxpS9gs4/6wINYacm752+99dbOjhkD7JrJGPYg4k1BboRJ/eqln+plJr6UpTgh9qUOOzYmCtSB5L85Jq0fMSBPnHH8uVasNgGrDhrQq+PiK20TL+XcaSPybY6Ji2KQ/tHflmkMpR2JgSZin5zX1j0d0Ld8+LPld++6667rO3sn0GgsKnwu9RNU0xh0Kgmsgj1lo3SCWQbbBpUZvGgkOh0dQjqdFoxVfoWuc9T55CyT5Wv8GqFORfIu0aAs+s95DT5nMzTU1inx27LTwRpIpAOWTKWDpC7lYx3cI/hb/uMBVOvgUyElua0sHNM2EG2dus5WAE7HbJkCD/dKyBzLJIq0RedI3yDHBPS8AoLlWi7bhVC+4x3vqLe85S1dIM1vN1XJAJL6Jb7cm8GQySPHqtVl9UannPoEySLZQEDPEnycEu9SNcDA8UKW6QOOkaVPEF5lZVlJKvJ7grqBpO303iQLbXnttVm2/ZI8aks6K52i42ybtSvrTTtNW09btS7OiyPZFu1OO/N6A0o3FXMJcgbm6Zh1hgZA2oWBpDqZCYGsi+8GWakvrghSb60ndVcH7jl1riVNtoG+aCvO1HPM4NjnYw3sXBYsAcN+nMUTj9QX7vH5eYMGEw6Op7OdaWvqj8TAWVzaaUJA3HTMDP64x9laSYtjLOZmefZd+3PZKtdm8jITicpOGXNPPl8uSZYg0WfKol0GXeKmdRDQ0zcCeuyTpffIhH49ePmza+C519T68dla4N3NAxtquL+pth6fqetPfqR2jDzWDygb9dSAkd+Ss7SXtAtJqX5Ve5f80V76SrKHJKeyzhkp9bolnJQJ7klmtQ/1x4BH2dB3zmmrlEu92KF64PiDZ+imicsk+CbKaI8zYJQJFhqgigl8cr3X+uYAfvu8vQGUhN+2IDuCAVddIGOD8v/D3r3E2pZd531ft+6tN1kk9eCb4qsokTRFU29LiiTLio1IsCwbMAynkUYM2AESIAjSCJIgCAwjCIwgjSRwI0CSThppxEAsxZb8iGVD0dM2ZZGwKFKUSIoiRVIiRZEsPqrq1r03+G/W7/rDyqmkUQWJguoAB3vvtdeac8wxx/jGN8aca+2ut2uq60rom+NWOs1P7YfZChT1wwc2eVwMNl/nuOE4P4NPZx4kFm5Mds7aBZyVkGzyC7M3oRH3kH5x1LkwzitbkbBoaxNlc42LeN3YsfbtOB2QiV/yY31se/x/9SUWXRWTyCvphd9khm+4Wuc3vxYRYObGOfOs7U3mjWV5At3R+fn65RBs01j44vJI8WbntfetzPew3ctzP17+1uMjX/Po8dQH33383le96njqnmuXRP8VL3/5cc9xz/GZ97z3+OxH33f83u07x5Nf8+pLQn8tXnXzxvGqd/6fx0M3H7tgiOJy+nE7RzLmfwpx+Uf2JyZ13K4sPJX+2HXtaj+Z40h//s//+UthrrnqeSVttf+1X/u1S1Lfdvv8z5gVbvF6fgabl//gpvSOo+CdZ65E1+aAj/IxY8HVa4+9KCh0zLyLJXwNhq1/4k/r2+R0nqIhP+kVvu8xmEEmecFydD713N1D/3xCz47+sL1ee8tb3nJZoWfojHGT0V09QcSB6DrQJrVInOQR2ALJPZdTCcxn8rMBs+sEFLJuMiN4cRzET2IgSC4Q7PX64nAcyPHO3QS181Y/6/z6EqiBAmAnP0KFiJ4TX4FI0gOkrHwIOBvAV8/mdkHFmM+6pV/zu8HW3GsHkCh+SAacB/yQsS3m0MkWA5KzZLmEvqej9sT7Aps5eN/73nf8+I//+N3t7kj5zh+7bV4KMr1KcPoOcVVU6NoNUKsPYNprRLiKuXvpI4s94KUVutotqEV0C7SNNyLZ9qclZUtSzuRiA8KZJJBx/dQcCIqrAz65Prjkz/crm/nQ15K8bY89OHZO+s0xAn22n8UNdi6h7jU9779Vau3q1zVsftvI7hQp2aDx9eq7rs0+2AqSY2563QBeH+5j1d+O3xPGzYWt47VjrI1HsuIBbyVKyEPntXpcuwpSfWfVk2z8NNsuacr+0pvkHzli88i8hFPC13ldU7++2+SOzfWqsNn3tgSuftmi5NGcLamXxHadJBw5rl0r2jBELOh1E+At3NWvrbUSepjRdx7SZndE+s5/I5qOffhr3nx86Vvfejz0yvD9ieP2revHvfe88Lj+uQeO7/rkh4+vffIzx52nV3mzFz+rWPvwPNkXd+E0P2S7jSOZ3K9uJZ8uG1vvJdtdZ+V8CQb90ot40rnut3QtwojUdw15FUpgnzno1UqdAlTJtF0pXber2ZvMkAVx7nN9Or5y8cmzbW+xhx137hYasl+FgOUF7L1z+awVfEl9n40R7sFoeLwx09yyc9+JE8m7uCk+4h6wUDsba3ZejWn5w8q1GMy29OW79Y/1v6vixM4JrnCODfxpY/g50aWHlW+T7O2HDvUn5okPG6+MZWP1zs+ee9a18yR8ipLLyVZnCkjn+dD32jiZlysvj+57Ngn/+SEuKAax/ewx3C8xLp70/8HXfu/xuaduHZ+7duO4/dsfPG698rXH177ipZddgbc+/djx2d/86PHxJ28fX7z5heP2tTvHPTeuHfdcu3581cc/frz8Qz99d1cRf6ovRT/9K87l0/zFg0r7LNFfP2lMtSP2xH36paLun+9heL0veW/hpZX5FkDicPE2t0JuXF6sEKPFnGSWS2zybe7OvtjxtVUxmI+u/Z1tnY/IR9Zfs49zLqHAtHItnyI7m9p4sHzE9euj4uD6BblwWHaY7Tw3K/T/2Zr/V/77G3/z+S33T8/StTe/+c1376FHjteQNzAjGqpTnGIBl1H23VaxAOEG7TVSzlrfnBkYc04ECUgyfK/6WKJDjnNgyfiNbRNU1ksGgWyBercA2s7FqTnrJjZncJEMIOVd63pydg75kNnklOB07ZKR7bdr6U47gos5M05zYHzIPALhPAFRIrDt0FXHkK09BjAFMfoW5BCbro8oV9ntCalt2+q+deS0JLkV+n/4D//h3Sfde6I8eZCM+rflNJms/rFtuhcQzsUQn8kakBdAS+j7r6rdb9J3P1jBqb5aAawgUd8R32QraVv7BPQCOz2br/28wL6Jq2vNCTs5z60gZo6XEAkCS1T2enpZH7sK2TeobPLVcbakrZ1n75dYIRf7lHur3osf3iMom3RK5s+JOP1Zyd8CQHNn5dJ4JGn8wlZu90lLfiUOEa/agFFdx1fhpjaRb8Q9O+Hb6bhfdej62pPIZL/5Bv9iL7ahZ4/J4IFfXS8xszK+mGw1WBLdPGx/bGfndLGh48kM45eQK0ya20362JidLOtnuxOq83ZVwrzAFX0jW5JLq/8dlzCnl3RB1nSWX/ZbyIo4n3rwZcdvf9O3HA89+oLj9p0SvZvHnVv3Hvc/+cLjHZ/9/PHGz3/0uH3zy23Ud/3UbvNgtX5jX/113KoLObu+cSoEG6ddFJtQ1J45VJg0pk3SahPGsvvIeFjEfjcRMQZ2YceJuUk3VtzTqy3t5lyS320hfr96C1vJZpVerK6viii25uZHxgDzkmttTBxzDM+A8el+i7WO8ysFEefRsXjgVoTFvU2Mu25XwsQv8prvcxKqPXOOCzSHi9Xb3uK/ful0Y7E29SG+n7kQzrFxeIsTZxmv6kMBZtvYZITMyyHIJ7722biN/RxzNj6lE2NJXp+3XX5snrf/5XlrJxuLNvYsP8ouFPg21sG22lvOsnIam7mGtVfFPr6qLTIo6rbTr10leM+H3/D9x2c//4Xjcw++4LjzmU8c97/8FcfLX/HS4/oDLzge+NV3H0/+2ruO93z25vH4S99w3H7gvuO474HjoTu3jkff8w+Pe259+TfQd7dXmCfm4XP5OLxxy004wNftZGlcsKR5ldD3Gj+Kr7XV/ru+67su2PDe97738hOh7WjsvwfixeP41drxcuxdtWcHMN15OMZZxz6fE3rcYPOVXUQ8z6fYbsyS6+X2bExOsLx7OfzyPnbEVpeL1ZcCLR+Gg8vJ2NDmLmHhc/NQvP/iKqr3lXvsxn99HLduf+XK9/so2eWheEuyMi4BfsF7V5CAAKMC0LUjgHP6dTbGry3AzEE5kADS8V0tkpSuYQP6BVukRnsbUASuXS04Jy8ABNnk6ILLjhsBSw7gsEC9RMc5vdKhthF3ARDpMi4rb1adu05Cz1426SOLdpY8LHCaE2OT+Gpzgw25kR6BEeBtEle/C2hrI/qUVG2ATZ8FhW/+5m++rNL3cJW2bCLA3bv+oz/6o0c/exIxt+0ekCIStW0bWP25//Bc3TSWTVzocclF70uoqjqX0Pfgl7b+dxtAxLb+Iqut0vdaYtX21JI1wcsc0L/jCMnayhI0+l2/sKuD7zrfvD0TyVpir7/11a0SI/BLLM+Ey1zyK2Nccv1MAde807ciTPPmITsq4jsn5KWP9Td217GujRi45237o9NI05KHZN0Ef4NqRKQ2W4moH8mV881r/TiGnHf+3t9p3nabnPvE9554xb7Ot10fJmRjyVR/EvpIWLbRMSvvtbH3eCaT+0EXQ2ztViiCbXSwWCyJVCCBickJ37vOHJwxikyIjoIm0tRnRZPmkkzsoPYkhK7tc6tFsCDddr6Enu36SabIJj/50kNffXz0G7/zeOitLz2u39fW736D+fZx/50XHq/9zHF862d+7bj95L9+gntthUsKOB4wZW6sQPU9vXWNMUkAJPyw07jELuSTL1pVbm793j17qy2YGj52L+s+64Bu2P4Wi9hZcoiNnSf5DeMar4KEQhDfhqObdEuOYEHzAZfZC/0rsLuGr5JH8gbnxPT0YeV9scsT8Y2rMXWeJ3WLA7vl3lhg2VWxmY8vZzGGMy8xZ/CqsS1+stNksatl+Qy9nZOBbWN5BEzZV7vnHJM8nM9dfWvfnPBx/GuLSauzjQGLA3gAfZin5U5XcRI2tTEtv8qON+6JOY5JgLpeG96f5d24T36vO6/LkzZRNF/Ga6x09Exclb5xVbaQPPGfkuPm7tMvet3xuy963fGl9/zfx6fe9t3H7aduHy975OHjJS9+0fH4nfuOl/7S3zs+9d5fOj780Y8dN1/2xuOLr3nbceslrzy+5pPvP77u937tuHXzXxcp6jP9lWi7h95Yizn1za89oJTPLC/sPHHZz6r22gOD3/KWtxw/+IM/ePnt+bhZu816iPD73//+S0L/wQ9+8FJMNS9yjOWSW0BaO61f2CSubmFg54sNs7nawQ1wxOU37G8LP8spm4st/iynWcxkZ+wKzouhPisubC4AB+Bzba3MYvriAhlx3G4ne9Z/d55P6J+1Dv+AGrj2jne84w4ywWA3oANLjoMwZEgCKUdirFYsGBvQ2mSKgwlWAvYGzPpS+drkkK6Qpz4rJABbjlKfgt6C8gKDwK3vDQT6rf0tFOiTLBJnjl5bSO8eI8M5oV/wAJZ0so7sO6C0RBqIIJG7RRVRTl4BGhABVSQSIQcsxui8Ddx0B3gXbBaMds5WH+wLoCd72+y/8Ru/8XjHO95x2XYfMbWi2Ir43/7bf/v4lV/5lbsPuCqpoasFUFu3a9P9ygKBOe7VONmiBJE9GHcyVDlPnje/+c2XpPMnfuIn7v6EnQdv+cmygmIJfdXvJQlL2mrb2L1fEkCv7JlsCjz0v9euP9LveZxL7NjGJhU7dnPKt8664wvGYXxs+kyQyELf+pfQp2cr8wpYCBIfNK4lF4hAr1Yhloye7Vkyv6SvwB056VhtGzMSUlJT2/lI5IicyG6v7incbdW1ZTUYrvXqPt/67boq7BIffduiL3ElV9dW1GqMFZJqoyISe+XfVr5hFBvq1XZKeHXGPuRbIscePYSNzq1ISwDZ5d7GAEubUw9gWiLV9/XXeNh77bFV49bOFhPgecm7cUlImk9xpPE1b8nX9s90XZ/3PfDQ8etv/YHj/re9+rj/xTeOx5/8wvHUzSeOG7cfOh7+7IPHD372vcedx7949yFWXdf8Isb0wG6yDwn2Jq+NBZZJNunetldtJD/9iAF9Tnf92/Zfe+dCnIII+2T7i9f8FpaQeWMj28muaktfCP5igffO4av8n+7tVFns2hgs0WNrVtb7jEPAOHNtfmFQ8tZP9s0n9L+/pw3bNo6Sl34UPpBy2LPywzRxbnlMemhM7FXsJvPiJ+zX3mIlXDV2+Lnxmx1sLDvHgDMu0/PGInxvi0TbLz1vvCXHxg768Lpxx3n0jcOddWDc2lDMWXszpo2lZD/L6NwtNCwfE2skfNnfBSPuu+8uV9jkbudqY/ty5Y2Btq9bNV89dKyH73aslfrbL3nV8YF7vub4yBe+dHzxBS887r1+7/HqV77yePDOzeP47Y8e1z7wruNXH7/vePI9P3vcfsFXHV969FuPay/+2uPV7/vJ46V3vvzzjLXJVmGrLfdu0yq+SeYba/hm99cWxbZg0bUeYOthtu2q/IEf+IHLwkfXVzQNZ9sN1c/WFd/yycUj84pji3vs1vzxVXba+TB+7QwPNi9yADi7OLLYpBi5/Gu5ajZCFj6zsuMA9SvWsofa5j+bzBtLsol1eLhYsbizu6nWruuzOXt+hf6MOH+0Pl/7pm/6prsJPUAWxFMFI1a5UqlCLtdQOalEjsEBSKuKGR+wW4daANYW497EmoEjPoCX87kWcQLWSIjz1yF6vzItQWASVwFFMjsumAhM9Ss53sQVcKypIWySm84XeCRaxk2fAGuDmbEj88bltWuXWGxRBuh3LYKzQXpJ1+oCiQByC1LnaitQXkDfxK52CxIFtZL67/zO7zy+/du//e7KW1Xfv/N3/s7x0z/90xdSWzLfMTYLQNP7rtD2PcBcMsp+l4BJJjZok7GEoXvp+3m9/vsZln/6T//ppe36S/aq6wW75Ot+3aqmdHIOBGxgyZpzz+R7EzG+5JwlW9o0d0gU+1kbkcyyN0WgJWWb0Hft2oa2tlK+Y+SjSwA3weEXvaY/JCf9RTokEexoExxzYgWe/8Ko+rZCv6tjcM3YBVj9w6T6TmfNY3pp7lud769ijVs6us6Wxebf7oLajdTUd/+2tDeGSF2vCE7Xdazko772oUUdh2Vso7G2aipxqdBQ+/kDQtSr+6NdV9v8onHk/42F7pLJan7vJXd8Aea4vSAdINZIyW7PtOJq/pJDQs82+s799B0z1iXHbBl2mUP20HX166fQak9CnC75/K4s95CmiiLa+szL3nR89pu/+3joFQ8fN4/Hjydvf/E4bt04HnjsoeMvfObXjuOJL13mPPKanrMH2Bf53qKH4oSt5cbKX85jc+//3qvqZ6P8/Fw4Vz/9iStircR2/aRj6U2RapPxLTYgxuKI24SMR+w3BgkuGWBQr+Fd/aWb2vHU8I3V2WRtNz+KY/ALdolxkoldDEDim3vj6JhdWOy/tjqWj8CwXaVX5GXTtYHv1Ia4y74XT2tbzGGv8GTjejLareOZGmxw9YrnXMVl8JS1mc6O24x4AAAgAElEQVTbxKf3CjJsbLE12cU6iQecW67h2M6pY70qtoglZMKXzgXUjWubmOMYZNz4uEWJM0+A+XS8SdhyMVzwzI0cx9HOfEv7+I14R3euJzc/390n9AV/7d5h42za59rqWPbRT/dWnO2aFjay3X9176uOjz/y6uP+H/9bx/Uf+g+Otzz4+HHzqZvHp5+4fnzqc184Pn7P/cf1X/6Z4/YLX3LceeCR40W3Pn288vOfOI7Pf/Ziz/CjPiTetQ+beggmG9st9ufV+eZYnGiexbl00j3/8aG22/ezw/l/t47F01rUCGtbhPHLGHxHjF6OwcbOnEb/XuFgMp/xFfatTexuFfzJ/MJR2MK+YQN/Wy6+x5IVRm3OBKM2bplrPMj8wzK21DU7DraXzPBpfbN40Y6IZ/13568/6yZ+Xxu48Tee33L/tMKvvf3tb7+D8APSrYIDtiUQEmSBbg2z8xFkAbC+er8JvXPOwQ+JFBwZMeeWOKj+c2QBaAPFVhMlzCvTOVCTnRNumxtYOJEkkWMLsJvEG/smIoKX4GEsqm/kFoyA7epKgiQYmwPn0LeAtecDis7dJxVvEndO2pZMbBDcZHHlZDeS0JVLQDuv4ACq5Gv71tvf/vbLvfQl9QWM2vr8F75w/MzP/tzxd3/sRy/3ZgV+Ed0C35LC5qDPgbiKvuQEKJunvY4OBC56c07Eu1X6Cg49vK/+2zHwqU/97nGnn4N58Mv31rZK3zhL6EroJXBnYsU+6IeeyeH7TeSQvqvmiLxLyLS5hHTnc4PC+tv5nLW/TcqXIJJXINQ2udiIz0tKtwBjd8Um6/xs52jnyffsWzK/BbDFFfaneGAFJhk9GwP5thpq23t9KRJ0fvNcP5GxzpU8RYr8NJFAz69rO7LTuX2XnSD2tpXaYu0nv/hbfXZ+mFF/9dvYSjR3e6Bt50hP5ySngoGtlatHRR3zSmfIK/00frcrsLfaswKO9Dpfslm75DH/jTM9WE1h74h3r0iXdsyrxNM9sLVj1dnPD1oV6njvaz/dhyHI0Zfue+T4re/44ePeF993XHv4OO488NTx1M1bxwNPPHR836c/ebzsiU9dMKWiQcS08ZVgI6f5PZ+pzY7ze3qXeDVnfnZTYahr7eZpvN5bVUNOF0MWJ5BjZBQGd9yvR4htu/MhOes7XXRtY0puxNlDstgB8po8rjXu/KA+kj3Mhgf8vbH4VQbxt/lrvJJCRaDF7bVJibjCwpJvsoolMF7Cb8u9+4QVtMV355Mbzi03otdz0nfGPG025zCGXWxhiZ9t0gir4bGEB7+Bi3veVUln48zWNgYsl+FnigtbSNkYYqzN1cpijsRU8d75bkuCfRufzpxlY8dix3In8eTMLZernROfja29N5f0oH1xlQ7EfLrBtTZedqwxnm8VwZH6LqzV1toTXdBnCwGtbNd//OFlL3vZxY9+7oGvPz5x/YHLMF790lddfqru9id/67jz6794vO/6S4/H/+7fOh7/N//qce3Jzx7HI197vOTzHz9e84n3HA/cvnkZqxX6rheLPI8FJ7dTKVn4ip94XN4uTtSm52F0LFm7DfEv/+W/fNlun87aYt8tksWkVul7QJ4C8+YMyzPoHk6tD+F0dNk881/4yu7Yw/IOsou/XrcQ17GNH+ZxY+HaYO8Xp5ZDwyznsy/t4x9kXf7P/neBhQzyg3OOlG570Ouz/ns+oX/WKvyDauDylPs1HkFpgzcSKXleYiaodo52eg/4Ebau3VXFs3N1LSJuhQeAMmCJYA6A3HWs7znFVVXqJTYbdM9JDxk4nsCAZOtng/2CDJkE3Z3UM/HahIZ8dCkxMQd9FoSQOYSFk28Q6zsB1nnGWltLBpCoDfKu90pn28YG3CVtmxAK7guqXWcLG9vw/dpQwa37sfrpuhL6VsULcjePa8d73v/rx//1Y//H8c53vvMSTFvljBwjNIJ2ckuWkEZjIcPKe5Z9iZu5FGzbdt/9/f3MXg/pe+d73n88fuv28cCTn78QKKv0EdwCWv9rT0B+g9N5DvY7xIvekYCd99Wj7zf4aGMJiTldebR59gPH12/oZXW3fS+ZMp4NcOsHzZEkce+h38SNbyzWCLodq43m/KqVJHbaa/3wV9vz3d9sJT3bqm+r69rvesl/Y/VgrhK9kjr3NsPLrkP4+G/HbGvUVqvF/Na2f0FegaDrk6lrrS4nfw9As8IvoZdoph+rl12fLO6n1qfVi3RihVaim0wwX5JXn3SYvhDCrkWydqVd8WOxmn5gWG1ale6YMcMh82Le1i7MAx+Cl7XZXzLVphXw9F9S/qEPfegSt+j5fe/4S8cjr37xcc8j144nbzx5PHHz8ePBWw8d3/SZLx5v+vyHL201x/VXETECbh5f9apX3S1cm1Pbxe3gsVrG7sU62CfJTf5diV78bw79vjYM7RhsV/SGvwrwu0JMTwoc5lixo/7SlXvROz991WZEXoxjYxI2xzu3wmdybYGbXybrJvD0v3HlnPzBD4X0TTRgP56hYNQrf2yess/mrePaOccAcyBWbOFgMYysi8HnttionUeSly2GPFOcNW/41+LvYhFcg8vLcXZezPnG2XMcESO0sTHIdeTdWLQ8ZAtuyyf1T96znh3fQv/GDzxobZ5Otp/1rWzedyvvYjOeiTfAQmPiezgcXkYPcHJtt2OS6fXt5ctsofbqswJYPtNfr/nZb//u7x3vfPjNx6duXTte9MIXHa94wxuOG4/97vGSD/zC8bHPPn6894FXH7c/9bHjqTtPHseLv+q4ce8Dx9d89D3HVz/20eMFD9x/975vmBmGZnu1ne7yd0XjZNsdLL5bjijWKhDWbu9b4OhBeN0i2W6xfKyfqCuRL8nsVsl4ml1TcGKTU/pd/rvcM72wZ3MGN5abrj+wXzzwfN4WSc2nAvGZx8gDVg5xqnbJsvbNTxWmyaNAvYVMWMG++IFr6Ky+xEZ66Jy45vMr9BDjj+brtUcfffTys3X9q0QCyU1gkfD9DmhJavd8ycCC7ybkHT+vnNqWsiunnDuDlYQtGG/QB8h7PQAia/KfHXWTpU3K1/mMkZls8HTeBll9cE5gtWDTMaR3QaD2NpgLZNpcwiYobrAWKKyemAugIuHp2l2RWF0umdk+6FMfm/xt8NWWV8CDyO11gAy4912BuGS5++jbwtWDYgp4BaK2Gvcwur//9//+JUgUPFqt9JvwdKnY03ituNLJksEzCaPLZPUvkWo8BcUKDBUcWqX/6Ed/6/ixn/yp41Of+Nhx7YkvXvoqqJXUFxT9TBbARxCWLNEdPbFJ+luStjbIL706XwV8+7hqrpaMIh5s+zzHV/kNf9r5pv+19bVPsp4DuHmy1d497vAJFqwv1VbfC35b9T4HRjJEnhBsOORefX1YwVRgoIvOTz6ryc1vttSxEvrIzSZzyKGV7CWx7lu03bqEo1WR+toVFBjBBpKh4N255EOiOpYOkqf2FbIkao3PvY/J3Sq1WwLMJRlg5hJT2/9tba/9ZPUTR8mlr10ZgvVLQNgme/bMgSXWjdmDsNKhFXyxQnzp1W0PyVbb4QK/T6b6Vnjo+t731OX6cJ/1x9/6g8ed177meOCr7j9u3nvz+NLNLx333b7vePvvPXb88ZufvHtvf+OuiBgO9HcmyYrTHa/vZIdHjTNMSE5kudfO6dzwLfnbdaEQoVAtWRJLlwT2nbgB1+kJEWaHjTeb6c9DAtm+okd9S+iTzwP24BeM2XgsNsFLmCHZWZIq/iQDOZHqM9bAEuOC3xJz59cvkuynDNmZ7cR2RvDdTZQ71xisji2RhgPwbmnjYimM6pg4vwnhxgB+Bxu0bc42nm3SuPF2sXblYB/0AuOXs6yuYSa5NxbAT32t/7JH3KVz3I5jfK63G2f7ZUudw8Y3pvCPlWfjk7botTasjp/1RM/mRTvNu1hjbOc4yj7P+sYTVmY8Rv8SwvPc12++2HZ7u616n+996GO/fbzn4UePzz/x1PGa137d8eDrv/546jfedzz8vp89PvTgK4+P3fjq484XP3Pc+Pn//bj5Z//a8eLf/sDx6k+893j4vi//yg8bdusaHDY/9QE3JfTNDzxXkGQPdOan6ooz4dSb3vSm40//6T994UTFnZL4dvyErxVNeyhex3ee09XaANvu2LmYJTeBE86FixLkc5vsaeOPXAevxrU6V5xYH4Jv5g1/WT7dOenad12fbItr+tl2xDrHnCOukZ8MbDf9wCXnFnufmxX6v7Gw9pX//sZff37L/dOzdO31r3/9JaEHvmuUjIaR9Xmr7ZyHsUnoz4a/ScoCLuAWnH3m5LWfQwhCnHdBQBK4jrQgnOyIDlCwqrCJASDeALgBmF4EFP1tv0DdMc5HxuTSz+p0xytQbCEEkRcYt50tXmwgrB0yb0Jf/5IYgLBBaIMkUNrzagvREKDqawFoE3O6YAOSBIERARAoEI/Oa+tnD5/rifdtvW9bVyuRjavqbwn9u971rkvgi6RFkhES7deeBK6+rHpZIdkAs8i1xEfw8JpsydEWs2QroPVzev3WqnuBC8zuq7VKX0Drjx0iDeZ3bcM4lsCxvQ1AS1aWZK7N8FPnnhNiwcv1K8/a+xLOM6Hp81nWtSV2YMyrX35e8mVl3sO8+O7qXrtrW9qFF+TeZF+fuxX/nNDTVa/sxlgdSzZ/zW1/HkrXvNOFYMy2JRqCP9xrzG59yY71a6W7771PR13nXntbyrO1ilq2M6eHSJlbBBCVZLG6Xp/5jPuc+UeJLj3CF7sX6rs58TN9thLXfrtQak9CbxcAzFn7W1szd2s/Evd0lc+2O6fzNqFnG5sMhwUlys1rOnL/vCTNahQMaxtoekrv2cxnXv3Hj0+/4Y8fL/zqFxzHg8fx+ac+f9x56s7xtk9/7viWW5++6Co50yv9Kr4kY20g0fyKztjR3rbBljdmRoCTD9aJK83LxsRtl27p5BOf+MTdHQSK1OKzONLc1TadWD0TO9KZRK2dHI0Pdi0BhRfrJ4uldA3TNlFlX+Su3eYi+3Je8iLhbmGA3+mAH/Ud2+38xiUO8LlN9t0eIp6eCbexnxNSuGO8xup6OKPvXsXEtY3Fe33QkcRS3DQnG4tcc8b9xVjvF8e1kSz8evHcNewFP2GH2y95l+s4z5yd46qEfvXm+sVMSSQf6XWTYZzDtRufcB7nnPHGGOh5Y4l5c87O647lqoLWOa5tIRcGbaLX+2TtFkP3zr/2ta+9zEu3EnYf+ofufflx5xWPHq94y9uPh67fOZ78wL86Pv3J3z5+46GXH1988ss6uf7xXzkeeNGLj6/9+K8cL7v+5TbtBhLjrFLjYJ1TvBB7+JKdOfmSnS7mQhthXjLmpy20vPWtbz1+5Ed+5LJjqUWWVua7b76C8S/90i9dEk0LcsuTYcdlDE//VHM6URQ3b/x2C4JsOj+uTbvg2IiEfce9ts8+lysooOK2fKDXZJUnLV7rh32uPeLki3naXvviY2xt/X85qvyET7Clro+LZC/P+u/Of/Wsm/h9beDGf/l8Qv+0wq+97nWvu2y5R1KRMSAgwUJSF1AFgU3okS5Afw5uVwUswVayyLh75RACW/1vErsJ/QYaJMBr7Qj8HEpi49W5a4z6FYj1LQCQj9Odk6UN/kt8JA4bsAHdJhWSae0suegYgiVpWHkWCLSpHSuMyAbSTffmVvuq1wBx55ltAFvV1ZVtQVxwoEvgJfgiWAWNVuar+n7f933fpQocqYykR1hbpS+RLpFBygGyORQobENeMFV9Ps8LUDWXbHgTjmRode6P/bE/dnl4XwHMT9h1fd+3Ql/AS6bANlKcHZ11jPif5/hMDva6M4k0B2u72+5VfQgKZ8K1vrtBZ0nh9q/tJZYrz1kO57EJtiuJt2JsK/wGN2Rz/Yosfdc8I3NWSZ1Ln7v91TWeVr5JB1KRndpe7tr6cK9h17ZzxM4XCRT7YXu1IzGPLHXcw/Xca5qNICad29gjZohVfbmFo/ZrIz1lZ5Gn7AuRq4/eW4FNLis16aSEtz866/v68bvjzZukzlZNviuht1KjqIYg1pZkYRMB/SE/S6Z6b1Xfccm6rbPNTzpJ5mSqHyvgVpbIFCH2LAvPEmg8m/RFNPlmMn3iq77h+Pirv+F44UseOe598Mbx+LXHjydvPnm89MkHjn/rsffefT7CFlbaSRSuGOdizMZNBJJ9IKlL0hSt95kbVvERR/5S21bOJQvw3EMBzYE+NrkW83d7uvhvV8iS/CWziuLpr0KrcZ6xNJ3u7Sa+t/VeHGm+k625UZQRk+AFW1Q0yueyVcm7e+vpQOw0hvTNDtwmIekX75JDIRwv4QcSA7i5OAmbyXwuntT+Jpz8yHXLA7Sx8cb1sG7PX9lxsb2WL4lr5spn43N8Y/VVycmOYwsyK5ukbAuR25/x4yUrY/3jAhKpTXjgOa6Do+4csBl9ihurH9fxjbNO1483FtM3Wxbf6BzXhPv0tUUwfdZWdlxSnH1VmM1f8s1WuOM2n7v3RccbX/d1x5ve+seOxz71O8eHPvKx45ePrzo+dd9LjuOznzpuPtHPc946vvr3fvN42ec/duEd9QUfxXBJON9rJ5A4ls81Z3v/PL8xvl7Fj2ROJz24r90E8bM/9+f+3GXeKpL+6q/+6t1EvtX5fBb3Wb/GUc3PYtwW9NjLVYshuPm5wIOHKhauzsVd1yZH5ymwwN/mp+PNoTgpj8AzxDKFEhgO02rDLWdrAzsWtuR1c5Ougb36qM/k0l5tPXcPxXs+oV9O/Ifp/bXXvva1lxV6RNUDjTKY82oXYDgPkLMBNASk85Bq4LnX2gaTESMk2yfj5qiuRSbqj9Nqnyy9SvYlBBzRODax2IRXwNi2EMlzQmZ8QHsDE7k3CdngK3HdhAPYkXGLF4KKvuhDn/WHLCIzCxAIiFfj26LJAg6dAJ4FzPN8mgvBuO8Fc+2fg+y5MLMkSKJV5bpEvpXw7tEqkShgde4v/MIvXJ5439NTrVoWOPZvbehcfBHAEAHzsPOhrXNltHG2gtZv0rftvrZ72n3BS4JRMtFWusYi4YmAmq+1hZXZ92ufZxLBpgRbZGxlv8pfl1Rtn0iq17NtnYn6WfaV4+xXZyLn+yWQbNcqvXv0kCJ+sba6JE3wRADP2KAvJKdrm6c+t6LbK71bIYcX+bhVfU/lZjO9JquH5tWPVRlEQOIkIcnHPFne1n734We/np6uiFZ7fL/3F5L39M9yJVsJVXJU5Grc7mnv+mSrSIDgKVJ0njb47CZGtSvhbEyKBOY9Qtex9NH72mpl1T30ku4zHtIPEsRu2AT52IxVREUNmOW2DIVJiX167Vjfl2xaVe44bHM/e+NOlyX0rSr1/Sdf/tbjIy994/Fw4+thVi+4djz2+GPHI7dedPzZ333n3YfLSe66PkIrGTDniKEEQnLYON0G0LVhmVjVtYikGJdMVtCRvNpSnBFDlvzyYf4vYZcwZ1/0u0k6UijWNVcI9xZnbcn33RJqOhZzEWJEVFwyz8mWveoTPuZP/GWLsetDjaHilh0u5phNwazkS4fJln2mR4Udq4YWCjouod/xS3L54RajO2/j/26zRfq3uL42z5829phnffm8eM7eHGNnZFFc9/ly3oOPHNeeeuK4dvPLhcLF7E1ON1FeHmFOlz9pf7F88V6hi1/0nYfI0VPnbPIMj9LxJi7ahRXG2OdNolZ/G+Mc3xhp3hpbRR7P3DDGnavloeTtFc80XzjpOZaygXPBIgwokQ9HW8DIjuu3nTqX34d/3TuO7330pccLHrjvy/ekf+HW8Z77X3s89uSt46n7Hjquf+AXj+OlLzte8cVPHi97/JOXdnDx+oRVbrVq/HYkNRf+00Xv8xWr85t0KtLa4ZVfltC34NIOyn5/Pv9t92Q8KPlbpbcLCjaI5ctpzKm4wN/YHH9b7uoYOzFm89u4+bJkfDno+jl/2F1K+tqCAJxgs/AN3uPF8gTjqH8+4Fqx8czn17cVh5KvPshSv2Q2juzmudly/3xCv7jxh+n93YR+t98BsQXMjAzB3QSVg0h41uAZu2q/oAHoGDhyrEp2Bs5V6AJt5wkKHV8H5SybVAMAQQgAAxjAIHAIkoJybSFaChC7NQhgk5H+XG8cHFiw22ocMCL/mThw4g2UXWPs58TTFnNBB+AgxhIfepJEbGK/cnYd0qMN4LIFlMYoWQFq56C/oKd/tifolRD3wJW3ve1tlypw5LkAGCn+jd/4jePHfuzHjp/6qZ+6+/NbETz9Chj1AwglKmwOoaPvq2yb3JuIdn6ks+1x3RZQYl+w9VTX5C+wehJsOpT0AH/yLWmoj3OBQaByfJN5PkXH57aWSC5pvKqtJTzaoZclnuZ5k3znLek6E8AlgpuMsx8rE+mspMOquCKV9vjtEtIlAPzsnFwgNgJq7ZfweWhW7ekTsUAo8/PkQnDWTm0PFrThicBs27d+rRB76B578PvibLTrJTa9t0rdSrzEr+/zkRIVW8A7106V3md3vSo0SPTdY29nQWPqGCyB5em/a+GzIkYxA0mMTEQ+ux4pogeYtQlKfSEpkjnnSSiai9rqczpGMuuzOev7nafk82T4vqs40rkSYrsg6lvh2G0CJde13/k/98YfOB5+0SPHC+5/wXH94evHY089djx088HjRz77rosstv+nE8/FiJBvgdKcrq9s4ls74o25UgRpvnyfbjovOcM9hR9jUBQXa9MBDOk9/VmZzg7STddZnbZi1/keSpjukmFtUdyWIPOB5N6Elj/DrdU3zDfXimr8l8/w3XPytYsF7NRKYmPdbfbsV1La986xzVhi5kGQ4jrcPGMc3bJlWAPP1vfF0vriP2IJvrL8ZNvYdtOJeaWPJf1sZLnY4uvGBO3C4vXNjYFiAf3sPGx7KxvusbFguQHuYXfSFg4WV8XqHeM5juEH/Kt+4Ku5WRuidxhmPOx2Y9/GZdxn50nsNJ5zQr+fOxdnND8KB33OF3vAbvjWlvsS+nC0/w9/+MMXf++p8S1qlIT3u+6ffOxLx0d+62PHk4995nj8lW897n34keO+O08er/zixy4xypPscbX6we/Drny8f0VQO16Sc/0D1hiPnXNhAm4T7vVw4L/4F//i5baBHsrWA/B6wn38rIS+nQCKijDPAiK7ZkfLZfMZON33FhvNNZtJx3BwOf3a15mDrx+xDUV2Ps9+FPQVouoXZvP3lYnevRa38Qh+tzybHdXfmVttbuA7uArzPfA2+SvqP+u/O3/zWTfx+9rAjf/8+S33Tyv8bkKf0XGarfauQQGnc7AB5J0r4AqMkm4Gv0kRJ+NAXhH4vq+dc6LMAWt7Scc5YUcaOcwm6Csfp1SR26C3yZNgvgF0q/FXkZrkExQRogUigWn1sgFlA84mSAKNyiPA1I55290M5kBA0t7KsEWNDfDaNXZjAjLAkw6RKESNHpfQOAcIIxfO6doCUVtaS5q/53u+53KvVglM/UVyS+a7l95PeHXMKo95NCa2Un+7Arb2tUni2c7PQb/2ehptyXzy1c/P/MzPXAJZbbq/uGDdtQFvQdnD+9jTgt+Z1K0vbvK+tiiJJt8m1YIS27sKaM/tLiG7igwu2Vtb9X7JruDD5s5EvfY7Z6v/VrzPW+7Z2NlX2Bys4TMCXu1v4Y2/2wWg4LgJiCQExngqMCLArxUh+JDgrS1EMHszB5IOCZ7ExHZ14+u1fvNt28gjX37Lt+9L6OuzVebsz2pn19R3+q5d5BEWsoPF0I55cr5EtevTT+12rPHWT692MmTfihEepkTf5mCxlf5hBxuzjV1iW7+KA1Zha6e2jRsRNC4Jfee06t4uGk/yp/fa9FNe6TLCGVnrNX3//MNvOm583ZuOlzz0yHH9/uvHZ5/6wnH9iXuOv/j4ey62uj/XlMzpty2zCLFCRTayxFEykazIdO9hN/sNJxark5vsdl9od4saCjXiKpuzO8hDG5fo8kuvzY04KvaKV0hzn5H9ZFdo4v/muvM9VM9P+rHtxVw2Brc8h6Sx9V4hjjz1I/GwCtdnmM7/FTQkeq7ptTixSfsS7S0arF42HpC17/Efc7aJbePdZHz9wPH1d/Pq9cw/9vPitHZhLxswLn2Qe3F9+Vfnrd3ifIuNi/PGz6fpSJt9Xt6ioMMHatc4zIcC4sY4eNR3rvV++zS+jsFVPJBOtoix8WvjO5nYWn7nOmM7x1S6gPna2Hi08bfzwqdu3Quvuv+83VbxhxLjCrf5TTsAw5zujy7J//DHf+f43Oe/cDz2yrcft+5/4Hjoic8cjzz2O8fX3P+vb5/KJ9kXjpq+4k7whG96lkS4k7+lN7sE2L8YXUEgWWs/2eNmPdn+27/92y8xqgS+hL4V+g984APHRz7ykUtsUHQzd3adif/L1dgmviaO4Z78bP3X3DRWxYItpGyyXPt2SS1mrQw4gcLscjXymW++Kqcgp6Sd/tkLzHddn2Es7NAW/0kXtdsrWeiOjxeHnk/o18P+6L2/ew/9VYlh6liQk4AtGdzg1XEAgGB1PSKwIM9QFzA4oBWjjFdVndEKLAIUEsQpFkSBR87MYRBvZEcA3GSBw+6rQCpQCKCAzrmbQCHLWznmzM47J/RdQ8/GbB42WAtcHNz4yClQCiY+0zH90+e2A+Q2cC8RQ/gEyk3glmSc5T7PP7IDmDbQajNbqApchbqg0X+r9NlrcvQgup/4iZ+4bPPKVgK1SPpVxR2FIqtf9Et3G9zZOD0rTJwJV4G2gJx8VagLZD0Exu+S25JM3mSLTLIf7a99LfliV3xrdbr2sYFx29Y+ua9qe0nrEsZngkPnCKjn87ZP+LG4cJaFD0kczwk9PLhqDlY/SxwXo7oeyYIXHbN1EEHYuXB+tuKhcdq0gqQ/qwgS3O0rXfG5rkNod0UqPXbcE9gV6xDbdGfLe3YlAaw/2/ndS4yMu//evZFkRTbsYrE90y6C2l+22CkAACAASURBVO8cO3vSye5sgE/Ilq3vjSffQw5tkXdPfOOjl/To+rWLxtJ5+rMdXLKgiGhnALuAK3RI5sZS4l6iLgbAb/c0SuiTp3vuO/4rTz50fPobvut4/UP3HQ9fv3Z86Ilbx617bhz/9lO/ehkDu9lkOqJrxwVcg2cwnu68illkWxJH/5LS2lAA8r5xK5zAO7tE9KEdW84VzhQ5+SfCLfZYmRfHxSvE0i4CyfiSbvhABnLCnvrceMWvxQ4xaTG47/gRvXlIoEIKOyCzue57RYj9eUXPGVhsZfvmTCK5MZFcxnlOgDfRU3Ci53N81NbyGu93POLh4vMmNBsXnCs+LAfYfsiinavGszFmE4nlO7V5vlXGdeY2W9iCzHKZLe6IY/gofOAb9AjP+BoMpwf2aoz4zs6d8dIPDnTWm5ihICC+7jzrB1bpZ3kn/bG3MCPuUKEtLGn7enhcAbJEODwtwW8FP/8tmS/JL9m/cJ3XfMtx66FHjq/91K8ej1z78oNDLczxEcm3nWeNwe/L25WSf9R+2F27tt1vbKWbCgJ2qyVvOycrOCRjOvdU+167j76FFrfoSHDF+8UD86wIIRbLL3C2nVfzJl52TbL133X8v37gI5yC3fBObF4OwObIQDYy9P1VfdUvW8c5zf3ZnlfHbPnsZ3yoa4t97I48cOL5hP6ZGOsfnePX3vCGN9xZEOIkjITTCWgLZowVADLODTobQBgz0AVs+gd+CHPOAmwkxfrcQKiapiJ7DmAI0zrrVs0l3pJ64HyVvPWLUBvbJqKbtGoPaPhuAxtw05bEz/3nApzvr0pqjHf1eg4egIyO6Fz7W/nbogQ96d88LOB6v+R8SZngvXKyq7UZdrM2k9zuLSt4fPd3f/clebZiWXD7x//4Hx//5J/8k0uinN4KiLZn7VwCZomFcRoT+XcON/lcudhfttdW2J5439a4+vv5n//5y31jvbdKXwDpL7lapUdG6YGOljguGaGnteH9fsnvmQif+/D5mXz97Mdk0vdiwTNBJR3Sub6eab4lGrZwR0ys0MODq/S/BG19BOHbQp12VPGtEmxxDbn0nZ+hS35+7j5LRBb+eAJ6Y6gdWGV1FbHI/zc56Xj20HnZCd9X2SevlXnFyIhg+rR9eBNm5+i782AAwiGp7njjtaW9103AdzvjYnvXNWYPftytmyXStQHD9Q/zlwg5pqiwhRLYDEPp3Ao74oa8hc0wy0+z5W90tBhVf51TIt8YI7qXgtute45ff+sPHm9+0b3HN9z+zPErD7/y+M3PPXH8lRu/eSFTSCMbSSYrPvBbwgxXjWmT8k1smyeY1TUe8LarPI3L7RpWpK1G2ckgPiiKwC+r024rOMtZ325PkKRv0t17sogtS1LrZ+OGfiVgZ19zvvjD1s8xYvFbQadX9t3cIvtL+uFPrzhE8qeHdNBc07n2FnsbG5K/BJr9wGtxdEn4+oj32tbWmcjDLn7iPHYNRzdubkIj9i9fO8eEc1ylT75FVoWYbYs8y4n0CesW23HCxd8zT+S7MJe8e8051pBxYxpb8t3Gmmc6n31qf3kVPkAuOLl20HXkN67Oh8Hkk0jWBlt2/qte9arLzh63foXnyRGnKRHOZ7o/Pd9o5TVOEVaFWRd7u/eB455bN48XP/LCuzuW8Iz60HeJvoe2ZvNuq7JyzkfiT3ByFznoJnwI65OnxL5iw7d8y7dcttzHf0rie55RO6Na2OizxRV2A8/FIm3jxHS8r723E2fzj95voYfviC21DSfwXnjEv31uPhW5+cWZ75BVW3yya+tzeeTin3kX12sHVrL5jjlvcxPtrG/iIRvLuva5eyjef/NMtO4r8/iN//T5LfdPz8y1N77xjZeEPoPaRJijrFFzss7dqmUGzgkWGAVr4Lbtc2gOqn/9BYBWaFT4kGoEc8lA/XcegPadfs4OJPicgxzHWgfboMDxBbHVHUdDUFXuN3E8Jzb1swHMltZ9Yq/vt3CwOt2tRSs/OehUIDmTrZ0nwVFgWqBd3Ro3/V4VrDepJ8vOw34PWMnCjhB4D1/p4XgFkJLoAlUg/Iu/+IvH3/t7f+/yEJY+F/D6X6LAzjap973gt0C+yEXXZFrC1rESgyrtX//1X38UpNty9u53v/tCHJs7K4oIp5+xQwrOpOMM1Gx1CdNVyCognIkc+c3p2oN5Wz/UzpLHPbZ2cJbjTPwkMp2HYCCCbIgPZPtW5z2RdxMi5+91+l/yuYmq1fklWr2PmJCJP/DN2rKyYcUD9iAkrrEi2hg8AVgiYBVYUk3WiFTnd5y/KvB0LbxL9vRuG3+EC7HpOtuYI2iOs6lNbM3xEmgJVuOiY/1a1afHJT3aby6NOTnqb3/FwU/W1adVYv3XpxU49lK7VoXNWe1bhe88uw4Ufeiwa2tPkru3NHRuSZ+t+H2XbfXqVoFWvvpL5kjo8cALjg++6puPV77mNcc3Pfnx48MPvuJ49+duH//u/R+5xD16kUzDBbsorAgvRjpHXBUb2JGnu9Mvsl0b4VLjax57L3m3wtwYfc+34FznR+bZuqKNMYjd9Yf0Nz/alqTw3V67VsIsXohXjVOxxfhrIxmN2S6VJbp9pyCWnXetn4Dc7fWSTxj0wQ9+8LIzSgwUrzrPfa69t/KocOaz1X07GGCsYhyfFRvEMXEKlorNi5OL12eMXwyF94oabOKcFMIwMsGrnQu+ujHK+XibV7rcGL+YT8Yz/zHGM2/Y41eNd33d9xv3xeFeJabw8ew35/E1Fm1t0cH8LIY5tnEoOzjfvqLNXu2EWv4mtuERuM3yGjoyp3SarWe3JfH9t92+MbUCX9IeR+hYzw/KN+M2nnov8ew1n40H5St4sb4UEbo339h2W73CbbrN34sj/e+CEx3Z0ebhr2237/lBPdeohxXXVvf3d+98xQfb7e34Wr9if2IIjGPH9L48RWxIx+Zy+Rus4bedAwMk21sMIM/G99pTiN22a6vj2YDvzTFesDvRdlzGoJioKLr2vFxerF7Ods6R1vZ7zyazk+dmy/1/CzL+cLze+E+eT+ifnqlrjz766OVn6wInjrzJNudakAJkArvrtkK5RnhODDbQb1A4BwpOsqvVWxXrfA6cDB4OIQg0xiUfm2xs4FsnWkIEGDm/oH1e5Zao1f6es3IgAsjM9o8kdn3ABWDX6ZegkVGbyNY5iG6Ct4Fz54OMxijgIPm2YupzScoGtCU8yCtyClyziXPllyz6W11vEhbwtjLfz8RVFS7YFagi5QWPEvp//s//+d2VTvfUa0+QJ5u2BeG1YbYLzchofn32fbIX4Np2VgAuiP2Lf/EvLsG5cxWnPJhG8iNBMQfm7/8roT+ThSVJO99s40zwBU/XCQg7r0tKnbdtLyFaxN/j9MpG+o6NrB5hj1XofN5Pokk6bGmHG/vKR1cvMCHy0T//VkFvHjougBubNnrN3my1ZzPJtoTCKigcsv1cP5JWFffkzp+yj2QoAHeNRNQcSNgkTxLPjq/duq+z9vw8XcdqR1KOhCzxSIbFxc7ZbZHJVd/mBCbA945L0nsfIe1ziZgxWCXps63obEFMWf3Aag/MkgB2ja34dG/3RmOg29qErbaM1n7ypQu3KrT9vlt26scDB0voKwBWNLzc83nz9vGbL33b8aJH33q844nfOh68797j73/hJcdfuv6Bu0/BtnMjuekY6beDC45ITpp/+KdYQ++NybbX2k6etQdyZ4uNWQLrNodkV0jqFZnv3Nr2eWNLbW3RfAsm9S2RbhzpD/k1D4hkc1TRpPNrL/kVNcJo/m7++7w7R8yh4pgkYHdAJLc4h/iz83SQDTqn+bYTAq7jB827oob42mvy8MONWzB5kzX4vAnCJuibvJ1j8mLMVdfop/ky1xIE18JZctCffjc+mSMxeAuQnU8/q9NNVhb3O0fhCJ7DRrbqOL6ysWQTaFgifjjPHCqGnnna4vwm7trZZHDj0fKc5TpiC/1s3FwOS7f0uXHgrK8zz9yitHbiC63Op6dst3vRw904Q0lZcrU6H/a3Yt+Kt+fvGGPXNh9dn02HARvv8ckWP5IxrKmPjnvOkB0rfedhecvRNrY1J+alZwd953d+5/HDP/zDlwf5tb2+1fnuoa/w0K2QdsGYB7Zyzgcaz8ZIfrH2zD6Wp7DfjmnbXIgNjY8vLU+GSbv7rPbEkOWAdMBGyNqrONocdI24aB66prnZnXdilZi33Hxxht70T0/yBTyD74abFYOe9d+d5xP6Z63DP6AGrn3DN3zDZYXe/9mZAdeSsc7d1SeBEdAARc63ILxknoNJgpc4MvZeORDDXodX9VcB2yCL+AODTRolMgIuR3bNJpN7vaREgJA8bCBOPtsnOSuduB6hA0YBMwDrHCtsfU/3AjyZ6WbHvIC3gWUDLJkE1U0g6dacpVfkcYOrREyCuIC7wO08YGTO2bvv6XGJgvmSjLTFq23373jHOy4PoStQFVhKJH76p3/6+Mmf/Mm7v8XdMaSYbICPfEDf9wvm58DBLjZw7DmR3VbnS+irmFetLsippluB8tAy23sB//r/kqszIdpkFrlYMrUkhl2cV5vORMj1ZztaMrp9bYB2zjng+rwknu1vABackBO3UqSnMGa3z62+tctnzAs7bz6sYEsuJMhtFxRoyVI7VpXTV9dbHYZFfBz2IQq1kX4K6h1DImrPA87IaSWQPjtfclO74YbV+o63AmNrePJ0TELdd423a2CDbeseWmYekJESLA9lhO3IXnMp4emYQtT6ricou98yWdJzuvWzYTunXWsnggQNpinY1tcmV51ndbbvtijhs1X8ZLY6L5FuvkvykhVGJpv7UFtZosdk6ad+IkIebFeC/7sPfvVxfNsPHd/y1CeOl9363PHuxx8+Xv/kxy9405jSPb+ClckCU+AmHfJvNqRo7iGEEfzk92sFyR5GNB8S5K7x+89WmOs7nOuPTI3Jg+rY1hZYkt8ukdqU7O4KH3uxgm3OFME6l12IGXABJqxe1k/rsz+Fo3S0si9/kJiLM3bh8R/kuO/TiX/FCcUP+pK48EMxEkbYsXDGtZV/+cdVCeSZ9yyGi3fwCna4RnyELewGZuMtzl/dn2V0rbnTJzwTaxfb6WPHsPFTQu+ac/xajN62Nm71Pj3jWDuG5VfLMfDT5k+hly3igOLm8kk60YcYB/fJwN59v/HYONaHnfdM8+hcmLA8MGwLR6yc+5nScCf9ltDHb1rAaLx++q2EHj9XPIYNCmf1F9bVZtvdS7Yba8fCFosK6S7/a+HD2BU9+ae+ugbuJ1++2uJFP1MXF+uvHQQl8RUePLwPLq0tL0/eIl0yZhN48fJw87yFUXbSq1vV4PH6dLKxBz7ktXHrjx3zr7O9aANusxuFUgtxxlEfdmz1XrG17xXR4GVtkYl+xDdJu35WTt/xueY43T/rv+cT+metwj+oBq695S1vuST0wFCQBqCb0CNeSFSGKOBvEGeUSyYX4DhR5zHqJdabQDJWoM2xyGUrDvDZNpMJONUOwiIIr9MCCA6DjCA85NygSTZOvoksYqA9utBn527QXJ2YA3NCFteam3NQ3cAjgDgHyV7ShWhvQN05q70FH3N4VVK7JOcqIsfGlogtaDe/W5yh500qS5haoe+/xD4S3APzCjIFkn/0j/7RJajYVua3pTcQrz3TOT0jdXRwJidLiM5j7LOnvrZ7oOD4rne961JVr/30b2W4c+vLvf7myljJk9ze++4cePbctTG2QOYlOedKNf2c/YKd7dyddbI4seSUP68PXhUkBeHkk0C7RUFCjxDwZURP8r5ydm7XbaBeP5EgIwn06lkHsG2T+eS2K8eqONsVyJMJMUMUNsibDz+N06uVlcU+BYB9Onjj7LOiH4JuVR4ON07Jr+3GJTKIUGPe90sS7AqIhClI1Bbd1l79GqOHi/W9le7ducSXxYJkk8CzIUknjOVTCDtbdx1MsFKUfiuahQX7gDMrUWStPwldu3m6PWbjXaS2lfkKPW2Dfec733l8+r6XHF/85j97fOv1Tx2vevzLO23y14qKvbeLpMJhc1Ob/I+dWrE2X+Q/+0GfW4FPH10b8W6ujan+FHnsXIDNCiGX36ue2zDgDYLJxhq3nSH8mm0im+fVc9eK/4tLrlkb3kIR3Nn++dyS+86DARvjty+7Gfju2pbEXexUYKqvvrNro7G5vQHP0McmCXtMzNw4vInfcpglcrWvSLg4XjvnYqDraov+Nt6Tx5ytTDiPY4v1sHLlgskb5yQU2tAmWz7jOEzdmFMfjctY+flypuUJ52vZheuWT238O7eRrBsb6Gr1sT63fioxW72Kx+IZDNz4tmPC5c46XO6yOwFaiKh46KdZ8+lsMs6QH/e+ZwXVbgla+NStQOydHYYRcY5s3QpxfYp/jc1OtNq2Wyk54XnYpbDWa310niS/cbqlBy5XPCiR/zN/5s9cFlXcM5+s4WjJfQXS3cXFX8466jMMo0f6rz9xlr6dz8bwfvFmfVQBH75JgM352c6Wcy6vYvviZe2sXHRmJ7F5x7kVr9ae+DnZcM8tHKxd6WMXAuGgONn8PTe/Q//fLVx85b+/8R8/v+X+6Vm69ta3vvWy5Z5xALsF0I5xrgUVTiR53SRyrweILGMrUpxqScMmw67Z7Xcb5AUQ4HEG4QVjzq4vIH5OMtexJetn5wd4nLtrAEXvt0DAabdd4wIMdGJl3rnrTRIugU6yrQ39LNjQBxKxQRQBP/cBfDfInfUqmVqiQkf0cCYxSyC28CJQCMq7ir9jKbBUGa56XVLfSpt76Uucexhd/21bS4977yybETyQR7ZvfALEnWv3HLePa8fx1JMX9bCjTerPtlWy6Km0vS/Z6CdoCpqSvAKsVQ6r9IjHko5te4kd23Vs/Uc7Z3sjszEKqhv8zqi9bflu+xJEnKdNQZM/LCk7B3PEgRx9joxsQi+xVvARXLUr6LHHM4GFQ+w/3dO/JKJzrFxYfd8VTat+ETBblMnBJ93n3rityvJp/sS26KG22EbySeJ7b1u+ooBipDm0ii35005972o3IgCPkvP8frG/fpc8sEMrYx6A5+FJCKTdLQiJWMBOrL50fu0np+JD75ckNcbGK+nJZxA5/W3Sny4iU3AjnfTZwwuXBPZgqcaAnPVdK1kRofrtZzEvhbgv3Tye+obvPt78NQ8dr3jik5fvSt4js/25JaNxRsDblSOZ3LEbK3s1Tn6D2Iljjc/uh74Lw7bYS7+2TivcNPaKMVbTNl7WTvq3Kt134hfbJI84Gjb13SaebGELN+nCbRKLK2fM3JjSdyUuFVCSW2E5HcKEM66IqYocyHPySU4sLihIGS97dwuB1cp9Ns/OXccVz+AZjIKtm7QuxmxchwXi3sbDM74snm5CL1ldcg/7yYQH0PnykDM3WJ61ScvGk+UI5ziwBZpn0sGZN5x1wo7ofDnQ8oy1IbixvIjem2f6dEy8h9MbW9kpW9t4aR7Ym3P1u3zPOOxWOce3tQtzUnyJs7SbL1zL5vsLW0rc8wscJ3vteTwlyhI18S0/d++8fuB+fbinHga6NafCodvQ8ttkttV+4w9u39jqy4pxbbdg8a3f+q2Xp9tXsIpv9cs+vZbQt+U+LJLIimHLDfjGJqXmYfmA8fbd8kKxVK6AJywvXX67ucnO5eKxc9y2hu90vtvt1j6SKT25pUyBkM92vTi1dsi/2T9+sZi341gekZ0b+3K2zmmOn5sV+ucT+tXtH6b3l4SeI50djmMxwAVV3yEG62wMGeAtoJ+DgGSaozDeM2lALIDXBoXer/NuQOKkmzQt0AogEsyVlRMiXX3H0Rbwtz26XDAgj/YEZzJpE7k5J+47Hno66311vUmN8W3yRjYA5FqgCeS2TeADDK9aYdCuxNxcb1InsLI1OhFc6VVbrkUuu0+s333v/rKS+irUgmLB72d/9mcvW9Q8yThCrAhlHmtLMofY07FtYLde+JLj1sMvOe75xG8c127dvJjFkiO6MZe9NoYIf6t1/ZccJVOBGshLVjsfCbdl2lwZ+5ITdrkk7Pz96mztz9yvHZ/t/EyUVoarfM75bHh3yLCfXf24imitT0u4C5yebr8rsed7P9n4rsysHa+fkLX5qR0EDNkhR215eJCE0ope8+bhYo2ZveZDK1ttsS22Ti63X9RmpEpygiRHqBCpgrMiQfpsBUbSnA2wI7jlWtvPl1ymKyvwtWnbshVyW9Vrq37pVFLTOIyzft1v3LjOhHdJmeSB3dFLtmJuraLAvM5lN14RUNuorWTDhnQG/xFUP8lkPsWZ7kfdgosxI6E9n6Mtr5338CvfcLz6lS8/Xnh8+UGbnevBbVbBsom9T3NXfbMRCT1d8PuNpUsSOy+d+BlC97rCJdhlp0Wf3/e+912KnPvsgOyF/dUGe+scz4bYmHcmtgoA5sW5WwjZwkV9wYAtzPKHTdT6/ozJ2ZqiGizevtiZe353Fx9d7Tb62t8xSBw6R0KfjUj2jY9N093GbhhmLBvfNjYs14C9Gz/FCn6vKKPPLR44tni72EwWyZx4unhLNph/jq3GSMfGZe53PrPp9KrN1c+56LHxZnkIv145YKT2vBo3jmd8q4/k7LhFJ+NMJwpbO5+wYIukbHk5D07LVsV67evPtXcXA+7cufvciI2rkvCS+XwwLtOOoJL1/lvpTrZ+mjce0WJAq90lyiX6MEQxV0K/XAp/qljW+Z3TmOIi8IEvJK/dKp65soWsrle4pKuKoT38twcT95q8YWe3GLYqX0IffrrlFJ6T0VwtTzauc7zcOMAGyV47u6NSbDcnfZ8MZ47kMwwyt8sJl9vh2WLN2gIO4uHH7GrtfnkK2WpfbAjP2I1iau3gKOwdfyS/vrbP5ChuPeu/O88n9M9ah39ADVx785vffFmhZygbaIE2o1lQJK+gtI7BQW0z2rFpa/sTSGqL0Z9Xnzn0EkZ9C5YbSBUhrtKr89Y5yL+JziaiwF3gqI0tOjhX4NLOJu8dW8DZgFm79bFEBRgAiB27dpcobJ/6WSK1ZGV1RnZkMzk2QArwgIdcG6zWRgDiEh59dI1z6dy8nwOm9s1znyOmPUCmn4j7xm/8xss9YpHbAk0Bse2yPZCuSnQAZwvbEoXGIYGUzLFBRPDWfQ8ct+9/+Dg++7vH8QwJvUDO3pMz+Vqlb/eAB/b1JGYPbNxV6PTkgV1nUtVYt/0ldmciuTbOtpf0nYno+snZ3tfnyeD6JYbad04yKUiZV8HofL3+lwCyN9vsrdR7+Nh5BUZyuAW27YcNKhBK4iRC9S2B2MSQLbK5kgX388Ogxqzf2nXvu+3QzjNOwXsJYtft/fV83/bL9NmYJVq2j9Oze/ytUEYG6rcEs3ZrT7/JG7mBx+7L5l8SIYmkFVw6gD8SQXKnY6sLbkWQILHd5HOMzhQHyMPvzRV80X631SCfij0bs3aO04/VqHxL8h+h1V7yKOxoF3H+tm/7tose211TvxHu5ESo2Z159zC2xTzJ1ZIyxLDz6r/vFEbORSCxr+8VcZC9PtdWNgezItEVEPtTnLGi5lj2s7GJXW3cg4uehcB/JQl9j2Qv+V7cNtdiBbvQRjJvDIQp5nzbUtzqGsWwxm9lnQyShc7Zwg7bXPKfXFYk/aTW7gjUv3larmAOJf+bzG5xcrFxfUjcW54jHi63WpzR1ra5mM3WxARzxv/4OO6wifJi5yYIGyvP55zbZYOLt8ayycbGqMVHsVO760fsFZZtDNTexrLVG72K88s7zrGBjsiwXODMFdfudxGi4/DdOcsfOxY2e+6P2/O6pnvnS4LDqLbi9xNw2VO7icIlv+Uu1obDJep8S5xIVpjqNqX6bDweUGcnk4fj8QXPXHF916RPDyAVS7r3v2S+/2RoZ0H4E8eJf/U+rMQhJaJbkKR/8XqxfO3zjA3mpXPES7rmU4sZsHLb1Nfa+HJksQTOG7e+a5/P8Q1cGj4kk90Ja1tdqzCicEIvqx/yLD+qD5gOs+Ee22sun5un3P8P665f+e9v/EfPb7l/epauff3Xf/0loRdkBfpz0NjAv8kHEHWdwKPNc2LB+DnOBsf6tDKGuAKxfZUIc95tQ0B2zgL/frdAzVnPQeKcwHTeJjwcWzJS+wjNAg3gMgZkAUGyErHJ/Aa6zgeQZ4LBmXd+Ov+8rZI8O087V4IPIrbEQNuIpnPJiCwgFWcEOAM3+6G/JXOr471Om+mqoFdC36pUK/W2mWZTVYpL6Fu1cl9aQedMXGsPkc7mJC29Inhr54B5g5Fxb+C2Sl8Vvv+Si2SqwLBb0GyJ61irf7aNLjED6FtkOxOyZFhSRc5zYDT/S0IdY5ebSO3cbqK8hE5f22fEADlYe9/gvMcXZ/QfGdmfr5PMm68NdGs7ZFvMMQ73g2/Svas32wdfsyIcKToTAT5vxVYCLuEhA4xC9nrl7x5OV9tW6ZIjsoVYdb6nlGsjmyFT50lw6M0KfGPNthCNzrXC6cGAtZUcyeveaUmXsZDN/Zh9lqxmm13fd42r9he76vu8otc43FsMZ+oz+eGPlfU+t1ple+gWYeqvtsUuxYP05+FnHoy3uxtsEec7fRcRbUWsImGkNfxoTCX0zcmu5rKV3UHSOK1K8WHkDdbAz66HN+lPHEBKxQErUBLV+nBLVm2Ipeyp7/VBr3QEIzxES8wUE71KiJFmOuo1DMtuzj6rbW0sxiyGn5O/zlPohId0hyzDW7jcPHQsG9xbCOiF7ui3424fSO4+5xOedN+cwftNepecL/bzwXOScE7e4N3G+uZiecliysZMOLZzlNziFJ10zTlp5rOL096f4/O5HYnEymL+fCfRETu0eY4L9LN8hX5du3HFd+dkv/btgDlzSePfmLwxYI+zBzrvWsWW1QP+xi+7zjbnjRe1c14MWB4pZrOLsCLfKaHP5np4bljT6nYJvd+dbyt7iXJY1H3zJckl+v6SueJc5yh+Bi9UdQAAIABJREFUmxsxCD7hemKKOIFz1CasVAgUr+rHbrlsPv/snFbl22rfT9WFmeFk/fS+7d7JK/7vXHRO/ZpLOqefxQ427bvFm+VpybX4xTZhlhyCL5t7fgjjlgexP8mzmHbOW8imYNGrWLd8aLGxthRYOu4BtnDJ2Nh8srCjrt0de+fCaX1nJ89NQv+3zhT+K/vzjf/w+YT+6Rm69qY3vekOIpFRbMIHZAUxhAGIC05XEWiOsUFknVZCz3mdt1Us5IJc56AneAl8gigH3ZUAieIGwQ10HJSTd/6S8w3wgvQCj2qtqpmAtsRkQRnAIV5LoAQawLDjX4K0RRE6EKgkPwgyeQBP5wGj2tenqub2DZSA2pIVNrLEiz3sfHVsCzDm4UwO+7xB1+fVXUGxgFgluyfBluCn/wJd29Pa5t699G23L7iU0O+q4gb3ZNpiliCwxG1teAPRmZiYa6v0JfQBeAHbvfRdU38R6wA6WazSb4GIXay96u9MkpYo093O1XkeziRNX0jKrnQsCVviwz7ob0mFZEow0j79bBXddZJAgSsdNp+een9O5pcICOTmSZvklcTXRiSFHOy+VysafFvAbP76TrKI6PXZyn39Shx3VdxcmNe1o2S0JZB/60PSLwn14COJd7q3pbJrJOIRt3SWrXet1Riyda575COEjUUilGyRu8ZqNbixKBiks+bEQ5ToMVk6RkfwIz1KNBc/YAeywhbYSDLZRWEu/G58nxvL2tPGpuaj6xujB2NuAUCxoZVZPo8UluT1G8phSthSES7/LKGvP0lf7So22NbuHtMtBHrw3O7eSA9tS20HDxzmp2KdQgkcEmM8s2DJ39qxeNWrpJZuxQSrQG672OSJr5DH3IlLvSZ7tsheO9f9puLJYnffh8HZZbqCJThG17iVoXaTp63HFVTsQID/iiPN7d6GoDizxRQxuP46XrKRDG5HyS9gFPvn72RcTD0TdN+dE0x2ycbpgg43+YDJ2lhM7z3/WN6CgzhXbPB5MfEq3F6sPcdZ35HLGMUcfSs04hPZ1BauNrYs/i9PUMDaY7gYzsUOVz+ro5XT/BiTtlaWq65dLsV+2QPdLheDGfQsltf2PkeidulPbCqOZONhWVvtS4z7rp1A2Xw23bGe4fEzP/MzF1ttdT6sUhDtmN2IMD3/y5bhnAJeMhUL6MSWe5iv0AUnFbHJXjse/GlOautP/Ik/cfypP/WnLmNJ9rZ4V+hLVosozl/73wR05335A1l3QQAu9crWtNX5nZtOOmYRa/1VvG4+dv7IsD7Bf+UgdLH+rm92gZd0DlyEv4slbM2tRXgCDtLYxF1FWXOy52yxhiz8rDj83DwU7/mEfjnzH6b3lxX6TToXyM+guQk9QAeeZ1BFCDbRXEfjEEiuxJODLCgCW+cCVIET+CIuwPv/L6HnZK7jZFZGECIBVrtAYgO6QLcJ/YLRgtgWMzY4bwHD+CVZSwoQMbrfpJ2OOwc5lBisDJ1nxRhgIJEbsOiW7ul8CQM72WTSdWSkKwRhX12vTfa4xzdYB+Aly20zLQhGwAuUHrJUZftf/st/ebz73e++BNaC4v6E3QI1e+sViVgyfSY69Gtu+QEb6nhttaoYce+/oJlMbUVTRAHsjbX5a+XJyqo+zAN56ONM/tYOryJEK+uC014nsG7QM4cb9IyXDPWHLLPrxuM+1c7bQgFSu4SNHBLuyEpkon9by7VBJ4jSJhArL1uSbPXZiga7t+KSn0hkzUfnO257ti3SneMe6s7Th/vUjXkTpsXSvt+ETuDe+9OtqvTq/ufGmuz7HIZ0JpmxUwUhsjpfG+xbYSv7TAbnmDOJRK9dA/ONl40iP1aPJeHIJ/xxb/85rlhtRIL4jXkTP8w7bMwm6NVcadt8Nkb+ZHdD7ZLNE+HpLr0lZ4Q022vlrOS18/vN+k2k0pfirRUTPyGFWFk9rs++S0e2WNpRUPtt6a/tvleUYXeKA5LfbCbdn++z5O/0QydiQu3RC/tp/Gu/8Ka+2MnG6k0qz/MojrNh15XIs7Fkrj9zKUayLQme3XkdtyoqwaLj5rZVKAQ6vTUndo+QQ/GCHuxMKXGyYm83EV9cbBPvznjp+DlZ3Rgofl2FTeZz4yK8YPu78rgYDTvh8bYhLut7+dnG7qvirmM7ZhiJI61fnttbHrUJOFtZvrbxcjkBrNEW3rhzYm4VELZ9163Oz31dNR+rLw9arH12QzfGb+V2uV1yrF1svO19mOIXeUrs+9xzgEqGW6EvIa7g1ZPj85PsuyJUW+5bjGDrkvnODbM6ng2LkTBXPCqJV8Ry+0m4aKW813BPsXBjddftbV212efv//7vv9zj31/PKuoBorUdv2mFnm/DjC0G4LD4PKwTaxS++e7ZVuH+GYPwczHJXJkXfN3cGSc56Bf+nDnO2ulyjPVbMQFur0+tX2fn4vHqJhnswrEzcBeV1p9r45zMG+Nz81C85xP6xf0/TO8vK/RXAe7ZaTbp4ygMHZFfkGOs54SeEzBQzsRAJRQcQh9bdd8CBGIPBID2grcETgAk/8oIDBYEFkBWR/WlCqdN5wr05F9Sv0nQgoZz6WoDAhLUMW0jUdqTHJFlg1ttA8rVTddsJdEcmo/jnus9Be6489TNuz+vZ+7oYm2k785zhyhtMrOkYe3FORJesgoMK3vvW2GMbBcYu5+rxLlA2X/bvgow/YxdyXxBq8CINK++2fUmLxIuNrkkZQkOoF7SVdu1qRLf7oECYcE7sCWDKjCy3XGrpzuP+jOH5vyZQMbcdN7OL8KHDGpHImU1Vt9LFtODotASLW0aCyKRbJ0feYiAm7u1+U0S2JUiR3Po5+W2WCBo1p4Cmjk460MioygnORc49VVb+3A4ieYWOOgmO0I+yNJnpAkRRKzWptYHep9e9LV+zS9rs3PcJ5l9IPTJy8bMTZ8RhY5FDrKn7JDMzUfte1p/n8+rAkuiFASN54zZHfdAsuS0KwDmNX4r9pK2u/hyHHe35neMjDDFSjzfsjqzyankFcaxicYkobfFsXMQJiv0/Nz8tbunRLv76K0E+1lMSdZu3258bn0wJ2y/OWjOrB6xWYl3MkTMjWH9a7HY8a7XZt9LdK2Q0xv98otNtvquse5q/97qQdedJ2lCwq/ClfVHeIFYIsv8TyyAGeRlv/xV4q+9cLu5qDjgeQgVJDz0MPkqHjQP2oJxCvP0lv/mUwouvkfCxab6Xn2yT0ku+944wr/h6ca2xdJzctB1G1MkDMsjti3zga/wyU1MF283ftC9ts3NJjbOOSdT8HpjHhl27HS/usHRNvasHuhsbQwPWx5oTlbujin+bUy7Kh6cfaNz6E1cEIvwTfMhrvdqNZxu8QQ8jH3gnSXzrcq3szA77n1/JfPhTXbZTsOeu9NOvnwbX1Csrc1wW0HA80zgN1xMF51HFkm7AoXFA8/ncG+9QlMy54N2n9Vv7z0M73u/93svXMvP0yVvWNZrfigJpVv6PNu1uVguz5aXdy3f8Z79rp3z2TPfFnf42XK1tVXJvp164tbyVdxUm3ylz3uda+C4OANHzripUAWfz4WNxaWVv/63kBu2PTcJ/f/4TPTyK/P4jX//+S33T8/MtTe+8Y13H4q3QWITaECLUC6pX6ADvgIQB/SKlPgeaGtX0EAkgcP2uyBcu1ZYJfScjDOtBW7S3bUIYNcCNA7TayApgC7wO1/b9FPfdNP5m9AuMG1QXAcFeoBtx0IHC0znoAfgNghukFPAMA9Afufp0v7168fNl7ziuHP9xnHjEx+66EDw0sdVtmAuNpiba6QBGNcmna7cVtGMfeV3nqBTYCwIdk+XVfoS/cbVQ1r+2T/7Z5dV+oJXQWdJ4Op6EzA6ERCXWD0Tmpkvc4O8J0sJfTsHCrwF8OTYIGf1t2MRVz8/pi19bvBZ/9q52f7Z7freEhAySKRs5XomcimB2ODE9+mvoOYhdukvMuJ3za+y7bXH+s0frT57taq+Ve0lAXxpiSgcQ/Qk3R0XPGtX8iB5RrxtH+9zbVgNkRAK/vAD0eTzSJAt4EgXm5dQSejZDzzrfGRwccfqfDpuHJ58XyC3mmJ+3HMeEZOIuP84YqngYl6sCiyBlYwq2CR3ukJskjF7TZ7OzX7paG0cTtWO1erFfnZLf0izz1Yk+JVCSZ8VrWoPqaqPZG28tqZK9tK5J/knv6S7PpO/Fad+A1qBrYReQlJ/diSITemS7ZrPZCHXYmvXd53CJz3y1R0Lf9+CTf00rxL62uK35g0R5QN2jYit+pbEuofcLwns/It/a58bW9i/mFyfdodsHDy3szat+FQffJ0eFVGStXa7zm1K4WjJfn1WwJWE4C38wGqkXRuSeTFc8uA6ZN2YfW/cbGE5jLHCari2/GBxlU08E1HnG67hHz6LkeJ4r+TSJ/xYP/QdXrIFeHFvY8tVba09K7It7sHCjZXneFUbVxVH+PcWU4wZT/K68XH5o6TpKt3jeMlLL5sU8m1xgs9sIaDvFFnFHvN1tgPjaeGhRD68jg+kd/c7d+98n0vo4wl9rrDYKr3V+fqRqNe31XN4lL90rM+9ej6JAqvnRSRncwan+76EXtGQDSl+28WTzzWGfgGkW5A6r4S+YkRtt1Ift/E79svTznGAXW5Czz7MD79YXrXvN8lm++c5khQvf9r3bIZ8jbn+02/ySJT1tTYMw2svfUvEs5/FfnbWeXjHciZ5A9/DU5aDJp9i/vovvgOfurbznpun3D+f0D8T1/9KP35J6BkZQsnpBNSt1guU6xwS5bPhAkTGJ8l2XJA8k3KBCsHhtIB2QVhC0rmccJ1cQOA89QnAVDWThzMiJ53vPj4kCSETcASXrRgjRABjx0iWvV6AXBLASYHIBusNbJJOicKC55KwTcJXBgBPxtsPvPC4/sTnjzsPv/D4wju+77j3Ix84rn/mk8c9X/zcce3mE/+vn23bpBeBRNbYycoEqATjMxERGJfoLKlYHXVtyUpPue/heN17VrBxz3OVyu5d/wf/4B9cKsclHpFAK1J3x/z0vU+2W7EP8pNpCcSSim1nx5VNZD8lBFXoCxTJEfmUsDXPgmfjUXjYavmSOsWFM0Hac1bOtSM2wD7ZjNVnVeMdGx0g3Uu0NtBJfPOnxiy5RB4UMeiKjOYTfiwh8XM5CAw52deOB74sjmybm3g0pj7XfuOSbEi69ynqzaGEKQyQaCBQvcIdK6UwVGHDdur1QdveFzcFbYGZbpC5klAFD+SNPPCbPPzSnDbO2q9fT0d2L3xj9HAx/gg74D79NVYJPTytndrsGgWzJfhssz5ce7bBM/lO3uxIvJDQ15bj9CIR40vJofhkyymCBsclybVVoqhAk356/kY/h9n4ItT5b202v/25tvfGDv+tIEuW+bRxiAlsWFKZXnovfiF/jjnPbSHGXHv+FMEbu6SUPfQKc8hKT+ZqCafv7DqQqPAv9rY+yJZdK442B/sARNc4HwGWpErM68tDI/lEK/N2lyRvxUIJSXPVd3QstmnfPfOer0Cn4i+fgQOwqu83BojFmxDAxcWh5Ud8ZWP3mfPA2s7d9hbbte979rj8in6XG1wlFw4mqacPNrUxhqx0AR/OhQHjW/klWmt3ZCOX9uAanqc9fFTcII85SA7FW0Wy5X3er/2yYd/VVzaisEkm+uAnYhQ7oJMtJMG3zqngVxKfbZbQ9zkbiwuUfGX3PTOic/rrXvTsvsTebj54kT96rgxMIX8+JuknuwfeNbcKvOl+fcBtPPibArbddvVZoeFtb3vbZedS4yyeV3Tov9sFupc+eZd/194Ww8RZfoXLsNf1B2NiR+bgzB9xy2SWq7AR7Zvn5TW+cz39iiH8arknudkimbboLa+APXRaP2d81Wevvq8P/mhMtak4gXNt/lQfiuTN5XPzULznE/q7gfUP2Ztrjz766B0GsgF6DVjiy2AFQefsdZJwegDoCKrAtcYueAh8HGIBIhnOxIfjc4otANSWgCNwkCkHkNAARmDhuASCs9HRkpsNGhuQgcrawgaT+hIIyMaRN2hu4NoAov1k2rE4DtA3kG2A3kqy95drbtx3HC948XHtxvXj1rVrx/XHfu+4du36cc+tm8e127cuwxFEAdtW9s0feziPBSABUjKxDbIs2NPhJjjsrqDTvfRVt0vqe6BVQbP/gk5V41/8xV88fumXfumip12lX/sEpHS8wXmD0pK0c8DfBJdt114rX1XnC+RdE+BGRJFESSPCs6v05m/n+6piB32c7W1tdYma4JZ8ktO1P2Nrbvd/g+La2M5j7UQCGnfHIyee4r/ynYMpP7DC4PaJTehrewOha7S1mNV7NmNeYZH7vbsepjROuwJqj142UbFS33WSt4hSn93Dm54VhxASeLlBmv+QUTs7v8YVrvU9nXQNXTTHVi1rEwaaW/gQuesaq/qd5xYCRa5NsrYAgbTAxsWVSEQFq9qSDEkgrV50HaJcu/Bv8a1xK0D0vfvT9QUTJPTNrwLB4r62kyVfsj22z7ta3TV2UGyCHaHOV9NTCWRk1nyLJwoy2uvcxt9f21HpgY+vryCN6cEKWmNFSNNn8yTWInSSFomXuTLn6Tey3/cVVnr1ywOS/c5hi8mWX9q6q6ijSMQ3yM73jYmd8zl97HwtUU0e89u1ywc6z8q+VXqxRvLX+CvS+lUJCUJz7KGn9Nl8bHGrNjahb64U4s7jg/eKP5s8k2kLKfTCNzZ5pytjpavFq8V4fZojuMpPNoav3OckXD+SCDi5fqsPstFztmsHzHKW5RZ8DJ5v/4vBdHPufwtSO36yXFUs2ZilX/IpNG5M1i4/OXOjjQ9dp/CaHhr/ueBBP4p/Ygo8syAE1zvfynbxv4WGioP9lQTnoyXB+Wi3DdZun7Pxkn2+Wvswz66y3U1nrrq+ayoOJEM6togBm9NTbcB+D081n42p7/3iRO1UrH39619/fM/3fM9l8aRz2/34gQ984CKve/09sHVxaRPwtRHcfO3R/KxvmQPnyQvM3fJM+MlHlq/veTgpLGdr8oDluM6tzf2er3euYjcbMg4FSniqLd+TczFBP2urijqwZLkgvyJzMf65Sej/p6VqX/nvb/x7z2+5f3qWLiv0G0AYB0MDKL3aKroGDmgFMmDNClSXfN9xpHWd/wwEtSMgIadWzJHU+kb0JPUL9vWjXY7bMc6GyHEWwVt/gH2LFBukOJcxbRVux3tOcJG1BaYtZuhDu4IH0mS+gAiCIMCdA+kG2U1WF2Rc88S/8ReOG7/zwePeX/9XX9569IZ3HDee/NJx/yc/fNy+9dRFvcDS9Uvy6NQ8mKMl76u3s70Zmz60cxVpaX4i3wVEK/Vtwy94JkdbwnrQ1c/93M9dSJ976c0/AsBOzFPXInZrG/S4r0CV7SwJQ1yTsWBeoIxEJ1e+lL00Bqv5ViI92fYcBJGKJYT0I1k9y7j+ub6RnPrdJMm4kw3pZTPnALx2qG2kIFIdoakN98GuXbMBOqdHhCJdecK9Yh6/pBd+sZhyxiNYtYHb+bvqWh/uG0yXSBOskvg0HmOsbYm2BGMJvVWjJaNW4jtPklt7CCHMUUhBzpqDdKK4au4ai5V091uS3Tb4ZO67rrfKa9s5nIWfvdZ3r4oGtY+cIZBdR7ZWlyKpi1cKDV0nWeRXjf2MGewXQc522LKiCxthM4pQEjljQPwk3GJXnxtLstkxAJdga4S6dsORiLUVYcSsPqwKd23j2581tMU/2ZGxxTjvJe1LRMU1hLdxWHEX57zyNzEkWSs+KKZ48F/y7E4NDzWsj+as8dErn+cz6T05baWtL/OymKlIcfbvxXL2ImGCjTCFnSwmVyi6xKCnd9/la5IQxbHGFqYqGqbzZHT7Bcxs3I1DG1ZjFUg2eYDlyy820diY5Do2uedtQnDmCmebMO7lYtpcXqKdjd3neMqmdj748sYHMixvUAQ+xwq+tf1uzFs9aBd28kfbmfXBf9em4efinjk0hnMy5PPyHnaF/9EvjFos6Rg/o5/OV2CAyRuP6UM7uDHM79z80bN9SrSz55Lgdumx13hL29nz11bs4wb5Mrmz7/CldhUT9KnI13EPC83u4ZL74/Pz5KPbfKTPnnAPE3F9sdeW+xZKkvNP/sk/eZHz/e9//0XO/ttu30q9HUBrU2LG8hU2vTZ6nnPjk0SvHW98N8ddX//L9ZcrbVxiv2Tib/hBnxW1zvYE5/iGaxWW4cXiRu/Fji0irG9ve+QydrETV2R3tdV7u1oab/y2Asuz/rvzPz/rJn5fG7jx155P6J9W+LU3vOENly33GxQ4hqANJKwWMNIFR+DSMYDdebtidBUQcwrg6RrJMWeX+Gz7AsU6gUBgTMbCQQRwpGUDFWdHZjn5JuBncAHgyBA9ClYbGMgugNHHJgHrCCuPZIZuBWGrQUBwAxfQEKQ6Z3WmMmsOvvBDf+W489UvPl70v/33FzHuPPjI8dRLX3vce/NLx/2f/q3jzu1bd38/+dymOVigWuJO3h3zEgl6ZQdLFuh07UfgiLy11f7rvu7rLr9NX+ApmcxmA8OCzy//8i9fXgtiVukXRBEPfQNout7gsIWGHdO2t0GtcwqQBfMCfH1URS1oW5EJ8FXf01mBuIBv3EtKJNz6cM7KZT6XfK1/s/369fRoSYQEz4rm2UbO42QHjtdO+rPFMLlaRWu8a7uLHea1cVqFtsovIZHU87dNOMkgSTz7AvyiA3IIhunJFnkJq2RGMaM55L9Wj7On+vLzQMnU+GtD8oh0rIzsRnLTZ4mKZLzPkqDs2BZImGQ3AfzqczaDhHWeRF6xgJy13bmtvlgZXQK8ciHhS6ol3TA/0hpR3YS68UrEN7EVOyIfuxrseG17JgA9micJ+mJ3/cB02NfY7Frg2+xZHLESLl44Hjmt/9e85jUX8trxuyti168fv3P9JV/+Cczfeu9Ff33fX76dPpy7xZWOiyEe9ichZVPpAun2M4DJrFjBX+B3elLIMQ9dH/kXQ8MRc+9e/87tGFnX3yUuik7wYdv1zAR9sHk2sbeeJGvy+1u8VGQwf5IQfsPuFDmbY8k4vXQtmcN19wZv8pMMjafrJfR0KrGhD5gqcYO14rOYtNjL5pyzCX12uD/Xt0nD4vG2e46D7JN/Lp+QILDxM7/awkR9N1fLd9ieHUsSEdeJ5VdxC/MvsdC32EMPG5fEGHaLj9Dhjt0xvmMlVCyEp+YIXmuDPPS2fWULu7LKt/SlbXGZfbh1ZGNg7bJRcSW78tBe2+TDk451G2A7B90i0lb2ZO54iXf4o9hYP13v4Zlshh81ZrENFhmDn3b0MOAtrrinPj8Q32ozn/MsDQ/CC9u7dz45/QRviyTZdgWIfuoThpjz5ciNxQ6K9S/cZO1m7S15+YtEmv30nflb31Rs5zM+a5d9K1izicVWfZCV3uQj+EHfKwLji/plk2xfHsU3xNfa2LwEX2ZTnb/8a/mLc8TYvmvOs61n/fd8Qv+sVfgH1cC1173udXc4lSSUMUs8kegFvl2p2YC9iRhwEYQEFO0IKIwTKdjVqa2SCkbkQwLW2bZtQWFBd0m/thcokWiEg1NtkWITcqCzMm8iLRhuQAZ4yMhVwXCDnO/PwZhswI8sSxYWXM9EBfA454s/9O8ct1/+tcfDP/a/Hjc+83sXQKXrJetLIBZ0EW3zwi4Am36A8ALcEgGg2jG6XFBe4pIOC3g9HK9K8lve8pbLarittgXIHoxX4PHE+4h687WBGTFBlHtFRgWsc5FB4D8HWp/JnC25f8723H4vNHIM3JO34G3lbu/3X5JoztYH6G7HY45855XuarNgUACXoDZeZFkCxB/Y4/aBWGz/HWu8kZ9IRp9bDY5YWIE82wWy2XUSVQm9VWWJKgyBP0tazQd98bklb1YNJB4bGBFbxRXtdU7HEEEkyj3abalUWLM9XaKzfrNk073bEjsJH99AIvmSJKXve+/+ZhhGz1aUmzdPZIfDiiIRumzPcwTYCoJBJufDzORvfIvT/M+Wc3gHI7tGIs5OktkqyM6fXQ4I164c1SedIWK29PddxNE43F6gMFB/klur6R4utzGl/lo9q/hUgbBzkiWfvSTA9z9w/MbxouOTd+4/3nHzIxc731UuvyggriWPMbH5c1IFwyUqCiwwJLtwO8bGIjs10sXuIEPsmqfmBnm3jVZ83BW15OTv8NzPfPrZvrM9K6LAOIlBcvUnaVNQ4Ivro41HAcTYrKSHHfyMDdWWwhd5+Wyf/QQXX+L3yWbLfddLMhS8JDbsR6Fp4xZM2eRb3F28vxtUnn56/cb9TUb3+HKWMxdg65sYO4evXcUV+Ohi2MbTfa8PeH6Oa4sP5IYJxus4e3DNckjybuKSHIsBV41p9Vx/8AT2iR/GYWznRMq48FF+utcpksBq9py98+XlKsaNH9ZmfleBryJ+GNsOpt5ne62g+tnFtrLHVYqPJWIehNfnCnCNK78Vo/k532r8dqLkLx0XNzrXVvv6jfPwh/PuFJxHgUD8K0Z2O+N3fMd3XH4iuPaS038cJqz06ylnPrUxgI2bq7X55XbnovD6luR37Ygv4HOdA4tcyw7YHdvFtSTNa2fLaZZDS+LxNj7NbjZPCGfOhaPa6hy5Vteb17MPsdflnXSgAL3xo3l4blbo/5eFsa/89zf+6vMr9E/P0rXXv/71dx+Kt9Wn/4e9e3m5dcvuOr43bq+gdqOVuqRSOVWcuuVGIgkaIpKGiA1BG4IK/mWCCjYUbIjaELUhRGyFdCopcuMQ0I6I2BDjZcv3dX82vwzWUYr3cE4Vvi+8rLWe9TxzjjnmGL/xG2PO51kMxyriBiAkf4PFBrwNPgJ67WXc2hWEtFXfnLljyD9n58ReFRk4CKfdoASoOfaC7gWFPQfoSLg5HMeS6C1JARI3INUukk42+gHMF9zocoMd4NrvjAeYGMPOlTY6JgCStVdt9P3vffnbr/7nl37s1at+6EnvAAAgAElEQVQ/8N9e/fF/9c9+X0IP1BZcyCQwbv9b9FgStAC9wRBqrIyPEvo7z+yqVfpW51ulL/j4rdZA7jvf+c5TUt92Wqv0EfwNQAgIoLxV992aueN03cq6JKfjErCCbslfAbPEwYNkJNfuF++agmcJ4w0ym1jvPHu/5GSJ2crMRgvgfh7uaf7fPR28V6ta5n37vSTuytScKBY0tgiF379dzFiddU16SgcVA5bILNFQaLs2vuPnZ2x+g/ySOXPN3+FPSTEspCv6U1iQaDWnEksYlv62YFAbi6N9XuKYTLYVu02hebdiKwmEF26RML7kLQHLRq3USGAbm2QbObWzYAkDjOJPbiWQ4MEsSVbfJ8/qMJtBVGAmwqEdSbothFtUbM4lV1bc+mwOrPTXBoLN/zwHgB1ItCXwkj27FGz5XNKX7BWebF+nOw/Gq9//9L/+4Kv/+OZPvvrS7/2H979PX9sKLlsU1/YSwr6/uCOeNObkbky7Q00Cmjz0sbHaXHdeOkweyYfEP5tUuIPNdI8A168VcomB21DYIKxSGGND4rCx8Ql4xOYk4J1HJgm0xHt3aPBJxUa3KiHhYqetqRKZfX5C7aWv+vNAMHpmU8YDr8XITd5uDFymu1xgY/XyF23Bp7UL/nWTXecud9HmFvP6fpMLBZiN771XLHPtYjlusfZpftdfds5XB7iO8a+++EKvZDN37G9lunFn8d3cw4XVg1gknknA2Njyp9uHz13Lvxb/bpzbRBQOda2frA1rwo4WGxqjn6lrkSG+0qp9WJNd2m6vaFlf+Z5nAiW/GKJft6Cmj7b0p4fewzrFebFKnBHn1zbqC4Z5MGxc5ad/+qefnlMkVsdb4lHdR9972LMLJOLd8lJx4NEci+nrczsX11bXhtjazUmW9+JQ9MNu1j7xu8ttOvfa281ZYPXyWdiqOK5dsshfmkvnLm7wJePwKn6I/Wt3n9yW+79z3fr7+/Obv/2S0L+boaeH4nE8ho7c9cqYF9g+LkED0IITZ2DEEvqtYnEOhIFT7Da4JejJgTjrB5ngEI+sD1hwFOfo12eBkcPUtgeUAPSrk5VvHRHIaWuDfvIg6Bc0OO3qCYhLPowZUAInc7fj8R1g9HlBjGxv/+iffPW2exD/y398v5XsEhCf2cSC5wa9G/AWfFYnAE3Q1/7OlXEJLJdAFXyqeJfUt1Jfhds9xz3oqgfj9dv0fhs94m5+FjSXmNMte7+gf4mN8T4iObVbgE8uP2NXEPdk8L6XuPI7v6V9g8x+Xl9EVq5/LpHcuXO/uu2tAn32viueO84loRvArv1J6pNJQkIu8iwBlEiSSVJvK7wEb7Fp7YVtL2ET+LdwhfQmOzza8xQU2EHXKu507Sa0fc7uIkzmj40saZVAIYlbiFu821Wg3kuQ9WvscMNn2+5qy4P7YFZ9WY1OdomRpHhtCbFKzl1dQDp6NX7f1zd5KipIIOF6r7Y+9t6D6DbmIPT5697rSUb24jzjNZfNkfHCzluItoJr26xbcuCp8USKWs2q7eSJfLft1Ery//hfb1/9gT/yx169/r3/c0tEx1sVsS2W3dArQseOzHevXe/37hWGuk7sW5IqIYZZ5K6dvqud9BTGwMiuT4cRdPfBS2zIp5DEl2pffGO36aI2ura+Sh76LjmR2a7fIk6f+46+yW3Fyvf8nj4k2MawsQomuR1F8stXJP9+wQHepBu2BG+tUsL+LVAkyyYXdONVjLvFXPEQD9qxwqVNus0BOWHYTYTI6Dw8Bw9aTNf34uC2dwtZxtqrYpRxwX1zu7azcX7xHJaSkWyXf9GDdoxxdWjunSMuStL1a97p03VsqldYyf927m68FhuW9+wcLHfZ9jonPPC78xUT4yM9j6NYLwmuvw8++OAJMyrqt9Ld/ejtyoMTyesJ854JVPt2gqUDsar5ra38A3bcnSi1a0eKRH+LSOGhBYXkq/1+OehnfuZnntoOB+unJN5Y3Da4CSm9Xn9ajlf72Zq8YDktXFj7ukXS5cKLY85bu3nPa+enl/e89XNYxq58t37HDuQNfXdt2fnp2Y69PY9dLX/yPTv1GW7e+LHcx3jtALn2/D1/fvuS0H/POvs+ueD11772tbdAAoBnoFZeJDUAeivZS04uUG4Q5AQC0HXuzr2Ai7xdUBd4FsQ3yTCGTWL0T+ebeC0xErhuBdkWPjog/01iNqECTPRwQQvwCeL0usFiEyCB8sq2hAQJIkdtbXXxBlnJx+oekCKmkg9EYdsQfDdYe7+Jl8BKb0tuNmgKMEiGNozLnLueTL1GvtseWjW8h+RFOjtWAl3y3n30/ReQInMRu90qZtyCOdBfW7V6uMFmSQ/dOLb+kewFzJL5ZOp9iUPyWHWTuFlJLUBHRrcwtGM3/rX1PfYIY8hUO1bRbaO2pdU23Rs02NoSps5ZG1n7dD07fuSbyBa86dW9fBEZRRkBVPteG4ckjo+tDhY/1s7XBhELq+97H3rfIeZWpBGikqf9aS/b8uvzBvn16+SzA0JyKiHdFWxBvfFJpOFF37mv3spsdtSxXvm292yr49m9nQDaS+b6Tp6bUKSr+vBk/8U9q+q1k61agZW8I5Gwgi7pHEb1WZLNJlaHZFI82WSzMfFNRZPmqCQ2X0NmG3f6qd0SzeycHTS+jtduBJsN9t7zL+DQzlHj/+ijj97/qkN9Sf5vDFxcbozJ6AFYFYbqO/ntHqotvi9ZXsyTQHSdp0wrUln1l4zXX/PDRzaxtLoNRyTr5FdYklj4iSwxqzbp3ytfV+BZLKrvnX/xv+N25iHX4qTCQzIaq+R0uULfJ6+HlElybLnXbtcoEMB4fcErsQxmkpP9wz32ut/Xz94yIM7R//axcXux1fvLA5ZT7IrdxXtxil1t3Fr+sTi/HEgchmebHPE/fW6SInYuP1j+QJ6N/cbaPNGbtvkAu8EDbhxy/sbylU9BYMdzYzkfvUmf2JfsYtHySNylmBD3KM6XyMdHPOguLMm3W/Fuhb4CaP7f9/EAMaD2w5X8rf+wSLEX/uHoYpWCldupkhMuplMxp/d2za78nqWjaJPf/tIv/dLTrwc1Tz38Lvy0zb5V+vCEn7MHPuEzG9ikn5/o3ys/SJfLu8QM87c8C47sPG+ivLa9nNQOovVDXFk/8HftaflT57HllXnt2s6KtTnts2Nj3YIavrDtwuxH/Lhjze0ns+X+JaF/xJ1/EI69/vrXv/4WkDAeZN+qGHKIfK3hcxKAjXgxvnV453IizoG4buAky5LHTRb/X6CeHAItorLAwWE2mALB/W7JgvbIsQHFNZz8Ji99FpB8Vzu7oqQ9hQ/9CL5bkd8gX98LgJtIunaBSP9LyCRIS1J2DrtmQRox6XWBj1wCDvDRF3noY+dRULyAtbIveVp7TTcR77bbt1LfPbBVlj39tYfO9BvTrdJHCAt8Jfp3VQnwSgzYPJ0p7hiHOduA4twbTGxxL9gnV20UzAuU/GZX6fveahO5BEj90fcGZ3O4BOcGvM63eifJsUK/P0G27SI1d8zrzwjR6uC+pxfJpD7SdXrfB+LZ/pde2FxyW01OFnPl+yVf7AwJYD+rx86XHCeT1Q+rvGwZsbDdvHmELfyHL9IDHxfkrUzYpt11SFY+khwKrNqwfbr+bbM0bgRM/5JSvuHhbFugq2+63rlRSOpc7RtPsrnnHiHru+x4kzAJHBxUUKg9360urPKyBav5S14WSzvfqvclU8nIFoy75FO8ikyz9fRoDtJV7bLDdvSEHZHqCGyvtt0nl8JN13VeD7Pa5KnjbJSuxBlxaePiFjmssLEB7TYGic22webF8HsrBPt0m0ZjlmzCMMS/c926sKS2VUQ/uaWIJd6by85Pv2GZsSuS2Opf+5tc4gN0n4zGTQ72nIwdY1futVc8qV22Zr47VtIhmS+Bqv3FAMUL+hWPjE9MYnfrLxvr1qaXFywOrA/QBdxfPXq/GF9fi1nwjN/4bL7ZzSYjS0i1t1yhc83FFnxggbZ37hdX2TgdwTr68Ho5iXjQq4LLjlXhhkwfd72xGufGFd+tHleeHcdyuY0lO9+SeroQQ/KTioj9x0PiJP3Em92B2WsLD9m65KsVb8/14c/t2AlbFM+ybffLK34rnpqXzonT2InFr/MbP2WJG9CDJNKtNdqOP/3CL/zC0/3/4Vu3C4SFYUH3+icvX8L/xBy6piMcmi+ZW9z38iR24Hyx/h5fexaz7vyav841VrFw8xE5DvvLBuAJOWqLv7F13+HGa4N7rjnS52KUY7Bi4/+1W7rjt/WLH3xyCf3fXdV+/79/87detty/m6XXH3744VtJDaPOEDm4ALqVt03oGZZklaEz5r2O8QPBBeh1bkkiuRh81wEHx9ZRar9/siyAdP6uutYWAstikUuBAIBvgBZsN1D6HhjfYHkDjf7ors+7C2DHuwGDXKtrhJGsXh0XXMm9iQfAQnCQ9wXYfU+/Ap5Ep/GRny42oUeWfLeBG5lFcLRt7sj7iICwD30V/KqOd29alfGq4O4RbztbgfXXf/3XnwJp1xbk3KdOT2SUGCB4SISiD10syXmEfJdw5VduB7AV1pNtzYPkUlCJiEoulyBuf44LYKvrtb8lLhJ6K6/NUz6QXmx9JdOSS++XENHD2rQ5vAR1Axh5BFzJQPpvPpPNT8Z1nYLH6tXK+SXPsGCx6PoWDErn/fVZH5KPjiMVSIuH9dVeOsvO1q7hIDvij7XtVor6dHuDdhqrBJmf27a8FXw2X7vaQfj6zlyy05s0Jp9VHbLaDr/3/zsnXViZRohqu2N8QzsIxq6kJtP6uv4lVOwGOWwsdCeGdA1yb1zmGHYrGkjAdoXEirxChF0SEmTxr9WnVtfqL4Lc3LTtfjGBnM27W0rYuZ0AXZcO3LcPX+2QMJ8wtvMRcvd4i3ld+8u//MtPK389qIqfJ8cWgRBLekkffJkcHpZ4bULRla2yIfiuuMYvV0Z2YjWwNhSO3DZj/MsDGnP9NO7GVh+7HZ6Omk8Jfe3Ut9sM1u/5J9/1U6We41EcoDuco/a6zk4pWLZYar7hxRJtMWr5DJlWtvpZneNRGzOXGyzvEHdWZth5MQ1n4Jdiqhi3nGCxXAyur8UX/Rjzch+cZHGfv5KV7lZOPAXXW2wj98p7+czqSd/p0xxsnIMV9KKty8t2LGIGGSyY8Cv2BaPrz8/ThgklxB6s2VZ7q/Md+9Ef/dEne7fV3q5B8qWLfMHPx5kLevTLL4p0nQ+D7E7JX7J1sSDb9kBJeCdu9rm2kpt9/uRP/uTTb8/3l/wl8RUl0lEFiORXjOJzCgjpAlZejnCT3LVxNrC+xYaS3+4x9rWcvu8Vt+Epn157V7Cora4R69gIPzMX5p1M9bF4vT6xRWHn4BTstfErdLL9xRl2uwUCGLk2b86TZ3f5fTJPuf97uvrBeH3zN18S+ncz9frHfuzHnn6HfglCRpeDI0eARILhXGR/A/QmcsgIJwEkABgBAgxAQOBn1Ev6kS59198G0iXhN+GTnJEDATZ+qxwC/CYkrl0H5qxAyavjxokgACLHt4gh6QVSgtoGZSCzxYyO1Q4dKnis8+977RvPPlV5A+gSFwHQfPgsIDQ+ScgFMjYjgJNFENj5oyd20efGJiiZ8w0SdC3Zq6pdIt9KfYFT8px+S+Rbqe+J9+4xs2qzc0gO9ljbbAa5XfJ7UW/nXZGHDTeWAnXkute+b9tdwXf9IN8TXK18pTMEcec0mTq+frzzcOfN/EleIwhWfhuX+3r1cYnYBsw7rzv2vX7nVlA3FvPamK3EIwVkY2twCc4I0Nvv9rVEkZ74NSLOD6320ft+DxOQ8uTaudit5rWnrw3oxteKB4LSqy2QiDdyQQfGXrv5a+0sEbHanD2Z6153G/8j+2h8mygocNItm+94/mKM7Kc2JXLI9CbuVpv5s7kwhv3cOZLw5FZU4Wd0auUdVvFRK8+KCV1nh5kkU8LWd3YWdF0JtmTXNvhWyCTkYUSrbZss2Pra+JsLeCKJbTz13+fmhfx8dDFl571x2Sa+qzibULALiZct8YodtdE41n6tpoWPySAZ5vdLyjeew5wwKJlt8bX9Pt1t8rQ7MuqHr+85cC45k7m/dMUP0qk5c524v3HOzpbFN/aC4JtPu7KaS88jQMDZvVhL1xuHGou+zaHvzR882CQFLsHCTXI3cd0YQm8bj+/3y4n2vfMam+TjJt0rP/nM/2Ln4jNZVg+OiXEb23dsG7dvjNrEGcbadq/95WE31vbZvBgnfDI//7eEftuDkTdm47uLldtXbVSIajU+//IgvGLE7/zO77x/er1iXHJZ7a6Yv4UpccF2exxhCyBiYriTrhT7Wz1XwDOfdv9tnMGRs0UxqffiXjsI+s35FkdK3Evo4069r7/4imItHKw/RQVxgd5re3kCezB3bJAf3ljFHugGZvClxeVNhDveNf2Lwzemm0d9wkk8euUW052rTav6y72XG9Qnf8S72bqxLFe63JIdd3xzJHrDSfxawiMf+Z6OvX1J6L8nfX0fnfz+d+g3CAG0rbIBVcYL5BoL8JZUIWoZeM7E0DfwIjgLtpK32gFItb8AcFeVJT7kIR+yipBsYoj4KFgA6nUuZJbDS5o30ZaMcqxHOwoAwpKDBZdN9hHOTabJsQGVPgTyBbT6Awj6XHCRnAFDREmgZQfO28/mT/9bvNliyJKCJQqb5OiXrS3pWAADwKuHJU6ri86NcLa61n1qrdL3UBpBsYBUYCqhb6t7bQaCVqxWx8nK/ul3kyU2vYUAfv2IbC2hLXBK6N2DXJLnt2P5ke3Bkuy951df67fmkM/cc3ZekJ5dpXd+wVqB4fofHV2yu3a+/a/vbvBc0oUQ7+q865CD5jV92Dm0q/JrAysvnW8StSSDbSGVqt1sv+sXA7WNULFDfoCgCNp939xZ/Ych6RbZlsT0itCwLclT8luNyUZKNuEu/WQb2VSvxlubVvfhIDKXvyaDpHv1ub/h3nX1LXmsX6Sntvu+8fqpuIgoAofgKcjVhgSyPsgkRtRG12/C3zV8sdf0udvCF3s7144BBKr+JIdiQ9fXjxUl8QZuthpldax2wooSeitEjS+Z2Q+9dz19XvJl9Qge0olYwPf6XhyoLe3pT5K/xeiNGxufyMDuJLnNW+/TC/ztvZhgJVzMR0i1Leayrc5fuzJn/Iiv95lt8BW27jjdSlKa384Jk2wlvnZl3jz7o7lzLJvxvBRJvZ0ZdEm+nYNN4vj9Yh67W2y5eLPnwBivdLSYrM/FvkfxZRPcjTXOhdEXYy8H2ZgLFy8PfBRDlvOJ6fjWxuZNQmGiMbKl5TrOgU3mZ4tCl6fQxa6c0onE68bqnSc6WA5bH7jdjt+c6ZOe8wcPuy2hj3v0TIwS31azi+3Zdc/2Kdnvcwl9ybwHy/FD+FAb2Ts/h1V2u3Qcd8ju+6stxcVkzaddF47AWX6p/XSn/973ILx+/rfz/ZRevlPBoN1LflElPUqW67/3a5tixvISuu3a5QyXB66diDfmGA8zR2xw/Y09d+7G/MtBxPfNOWpHLnD5K07AVo177YQt8e1N4uuHXnb8cM642db648YUtm08nd8cNT/P/nv795/dxKfawJu/8bJC/07h73+2juFk4AK7Ywv8GaPPGdgGzq4LJADGJvILqpxaYFgwVQy4BsEpth0EgaN3DUfsfM7ovI4hA6qTnFcyvo4l0RAYtcfZEDrjXYKwgWedEjkQpDZgCxgbpDn9Tdb0TUbtkOGCimC+wAlc9PuICGiX/neutAXYAesSC+DbsbWdBf9tx7g6H1FdAmG8xrN6oLcIdgGxrfcR8YKtLVYFpe9+97uvfu3Xfu2JLGcPVcjtMADCko3V15Iwdm9+6G7nDjHb+XeswLsPvYl0FpBtj80+d+t98gmkS5q2bXOjj53PS0aNk8+6V09AqfiBKLDZ65Nru6uHJVRLTgXcJZra7DurnVYKfNfc2eZr2+9WqgV25PDOwfqQscCZtZ/6tQpN1pVF4t68SEAUAXYeJGv123ur6fXdPEpYm0fbltfWFRy7DnZZ7a297Jst1n/vJe9Wa/mMlU+YLjFMBlu11xbqL7vkr7WTTmr/7mhaPdtG6Gntkib3rdceWZM3Mpp+4FWvnRsh9jNjS5K2GIDg8VHYWBtW6Gsr+WrPLiRz1HfZU3+SV33VZmQ7HUgg3UPuCfLGwd52d0vfVbCpj77PXvvbhKaxrD+aYzq3ZR8ZR0qtum+ibZ7tamA7td+xdJkOYHTXbqFwias41nWRw2Re+4aRfKJXu0L8kkLtSxz46OIQ3XkVUy+2wjjEH7bVdnjdcbYNi9kSDLObo7FI5jfJwSU2Vu481Z65upwIjizHcMw1Pm8SsXHUecj5xvjFJX7C39jOfmYHjxKAe52EYnnd6hn2+X7jOSzdZMT8pq+L3TiBhGk5mjiwPFNbfAFPWizYWLM61t7GgZvYLff0nv61JWat3h4lds4PK1qd77XFhP7zh7bSl7Rnc/GQnmyfD/n5Oj+jK07wF8V+tx3hTZ6P4adJNwnNL/yCQ+f32Sp618GSxqwf8TY/ggvtbGy7fbcGdJ98CyC9hmnu9VcgNUd8F07R23Kp5UL0bm5W78vvtj12sPnG5cBsRJFh29cHmZaDsJdejQ3vW3uFv8tpYDGbhKdkwbE38V5fXU7E//m3tulz7cR4epW7hNvFrmf/vf0Hz27iU23gzV9/SejfKfwpoV9Dyqh322LnqeABEAAs4HEcK2wL1LWXYy6gLDhvEOs4J93EDnFj/PoDTlb7NxgInPULJDgXxxR8ABNnzzH0CUgEvCUeNzlGDIDABvYNPOvcm8TT6zpy192Ee8ezuhZ0FlDJQHcLRuYBGD0CnyUPfQ+wth0EqnYkSnRJdnPmOjZBfjoRbBBDchuH5M187AoqEpj9tl2spL4V+raQ2U7d3LYNrgfk+R34yHfBb4sPdMMOySfIXKIApC8ZIpM5RZqR/YK338pOnv3pGmQamdwH5K0vbpDyfpP+DWYbZPmbLdwlOeY7PVVA2J0X67feb/DZMa59XOJJHnZHJthjBZB/lYAkm9V5c5le0tG1Cf2ZE/O6Mi2Z5eO2aBvT+n7n7wPVOqd23d/vmk1UwhnbrfnOrogXiCVJvcIvlfjVQ+Su+YjM1ccm/RVfrLDD603+0rOiJ8zuvPTXeWxFwcLOAL6uP3EBsdAHIlR77sNUmNrkvPNgVOelM4W9+lJk6Jp0rX+Jl50Dt2hhBXoTiny6z+mr813TWEsI2Q77TjYFvnxQASmZ+u/7SHt/diyYLzbY9cnY9Qo1a6swY/HdSjRbWyJeu/SVDhRJkp3NixnJ2Dmuoet2F3T/v/bFNrtGklkhBKbWp1sHyK/dbLDEoaSFDaWPvZaNJZvdEPCKrbGp+uITfWcLvyRDrGMDkhVxnV7WdxD6xmC+3RJhN8EmBjBd4rRjMVdIP74Cx/teIeES8Y1tzpc83uRnuYvr8BOx0FyT4RZM4OnyJPr2ChPh3ybMXacwtHxh48fG840HdL6cSp/mkNwwh27JdGVZXrp9Ob6FgI0xO9aNAfiZOTAn5m3nyLn1wXbJu/E222/BIJzpP4xoXlqFL5736vfciwUl8SX0Jcf5En02dvxZQs9HLD7Vv+L2xRC7U/DsXnEa+LecVpwIrxpD51T4+/mf//mnhZBkTsYS+vDMz9V5YO7mAMtR9aFotHO7nITOH3Hb5ZDrf2Lu5ZJrN+Zq/fvyAbbNz3A82Cv2iFGNte9gDltMzo7JNTaXEbuSB64sF3RMW+wNh962XAffP86+i3kVkJ7995LQP1uFn1UDTwn9Ah3w5TwZFrIoCAjYm9xIrpcE14Ztil2zFW/B54Ks/hUREJpN8IFEfTq+yTNnQGoWgLv2JvmCqcAVOHI45Cm5BG6yOx8ALXB0/Vb0BIat9EuEfUeOBXnnAB/JyeoDaKjUIeZduwk9okJOelmSYkwb5Mjl+nu+AAmMAJwkBhnbxK02ybsAtQn9Jth7LX0b2yZn9LSr9AUoT7vv3FbC+xmWHpIXCBbM9kFway+SwCUl5v8WtNaJlzBdcF5S6356W43b4sY+O2+T+sbrqc2CEvtYwmkOr13ztb2294hESYykPhnyg33GwBJFejb3Aig9LVmiww1e/HpJG7tFYNwv7yd1bLknr8/sDJngY5KVldV3azN0wKfIaWxdI5knY+f0nr4QifAO1tW/3yfv++zM6nLXZv/+m1vEquuNXXt9zla7D3MxzG8ZS6oQ6vqRhCl4rt06xtZWBwobi9HJv363JLfzJQLpqbYQ/ItXdJO9b1LTmPb3wner6eI12xZX6kehYfEg2+0/sp0urCCnk2waVtVeK1B2ftRGSXB+2b/CQK+tXjU2K/IbI2CZnwOsz/47bqeFuGVuLrbDV6SZrfEt7SkgdH7nunXMbgPzZl5gqsKH7evso/b5g5gh8U/mxtQ5dnT0nXnmcx4KyZ67Lv1IaBRQ+P2SW3G1axSCboxPLskKQm+c9aON7d97t1XR3+I2XxejFjMXt9mdRAZWJMPymou59NorbkTHi8ebZHRcgscmOpZuxOXlHqury3Uas7la2ZKZXWyMw0XY5sq/cuuH3Px9iwzL7WApnZpD+tyYBa+1bcyu3VdcZnmncZKdzV2eS2+wT7+P9HnlzF4aa0l8ya8H8nYsrAhTSujT87e+9a2nRYX694C5MIb91nbyi2d+FSKfav5qU2FY7FMMtkulgp6kfn24427lUzDtmnRTP3h2x9pF8BM/8RNPiyBhZLKW1IcXydt4FMRW9p3Tyy0vJ8XJN4G9PHh9Ye1MzFncXG6x7+HB+sPOP79nN7Vtl4NbdjxvBP6KZTDPWDbP0O5ix/qw7+3IWxtdXtZ5uIo4wzf5mLHJNZqnl4Sehv//fH26hx5YbbCQIKi0SeoF1gXkTUAZIcKrinUNXFX+JmWIFqDhTMlziwDPzzEAACAASURBVAX1kWMgKl17k5UNYkDIOIGPa5BcD1hCqLxyaONdokk2euu7wG8LE4K6gLHJtoDnOyRrg45xCgDJzdmRFwnVOj0gkEQAvkuMXOv8DagI2gIW2TYht6IDPJdsmR9Jh7kVzBcoN0iwT0nFJmx0ARi1VR97L30r9oJmga2tSd/5zneeANDWVPfSPyJX7Lk2zH/yWmFkW/RDx0tk7rG+KzkocNuqXLHBk/eN28q0pND97dpb33oUUFa/3i9JQrYbm9+/7Tx68XRcxGjtiX8tqZVwsAt+tucuydr5Ncfu71NkcN+6455+X1/X9iX4gvpiB5mWXCdfOuYPfJh+9Y3waWNX7PmrVZVsrPe2lnfNPhW8trqmP9v8ai8i1V9kYosOsMfPHdJl7bsnXxJg1XcxWILWXNtO3Xht/6cDr6sferRysbjQ+/pTkFBYgBcIJ3kbU302PrsT9NXYrczCL6vSF5v0k8/6lYb067ze108JffJbcW5Oep/MigYlfLsroRW02swnPRU92dqGymdrU7LE5zoG723xTsfudV3s4LONc7Gj9l1rPuFk59nJsYVP/W+CaBWUbmtjCwQSBTFPnIdX6WdX8zu+SfjFGbZeOztnS1zpLn3zJXwCRrCJ1Qni2qudCOwJuZc4KOLB5o6Hp/XJThF3Oz4uLsGj5UWLl/TgVQzYuLHc4vIMOhZH6GL5V8cUahS+zP1yHEU2ehBDt62dO8f5NNlwk+Uh5Fr7YmM3jhiLdpY/rrxsebmMtszDxdlr35tci0WwcudmY+8tHtbm+gusX7s0pr7DXYyrfvNrW+3DmbA52y/xLaHP5lpM+Lmf+7knv/3oo4+eVuf7vl1Vi7G9V1QMd9y6Wt9d61dV8KvkrI30yFftMPLQx/qH8QoucC5/VehpLHGlb3/726++/OUvPxWNS+STtT7iSPElhdDOF0PoQ6F67UmiKabDRj5/7YqfS5DZquthpljoc6/8YLkGf3ds7QYnuPbOL+yOE6eXK7MF1248vH4oBiczeYyP3V+5YDXbZpNdnx24nkx2mTXvn0xC/w9NzQ/G65u/9rLl/t1Mvb+HnnEKpIIAJ8thJFIZHDIK7BgnYJWYZ3zrwNrdlSkOx1A3uADirSYD385Xta5/5GGD7wbZdRyAzmk6D7laQiLZ8Z22OSgCeQPiJvRI0waNTYDoTEDrPPoFWvpxDkAS5MnD+QG/+en8+rFrQDuIkHle8iE4Pgqo2gWuxs9OgI2Vj006t8jhvCVo+qXrDaa1z06s5lwwp+cSsUh4T73vPzCUbBac+gm7fnO6pADxE/jII+iz262aNqb0aQxLPC+JY2f8YeexhL4Ep//aKuC777fPVul7rZ0CtYefrb8tIRJY1v4Xne/xDbrJYUtuOk4Wwch4l4wkI3uWhPh+g7LgqK0llUvI2LYH/zSPVkwlDla+tWV+emVz2mT7G3j5czLkK1bC05ukki9Jrs29dpEiiZr5Ma7Os9LeMYkMe2W/+0AyW9TdP8luVk7Ymny11TX83fg7DhuWOKQDyayiKlImgUD61mdro/EhbnAxuawApffIKKwiO/+FuV2jOMBO7JKx40Ecqg0YY476HPmFZ1ZUasNYGqMVek+R5kuLzclkazaZ8r/GEEFvztrJ05bTX/zFX3y/m4UtL/YgYmIR/T6Kb8lW2yUCSxY7t/G519s9+I1Hsrsxi67r25zrT1EpPa2PeiBg7W2CcJNBq3HGyN4WG9m+wkXtJasVQ3FCguKe/vp2K0Py8RlykmUT+xKibqOiV9gM6+CiAgpMCusrzLinnl/oYxMFcuAKdL38CFbSKwziZ2xasR3uauNip+sku+IjTEtOmLZzdNn28pvFd7gFz9hb/d04tbGXbZnDTYCXL9zCxOphky44YL7WjpZvdlycNCZ2QKfkNgaLBLAR5+qz4pZjG6cX46xcrz04d3lOfWfPJb7hXZjVKn3ntiMlW8sWk+lnf/Znn74LP8KVXlvthtkw0VZ6z80RW26s6Tx62wSeDdYv/7AwhePB7Nr0QEvPzumBfd/4xjeeblVsDBUkPIHfA/z2eS9s6XL7LTRazMHHjAW/NadrV2L12k3X7fyyty244O/sglzmbTkkjsLW2eO2h4PgL3Ke5ePrbzAhvdQOn+GH5qDP4SqfXPvT1/KV1Q3d1n76EIPgQ3EuG3v239uXhP7ZOvyMGnif0DMmYLGkYckywrEVWUEGkDPmDVwLxB3PQRi5ZHCTHYFVm1uJTjbGvYnvxxUZVq7V8xLvBRKAWD+c3/ZEDgqsgJRzJZv7/ToowJEYaU+wF8wA0FaWN0jXJoLLobciaUeFeQWqSKc50v6Ck3n7ONBmI4KR+TdOic0SHeca3wXTtbtrR9v+Bgz2A3x3Lmqjc91LHxHsCbMIbHrofrYekBcIIpiPnnjPdtdOkSLzfJMf+tw540ds0BwXxEseIgcR+IJyAdXKj4CGcFhhQlTYjsBEFnqj6+3XNSsfAhdZ2e14SJHVL/PD7gQ7+qHjG6w6XyEPeWVjrl0/b16TI91EnkpE+uxJ6kjuFhvNC1tcnfM9SR8yaKW2axEmCfSuZGwhanGBv/TKr+vXFuXdqpwMVvbtxGgctkd3vZ9QW0KfbJI788SnnAc/+UG67r1kbwlAY5acu24TewUdCRYb0vbKZpW8c2tj7zGHh3TDdjbZ0aaHPjU+ZLS2YFb6R9DMheJE7W9xsmtqI58qoWPnXm1PTx4Pf7RLo10yjcXuisbXv5/ANPf8wUMEFZQbD9vstfMQsL5TyIn423FhjozVg6zgGJxm34uf5jI/6LzksFOEbTbu7K3PjSvdwGm+dzGYv65vJt/iSWOjtyXKMEERAuG1Xb/P7vFlI/BqY2MYUiLe+b/yK7/y6sd//MffFw/t6Fj8cy1cVigKT+uP/sS/R1gm0fDdxU/60K9ii9jEnrcdbcE7BUWYLU5vorzJibbEFTKZc7pb+1ifhf3bD1/SD9/YpMW8wWuxdpPy2maffb9FrpWb7DcpMmYyXn3DOYkSX+q6TbS38LS62zj0qG9zYmzrx3iqBExcyW9L1PN9t0EVt/1aTW20mNCKdzooie+7VrwVQMUtscZuNCvncN7PaoY/8KNr4Fbt4y18aotquHz9FWf29rHehwff/OY3n37mt3MrOrhlQGLvgbx4vwWHZFQooceO0aGEdG0RhixPISP94kZiyibAi1PrY5J+Ng6f9SNm0QP9Lpczvs5hD/W3XFbewMaM0Wf9bNyFpRv31oc2D4Afxtl3bP8W7hujRahsIBt79t9LQv9sFX5WDfy+LfcLrN4LXhfsOdImjBu0LoHKINdBEJ3at2qKWCIlW1ldAreOxOE5B4BfWW6gIPMGtAUMlf2uE6DItgER6Fxi7bOEh4N3rfcIxyZUZAaQSMcCyE2AjFtfN8AhSwBT4QEZMdYFJcR+yYViCbABkhssETp9St7occkGfS441/YNAEt46M8csEGkY20OwYnQ/9AP/dDTPWzdA1tSJJAWrLpPrN+md9+qe+pXLiAv2Agcjku8EZZLjFcuY1hikTwS14hC5xT4bZljF7aB9X1EVfAWLOljX9d/N4DyoStrn+0IqL8lSbdKzYbZp0D5iHAhX+lqk/mdU8nH2kB6iTD176fE6J9Nm9MlnfyMLa+fbQLAvwVMybc52WIBO0s+Y12b6LhkreMRNNvAt3hZH3yDT9SeXRf7c3CKdkuc9Akn+BL/4aPmhR93/s5V9qNIYEydm35tRzZvycF+9N9r7UlY06FC4mJfsnd8d5XQd+fVtnjQa33zLfiU7J4xUHt2EyweGlvHEN4Id75Ef+km3dNF51oN93NuJfT6aK7SkyfP55/iVX2UlLft1u4FhI0PGqdxJLcEdf1p5wz5W1ILA7TXXGRruzVXnNO3e2ZhgGS3sf/Gb/zG+6duw2fnKYAodNGXnSuKDnBevOu43R21xTbYKUxmr31vezDb4geKErgA2xYT+74CxcajvqPT3ndOc9d5u+0eTm8sv3F0Y5/zlmhv0nljlPOXkJu/TSrg1cYx87vJEf1ue/Abvq0/PSKTyz3YzsYAmLjXbiIIP1cvEglzor193YQLrm+cvPGenGz/xnQxgi5WBrikffO18XB54XIXtt/r8s7laZ2ffYYJfqauV883KZnqv+s73qp3uJA/2Wbfe7oO5/x8J7zRPjvp+tpvbBvnwtKwh+5hmLjiAbp9phfxXEJf2+Fjuxe7fz4c6/zG4OfqWqW3uyU9wlh88PI49gO/1+59xzfpYecaD1875Gtro/CA3demcfYd3FCQqT0Ft+Wpy3+M7+IhLKtNcW1tmL/DN3YHw/RBJ+ZMG/tq3i/eiV8KgfyiPu04irtWjHn239t/9OwmPtUG3vzVly337xT++itf+cpbhgbATcaC3CYDQH0JBKNmaJJ3xovobACygrTVsNpGBACrVbL6c03nSaQkHcAXiAgOCyS+2+Ryz0dgBWmE/1HA48AC7gY7TgoABaIl5oKR6yQMAACQqQ5uor+Bb4nfFinMQe1tQr5BcQFKO1sE2EBOj+yETWzQlQAlB5IOIOkW+G7x5RIYn+mWbD5fMrKfydO5kfRW5nvSc6v0JYa2WGdfVc7bdt9rBNmKDtnYgcDBHgCrMW3ytHpaYFs9baDreDa+94vXXomIbaLIBMLc9QXt/umKrDdQLBF1jv7XdpcICXquvYFbgrKJanoln/nnZz6z5SV9MCFZrv16vkCJlN/gXbxQfKBn313Cu/NAB3ADdkkSk9k9i4uF2mb/Eh6FFjt7+Kbkjf+RKWJmdYUP9dpce+Ban91TueSp95JtBCZ5rYp3Hf+VOJrr5KdfCegSCAk6EsnmumbnaHG1McMT59nNVL9WinvdAtTaaN8hopJCSSS7QXR3e7zxWLlna9qOPHe7RG1soaU+dm4aT+c2555h4DaIjimeNU67Q2B240e4xSdxga67zmoRckjXYhisRyqN23ns0M8AXp82j8a+iZKYmpx8LGwJF+u/MfMj82WFLR27R/M+CE+8EsckDxIHMXoJL99BWD3bgB/Un1UnY3+Ea+YUDomZbMA4S05K5vM3t1bBavzmUfubfMLt5QDLc/TNJmCqMe5cickbVzaO3gSlfhYT+fLKZKxsSP84F9vZhHdvT9n4YX6MaeVdLLxzukUJMhrX6kcxyLGVuWNwhh3DzLWbTQQVvy7fdJ05YBfLDcgAz7S7yRI7oNN8qEWCeIQV+uy+IqCt9l3f4kELCVbt+97DGflhCbRbjMigANB3yYOrsC336bulJX3Wdu1YjLAVf7FFW43DA/Zqux2MPbQvflSbyVhSWEKf33goHjzYXIE9iDnscOd9bYa+7+sm9Ob/Ed+WqOOP5sRnfsY2JfNsc20Cj+sYDtz1sIw94T3sZ/GF3Gy1/sjSa5/tgnIOmRdfltuuLW5RRIzdPGJlSe5P7h76f2zafjBe3/yVl4T+3Uy9/upXv/pWpRiBWydkQAsOwIXjCEI3CCzRY9COCcRLKAU5pAaI2CZU+123iS5nQJSQX0FqA8QGhwWRTbSS4RY4EH/fbcDa1QdABlj6rHrm2CbtZEUAJQwLVMa8QfcGq3V8OqRX5zoHiVliQBdbfFCNFBCXrOz4AdjOA6J9E3qA3LnNy1YstbmJw5LcDaxkWTKwNrnkNkCN1PfQlwJsgcvvMid7AaygVVJfQG6+PJRqAxZ9bEK/pAYBZ+f39RIJ87lBqEBv+72qf8R7fc+TcK0wFnQVvjaQ6m8J4gZSY9uAtiSL3ZiXm/xaCTMvEi7V//old+/5Oz2tHbJ3tovY1VYJlJ/xkTg3pxIQJDV5rQ5vlX/xRrAU4Lfa7VoJs5VrRNJWt8UKwToZGyts6hrJPv9Hrru+tmx3RyDoJ2Lmmt5LvHc+3HrBV2pDkm+M9SdRcx57NZfmzvfpW8JIr+ys+dpiQ3Nkfu0oMEbb5NOD3Rqd77fh2SkiJYncZ2L0nb5r1/zQTd+l986jT/jMpvNt94oqPPVd7dmmLublZ54q3Vx40CDy7UF6fgNaIl97ta2fxtBnq9lL1vbZLIof/GHtgy2x003MFH3WDo0Xsb6YzS4VrHxGVq10p2P20znJq1iCnJrPTbD036uiqF8xaN4VeNa/2bNCBzxcPOp83ERSuzEYrtB5r81Df2JPNmB13v3F4hyc4ReL95d4b1IOE11vXBsjtWlOfIZH5tareLFx4iY1O+din3bXRuhwk+eNN/raROcm1s0LnNHvjbH8+PIPbfl+x0ROc2vVdOOR9+IRW2Gbm9BvPNmCqzZWv8Z9219utmPdOXJNscgD8ErouzacDT+ys3Te8bhG35VstxOwc2xTFytrR5whQ77SeSXdMDcMasHBg335Zudl8+Fqc+WXPfggzlKb2d3GzNrs/4tf/OJTQl+B4ld/9Vef+m0sJfU9syLZxXrzsHbu/frAxvPV7drD+hwfxwm2H3pvLOnNgh6sggtrR+zvcpTlP84X+8TCLfY5B8bDFXZx+SHbwT/WD4x3+1k+XFvLW/gwrLm2v7ZcO+ml+c9Onv339iWhf7YOP6MGXn/9619/WqFX7fm4BJgzXuB3/BpY59mmuQE0w6wPRHaTL1sCOZ62kbkNKAyeg/R5r+dcwN+1myR673UJ8ga7TTKNZYPMgtoel9RwRgRgV5RWr0AKOEr0l0AsiTA2q56C9hYrEC/joW8y0aMEGwnYAgASdQnLkoQN2tpC+C+ZAMIbPHduF8SWsGhnic0Gkk3unNOx7DAiXjJv+70KrOp6wavfXO2zIMlG2aPkWFK/wWDJJ18wtzse83HHa14Lsn6bvjEUUCMKdKa4VfLVXHq4ljm/frqE5trsXnPPe0R6kNEdq7EhKZ44Lph6tXpNl+wQ7qwfJ2e+UFuSeuNOP1YtJKZbZEFcliDS9fr02qv2+JvbHpAIREN/64/JWRJhxWsxy5wpTNanFU8P7trt14K6lU5zjEiwWbJLrswLORUH0jmSiwjRrQemrQ/mI9lb41mcUIDb++7poO+2eNF17qk2twon7ltPFkU/eNqrRDiZJPHpk+xbPO0cCb3bJBQIXI8Yw0c4JjaJe+mvcfuZIttZJcC23ZfUR3z5PQLGTrTvoUfr//Up8VTIzb636NV7scEOjhIB5BtWI7aS7No2dvPdMUUH78U5uxOSz20GCiWS/ObXfJHpxiHj3xjTNeEVPZl7mEjOXuuz8XWOGK+4w3ckbHu9BIB9pTeFAfJL6P2UVzLVl18/4Ou1W59LvhsnPNokgP7XN+AMWTZGkXk5znIF9ifpWczaxH+TYPKIdeTceIIXbMwXR80hm9nrer88gL8tr/D+xgJjxe+Wwzi2fdaOIpvCwerGOMWoPitEwZfO3wcrbtGZLunY+JfDkHnxc8/TJy6UH7Zy7gG2yZG9Z1cVi9zCFM8ImzrWk+IV3RuLuJbfuX+9Phtb8ksi+VZ9wuyONV7b6yXufd97D6/tNX8wVuOzxb920nk+2n3z/VuNr63k7kF48SG7qlZXyw2WG10+sbx6eZoxsk/6XU56+xADYA2f0ef6JAzQPt/UD1xOt2SxKILj0R0fqM10DANghM/8UAyGL7UnbsPUlXnxpfP2u21TnMbP17ezqWRrDNnbs/9eEvpnq/CzauD1t771raffoV+HA2obpCQD64xLiJDOTRq2mr9VOAkBQ+f47rHUxgY4JA1ob3DgfLsKw8HJhSBscBWcFgzogbwCoGC3pHEnbfvjfEiFgNb5Eg5E9gZCugc+wFibdAPYalMhY0mK8xZk73iNzXUCGGBZUsMW1g7u+MkO5BBXx5c0kesGUEBJVp8vYQHaSxyWmNXXf//Tf/rVH/r3//79b662xbQqd/fTF8wEhYJWq/Q9zbqVuWTLFjtuflYOoK0/c7Vk1XWCx/rF6sn35qJxlex50nw27b4850huFYBs5WMjaxvr28a7Qcg1ztsAs0HTXF+y6PrkRhh6L5Ffsn3JFJt6NLe27kd6bOH1tHsr9XzO6vkWWuiA35OJDq0aJr++uqbj9bkBXQJnyzG77njX0knYtDbveATLii3c6nPn7kp99qZgIcGhd+NJZ9qy1bs2JcDwsXatsnXtJmfp0W++b7sKE4iVRA5+uVVg7Sj56nOf2kwG90dL0ug0udKlpybveYt7SK1iySbOdF//kWe3pljlT0+tXFkp1u4SQ9haG61Kuc3CbTfGkfzJnB/6eckt7vEBiXb9hiONr623u2IvRknGk1vChphbbUMGjUWxLP1bpVP06RzJM3xCUpNjfz6RXmuDLdEb3L1FeHbLF9gIWRbTbuyhq44rkiavPvree34pebu8xLkSfTELoW3M2mjcEp3aS9etmN6FA8nxFow29q0PmutNwpNxkxK6cd0m3xePjW85T23jWbjSEn261v7GeHKJP2LuxoaN+3ucTfJTOjbnG9MWn8S95Rcrt/Fv/BeDNv4sN7uc1He30MG2cKvlSRuzNw5fTDVf5DSXrofprah7qr0Hl9r94da3Fgw6LztvlTscKOHni2F2mJTfNsd8GkYkJ1xPLs8T2eJKbYUxku3Os1q/q/NwJVzfZwely9podT58qgCRvntIsIKc1fnlljgwXn95Dxtm0+x4Oc7yumtnYon5YSM4yeVS5ny/x6834WWfixnsaWV0zcZE/ICOlzsZi6Ls5gDahbGdC/uXby++wW9xhG0/8ova20JY77Ozngf17L+3/+TZTXyqDbz5yy9b7t8p/PU3v/nNp9+hB9aCA+O/xIVxbUBGENYAGe2CJHLNcRboa3fJzRrEJn+CEbLMmdf5N+gCwm0bOUFUFRbSgdU0498A4bqcFHhtAF2Sk1wS+g10nYMoXxKwgAjszIu2N1lzvtWVm5TdwC8wb1FmwVAA28BLz2RFFrdtMtGVuesaxGjlvoEdqJFl7QhZWpDfiueC8B6/slj53qReMK2/iN6u0mcHBU0JF90Yj2o6+6IfY17ysza6BOrqUMBUuff75yXsgfXai+35bKnv3et6x75kkB4l0/zpArBxknEJ4uLF+lpy+xkcyWr6Sy540Pl0tPbKlptDSYotgum48XooXp8F7s4x746z87uye0kufSNQXV/f5is7FTQ3cV9M9IA7fs1e+Biil5z67xrY0KsADn8kq32WDCta1B4y2DHb4K3Gdk1zkP5LUq3w0HnXpMf7bIZ0ZcUY9iw+I58SP7qDoZJuiSWyZbfBkjcr9J7yz/YQmmTb5wdI9hZzmxsPlCK3XSD8xBZsxdmu95BCeoPfEe/GG9nm95sgNw8V/dKdfnd+ttDS9TC/48mRDIh+46MfCaqigaSq4wodyeWJ+Ej6JthLdNm+uWMXjR0+dH7j9KsCtaW/jTsSGQnyEkuJFVyXqItTfX/xH4b2qngvTsICcZyvuEai3nHzuQS5vvpsZ0Of8xWrma7bh4XhI/ydr4ini31wjr9ukr6Yz542kX6EnXS5PGOv3cQVVm9MWT5wj5PbOfyGLs2ZueZ/Pov52+7GaGNfGfgoDBa32evlS/pcfkFnyy03dup3bUZs67X5M6d0ufq9cZEP6rdz7SrdIkk2Zat9/q/InG2FYVbG+64HzCVH2Nuun3gFzEn+sENcr6/sMVzoj+56tVgA58KUjlmh31/jsSLf6z6npPGKnXgKzlMS/8EHHzz1a6eBImQr8xUjkltBnmxwjS3xxbXx9ZUtBjm+9tl7tmMelossHmwesOcun6THjTdkXTxiH+vHzlvfvYU18u65W3zs2l3IvD7WufXpGvxr8Y7NyzOyE5gJ9y3mwOa+D7e6dfTZfy8J/bNV+Fk18JTQI0AZGiDmqACSQ6+zLkkHsoCbITNuRrpOVX/rMIi/Nm7FbEFaewswnGOTff0L7BtIe29cHEUw57ALQojPjnuDAXDoVVUQKVqQAHL0Tm5j2sC6xY+VyRgBHjmdr21AgSB0Hb0DUrIyQnpeQoBU+O4RiUDuBf8lIkiE+aJLY97Ef4F7Af8Senokv7HR59qiwNbKvKS+oAYYC149CKYtSwWz9OeetCUNxqYvyeSOlc8sSX0E2Jdg6Mcqsd9er48SdvfodV7n2JLe98m699PfwMvu1w/JuYSPDWyS4Bry3rH0vUTcNrZkRDT4FJtld9sO+az8CIw+KxZYnZfs2xbtvOZ5bYbdr+yLD7bbd8xOgPTCR3qtbdvKJQbOl7gIrGEYHaQXSRmb1F46UTysLclJrxKL3kv+I4G255t7RSUEyTx1vLFkx+30sP2y7/suu7I6Ti+d435OmKJYIlk1VtfAOwWOxiEh7TXZxRHjV+hhs3BqsT0dmpfkRHAVaBSxzJeiinFaMelaD51CoOi941uYQV7T125lpdN0Fj4oLNVH10vEs4uNn/li10jYydp5En7XI269uq5+JeDsg474KHz2GS7AEfIsLpOnueYnbLfrJMTpXJKM8Nu5IkkzD+yBX/OdjW/JyN4733fNR2NGWreIQD4yb5IrYYdTCkddb1u95H0LOp1vfq0+irebMOJB2t8YTZ8bu2DpJrvaXZwX5zbR2WPsCB4qCF1OhE+sXNq59rFx0Hjg5I4P9uAZvttYv3Fl7Yp/4XPaWJmcT/blBNtn12xRRZ/s2dxc3oTDLU+oHcns9mH8YkFt7nkb/zoeXpTU5zcKB561U8FdMt+59VlyXELvuQ2KxbVTMQ0eLF/zzJTkhFv1p1AJu2qzMTZfcEj8X+4k1ihK89/aLplvdd7KbpjkVqN9npBC3RY32Rcuj/us7XcOXFt7xJ+W9/Ody1nW5umJ7fCPtU3vl+vAE3iDu6+sa1fb3h2P8Yq37Dc8gaEK78Yuli6esDn9Nm7yaRs/7rOCP53SgbiYXdh197JCz9r+/3x9/Y1vfOMtMgnkAAUAXDK6ALgBi8Fu8Og6CZPgt2BcW7cCtudtQr/JMqIBdAX6dUAOwtFyMM7NkTh+MnAq4LRg4j3n2piNCQAAIABJREFUpA+BGkHZZLn+N6le0q2/TWKNe8fPcYGQ/oE2AAQsAtoWTZbcIYCXGC2YcAO6WWIh0dlAj4CsjewcS7bZSudtEkxW318CRbd0hRRoA/Bt4QTxNR+rg4Jp98H14Jq23vcZuSoIu3esAIc07qqkgLTEi9/sfO64F1p2fOaPHe0YJW0lGO4VVjVHniS5iLXfy95EZYOpcZJt/cv80Z3vVnZyLtlhr7UtCWPfBRpJvfbXNlY2OjS/jcm/3QgCmHuKN4m3orG+yjY2+PueHcInhQJjQ7iMi3zp1mrhrvLWR4So7yN++kYozQm8s/Kh4MgHrZTzeT4dYWzLd/aQTM29xF/yLGHSR6tDnd/3SNMSSdtAG3PnKBCYK7pJFgUNRMWD8FZf7Armdk19LLHTF31JwpfkpMc+d30+6cnym9CLLb02JgXb+pYI12/f0W3jEwci41bKkkmS5/kJfU8nvSZDsnivHcS6OdnkpQLcJrZs1fn113joyjxH1hu3eJTsyDRfWxte/6w9BS67IDbxs/pIBn0voZUgwArts2NFJcR1cYNOxHX8QdywKwResYUl3Z3T/NuW3DnJpFhQ22T0KjGXfHSu+5qtnsIdWNC55kDsEReNGQZukrQYvQnEcpGNr/Rz2zIvywu6js3B4a5XoCIXeXdu2QuZFgfJs0mFAspi+fKZG8tWzm3bNTCRTGtT6xfLK7QJ67YAtO/xFm1fLrf+sDFq47KiTn0td9ixrH7oRXE9n+x2PTiYjbpvvvmx1V4xKfsLL3Dr2glv/PM9ONZ43W6FF4hzPegMbvt53caBp2fHCpL8JPkVoiX0YmS7CErow7r8w7MlGk+r83YV3CQTXrFDhTbYLe6bA7LwgfWrW/hhCzjutWPzsX25Bnby0+XNi0G4vZi7Pqa/5an0dfVAxo6L82RpXGwfdrM93HHjKhnscLv8EM+EkZfPsdlsJdto/p799/afPruJT7WBN3/pZcv9O4W//vDDD98iVVZkBLoFO6AsOHAaRPUGFBMKwNepOZbvAMAGPwnxEgZADEiQVHJypq4BJojWJrk3qHBGzrTAsMCCUG0gJx/n3mRVoHL+kgEyb1KlX45/g7JzF2AAnDHRbW3sdzcIA6UNAM6RMAKeR4F3dQTUFiCXEGxwTl90ZJzmhh1c0rRtdU7XbwInaK6tsM8tnkgS2uLWf0++b7Ue2XaPZav0/f6q5M1D6eiMjhENxH3tyJjY6ALcJThr/2tvJW0F3ZKyKvXJ0e/Z5p9dg2x0XjKkBySDnjcAbFJq/oyFnOzI3Kzcd37YGAJyk9++t+3VuPiQuVqyRqbGhcDYVi7Z7LPt2B3bFXb+Zj4Ec3aJzLFzpLbz9r5F7a6t9b7jdhHtvcvImaBsCzgbkMDol22GuxJO5yZjsuSDVpHpt/bdC6ngI8Hpmr4ne7Zcgad7PpGB5mCJVOdvUuD7+qPvtXlyJWsJV9fCD1ghDpg3hbEtJsHnSOiSPrZGLxJZGO7cnauu8VA83+94lyBu0t2WWOS68bgHW/HALVr8iv/ZgdE86c+8ilnpwj2uWzDcopV7XsXPrpG4LakTV5BWuksOfr/4vMkk++1VwUKiTH7+p41e4anv6pOtNDf8i/9vwqioJPYsD9h5QXIlCX2mi+amNitiJQMcppdNztwnX38KVJ1fG3720zzBXTGh41tw+riEfnmJ8ewcGevGA9fUx86PMd7kh49vQnFjxk2+N958HMcwJufe+Vj8fcQ7bmIvSSGvV+O6GLf8xrnwONlwAxzC+Jcz9N21se1v29v4shyV7RmPJHf5aX2zQ/r03Jbi8Oc///n3tzKVBMO2uEQLBI29Y8Xg/Qk7BensuX7FjvpQCJEE9upXeOyiEUMbM9ygV34NSx2Hi/qj+/jOV7/61afiRO3ZZp/cLWZ0H/0+hHd5pYLqxozlrGxaDOCnywvNzy7k8RU6tztDe4t9fC28XH8Q65cD0IXCH9tae1kutjwMdhqfOPLI5xYTNqfZZPwRv6JHdsf/+IWxkmHxQIyG4+kq22gOn/339p8/u4lPtYE3f/EloX+n8NcffPDBU0KfoSLREnpACmwRYgkZcrHBaAMzZ1kH2rY4slekbwFhA9A6wAaoTQABPzDhHDf536RygWETKv3p6yZngpfrEbZ1xH2/wdG5QEZitYBMrwhU3yGN5NT+JebI1o5hSRuZybTAtaRtr9ngTReAWREAsO65O6YFPOduseUSj00EyahwQ/9WZtiRPgAqoJawWKVv+31JfcFaQPWAvAJb7+uzAG0ram0s2aht8vRK3s5Zgr4At2RwSfPKCbAjAcnXf+2X0LeVz/x2TILbuPNdD+HRNhu7hZQlmvylfuliA9USzfU3bfBxyTjscJ/h+o5529cNtrWhyOK19iJGtjxKaCV3/Eciyu7XL9afGuOSA7rpmG3uu0pPJ7bXSQ63Im91DebsqlXjh2+SN3YkaUFGkIfsVJtIjqKJV3ruM9msbHet+7b1tUXP7JNMfEtxYrdXs+uV288qbREjWSRJdo+UVEnQfV97dm8g2sacnB1TXKZnPtP3niEAVzz3ANldXN4YxJ4RbzrsuJVcZNqunOSAh5J+tu5eeCRV7LNNtpUuv/m8dtl5/M0zFpJlE97dKrxJV+Nxr2yYoJCC9N5dDHDEirRnXNQm+eEiG0cse1U43bju+4u3ZODr65PG0Gt4qvjUuflZ5ypUbjxY3ZpL+tNPn7vW58Zqy3OJyhZelk8ki7bEio/DOZyEPIuNizESATayxQT2qq9bQFh+s7bq/bXlnQdyXf4iKTIuviE+LZcTj8UW8WjbXp5AXrtBVublPRvDl1PCPf1tko7rwGwxveOKRsth4AUcMc7LmbSDf4kDyzlhZTgaBvf/uc997glLi60V+xXW+67V+frPBrPtMC+7y79q38+uhgX5dRhDd4pQ/LLz3bIFL+FOcb9xLRdRVGD/fM69+o2r9sTPnmjfw/CSqWtrs2eD5C+NqV2AtvhvTGS7Xul3eQ0uQH9shW5X14sHy/mWK+45iyXL79ZmlpcposMSvrJ8Bd6tTXeeIiMfZmeLj8vb2ejqQlytP/y0fpbLb2y7vP8RhpIDxpBH0TDba/6e/feS0D9bhZ9VA6+/9KUvPd1D3x8inXEhF0tYOU+GLlBwGKQPIRMElvwvQDgP2K+hu3YdlBPfRHKDAkIMQDoXyVg5jOkSEA4mkOlTcEKqBaAN7l2zVUNtm1hj2fEuYFzgARL0smCy5Mr4kasLsOZlQXPJo7ECNQkr2ZYALflHSBFK9rKkRNuNzbxdArFztQHA+BfEfL/VXfKunILNJVpAuASginr/Vuslhs1xAbmtS36DFUG8VX42hfTSxRLLDW47N0u8yLtzRP+RXaSiIJx8EYp98JZVa1t19yF6G3iRKXa7hG3tj70vEVufZGtrv45Jkqwkd7zEhryPAvkm83xzEzp4U5sdl9hHgtYvOm8LADt2PovI8VXXJCfZrdzzPQTc1l5PDO945z7Cyr6L0NnyLmDDFEVUY+cjfEwCmFz1EeEiF1tF/DpX4lB7HU/f9ZWtsyuB31h3Ttdn6LDvXSPRT876U/RoXH22/b/Pjc2qVHPfMba5fXYeTNVXr4hPMq1+kXPjTld8rXEjoutH5n0TrN7TD3y0S43dItr14b326eDRg93SV7pJ1vowH7CBzOabTfV5x+Pn6hQH6BA51Edj3YRVO7bei4nszTzBXbZb35KSjQ+wTaGA/1qxdz17SLewpPfI8cbUEocKGe0eMS+9sgd62J0C3sN7243JWp8SH1uQu0XFVuTFGDaob8kCH9hEEWbf2KS9+z2MNV6JhFixicXGsZtUbDzXFxwiv7acS24y8WN8DmfjY5cz8JvlKHtsMWxjVjZgzoxzuQJ56AQH6PMmiDc+ksM5yX/1uPN6+9T+nTuJpcRoMYktdI7b3Sr8d79532VTnlzf51a6Jer5e3jnAba1m8y144Guy537PjuWcEvqJaPFj97bxs8/+ICVdLtMVhduyRI/em11/sMPP3x6qn3+l5y9Np6eD1Ji37HlgHS18WV5A67ATnyHH64fsDfnLjd1DF/im+YUl4c/bIMPLN8mk3kVN2AezoDvizf8gl2I1WwOZi/v0e/atu/FJv2KGzs2smQH6exRn7UtX8oe+vMqJ0vG5jH7e/bfS0L/bBV+Vg28/uIXv/iU0AtEGRgDSiifgcUSP0CL1K3hGhAHvYSx71XHe69/bXLGJQJLXgQFDsHgN6FcY99ghKSsQyN+CCyn3vEvqdh+XCtJQH42YO64HAeWAu6CFH3fcdIb4pacKtZ0Rp8XQDdQL4Ewb3SNBO7n3hsfgASEAfPOM91ox9zUxi0QkVkAIPMj/TqX3lYXSzAWXJEcICogRJRbnZfY2w7Xeba2d++a4OyeuSVNG0werSg2fomCoMAvlhAaK7mNxTxaKSihL1BHHCIWEVe2pyKP9FSUKLGnz01sVsdLCheEjHNJ19owmTe4GVMyRtY9ZC05IvHI/6MgL5AhPEu6OmZrfcftWtgt85Lvxs+/L4asLyETCEPnSkLXP5HuXj3grvOWYDTHtj+7lj84FyHaJCI99H3X2xYogZWwJV/vm29bNdmaHQTp2W4SJL7Pve87xEJSJ+lCMGAdIrc/cdacJ1uFrwiD9uEuO1AMlmjVb+0lBx3SWZ89jdkKf/1IEhcHrd5K3GCI+8GXOMIZsmnnYkMyIsHsZmOFOfMdXSJd9dkY3H5R+woTdknoO9zY20c67reCwx/6kvgmB7Imjuw4zNkWOhQFJPGdv8nbxXExTRLN19m47cgb85sf+F975kpMXnLO9usnvw8L+iNf7+0CXB9lA2KTeNs5jdGqvvijsA1XerUy6t5gv1igTThjzBuDb5Jw8XBlpRu7XHaObsF54/LGgZXF8RuDnSPWmVeJ5+p6+Ubv2a/4Lp7w80fxRkznM/RkfIo1cLY2lw90XvOwNuTaxdVNBOln7e3qbPlKsolbe83GKvOy+G4+l4uS48b1kvC4gd18YWIxtS3NnZtd9X3JcXYZNlrxDi/gfD6jMKC4SibFPzzUQzTFqeR165Sdd3t7UT6xW+3huNud2LYY8pWvfOVV/+GbHYiKEHEdt6isTa290pF4gsut7bqWXeBb1+7N5/Jr/GLn7BG/WD/Ef9n28qt0vztk2N8uPrGlR5xkcwvjccznTejpGwdjZwoB7HOLpM2VIi2bXT64OMOvLi4bQ3PZPD777+2/eHYTn2oDb37pZcv9O4W//sIXvvD0s3VAhHEs+G3Av99zLka4iR2jZ4CceFcyl+gCV4ngIzAWyASsdTBAwzkFH+DPwfS/juNa8gMShYYNiuTjzIBIewsYjtEnUptMG6xX1tUpArvjvNVP/ZunDVhLUoCeALLgt4SHbu/8ASr9LUFfezFvVrYEfP3fZN38rO7ZwoI30n1XGhwH2EscLhFYUHXvWw/J699W3oJnSX0r4f1LPgJMW3HJRReb+PER5GbndsnN2sb/K6l3P717cvf3bevPvXJWbwsO7TDYbbX0Isiuv/mOHBukEUBjXfvasbLpZHGbQL6WDO7VY7s715u8s3e2gqSY8/QQQZLcdq1kUrK5pNdYtSNZWiLRdx1Pd5u01I557Rwrz/CsNvyMnOICW+yVjObfStYSha5zv7a+mjuEGJZJ2rSZfkqam6/klmxKpOuzfnzX+YjDXW2na2R+x4xkZHcVFfRJrzCB/XV+PtJqU+/zGYkFm+qadNH3nmJfe37eqfMar3nts4RRQtu4JIC1v8l8bcEmds3v6L55k3wrcNRfx+0EEQM8pM88Xjkb+95jboVtC1j1qwjR2FZm4zXX9dt4zVfHxUnYigh2ru8UgWBeYxfrxC+x3tjEU4Vs+lKkXcxQXOEL5gW+axPJ9v3q1FhqN7tnE72ytS2O8LXks0OCrF0DT7xXeO3Vvcf8a7Fgx7U8Ay6RC6aJhRu7bvz0eeO66zcBNQdwVCx5lNDCreVdZDPv7GYxc2O47/e8TWAX+2HU9reLHOtHfIkNLQ/SF1k3Nm/CuuetrvgAu1UYXz62iwAbS8kLr1fPj/gA/Zu//KhiWyvzFaM8PK7tzG4hc099/cYRJPTxBuPIlsKS2hBfskuf+z6fgl3FNXiajjpXsVcRstfG4OF4rmU7XY8D1EbyxnMqPHTvfHIozIbnHoQXV4BDYtidXzZ855ItsQM26zzH4QNfMveXE7E9/OTa/uLk8jD2vza6HHTlYRNk38RcjFl+TwZx5focrFuZly/zjfRfrBBj4E2vW4RaLs8H4KzYTp/mJZvIFp/995LQP1uFn1UDrz//+c+/Bf7ILuNbR1sisIRhDdt1GyA2CVigQKIk0tfZkHyKuU69bdXHAjqZtu2VA5kHWJ0v8LhmwWbJv2voo1cgS8YNGq7V3hKnOzYJ4A3AKqEAZokex98AvQnHgrBAigTWD0BxDTIi6aeXJYDbp/PXDpBvcgJw472FGjr3egsO5s48u54cl7wDdjYGvM1Fc9B3VcRL5At4bUcrgDsncKxi3Ta0Al/XWAEi5/ZfHxJA8kkAel0986sNcGTcuV//q00r0yVXtdf2qgJyepHYuse8to0BGVp7qx/BZ0nrEtb1AUF521jQ2sAoufOb3X3nZ3EQFGR0bfvKhxjwz8bY2AXD8MrWQlXvXRmCa8bK/ne8nbPJPB/eZF5gTudWbyVcjSeCRkb+Ul8ltVZxBWMr+VYX+ediRjIZR8ftxOh9OvVn63mvcEgiLSlHBvZVQk8/i5P7wCZz7n76CKaE/mK85ziQNzmQzkue+Fj44D7T2lO0QI4QF/7cq5VshRfXb+wxVvNN98lBr/ucCXjTdx6W13hg/RYdklEiKmGvP766sbN5o7vOMSfphU72vvHaU6jQNz3vbhy2lk+FWRsb7RYhk+IJGzbni7Hmf+Oo1XD+Kd7R7RaHYA1fSh4JiMKDXQq1h2Qr6BhPr241oNv6RXbh6MZqNrMJj63E7i9WPLq4u4m3+WDzWzTfGH45kdjmuHYutm7MZNeL+Yuf2wcZxefkE7/gwPat38U+5y1HYh9wZ/nWxuPlNK6Hy/jIjYdsFrZtTPOeb5p741u75ePmj6z4xcakxRjccDFq+7lz5Vo440G0YVjcIMwt4W11vnOTq/vQi0Ul8B7A2Cu/oaPs3nb7vd0lu20c+1N12XDnNt59ar2dYcV6/FHhFPcku5jIl3vttoCvfe1rT88BqK3kVPDvfTzCc3lg5fLJzr3ztBxzsXfjH9slo/k0j4/sd+ds7ci4l6cm09oe22JDy2XgF5vc2LK+tT6pnbVj41vZ66e5xDPWxnvPftmEdsXhjR236GFeYeCdh/zIWIor3Trx7L+XhP7ZKvysGnj9wz/8w78voRcQrmNfY11wB/qbwDHydQCOjHyruHMAAL1gz6mdsw55iTkZ19lct6SV7Bt0JYWc+17H0QQ+4+q41bHr5LWxq11I9wbsJfKdT4dkRG4RK469epEs6n9JhaSSbiR+9YMsbcAFIAscC7JLTPZc5zjGfuhp52/JqqQbyCEiS+jIuUGEzdHfEpm1VfZSn0BXAOpzyZh76UvuJUzZZgBZsCuplzgXEPtfPWwQM0/0p69dSbrzdInHJTcbACIbyRw5KOgnn4DfGN1fbjXQSv6u5nycn2ww2fmgw0cgtUSKP9aOJDk5JA+2zfJ7QZaP3KQMIWDfJVkS4tpPFxEifdSOlXJtw5olbes7ydY1uyJOfnqqjU3e+LVED1Hj1712TW3aco6QWEFXjZfQNXbJ2BKExs7ejKVx9lf79GyOOmZ1e1cIdsxsF84qVnU821oM6pit0p23c8V3raT7zjjc42m1d33R/KRDK+CXoCMqCHxj6Bx6qI1N6GFPr+lVoWOJn3v5k81KOTyiV4k4Auq2gNpxnzZ/QpytbCaTuS6htFrWWMidTRi/HT839i1GGDc56Ll+tKlAxC72+nTEpumFbZhD+ByeWOmXhC9plMRJLGGOBGTxL/0isXxZQs9XJCYwNJytTbYmZkrmd5wdQ5Z79VBEDzFNJvEP/i5neBT32Kh+NpkXYxYnO1+Bwpg2vl0cXQyFSeTgoxszN6HXvph3Pz8az/K0K7ciCKxaPsS+lw8aV8fohb5gysq+vmAcMB72aFM8px8FVTyCPPrlL3jdykMWfrNcVP87V6vj+o0D5ANhdQWzvg8viqXJ+YUvfOHpJ2+zr7Y499vfnQOnFeUUm/08pgUzeu+auEfHk79ClJ+o1Vd91Hdt5rv62O32Nx6Ih+JU8vYwvPrxfB38xlZ7zwOh7+XLi3WPbJaNX7sVP+n8zjHbdP3GpUf8ducsffVHNpxpfUB77H7nvvHR28Ydsds41/7goD7WdtmQ/IDfdK6i4/oXnrt4ar7gppyELLAMhm3hqrHYVfqIp31Px97+y+/p9M/85Dd/4WXL/btJeP25z33uraDLwBksA9qEhXMs2WaoyIn2bNHbANR3SxARZaRLIF/g3gSNTABHcFkQv84NMDaRWXDhtAAGWCATyBfHMl4EMllsE3TsOjj5NrECJCsXfZCF8wqAiI1+6M0cAQpjsDpLdoTrEpwFV/O/c0NGul0QvoREIP246ukSC4BWG/RhVWnHtMUiutAPe3M93e/8sJMLoAXtgmqBu/+S+s5BFt3/XeVTIroPWiKDALQFnNqhQza2wcM1Xpf07PwjTY0zcuAhO/mRpzlLIlToIxO9T2Y/ocMPV/+CpL7pJ5l2/iQu/MZ1a4frd4spWwRbAr62av7Xr8nSscYqGet4pKv5spIqmZf8dY4V7NXlkryOI7NkNH/IFxxKbvI45yZ+Amy68pCw7DbZJV8SbnLuVu3OSebmmP7pq887/vQlkU4H5t/8rE+Qmw9oWzFjd034+SXJY2OxLbQ2ydC4kMwtNEgUO9dWZ1jhFTFinxFZcpOVvhdPt20+aqUL+WHbu1Km39r0ACuJuULfjvPuAoDZtWO1aZ80vUlK49iEnn2yjeSr77bvtq1XsWrjQ+coPi62Knwks9uDFPO2fXjCR/mWApMxX1/ufM8LwAXEPhgkWegzHfp5xU0CxSV2SKb1p45JxGG9QsHqHBZvAm93h2KRBCf5tQmnNx7BwE0+Fn/JZF4WK8VUsZRdmX9t8u0d086F670ubrLjGxuWrzyBw7vi1toHecRqhT3nwC3+Tz/5cf/Gag425q88fJIcZLkcbP1+Y9viwPI87dUv+99CwU3U9Xvj2up651bs3XZwCZxOgSp9+LnYfMzOnFa7S477y4fb4twDdCV3YVoY06uihNi1RQc40A4AuNzc51N248DlXhUHPSCvcywkwQMF3uWv4Xm/Od+T+GunlfgSv9rr3wMq8cH4jl01dLJ2vvFl559O2RrbWb51/ez60cZ+mHX7aw4Xm+pXDBDnybW+tD7DfmEUX78YxY7qU5LdseUYXUPfzfmOG1dfzIEVzu2crhcz2LRXRemuc572Vje9/+QS+n+9U/v9//7Nn39J6N/N0vst95uILJHnqBLLTYyWvHCsdQqkeCtJXW8VTWBZ0GbYS8I5CSeX1DtHIFq5L4lHLBZwdmw3sekzAiHgArgNosipxA1YAO8lBAIKhwSUN6ADDU6tDQ4suUJqARPPW8JmNQh4CpTAbucVebtApN1b8NnkFHAvcBrXkgH9kcd1CKNzzbF5WYJFHzt+oGpcF1jXhrTZq5XeAmsB3BY7uvZwJcGbnd9kZcGVLF4RO2PaALJ2h1w8Ii5s2xa+Vqf9Fni3BATmQL95QtKSq+BvO+ANqmvbS+DMLZk3CC5Rc9w8XoK5fmdc26ZEGhawbQRJgU8RsDZ631z1L8Fw/zu7snK9JHz9z6qI1+RHwgTb2uq9+epzJKoEBulVQNkxuc4KfvMhAYaZye5+y66VrNW2hwlmY13X9zDTzgt6QxY32Vu8UFzwLAVbwPmbrfHmze0MCmj6tpptyz0iUr+SfLqEAQgnvSP166PZJrxhA1ZHFxfNCfulx641R2xxiSFyatuo2yDqV6zZHRbpVTGg92TflSBz7156Nlr/Ekzk3G+p2xEFJ37rt37r6XetfV6fp/MlqH1vq37HFauQWfGHzmC11WO2LRHeQsMWkcmx2GXe7LwQbzo3G66tmyizAXxBu/DAHKXr3aHB1xBfn7eQUltWOdlBn91i5BoFh8tnatsxhJz9w3c4w95u0mh8/Mj47ni3L9h0dfyI32x83LbFkmXZzr184cZf89jx5ty8wxL2Rvfk0q74sn3veG9c0z9eUXsbCzfewf0bL4xN21sgX3nFC7KtTq7e19fu2Nl97Ygv8Dmf62n3FeLC0+JuvKDYCtM844Xfi+98R8yGR56JA7M/+uijp11S8Ak2VjiAXXai6HN3qMHC+qvg/eUvf/np9oDOsTqfv5XYJ7udhzANTrGBjfvm7uLF5Qbmaosye0xCbK715fVyfxi5fHn9b+2RvsUSfe21nXNX5/mx48a0nIUfiDmwgR3fgp8FTm2t7cq3+MjyB+3zm+Z040/fr+7EgAo0n8zP1r0k9GtTP0jvn55yvw65wXrJ0yYsAkPfr5EKkgKB87ai1LFbKeYoW5VfJ97CAEfllAvWe/0NXqqlHHuvAyS1eRPw3X5KNyvbJpKu3zboAmBccivIbUCzOrVJEnlXhg3gdL+FBMRnycvHzQkQrX2gDmyWWO7Ylig9At3VZ9ctMbltr4w7H5fYAU96XVKygVqC1uuuHC3RlJQUKD38piBYsiyBRMwL2j0ZVgDcSvoSF+8BrlXFDQzAe4OPeVmgplNBHcBHLPan7Pq+gC9pQ1Ks0teOn6m5BbObQNPP1fvO1841jHgEemurvb9t75iXqLIxskrmOqd5KYHw27782lb8+tmVEf6wiVly1I4VjS1mdr7bLtbua5cdpX8+YqV0sUef2Ui2xQ8lPrXbddlU51pd7FwA6P4kAAAgAElEQVS/trBPgW/85sl2aElosktC4eSSGMW9bMNTlncsyWRLNp8xb3y2vozPNmzf7bZ1cnZO33uo08YJq/2SZUULOJiuEJbFC/0t2ev7+vB0aL7T3LChdNE8SEb0n9ySGrqsX+fzf7rqO/bIfyX09QW/tNX8KeJ0DI5sEsLmjZOPIOrpE4Yq7ETY2kWUnLtzgo4lkLXBJ5Yg1qancFv9YcuK0+uXK1ttK071Xlvrn80nIt85ydA2/t/+7d9+9VM/9VPvi2NshW9YlWRn/FXc/M3f/M2nZAoWNn9+gaT+3AplBXMTFDur2IS5XEzb+ETntyALr82T101Imgf66Hw2o6/Fy+VUMJv9Ly7zDXKTdXnbxh193D63v03YcAvcCMfC1djAjefwHF6sftjhFredx+5htfHQp3na9uw05Bviv7HueB7N08afjbuX+/LP7EmynU3la612t0LfmDoWFyipb9t6/CE7xCUk9DgGecUmPCb76H1+Ujv1WdvFhtUDnGTnOCJ7Y3Mdt9uie+Z7qj187BkAfZ/fhCMe8svm3L6EM23iKqZ0/eqaDRjPchX2tvOt6Kttds7f13aXa4ZRm2zDYLJsMo0Trr3v/LOhLSCIOatzfudaWLS2V1+K7WLavW7jw+ZCjdUOvrVZuLG7PDrXbixt3CJuuP6S0P8gpd+fvKxPv0O/QWYTD4F9K23XIAWs6+SCxAafTTa934IAh+HkHOkmzQCitrWzhGsDQ9/rA0nTvv6233SxScCCwzq2YAlkELolQ4BD4k1HnBcILuHteuctcJgjIHWTI33UJiJIJ2QzJ0vY9WHMfd4qbZ9Xx9vGJQVLCLwHkEuYltTWNv27xvwa0+pv5RF4dj613TUStW1v9bhB1gPnJPZ9ZvdWfyKmbb1XPS/wso87H+RE1Mgg4K0trJ2zn3V1iQf91KakVmLrfnrEOJ1m7x66U78FcAWJG+wE7CU76xdwYeVz7MLSDU7O26C687DXL+l2ztqQZwREfCQsu6Wxc7N/yTp7XV9orFb0BU36oC92tD7fPEigVcXNL1uUQFud9pAjyVC6kMw0Z72320My75hENBnq28q9MXYe+SVpvkMu0oPkxv376dXKbefV/xY32CrcJTPSg8B03LZeiT787LVnT2SfdJHurCDBZdtZu75bQxRA1g7N/6PkyPZ4GFE7tkemNwkoTCOnFV+EepM3c1WbyFjnR7L7a56Sz7ZXc8/n67N2k4Od9f7iENxfP2IbnWvnQ6/uLafL+tpdCysn27UbY/XGLppL9/pKvtgKQrr4Ke7vNm5JluRiE/m1OUXNjnWNNsTQrodbiL0CCIyW6MNP+lU0yo56v1uR6dWxTSyMmW3pR/+4BWxij/tKz/rpdfGRHh/h5MYp2KMgRzZ+t9dfDlE7koIrK+xbfmce1782btPH5RvLO5aXOC4GfxzX2aLP1eHyoeUX2zYb5lPGgT9Y8WZTxsQmN8ZsfNqYdOdTwQvueVhe13fMsxp8r9DeebvrR2ytr47jaGRj235FRLGxMdqJYmeNhP7yIDunzF/nf/vb334qQHRMQT+MLenrtXOsIi/GLh8TX2BVHGJxh08Zy/Jwc3B1vByZz1zueHMAOl+OyD60sX64/MY160fsZF9hoxi2drpYhbevD8kD+Dy+u/wPtpBjMWf9DbfYX7QR0/aZMfWxucIn95T7f3Mp3ff35zd/7mXL/bsZev0jP/IjTz9bt+DZd0AKCWM8mxwCb6+MmXGuswIglsGp18i1cwPjtvcooNW2QL/OxmGMDfivIxlPoLpVuk00ybOEzDHn0SEiUB+CzAY541dxBKTaBgTbF0D06hogpwoMiJJpE5jaAix05ZhknVx9RnYBlrnauV9C4rw7htokq3Hpxzw6viC387DzTccL1ogjGbefLVIIUmsT3neN5LdtdpJ6le5kLvBV2e6es4g9EhqJRC422OxcrI3snF1iYY7Wn/idhMA1+WWJxW4998Rd25itGOw26c7ZpJ5vSWjMzyNMWHn3+48LlP83EnXHvuTTnF+saI48aKhXyZlkFPno1ZZkbfCH9Cnh772Ey3gkUZKZxb3kQlwQSzaWDBL+rpHsJKf70dlB/XsIUedaIXfvZbooOPMn9mWlF6GySpvstvcji2xI8t34FTTh+2KwZGLxhz5rH9lJNgla743ZrgYrL7XTrhF6oTu2kk2mo3SzJLHvkXd+nhxb1CJjx7cwQU+Odb3iCJtSkIHN+jL+xYklosnZCppbIqwQmdvG0Fi7XqLcHNpi63z42xyQn04k2Runkjsbcm87bIb57I+dNh4Fom4f6u8WHbsmubuGXYibfU4eSXf6cqy2HO9YeJg+aie52J4xOsaXXL87iWCmQgU8N05zQIaNa40rLAvTbK/f21SsnsFq8WsxbjFmY9PG2I03cMrrJt8bT/gWvE8G9qlt/WmLrhc36WePGcflV+zIK1vfNuhR/F7OJhasfBvT+frlZxu7tbc23Xv+9SgmLM+gi5WBT8K0XY2+nGC5A9xajvFIn/rnSzBhC2Id27iSXmA8niOh79UOMDKLG/tQV/E+mRW6JPD4bMc7Fr7btaWA5vrkV9Suv7C12wL6qbq+yyfyk/r+3d/93Sd/2V8guf7AVpN5i3qOLzdlT1uMgjcfZ+cb680R29vYz0b5mLjDp+g9GRRN9vq1y0185SLXrrb4w67IxUYcX19bTtn5K6fv2N3iWOPbuArD8VG6T5/ie+OAt7ASPoWBn8wK/UtCfzH4B+Xz+xV6wMNgOe116nWMJX8MfoPiJpIbLDaIdo6+EETncrAF5CW5e90GBcmJ4LJJaw61wZpjIhSIjTaMV5Ls/DseeuOkfc95kRJj7XP9kWOJo7ECACTgEalAyDg5EuG4IsXOQ+NQEd4kf/sRTG6g3XOWvBiX+Vj9kxs4s7PVKwKIKCAsd943EDhH38a+wL6kxViWMAgI5qxrN6F3PzGdBZjde1ZSb3V+K+YbGOkKKNODeb0EjwxsdokUe0EgjCXiIKFvVaDz2kWg+p7cVrQlc1YaS0AugVsfvoFog/j19Q1265Pses/fgEj/29figetgUGPZRD6dSWp9Z9W61yUUiF46UaSsX9vQ68tcOUfVPTmbL6vBbG8LCsiBgsD6N1tgo312nzYyV1+e4t/3ETC2yi+MZ22qa/YBbZuYNg7b3+FeY2HPVqAcQ64QWrrdVf4lQ10nwStxRbSSoffZIcKiT0lBfSOx7g3f1Wl+sv2lU0lix7eI0mcrG4tvjcHPl6XX+oDlsEgRgu+tr3ZNbdRvu3M8xGqxtXOsoHRckShyFanumPHXVnNfH4gfnENMHWd3bBkur49sLLX7wdZMD0s0vzCX37ttyE/fKUiwz87bVcolo4osbJt/mS/xz5gUKbILhZwbhxVtzPNyDbhCB/yxuQ3zzLFVR3OoX6ueG7/pwauxXIzihxs7vDcXN76YM9/De758+4RlbHLjPV+4BYnF1+UYzpfQGxdb8f3GK8c2ZpJxsWNjxl6/CdC2v/peOfjayrTxfeWQ6IgTdLNJ1SZ/a4Orozv35FzuVjv5hRV282eHzxZJats8O95igBhFV9km3Njt2XB1d5VI4O1Y2YS+mMBnlu8YO1l6AF4r87bvK3YVJ0rm2wmQTGxSm+Z54xWO2DE64JeP9G9e6XSLkzu/vd/iEo7uGMxyXmNwu1n9L4/v/fJ1NkXOy0nYh8LDysrW+CFsZkfmdDnP2s9iCh4OK7V5z3ccZoq7uOzmJutz5g8upKO46bP/3r4k9M/W4WfUwPsV+jXQNd5HCeo6wILiEvd1VuDTuQvOa8gb4LSzyTWjXRBZYAH2+trx6HfBZmVBxt8Trw++8erVn/gjr/7wd7/76vW7nxgCmkgrOZakA6ytvC6YLEFZ4NpAtYUDut1gjRBsdVbFFjALeADYfAEyfUsMHgW6zgHsSy6W3LCNJZqA2Hd0u/YtSD4K0ADc/LCRJRXaXIJDH5ICScklGgD62qRxFTS6R9VPorUCpbBUfwVCP/Vi1RyZXLA31+Ra+2GHN3AKah3fYEtmW/3NV+dH2kvqC96e4C1gJ49VBVv96rt2IsGSELItEVv9m/8bKI137XNtnD3ygQ1orl2b1Y+A3TgboyTdyseu9jQ3Hfeb984VDCXltbmJem1bqTcPih7OI08ymutNwlwvsWxMSIdERqJDt13j3uval2i4F3+fwp5c9Wd1SMK28jX27I9cxsDuJbC1BXutDCOXfHaJUe+TaR+etskIH5RE+/lAyWp98QukbvGo7+u/80tAtb22RmZz5b50uKUosHhLX2yn9mrftcajbQWHzlscVZBRxOm1Femurw/42DXmsOPuIXfveOSaTuozma2OLyaYG7jJj9iP5BzBh1fk6zo7ODpH7OR7yKXrlqArai153x0m2cduA/YzWlYwEVE4sHGBb7EX47SLALZtDFboWSwRF2CDhL55jcQm0y2yGCu89L3YsDyHf7KHjYnaETPErZvYLM+gS+2yF7GPby+GwkLXwKzFRXa78dR46Hb52dr3jnfHd7kM7uT8PXdtls/eGLt8Y2OGeH3jyV7vO/a7ulguSkb6Wx3sfOl/eciOz3xou2vzqXxJYWnjVufBH4nXxgHPrTH/vWbr4aPv7A7qWLYOJ2+xqs9uJbHKHg4ko6J0sm3RrYJCz5qIE8AmGOsp6MbFx8UO/StO6Ad2dB1d7OvOxdol3Ial4ow5Wx5qzsz32sTFDnYEO3aOXcdmXXt568q8GLm24b3X5YxyBXqACdv/4uHyfXp4JKu4heN03cYlWNt5OHH6VSiOmz777+0vP7uJT7WBNz//suX+ncLfJ/QCL2Nb0GWYHJ7xbiJwg69VkgUFAWCBfck+R3esaxF6jiMwcvw1HIkXZ14S23mAy1h3jAsa//XP/NlXb//UH331x/7Vv3v1+j//56cuFjycy/n6TrWPzEBwCc3KvDICG4FCkKGPBUCke4n6rgbSh/kAAOZwx7xFgQUy5HYDNl0u6bD1bYk6ndADMg+YyMPObmW263b+NxDTHxsAiIBWsN2E0DWXvG0iyY61UzBs1aokucTevUxIpSfee7K8LXEXoJFxfelniSY9IBRIWW26HrnpGCLMrpqDiIGH5Enwui2AXfAhK8r170m3u+K5ul4yt7pyzs6RcdE7f6HPS3w3mDqH7sw/jECWJO4SdEFuixqKL1YqEAo2INlnk+kD4e07RQBYYS46ZwtE5ow++b82EPGuQ4L4sMBLp5G5xmxlP7tr7tiaYoGEn0+an/ooqen7CNom4OYdSbVy3vFInp/HI+/qNP1nUzApeW37s+KwiZH5sbLknHyk74xbIgMnamN3GKx++DN7aZz02Bgk9AoUK0PtprvGYdX2/upA191VH3PbOOgLHkpkrazBaQloMvFZhUXzYgxiEBzU/xY92Di7bSxuacheGofnKfSd20uQPAmDnQKNZeNBssGX+lAEEtfF2tpOlhLmEoX+OtbOi67xsC0xh7+wJzFz4yU/h2WeIwFDJOrhHIxxDVLccXPaeRUnK7a4HxiGwMh9VShdDNqYYwx0v3FPrPq4c8R0WL4FkpvQi4/LX8SFjbF0uDFv9bpxzfzD3y1mbtu4yXKQ3m8xcMdC/3zPd9o0TxKMjcv02DGccLmU8V9+Iqk0puUny/PMz8oEj62yr45XjuVKy9v4CuzA7RRSyabg2ecwoM9xB/Nem3CgY/lLq+yd284ddpwPSLKTz9b65JOMd514Ro7GaYz5Qe9bjOhheGF7yZ3inm32ve5tKeaUzyvy45cwmC52HuieX8K+tUlzzVZ2LpwvxrCVtRn98bnFkrUd2Lt+ze9xic6XKC+/WbnFQPrgS+IunPb9ju/a9fJ43y2X4g/apk98j4y4M3zmX50Po/GAnlvz7L+3//bZTXyqDbz5uZeE/p3Cn7bcC2gMBVEFpgxzHWOTQcYK2AX+DewcYY30BtLr0IwCgPZZVfERaAi4AHkDOQK5YOF8zkneV69fv3rdU9lnlfo6Lp0IBFvsuI4n2Oz4NggCDTrtM5DsGNA1LkkQcrjVaX0tsO2xDdT6XVBHrG4VFNAB5g2A+r/zt0lSsjd3xkVHSARwM3Zzp821ldsG4s1+N7ib29UH/Rm/MQPUAmMEdrezIxFdU1D0sy/uhbatjc0KPMahzyWFG5Do9VEBRMDrHA+B2vlJhxF8q/S1EfGPeC8ZkcAoxESC+19SdOeQ37DDJdX0TWZ4sfaczBuE1xYXQ5YorF529cMc2IImOLpNwn2LVp6REUkkkmIsG9wRI/JpYzFtiXxtdM7a3ibM5gyhWvxZQi1JJVNjsbVS8S4dSuj4h7GxCf7hPnwr58ZhG2njsTJOxvphE8hF/dCJxLA22bFCxc6tlaKOZY/5Sf/7pP/kjPh6boCEfjHNKjdcoi87G2q/NrRT+36nWbGicW7hoWs7p7a6TlKsqCGBZJMSergnAV6Cy7fNIV2kVzoVN9YPzRUMveSS3GwiWZrXPiP+4k/tI4DrW2JZbS3h7hyFqy0YpmvtGJddKQqaEoHdrQLTFdOQzNoyji1qWdlKDk8K54ewunM8LBEuLp7CGauXflsbN9AOX9k2LqdhYzsHxq9Pell+ARfg1nKgJeRiSzpYLOk6c7NJgri4cQKhX18zxuUMN4HYuLbxZTnYYvXlKbBAfOi6jb1XH52HBynibdxW+CeX7zbJ6RyF1isPGzWW5UmObVviSK9ih8R052/jmLng7woptSt+GFsY13/y2nnT9YqqsIIvuK7jFgHCegW2nkJfQq6olT27pc8tWo1TYdp8KDBWDO5J/P03vhYexL7/zd7d/1yWHdUd7zYNDpAoIrZljxkr+A0DiRQpiZT///dISaQoL0oEKNhiDChICSQmYHe0HvrT+lK5jTTTE2ZGflpq3XvP2S+1a1etWrX3Pufpn6xz0q88mR+YX5wbP5uvlpuwDXNY7ClfZSPlBp0X9ssmyXTnuD6ir8pKFzCNf9T32Q/747vl7uJQeQufNAa43UU29iVekPFyS/g7WVp2v50METuKQ7smDsJv8vjrOZ/e36F/Tuhro1+k73/jLfcMyNHWGYwVbQGJg9ThDLjO2O9AtsHz7lxxmga9JrDAlDzaapCzIl2HF7A4f2UBNpy/DnSTLY6JZLXfm+xcwNI3mfVXkAMSJQZkl0ggaSVx04dVVaBXcKRPwOu38TQANvns/BXItE3e6kNglGyWqG0sdopK1AUOwV6Q7lxo16cxmG8AR2bzz6ZKQhq8a8vAXcAcSC6p94K8JctIuWC8hHkv/hL87Z5vDA1wgl8DvODCjqoTwcl4Oq/rC4nWBsIwmf3ps/U1+ZawW3CZnkbOJWjTy+4v0XlEcIyDHkvoakdstgSstls7p2f3GzhLEhAo5EXCafyVbUnwEh47JuzOC4js1m787vEhAdbxYTrfb/O9Mkg63LI4snYE5pVZfbJKyHd93/WvD7uM9f2V8dIwsiGJa3f9SYabMJHVm/JnIx6zYGP8ZNe7CDi/dJQT4V0Zz8XDXn5tzuAOPLMjvnKzw9mWt/IaIx1IrqcLO8rsy5F0Oue/xQjPqTqVYAFD0ktWv9cmX9hYt6vrT1RO/h4/Xd0m9GtDkukkBVuf/PSAqNPv2i3RY/PmQ1urZyduJ4IQN/UtcEynyL547JRC/4LB9NhEm6/SH4yj9+JLyaL4b1HNi7QsqK0d5Z9s4Mu/8uIvfvbixa/+9CdPY7DgvP6XUEyvk3f3nCrx/DDCCkudekDQxS/jXpt7p8Fk9ziFxU7+pQ+4Up6yMuxKTBALi92rA4NgFyJfDBQXL28w//oT1+BEcZdfiamSC/h541sxtJzicrPGNpyn8jbpKV9o4kPu4q42+Bq77pzBW+O/9RuP992z0srd5Euf5Vz6g7vlUOZe4jg5bB5YoCy+s7OVkeit7pOd/6MPXvy9P//vbx9jk9DPptcu+zHn6om39GxhDN5Njtn1EjLjnR5mv8NJ9mgB1gLC6og5w4YPPvjg7bP68zexcv3t1Nf8w5jgCKyhA/waL+Ov3svBzsrXr33Wj9i0+FT+LSbW/sTTcnn3p+P6QDG+eMwv4HZ5Lbsxjn2yBzGKDZCdT5fnsMN9iv/1x8mGd5SPFhPZDDzB54yX/5OPbXQDDY9ZndnPp3Pk/jmhN+dftM+nv0PPOIHrXQFkcAyNwQsUN/mqErRZY6/DAG7lBAXOhNTeHbQaOedpAGxQBlrk7Dg4aR28AbABhEMVzDhlA3NBpwCiLcBUPZGjZQoaZEKUBI0e1SLXu/qh2/XbtulNYGxANA90h/wJAOoaM0BGRvWFHNKT6wKtQKOdgni/V2ddkGFHJW2CeQHV/UcrwwBVIF5yNNK/pH4vtRGAJSELkAPQJc4SIYsWDQYlDJIU9/nC1ctk6UIQ/0A0ag/GMpsYyZjcC/Bre8dlvdV+czMyIBmSaE7+HvPrnNVnGvyvj9Rf6fiS2c4D+7vzJahW1iaUIxZ8HyHwMrmeUNjY6GD9OnVEpib27iF7k0GiQkeSLzu5+23n0so6228iWtnhKtKEVLHvyevt9kjC6jhSve9kNI6NbYTQnDmav2srL9HjV11AK+5bwJjsG6MTH2x39acnPrW6dm08I26XSuK2sdhVRwydohj5YA8SS/g6e1SeX28sdoZhoJMGCDVZ+anfk2eyOO668kvulzzvvzGvr91zBNbOl/actiDT5mj6dNSbf0yXYqYxiS8wCxlnZ3DADiU8mAx0uDmBkxubsua+RLrJO3uu32ycCL9TCvBPO3AOlu/3dNC/wDD53873r/zai//1pV968dU/+/HT3PKD1Zu+N4765OquvelviYvHDywYePGodsS6fq6MPye48cExttV40aSLPzQ5b0xoPNsc3CRREtME5RG+FQPFfXUeYSae1DglFmzcq0s283UXYdS9HAi2wpsbM6urlmG7jae1a8karJRw4G5ri+0ZS2M33rJ7swc4QwaxRgwsd+nCJN2t7W4YdV75Daw2JvLs+upaNGX7bFDsnB3Ph+zQVyb+aPFyn8bkfR5+O9m3cfCttbXv8wl+bJF09+zIsoXJtpfgbWd+7VoM29jmH8PTtQU/8UBzAmsubjqBtvGsrJhU21jdYlLnyLzq585jbV1Z81L7qs3zGQt/dG1hg00/4qXkthCgLLn4U/2LXPvkf3f8ypTXX1uVB3QsFjHvwgR8gK1dDOGL8Iht7bo/q1w//kTfX//rT1TtM6v06l+NLH9m3X+eOn75rW9963WJAKN21IbDCgYciIMbDEcrOHAy1zjZI6e7CXGVxGjrtFbqAWmDiqBR2RCmBnpgzknuxBSkJ7tk1ndApm264dgIxKOg30SJbgskJQcXHCQ7QKYrfPoCHPTazwu6AOrKVF3dgKVsAzOAqg0A5oIdW6EvvyU6BWnfBSG6LgkoMBdcLVAY7w0SQFYgm4wSnpVdwPY8vRfPKTtZF5wdvV+wlKBJsGpPkhCr7GT22UUz1+jM2LUnADUIurfExzP1S+xHGPaSPLu+bMdO/X5P3o1jZJiutNe5bMDXd8s3MLLpzm3l7liunfEvu+AW8xB55Md8Tacbz8a7pF69vkDIIo35tQOwviTdcIDM5mxzszKT04KNI8ZkX/9wp3Ns4WBtODEggK8t39fX5F1yIklEqOw8Wd1fP03oexxSIgxr6Y5sPelgvGtLgjc9IdWOyutLTNCGXfbu3iBaq7PvjqP782Zrf3pAVicDooTAOD7P1y0mOHZqbBJCGFRy3l2T9bFkfu169MCfcZrNWIhYuc3BFsHYCxwtsYaX668LDWxhdaerLVoMN8xx44H2pgsLGmvLbjwsNUbPmlss0BcfuDax6xurZEaiwu/ozOJNYxTfWBuSALFvcq2OdyWw1Y3zf/zKV178zy/90osP//yjv/Eugc2Fv6qx8vvupV18emTUCwf5RV+CKEmzSKT/fQ67zMna46PFI7Z+uc7GaJEU7iDLdGrsxb+1vXpOzTR2w+9ypsbWi60wlLyVsbbN/puQwKi2SZYbJ8gjDrKhi9u175vc4AH1tcbfJn6N7zfZqb2tHJnadxPA8qGVlch3TGSdzvBBbTde7R69wokutK1OT92IGRZIJfNNpta+hR8LfR6FY1f+msfGYge99rd+ndTZZ+MDGVYeprCpYcJevrnFSf45+ZfIT+b5RxfC6QQGmRt2zx6nk56w0F/tlc5tPpRni633JBfbKT+yYMLHyo+uffA9fdZfy/Vq1/e6scDk+h77uFyo8rJtsq1s9bjvTtBZcFMWtot72lobOKvFIJy4vJccu7ZycGiLpp/OM/TPCf2d6y/K75cffvjha+SlBoXkMlTJD8Of4TG2Bp2SGo4mAAHVfQJSZQADMl0HW/uIKqcBhMhdd0SQSc4B9Fu3oGKMrgkqDcxAudeQhIJZA2tBxLjUufdukL36aHDcd0StY9I3WRsQtQfICt7alrw12AI8pOYSB3JcvRSQtUuva59NlFRUj8AK0CNdgK0g37bIvj6v3VXHZLnkRX90OMK/QOkleQvmiO4C1QLzyKgAvT57JL7BsUGrxIj9dRzk/9vIWe209jUiQe75zYjEgruFho3NDjMSsjIbh+SwftjAZr6q/861cbFR9lKCVXCs79U+kAm72rVXOxkNfhuPN907Cmn3RAIK03o00zxLWskvqOtXMu2Ypl1NwXn9G4vkH9k3r6vDjxBfyZwkyovXJNWTxw59MWPl4dxdrKlMThaYIzI5aQCTVw6GzuYm5/QHX82Hz8kiYZTY1/ZXb+3Y6bKrtHqSWDs32nF8fHXoUJywG78Fm/2jUzYgBq1PCwNscNfmn7NtSZE+PIuPdO73Tt143EDyUBLWeDK5jGNlyLXxbiHtq1/96pNd+Ld+jX/Xq3fvAmjyITmxaOKvIKw9889v2PXa3fOz63v1LMTwQTpiC+y2tmwJyqAAACAASURBVNLFs43JgpW4683cw4y1vxNMP/vlf/DiJz978eIf/uwnT8Ndu+bRcV/Yj+RaBLUbb4FkfXpEwgmazdGubdGrSXt38tevI8z0XkwqrxA72T1MY0ts/8buxubyIvypsbqxtHLcxOXKql7jFOwVJ/VDl+S8sV6/7Lb2pWy5Q+Vn02LnfsMw8az+WA5ZrlgdVo6Ou2M1J+VpZIXJ++zY2Rx7bgwzZn4M78tNimnlQhunY+6SeX1bvN1vsVS/u7fk2+/ZpdM/FsXWdmO9EyseRYHFEjz4q46TVPP1yTC/5Q97HNACGp8Q75RlS+WK+47XlR/BtnJAfPYRr9w1/sxmxDDz+i4edvmk+WPLzT/Ya+tce7vy7X7n3n1+Wb8th7tcv3GHf5bHaPe2bxx0TR58AK6UK8Ht+vlsblg8O9jn3sPw3v+ed+jfW4WfVQNPR+7r5JJ0hPERyJb4lWQWQJvocRyDLOjfYHsdBPgjBu3DKm13wTjIZHTsShscDuBz2hsgu0AhiFghFbzqvAgdQqB9OqAjwEPHJQwNuvQDBCpvDQXIuWYc1X0DcYMnwm0c/W38wPqSCkQIKNOjT/2UWNANeWoTJVbKrU/BcvKYz8pJZ22LrJVx9bW19ru6T3fsyti1M8BcEN+x+yX1dhq7G78kbETTUVSJjQCzzxsgGyirJ76FSF2idwPbDR5sZgTckeKN3Utx+MTkkczwn41jBB3pqb+WLF17bmBs4l176BwZU4mBNjvvJUn8enKP7CAtawPZsUixOfLogZfEaZcfwwSklH3sumSbXpRhgx5bqB83eYdVff5wbThuvPsbw+qPaNlFtyvD3pHO7uz7Tn6JVcdn/ux41uea0PPfzY2EzfFuBNYcqjdZ7ebbYZhtSaK9JHLzYgGpJHR9SWIl0fObte/Yv3q1E8RwiTYyyn6647axk4Uv775k3vF4bdt1G8HetbXvzfySl9WhB76KcJkrhEw7En1HdNe2F1zNLxFySYBE3464nZeL/RIY5M5Jtemii0prT/IPM91HGvXNh2CvZJ6utsO3cXiPyGSanJ7NXdLyZBe//Csv/vKv/urFX/7kf799sRncmJ4lM9WZhVq2b3yeMxYLxd0l8ztB0SSeX/KB6YZ/Na6KZ40x4oR5FaPhqoW2xmK2U3wzT3yPz/mE2+oap3HhEPBTv429sElfN6YWe43HgheuwRbYr0Uev8mrD3Zd/K/s5Ws3eTHWy68aw+pP7buJ5pWpY+m9xtTLQcQPsdgYrn3hBuIR7PJ+Go807b6FVuOxYLw6w+XxBY884QSO2HushO1OD+KBMmLm2vOoktiy+vu+RH7cZONx1L67/JPj0e786pLBvJXvsQf88M4tu93Yyztrr+T3Saf7XXu73Pf6Yjma+YYblVk/9Tn2q89rI+WT5Ttk5eOXq5Qn2iEv32Nv7sH7+mgXl/Aa+GMM+t3n5qv2JJbqY3P9B3/wB63yyb6//jefrN5nVevVv3w+cv9G9y+///3vP20fAKUZCaLWFccZXFftObo5RHpdv4G0zmylr4kAoj1DBhB1UI6JZCs3Y56c678nBgR1jnUdBEBxaL8RZcETYJAPATAGxIvMDTCCQRP+XQPenLu6KgkVjDcGO1UrW92vDcmi4Hzbo8cSAOPQnnECMISiizct24Av8SCH/hrIzb+yEkv9am91ydDAbUXW2AryDd69r00JH8AVtM3V7fOC/wL3yOyeURtJLsmT2I9o2lFaP3bpzXGJ4pXdXNCFYCWwCULIyA1KbLYBZf1avZcEeUmeQCKJ6g7wxrH/5otua3f1lXcFdPWMlb/Qg/tsuQSq8y7wr094hLg0IK7O5sUxxyXPXdDo/fVVv+kpgI3H3LFVJGr1Zrdre/3YGWf3xgYL2bGkfWRw7VtNX3u7hwj600SC99qZDBL+2cXIm/meTiRJa6M+u9+rpw34SSaLFvQ+2fZ9yawk1JzTz9rzGAC7XxkJ7+ZDYsYHkFG+Vp9j9xJ6z5XSf+d+Mqx9stmxho3rz/Ojj8baBRSJOt17Nn1j2ndJslMSFteQYDFl8vnOJ71g0hxZGIEx5BZP+fSuW+iwQAH/LQCtrYtVfGHtWUC6R/jZJ3vuAoX45+SR2ESHk89u+ORwsmPlOpbJ+nQK48t//8Xrn/7Vi1/4q79eIBE/9tn6dOcRDf06UeCdB+aGrWxxYSco7Pg3MYXbG+fanW6KY42bxdQmEMXQlbmbBXy8GN6kwX0YqdxkkkSKUXSAc7UOHlB+RZ+dG+NQ3hiN6XKFlYcB7vW3+/Ban41fTfb0v/7UuTGYDWhbf8axuSq/2vUulpY76Icu2fQj+fhtuZ44ANvYXW1Vf+ZfHPXC0cb02QcdOGE0uxtXGFbBLX7Kf+yYr//hPrvzKBJd4pCwl24m407FLKFfncW6tumv3Ejm2QMfmVzDerGtcdqYzIG6XchpfGdH7BnPvDq9yTHsrD7hYe2XbLvmPRv4YH23crAHHGHlXBODcGo6wc31d9sQN/BKssLQ2g1d7V77WZ0ugNQexZ21szlg62xVWTyRn4lLm+sf/vCHFf+TfX/9bz9Zvc+q1qt/8ZzQv9H9yx/84AdvzwMyHGBySe+uz2gQjSZsSCwjL1FvEASyNWyGWgBEIhAYRkwmuzCSsxm1xFmgaILfoOU7oAc82m5QBlyCkbKSguqMXjja2rNT4x4wacCsHyDlQAORIatgSvd0t89eK+Eo+CoPELUnoJg/ctgtE5TpxvwKeo+IQhcYjLsJfe1He9WhNtenthq4SybI3/lybeWq1zsXHVMTDyRp12abC6Ce0d41QO6Y2xLhJhp229Z/x1XfuH5irPRtPGz2kjGyI+3scdc35pGQ7aDZ/XSsXjCd30jS2KrFCX0LVPTJFttX58r1Sy7NV++z0/bRhBjhsijDL+gHUa59jfxI6M0XYsT++mknm09KBJoI8ZfJO31OjmHUxqJt5GHXesx5Y5gcjrDvvh3G3VvZ/WM7cMwcaWtjXBvmVlK95MdCEz2a09qzerDUM5T7LRmeXBZO1hbd7NPCA+yGs8V0f4pMcrqyFhuQUQnXPjd+j3kgQXSLYG2cThBI6FcHNtLXZHTCYG1I0Ccfsovg2jG280aXZNrnyu4T9iBO8N3ciwnTm6Oyu2cBZ4swsM6z34geMlmstNjJf5yIaALI7ovPFn/oxg49f0Pe+RQ/22+nR2ZL2wH/2te+9mRnk2tJtEXBLjaun9qikyvwzk6hhbb104SG/iT1Nx6YK9fX3xKVybdkpMdT1xbdenTAolVxq3jjejG1sRheSTjgA8xV1nj7u37XRKYY6Dud8qPGHW1qj3/fBE0ffLLlbjIjbmmzcXSy0B+s9UgMjOdvfLJxYvLSV7lLdVZZ4ap4WmxRp/c6P7fNxkD2sGti742VOJP4jWvus4uhFoZn3/OP8QBjNlcWLvc5/Uxn86H1YccdxuzToiXbJ0P/4oy4sjb6ZytXd/64v2U/bNmu7P7cnVMz85stEnSBWFIp7pXH7js51peEXkLJ/xqja8dN+KdjcYV+zYu5vfNWv9l3uF9uBHMtauoD/2drbFs7Yh2/uD5dPGj8Ke9i0+uri/vldW0Hxy7vbm5iofj6Sv2QXdEtnYjBMIPdra1tKD0n9Bchfr5+v/zN3/zNp7fccx5Bzu8ZDPKwe131BgKcB1AzPu0iupwNQCDlHADhRegcyRQgAAqCWOLD4cl9SXFBRVlljHmfVuQBQUEMEAkQCFbBURnOqQzgWdmCDh2RoWSRDF2pq6NXjq6O1oRLBPRtMQRBQawKSlYINwedN+0VKBtIKzPd3YAM6NkBHQDl6qDk4I6LLF3NLRBXz8o2sTZX5KQf/Vfu6cPfpXfsrosrs0VH77WzvnrE964mV+7Of+1JmcrkO6I2OZFzOkJOyD3Cvu+bzxH0+pbdXIncxrIy3o5fG62vdJ6QvfZvLsjJdhHFjrnzDHMkHiuHiCAmMEeAqy/YpR8R8/K6tWne6GufjpCXCEuuqlekZ3KszSax7H9luhPXxGkEzLFJNrE2pmsJGzzadRg6GcyLthEuZNgOTe14ZeCqHf6L7fCXHSOc7H737Qx5PKPzLPmVOK38CO+IxcrPxtb2yKg2d80z5Gtrde1Okxe5rX/R+XQhyb7HVqdjuxzzRW+wp2dEe/3s+/Q2QixuSVzYm4QRTiGT1ycv1ouLTo6xOzZjR9JJOLZH9hLaybK42BM/iGWxnY/R+8ay742dfMgCx/qx6LiEYGVXb/fpeDa1+bTTOBmRWuMszpcrTCZ/dovvr7/JPztRduXwClyBv1mcsOPusaB9mpfaK9/hI8YDc+ojsKrYij/cGFTfufVWVpwUU8yNcbMRsQF+kYsvmkfttC92ig+Qla83fj+S132yGWOvVz52zg/q+8ZzdVG5jW3ttHz7vTHxEQ8qvt6YL87Bjo6ttoSX0PvaFDM8CqMtSRJ/2dH5/Rdr2BB9rN583cktvMoiKXtn5+IC3Jx+5w8WA9e+GAhDhsOrx/+GbRbrd42d25nv+0LW3vrCEcRlOhFH9mmM5WiNdeV/8Fl7fpvTxmQYx3b5xbXv24a22Y+Y0RyivFA/139qg/XFy7fZX+2oeN/2yx99ZxPNgab7Rz5A33RSXYitxr9PJ7DKn8i7edsJzE/nGfp/V5V+/r+/+ufPO/RvZukpoRcYfDK+EtQGE8CHUK2tJj83cADWgjHyCLwQNQa6thEepKTB+ho8BwfUN9hXvgsuBY2CFOAmU0GiADN9+N+ATn8AtXqpvEClBLtkDSA0EWmb5uYG1wZgCwrkvvIa99oyvwIP3SEbEjyBqwn9tSV1jbEA1fpAje0VIPV3yY5FDIBbMqbfXtMHPV5A3v1LwMgtIfS2e/Za2UYMBqp2CdcPO15fAufVUeekNtagVRutbdT3OubaQp//G8n3p2yauC4gSDxWdwR1O/XdMbhk7ZI0uiO3Mdcn+FJJRYkRwqUuUgAD2Obq2Plzjy4kkSM9TiCs7PTAVpEbO9CIrGDpN78gjwUCJ4gmB7K175JvSSRbQ/ZWdnYi4BtPTyS5JuAjWf1EbGZfW3gZ4eRPk9UO08oZowVQ874xSmJL4JDJ6Wz/9rlrHs2QLFkYREhX1lHp6cHLeuzurt7u273fb7uwdgVXb/Zp194iVJPTJpSS4JX3jDc9wEV+N/m8wG9jX6K6o7FsssTLgmbtFd7wX4u/EnS/7ciZAwvQ/GCySphh2mS1460d4xhxhylrY+2vviRmc7yxeAnkrlsAcES1ScjKW1TSjqSQjWhj9diyBGRzhOTT7dpsHIANFgzE8uJh47rd9X32WX9Hlfe5e8NXf7VDDDPPYv+ubzzmkG/Vt3GJYg9cFSsbE2+suFxADIK7N37pRzyBVeVcj9qAk+UvYr85da8Y2X4aOy5HqF2ov7rFkvJBct9E6MYCHEssKF/ST7lAxy6mktW83N1l92F19dC61TFOxlbYtAWZ/bbwuv6GKYv5Npvs4prPtcO/xSNlNvYtjPNtJ1bESQuMw8AuUK1tcau82CNe2/kfbsEdybuxzEck+HzDnJo3cwDzri7xaxywOCUWdk7pg49pTwxRp8lrk/rKqY0rcxckYVJ5xOUnsBunrW8qWx/nC7BhZcotL1bUfutvxuU+X6ru6UEMLfckB/l3z6L85YrweX3ODn70ox/dYX7836///cev81nWePXPnhP6N/p/m9AXeHs8xCo6UGXkTZzrAIywwV1CX6P3TOPKA0X3Z8CIGpCW7JKnQAF0KgcQR9xvkDAODus+GRroOM0N4nVw4CO43PYaFFuWfBsPstOVYMHbCisyTaYm3+QD1k1cgcoNojdAI/b04z7i10DPTgrMDeySsQIcElb9AFzt3YS1bXa+Wu6OrwTKmNs3mbRRcsgm3dP/6iwxE+DNEyybDEtYFpztgO+enSzk1zgbJB+NWWATdC8pN983sFZfxmIHwZ/pspNaAm+3WpCbj46Q2GW77V4SV11W548IZQlXccH1Bv7ru/plk2y0hG5EzHH7lV9i44WG+y1BHVHTfhckBNHrD9Pf/vWkkgREgsV3Nt/wSlK938gjjFr5kbXaAEzrS9X8Gbk+xmPn0p8Bgz+TE2bYZZeEbV7XxsrqFwl1HLA74TBq7Tn6Wd2vXYnyEssRSsdTtwO+MSAk/iTd+lZm3yXp05PdKkmmBI1tSKzXr2Rt49h8I7IlPvxs9dc2+54s3mYPk+1Gkqc4BXuQXTqzayZ5RtTJv7Hvu6T2nnLTR+1CvJhN9Bl/pN0ii3kYkRvRt+jCLhz7X9ubl82fP2e5a3Z9xAq2MV1Nv3tEB5ayu5L8JvbT544j79/aWT8ru7mZ3unH+D0uQDfm04IPbHLU3uMc/mIHXH2E5ZOBjuAuf9vn6uIofJz/iSXsrMk0375YWD7bfpS7yeaNO3hTbbVtmgPl8KHGZ33hBo0XbUvcaDLUMapfLlT5Gs9nj47eS8qayDSZqS60x/YtMlav2tHu+hUXGjvLuSzk4E24kHnb9SbU7Jeu9jm7gVleODfsnc3UXyarJJ6v21HfeMoD/JUNfEAccDrASZTGJgsL6qzs5Pnggw+eYpnFLpgw7HXsvhjDduAXfRr7XUzBa8wdLn7jdOeZL7F9uqney9Ea08tf8Fn2YV5ubGb/lb18DX4+suHOdW2ZHGsb/tdH+BB7KxbguuwLdjzCAtjKDztm4+aP7l0dyXUs6qyfYezeL/Le/54T+vdW4WfVwNMz9AAcSDZYNCFuECpQPgLtOniTQG1Yud/ArXCSY9ckPQKWNhg6R5yhA/murNcBlFXuBg3Of5M6wLfryAWAePRZcDF+125Ss/EAhoE7ABloCw67T2aAUbCt3js2hLNB2twCM2MFKpegNKhLVBBY994VrAWQJouPCMslKSvf4AwM2YAgcEkPMn7vG3/HXDDWv3p07Lr6DT7T/5KA7f7eo/dr247pwHX2uDYm7+zdiZZdv4Tskkb2VQLDlmrb5q/zyG7JLcjYqV/yt7n05ntkate6yydIeO6+86Dt6weArLLWL669kbUkE9EoKF7/ufXglMTEwoXfm7Ob0Bvr+pF4I4Ib1+aXrbMhSUlPD62PkS//VreLXfqxwzB9zI7YwD5nL2sDaVxbjk3DhpJJyRDM87z02l47jvHvu91tSczqrs3NP71ZoF17docsMm7sXppmrIjn6nWHfiR2CZf4MLnWv6SUDGvTbjwSvTGvLN+ZHHxo/RsrH96nEyRrd32trrmyqDadiAGI7voaiXa6YmO1cEYnnc+NV13zAePNo8We9edt/xbSYIDd9yb3yB+bERvpejpZH3apV84izcVaiwfTgZMga2dzvbnxYs/173SGxXG40l2j6RMBlVBtLJIImLdPjzmYN2NdWbpTnj7g3sbnTzauHxjptAP5JUB9Lrk4DW/FiN4T8x6R7OKL+8W2fmdfk7kxpgRdmWIYe9k1c0635SDF9MqFO8EkYyxHE2cv57qJjd/ka8wQDx7FTYlEYy1/gLXlB1d+Nlb85newR53qky217fKHfZ/dDufhlh1tYzSvdN2F9RvzhzfemeO9D13ktPjdRfC1K8F3Wm+n3PAm+AUb5hP7jhuI0/jW5N7Jq7XLV5fQ779YjDOtv71bYm04ncMX6BHnFI+vTuFqT0NZNHvE3+hVPLGwWX6y7/q7/Lh+Vp9snsFXinM40erwgXI5stKR38qLTY0j6rN5cl//WH+rjyteTqa+MVzbMyfaKOf0vbnNjUH7XWyrTmdL+1OF7/3vOaF/bxV+Vg28/O3f/u23CX2BnHEx/jpHv1/yiuhJKh8Fn7UJiHZ/QAlcHAUUfIFvHe0CeZOe3esO92RFpEs+yMnZBagmqQWWrlJyuIJcAxz56IDTAZA6pbKCPaLX1WhA1LFNTmQXGN6ElM7cLyGg34JvdYFolOQZz67pv+TDGNSR0F/jFrARkf1ukls5lS0xE5h6r8BZkFPP2PxmM/19SaB7JYkb2wKev0tvMYafIKojpwL36kwXC7qCbcfAFkt2qjMJQ8dF74+IGbJUmfiBEwaS263q73/JiAU29Zc0Lamfb1Yn7Orazb3e3+S+QYsfsKuSutanqzsnlVlCyyd3z4sBJS8S3e6ism9+JUmnf2QNFlQX9/k2uLUySGaxdDbklNLGt4Rl/dlphqvaRQoloGxBgryEGYFd2xYMpmdzrezGt74W/O1Erf3JwwaRV8e7JeTTxcbD1/c5+3Bkesn8SKxHD1ZvMi/ZXV0LlnDfi5vMg8Ta7rGYtPpixsauf7a7e3aQ6Zns8JbNsGP32dTa4E/dYYFT5stCDzyGXR7pmHxLhDdef7faSYIuFkjSjaU712LF9OF0g6O1qzd9ObHBDifH2poeYI54whcsXK2vPW+5F2vBi5VhZ/V1WAnP9xvRv+R6ssHE6b1JEx2oWx9fOfovbhnz8NTfn4cRdijxkfICPrs+umFAnuLmxZcmBMVZOlx59sHPu4Avjkj4JQEro70SfrG4MYx8jem1SeNju9o2FjI0Pt9Yrw/zQH+NM+UelZ9PtQ06KOfrXGp/16ovfl3OWb1rz1jLp+h2bQ4jhk1isETZvJWvGbPP1YF586v5uIVv/fOd9eUkjDhCN/Ri4Wl4yCfEDXLNtlcOdq4NXNVjLT15te/6w+0m92x6GAxL2bi5g0/8ZP3BDjiLj2xsThkY922n+tx3bZDJPLMN9o1bl9+1LTZNTuXYbe9rqz52+107eHTtuD7BTyrH7lukYmvliSvL7srjagOP+Bn9wGRtaM/v5k6Xt5b3tP7mePP6x3/8x5duf/zfr//jx6/zWdZ49U+fj9y/0f/L3/md33ktKHMSjlyHELg4DWJcp+d4AjoAexR8ONg+EeUZa4/ia/uRY7MfuwlAbGUduzKuEgy7pILD7mnfrhcn56B2TJAsegHeVl4b3CrzJQwlMsZBd/q4yZhyG9vK3sTHNe1wfIBAzwUPACOIrE02ULmUQ/yml/ZfotBAjYy3rSY1JVVW6bVFtw0SlVOQQK7Uu+Soc1U52UaDi3kB3uS+utwYRxy2Uu7vnDfhmW4WrB25M5bZ9q434F4ydYOSvhs4HpG1EsUmmvVPgcrL4pCfHau3E4dUWGQzXyML/ka9ZLzksfZbe6fD2jzfq14btI21hKABsv0jgRbx1qbEik1tLMgZcm8XQvK7z7WLXDp9wZ4k+bPB4cHKWoRcn8pvnAjU5F+Ze5JjY3G0nB95w/3qS8hWTvKIzG/uaj92me247xPZZEuz0bUrYVqfEnH6sKvFRhChjXX3Jq9EWvt8Byldu7P5kYqV8ZK67XQhqJNXsr++R0TNM8I8GRz9FjvWFhutjiySKW+3CG6wP2NG9id7d/DgJyIHNxvvJvvamS74lYWIzYk4tj560qpzLZlBRCfv6jpRgUA2Udm9lbFDv77Zq3hQHGmMoD/xeu06ZQLvzSu/XFt7Tn3/Zm+zGycnSs7LF+DpdMQHV58v3MXN+rikBG7Ar/123N6i4vSq3ORqbIb1Jb3iw+yZD8OS4ldjlPtsoHPR+FR5V1a/bA8WrP70D7fMfZMI89d53H3cQvvqNM7tWudXfLixtrI39irHhsnZ8fMDY64cjVm7z4bLh/BHmNE+lGdP5TD8kr10UYF+2a2/JMLmnEJp0iYWm2+f8Hy+uv9OdLGfch9YPMzxt+bJxU/5ak/mmbNdG5bBLvZFJ8NHj4Lh0P5s7nx7GLt+xIa1s4VNi3D6YT+7b6Fu48B5zRX97zf+bLxiTWMaG1B+/XoHStskn2titfkybvJ2nthJ/dKJK+25px55yumMg/2x6WKAa8ZlHtRpLNkYxIiOvzjMVum8vltsuXnD6pVfXHxRV7vlgau7ef50Evr/dN3j8/371T95TujfzNDL3/qt33raoW+gLsjNIWYsVueBrV0Djs7o3RdgEIoCugAg4CNydme6qt96DcD6a5AUKOdcCCTyDcQQD0CNkJXg6YcDSfQLAkCjCXCTSmNcuau7glTBV5DsSnyTs4IJElSgakBELrR5A5OyANxcdAfDGCqjeZUsFaAA9T4bJJCUlgWign4TViBc8oC0GI9dHjovQXnU3yUzV+8FxxLKIlkJyuxrCf0CraR+9RoAkVFBefccsWsQoovN+90FqS7YLt0+IqHKNyDeAGjHdHKPOEy+EQJJJXJjpd64e0S/uqjvv4vQVY93fh8R6M6h8UqGGnDZP8K8T7vY9D5iYZdacmr3HXlawr9/8GJ6Qf5qG5Nrtuqo5eZ08qz8sIRfwiILI/ukJz7nuUlJiaSz2IEUWczyLOdkk5BJ0DZ/68dO02SxoID8sjW4bQGHHfAvC6XGLonlh94bsHJLttbe/kvod93fRt7fSnZs3LFqpEiCtnY9iztZN3fmcfpyegG28BUnXyT0+41ckUmSLzGGK+vboiP5jLc7NHDNy+wQKngsbnXhwzFdpxksRky+xqLpY7LvKPz6WbnNsZcC6hv5W7sSbO384R/+4YtvfvObf0NfyLzY7WSQRGXjs7i9Ma8tfsZWYbLrXVAp/vITyUyTAra9MqsjkRHj4HI5BvzdNe/6mI5mZx6xgDPrkyzroxiKe4h9jxLVm5wUU/kCfLJY3b5hEh2UhK/+XVDhf+KzhbPpeOPoYp429S/xLj8prvY6HRanG3Ndh8WVq/ys2Od6+WKxX8xpHe2yIfa83zC4cR6uaUs87bzgIOadvc2/58dsn6880pdkrLF3fucRof7NeTKs/bW5JF6MtJAsLmy+LdxbxMI19umY/eKtBVbzO7k9SuOElcR9ffbUFBxxtJ+f2f3lVz2lZM5rE/suTpobdo4Tbkx9KSf825jNhTYl7U06L59euxbD20c5te/wnp2Jeddm8IXyvNqM+rVzNtD56VyoX1nqQ/zRXPBX5c2FfvhP+Ux5L+yiyy6ikIvPXA4IKy3EFhc+9vfXzwn9rqbnRgAAIABJREFUx9bZ56TCy+9///t/4y335KpxCdSAegaH7CNNjLUOyOAbmBpABLPdFxgFuhLjOkID574jpIABWAwwyI2EalvQMEbAZAVQIKaLm7TfZKOO37raF9Q5ZQFi95A1+pDUFZAsUCDagIBuzIMEBxkBDnRVmdwD4AMgO5TaRfTWfhNdQQ5ZKkG4tt3kHuCSv4nnHRPwBIiSml2/CT276Hirg9qiOWqCdQNEx0AXJVTT2YLvEkGJMfvS79ocYZfwbHyzsSYS7Wd6Kmlscs6vukDWIHZt8FHw7hib1Duq7G87m9PpG8E0T472dZGqY0D2HsnWYEhHnWP+oW7JtrmSxKhPZ/RmcbC4ZId8dYYLS2qKHfs9wmQ3ZW35u9zXlsmEPAra/g68BEOS5CTAyrNvxGy63D8Lhmt77dmd2T0J/fRvsYIvKl+y03cg0E2T1ZIQuIecrl3JaUnF2vGCs8qx+hvXFnqQwtmQ5/iQYkdFLWitDQvC6m2snbv1aaHCwoTnSGHI5O6uNZuAWTDCIkjj1+6trvmUwCPA8BZWrM3d6+6MpIRvbgzehi2hZ3tw3qLArrMV87c+LUh4/MEcihEWMCwoTZe/93u/9+LDDz98wiJjNC5+sH5n5xZNOg4LHh999NHTwkIXRBDojdGigPjZRIAd06u/6uDEHT06iiyBhTGrv5NCjgKL57OtHbWXHNnVhBvaEbfEKHbO5/g7TIVTXdhmV43vvsMXZSQBYkPbc42MFuouTrbu7lnMuZjYGNl7lUX/k4uP0oHFk8bIlrsYt3YlahI0diXGsS+Y7bPxt0lH9SPpNq7GYfNO7+ZH/13w7tz2pBEMk+RWz92IYCu770RR33ciWd/JtMnzjW984+n9IPt0rxx2tr5/w/XZstMqcKyLjysrltdmbUbRw8ayjQOJnLFNH6uPX/DFfU6mLsptfLBdXDJPFtIaR1fWYio54OLKl0vhZGKSds2Tk0qum2v38VX2URu9flAbL1doG7t+/eXat99kqI2tj/Lz8pT6E8z3aVzFjmIUG2x5sq7OZLCIc+XSNgzziYPDotn73qPw3v9e/+f3buLvtIFXv/O8Q/9G4S+//e1vP/0dev8Kcgy7K/kCgcQQsEjIBW4EhNECd+UYZUk7QsdxEYiCwQ2KgledX/AFVmToyiIAehTsGmhuACUvELn91mHXn/bvSpxx0N/qKStQKyPANsj5Tp9NJKojba68OaOHtr8+zHP7r34KogIjud3rXEkYmtADzC4cALuSpNqkOj1K2tXLkrcrh98NIA0eJXiPwNj4lDPf+5weF6yXuGw30q4l2fc5G/Y8PZkl9Y9sqAFJ350P9kJXxlf/bfnqkeyCMtmRmMnneWhzwob51Pr1p8n4eP2l/tyx0G2TKjK3jn53j91c7NAf/Zkb+LG6EpFd6ymcjVmSzJ6WzG8OJaaOXXZxBRFCcJd4rJwdfQsAFgWQROSVH9lx2X1Hvve5MWhb0rVxWDg1ZsTOvK49O/OTcXKw9enVCQGkweIN4ie5lhgt6UNE13+PhBtDdbr2ZjMWNpZ87djfxuKRFEfs1x5Z4Taf4E8SBnNJrl2XeIpRk2f9enM9v7b7s7rrb/OE/PCB3TM2c1s7RIjZoQVi8Q0mTRaxZO2sL6R71xF/xJCsSH5xzA7gPm8yMjksUFhYMA9r24mSklP4w/7hf+d+ZSQiv/u7v/viW9/61tvdejKLXStnnumvGGaRzzzRmWeEN4aNt+2Yb1gg6VndtbOdTI8EsfkuAq1/PmD+ykUaexqr9NeFauPVjt8ry6dgmjL9XZxiN43F93uxrn3uOpwsvm/c5TBwr2NU3r1HiRM/WRm+0vGsDTZTHF5b4n7lfZQA6UMsUn62VDxovIYvuAF7aczFKZrk4EfGuk/4v3LGYlFtY9AvH/KOlbU135wMk5NP7rt3oVg8YLswweND/tLN4snqOw0zu99/i1J0Y5GaLBYa1/5i07iF+ECPdvo9o1+dwcfaW/n45bwWFsT6tb3x4vprx2KqeYUD7Ge/y1fgI96Jo02O+pI+2Dxeozw/MN9dxHHt8rbyL9/hIp8jV33n+lx5VO20uFC5yawsHbRd/mTB7PodbkZu+jZWcVO9cqTN0aeT0P/Xvw22Pn/3Xv3gOaF/Mysvf+M3fuO1GeKQBQQBEyFiWHPKgjVCxsCVV6bBTgCwuidJASiA0irmDZp+a4cjNSBrA9BwhNUF9nW8jkv7jwJ8AQU4AKHqQ5CxE4KMrWwBrX34foGkQZquKi8CCZjdu8FUgmLuAKE5a5LdIC2gFgyrB7rWbslMQa5EoqvTKy8Ik0n/wND87dPCQ0HWHADR9ovc3KBhPPRecgowkcMbJAUiO0yO39N5bUMCPHs2f3YW9am/zkn7LorWBuin/QoGNwiZF75oQUIC6zlez+iZl80N0kGHIyuOv9JNg4++2Y5xVV5z3HoXV65Ndy7v+OAHzJqsTajWth1Uyc0+HaEcOVrdEahdIzsCyM/2aQFn5ZtYeUfCrtm1R3rsxPuTQ13gucmy+dz1Hk21GMEe1r9Eav1IFKen9TcSOh1KBHqUky6RN4sNJWcWKCSM/Iuu197sABHZkb/pceU2zulJXNlY+rxlcctctf2rf0STb9GZP5nHVmbHjSGS85LFte2ZeElGMcTJFIssFg/Wt2uNQwi3udo98rL9tYGsk6kLo5JYu/fILzzvMXxYwnebmIk1ZOa/Fkkk8Ma48tud90btjWUY4FEiCTlbMJ7uitM9uyzJXn22P/1ZfDbXxd/dc4phdWZL2yH1pzNhDQw0Z+2Db8MqdtS43tjf67CxdYozyrovzhS/2fujeNz4ZtzFyMaNxv31M710se9RzHANfvDxlr2xrRykumhd1yXF7Ue5lsexygn0c/mHOMe3qrcmLvS0+o1hqzdb5fOtD5vLY9kOfHbCbmVn0945wm/2Of+SyFsgmH3uv7/A4ffacDJlfbluwZj930Te7/GFjWW+vceVxGVJ+XSyMhYOYD1OAhfLJapHPHDXutA5PfYkKNy5vGHXLw++Pta6eL565YstZ3xdfNA3rMCXyiOu/5QLlXewPz4LH4pV5Y2XP/tdv9z36rC2XT8TH8UJeYFxFHdwCuNyj65gxNrCTdb+7O7TeYb+OaEXx75on0879AynQQDZ7krnI8cRPCWqnJURMtiSGt8BGIAF7AB7xspgC9arD2wfBcX2WcDQfknwBSIOXdAreAgWJdyAig4kVJWxq8N0K/ALZMCKEZWQCJYlThy7hKhz2YTpggEZXW8SVNJyy5mbgk0DtT7tfHQMlU1A0P4lRpeI0NXaKKnoGOnvERExX/oV/NQXOOi+xKuEpUSQPUmMJXnK63NA66h6AdhKvb4ekUL+VQJFB01AGsQKQo+u883dsyAx8uBPvY04+tNhxYQm9dPjxuTPhNFjA1Nt546ttms8gnZ1fO39ktzaz2QQMCWxriErEim78/vc7szmaEnMyo1EeeaeX5gHOzed65LWkbb9c4RTEsVmJcKSqruzgizSz8p7qVoXJ4p7ksTJvPLd3XXcXr9+S9r5FcJhN4l+Zgv71xccsRtEzc7UdC2hX32LJ8ohi8hME3rysV1l99spCMc+yUzv/vyeOIJ8z57omX12Z6kJvURJeTKzN7jhk89OTonx5CQbe4eXSJrdZb5kMQZmrL8uuvC/1XeSwxzv0Ya9pX7zzjbYv3FMXva4exYLLGIgpJtDCc0+LR5YZJCYWCwoZk1Gi1Mb7/7BhdVfXe+LWNs4hbh6OYOFg41hc7sd+n2ungUufin24gpiAP8p7hSjxPeLlSX3xVw4wx78buz13Zx1E6Rxpm3o71F74jBbFFONkXzlC50X1y3mdWzuFbssVBXz2/aNvcVemCCOXtw0ln2Wi/gOb9hReZY6jVvmd3r1+MnaYqc44j69O6OxZOW8rNOpmulp/3yWR3h8aLa5ha+1u3hB7l1f+2xX0i6Zn+/OJ+Y/NiT610I8hmWBT1yyUCFOrN+1OX/oy0jdN598y6KgeLjfsBY2wM3p1ONeXRTgY+xH23fBqjypXAwm8Af+Xv3Wj9ic+XxkM7Wzy/fYRu3Gd+MnQ/MDds9Wr29rw/36Idy/feKZcNb8tC/6NKaOXzw2B8Ymrogfu/6c0BfNfz6/v/zOd77z9Aw9A/OdE9aQBO4muFZAgUOdqUBBvU3cdq1AXnJZx6jjIFRNppqkqUeeOqfvF6AaVCcD8kXWkgRBrePxfeVKFOq0wKkOKElAcjw3WXnMh6AM8Ndn2y+ZUF8y0/Y6llunpypqEwCz884+SnA7dokrGS/BejQOBAFx8/uSHkH/Xq/tIlCXpCBB+yyJRhZc11aJWMfClizarJy34yL49SnkVIK0+rt233pvfna/OwSXjNWGGxBKDAtpDXpti8+N9DhGPvknmz+9pXwXqPhJk3r2dOflBrmrx95/5DM3cDZJL7HTP5tko8ovmSmBRWA2bxuHN8Z/5StfeXtUnR3DKTvMS+jXngWCtbt+t6Nop9yfP6KrtSWZXTuSL+OTvEt4YKtj7Y71S4TZoGfxRxDXJnJJNjvWq+dFdd58zEb4CfLLLjy7fIklX9/n+rdDvIR+x6SnG4sTK7Oxe08BW6y/T7bpwbP1bGifw8y1YX6QTXUk+vBr417/3SVTtgk0TC7JG1GeXHy4OLfrFksQQs+a+mSPZF59u+nwXmK2NsjcBQTkWxviKNl7ekBZ+u/CBPI/meh1dSfHxmGRZjKwmX1nN5MbFkiYr0zsRpLCbtgEQtvTdvReO78JuhfgwU2PdUz2cgY4KLlo3MdXYDos3+/igFhaIt1rxRX1cANEXR980vUbbysD3CvmXSws5sL5fd4kYP2bN/rVFhs2phvblXe93EK8xD8aJ9vOvlssIp/7Fq8aH24SBivYRE9/GMflFB6funPBRtemZ7irr8kzrLQYp2/4w2bLz7wzBWbDE4m7RN1jIsMqO/cWyL07h/3p17F8trz+J9+w2iLb+pn+ph+xyuM7feTIPE0OC4MWKGo38IsvmWe2eOs0ppOzmxP0IsYqAw/YmLhRHnztqPHe3DcelJerW/n0CRPEC9zd2Cx21Mb5bX3S9/ofPy6XIQs9w3dzwq/EQ7pYPfOrj4tRu++xh7VjDOLjfs++Pp0j979f6vj5//7qu89H7t/M0tNL8RDgJgPAjIFLshpAJR1W4RmjoAv8b2KBoDBwDtoErk7bAMH5JPSAqYG8hF4Q0XYB4gJHg7gkwBhKQisPxyZvk0R96mefJZR0TEa7N2REDm7i2UWNSwaMQVAqaQBsl2Q00Dsaac6AY8knkrEydDGZPBtnfm/iducUiNU+Ol/VqYAgOepCwtUBvbLVgn3HpX02Za6RNuS8wa5kh434XD1/C7f36GmAu2AsKbCif8lu9dGxGOcNHPWz+tDVS+/V1gWIBWNv+p1PTy4v9GMztVn25Ph9g+6+8w02WLu7gfgSCjrT5sUQc7T7NxmaXq8frox3HNSuRpyml41B0jk7tiMD0yTijlj2pYK7tvYlH3aM/A1yskq+Vs5OcYnO+kDKd3+/Be7VsaMzXVgQmOwjdCW3iCNc3j2LAxYvzAWMIdtk70645/y9cK07QfAfedzvHfnz7KjE03H93RdHzNnkX5tIT+eSTbAfY+6x9pI2ixQbw3TuHh2bS9ghCZcArJy5sWM2+cz96lvgQGAlyutv9yUva8euOf9eHYu3SN36nL5WZi+kkxSt3OYV4RY3zNvamox01yRk+hJLlHdsd+1KNLpYYUcfyYUdEhaLEk20xDN9zA7UFy/ItU9t8GVxYjrYIpBFifXhxWIWPODm5GLL+jfPje0Xi9h5/a1Y/ogfXF5yy98+2FfbwkvKJ3q/8U575RxI/43n+rrxqFgLY+mbDI0fN/ZJICWD8FUC+y7OpO1yguoDZyg2Vw/8fvM9P4YTjVnkFpfhKwxZfxbLYJ8TJbsngZ+sq+tEk1ixPvvI0q7z4WGYhVF4Ud+Q0NtsWFvseOMZbhQ7N979n17WbuOdF0qKBXRGN8MLC3Crt9/+vOTGya/ZFjuGe3yh/KxxViy4cbtxjN3U99zfuJyqolvl98m22DmuQL6N2zjYUMvy4fp7+UB5m0WH8p31j3v6VB+nWRvGdnmTueJXeG/1y++7mEBevlT+2f6UMw46YHdrm0zizn4/J/RliT+f35/+bF0DKxKOTAKm7jgATk7HQBmxgHtBucGgCXiDEuNF8DhVk1hTVUdTT4IvED0CswJBQQ1oaBdpA0Kcc78vODaxv8TCuBFagWl1CkTmoabYQDm5Vsb/ylmdFCjIoq8LhsZPDoECwDcxNe61qXzB7a6yA6QSoxsIBB39+V0CRrclUPTf+btEib7p3/3q7RKa/b4JPQBt/eoFGO9zgX/Jj+AvuNKTJNlbsBFdSb55bIDVRgmZcjfQtV79qqSuui6hnM+N0GwMyI7dBceJBejJZL7Xnrft1sc7l+zwwuwlxZ3D1qk91vZKTsz3o4Re0O3YJ//GufJeBCdx9ZIkOpxuJBcS9pUZkbJD4hnJ3bdL7Dg0vNv4kDsJrzE0ASyZXJ3ZDVIpkZG0rl9/g3njc8xTcjh5Vnfl7bjCc4nn2oTbTbB3f21unPtnlwAWss19rt4S+o3P4sTG7UV98BQWFZuROOSuMYXNWSiAB/TCFjcPu+Z0QPFqcrALMcXjB+wM4bZAIsnQnyTZXE7P06sXH8IkSVH91aKPOStmlPyyM7bcRIjtIqlbdJLAiHdii7GIFRL6ybj3fTTWTRbJOF30/urAKwlLdQIf18bsY+056dEEw4kJPiXeTVYJvZMAm4Mufmp7dfgGTCWTdm/8vZh68U+cuvVuvCiGXpwqDlcO81NyzmfMVflB45Fknv2by0cxQp/KFnsb/xpL+UM5Ad7Va+RYm7U3ctx4Wm5346Q6FjQtWOE2bJv9Vs/FGhhrnKvHnspDXF+/fd8EfL5JauuKgZLv+TnMgrF2Ttntxr7v7HV4KMFtDHDMv6dtJv/6mF9PLrJbnFibXrBbbu0UAn+49iS+4MhrF7bVP9mQOdg9i2x41q7BMrY6WSeDEz9skK70W5s032QWG2rz/BRelyvU38phOlYxCTbWTvUrRqz/cgTXH+UpMIh+cMbZrHGRj32VA6/vxoHGqepDu4/yAuW6ADG83PtG3vvf6+cd+vfW4WfUwMsf/OAHrxmF1SqGZCXNrsXKcbgaGYcCJMpsTHaYdq0k4RIGRO4GCSRJMNN2E7oGQQFr7TRYAAXt6A9Qke8mAyVpyhQMgKBgU+B7FIALSoI8oBFESyT23fzot5/VFyAtYSmYApeCIVJBFgHJXArIxiXIkKt2W9vQL5lKQshXAnW/PyILNwiYQ5/mviBs/oy97TZgVCZj7Vz6XvvqNeOdzdmll9SXlKyc5+nsRExGz95pp/owN52Lq0+20/nuWBv0Oj5lKr+k3jPQS9D64jMByaLf5Jpd3L8T3XHzUf5Suyl5dL8+UXu+9tTfG4Ok2zzRWYkq2zXO4dvGuIBut2RJDwJnvIjQ2ly5Hc3fXNvF3hveEQOnHSTSgv3GYt7tBrFfZLI70fW7vkF9dVZ+duPPXe3+rvdYuLEiicjlxrtrPa4JLxGgfSLeSO3abtKAmOxz96YDCSoyaKGic2Anm3+ujF3o3ZPg15eb+CJVdFXyZsEF8dz8IdmI8q6ZaxhoB5ktTKbN1epMHjFEu/zSMXeLXru+suYT2d91CxXk3bWexuAL+zS2LdaQf7qX7GyRpb5jXppAmMPNtSTD27rFusmyvrqo2FMa/Gr9dix06SV2u2+nv7uLxi35Ye9r186mz9nj5PB8sAUl4zB29ri2125PDhTTGm8v1u33xdQbgy9eXd4Apy9eq9fkSRlcgWzF/Nse7CnHKh5eLG/MakJVTtGk3HUyVDb97FoTwMt//Fa3sYmfX7wvvqsHI9l4E+DGwPmVUzjmy6JSx88mzFn/xGz52u5LYp1mwhc8orL7np1fu+zTYhLZ+djsdv+9J4cPwULH7DdWfKx/XcWCwfQ2mfTJP7pAKLYWCxp72WDtxvguV6KX2gN8xL+MdbKxi7sjz6/wSXOAI8LItdF5Lseuba6+cpfr8JnGpfqjWHH5Gt5ifHRSG8In2gffFoPVx/fFtLZrXPxYvBMTxT5zVJ/SLnnLebS38sPhTyeh/29118//91fffj5y/2aWXn7ve997fVcJzaCE3hHOGRJw54g1wAaAfW9ZYLDrjFjSiCg1wAKpJu4c8zpiE1TOhljXGvXj03gEvgKeekCkAFiw1B8QuPq4CZoxWhABfA3k+tYmfTWQlqhckkF3goX27hi64CBgAs6CYGUsWDVpqh6qA9fp4YJnwflRQCphKUG5pIZe2aX+Og59l3A86rMBrHMtObpz1SR/3+38+vvbVzeSen8iTtCzcHblU18wBOiPbI0v1O7vGKpT9+oTduolvOvP4wL63DWkmjzrW1JfgkXH7JT+Sh71zw6rg/pDdW0c7lts6vyRE4GoT3kJoHnYjszGMDxcsuQFQWyretu9r33ta09l7Dzu+fnVNf92byePXe+N006vhH7XJI2SnP3uItT6nnzsmy16B8P6kkCPXNHBPu3s24H3cqb1/yj5Xx92hSzyThbXEDrzvzISen/5YOPQ374jsvCluyHKSqhbjz1LgM0/W0KEECbz5zi9pJPeJen0svti1Wx83y1yrA0vojP26X33HfufPHamJPTsnR3Qya7TtyRdLKMfuDV5xR4LBl5Ux35mo05c1BcsGkhoLC5snjYeb/W2m775lmyLMZJ0+NAdSL7NriWIdLzrqz/864LNvpvjjVt5SY/TSxYX2if+MP3RSx+t0M/FTrK6jnPAIH5knGLnjcGuN9bChcbitQ/X3sUrit+PuEt1XuypDLveBKR4b2zsoLGSDeIUHbe5l6TpDzbd/qtbem0Stu89hYTz3PhT35WgzHbNM/4BE+HTfAaerJ7No9rN7k8GJ5jmSxabahPithgLF/p8u0VGi6jbLV/766+76BaI2TV8XFmL4PuERZNj/UxGuMX/NqbpQiJv4YvPsd87x9Md+yuHhnWNo+pavL0xVixhVzCqiSXMY5NdpNE/XNcf/un32l8ZMae2VD/RF7nYDJ+4vt728QtjsJBTGxNjbz+4pH4bn6ub1iMTnRqTRddy9I6jc9a5rO4bC9fn7O3TSeh/eOHk8/371T9+TujfzNDTS/HsRCHVDJKBOY4HUGvIf1sCAWwANscCvE12fQf2wL9BgzMi5zeQcjSJuh2nRwSEhVpBFqwa4NpPk2FBFui/iwQIkCURBeDuSCmr/0s46lGAEMkB0u2nxKZtardzUmAsmAHs1r8EgC60C6BKMGtPK+ceQAJeHVeD/kWT2krvCSLsWF8+O08lJx1/dXrlvAGM/fW6OpJCL7YhQxclJL9I6uS2eEaf/ZScXjnMCQJkbI/s4ZKpG1zNp6S+uwb+VE6DysrBBWPrG/3rz7WVfufr5lKdzlftqd8bEItfsGv3R5LYmMDtJMXKOX2wsc4nPTYhwReUJYdrY0nREnpJnwUPz7IjZ9OPXcv1iUCsX7u+CJ/n1yVgK7P6+11iufIw2zF/x0Mna3crp0MLE3a2vN3dgq3FBok1+0Ks1obkvXh/FxwQT8maZ7y7MMJ2kHH2vbLTYXerLxaV5JDD5/Qh+Xbk3lzv+nRp11ki68SD8Us2jdt8TLaS8vlBdx7XzuSQaCvLh/p4zcrN32cfCKJTD/UjCb14sbLksiO9NiwK0WsJO32SdfL5c3Q7geIxk9VZf5MDTjlFIkG1U2WcMH3lepqCnLvfRxrYscUvfttdzMnjv4UP2AALumiwfpu0VmfFzeLKjR04hRhwY03jaG2fjzyKCeUp9HRjEXxqotJ6te8by+E9nmOsN45fHTQu8OnGc/G3ibO+xdbqUgL4SGfatci437WvxuRu8GxMdyHHYlf5iFhIBu+yuMn82t692XtPYJFZjOQjKzMf2emrjRnuTf71ZVFsuLtybB+2S/Znx7NtNjkZxEqLHBuDUzheSLtrFmTZdv/c3ebNwrUYirOIG3yrC3rG6cRB+c8jfsR2xPQ7x+zXZ/lNbcYJBjiGd8L2cpTLk8lQTgarKn8X0CrP6sPY+rcy5UuVj2z4hPbLY5Vv3vCId4mpzRVgIdkqo1ylYzaOfpr76ug5oX8Xev/8XH/53e9+9zXAbGJlF2aGdZ1SIEHcBEmG7zcyALA5FZDYbyCNiHCa7rbVaW4f2uDogiLAr4MDy+5gNUhcMLhtcijB0KpsEwmOhuwaRwkAfRS49W38QNl4Sgjuiut+V8eXAFTfDchkldQVJIGrwKx/vwvoV8e3TMmmeQZiK1tgvaC++8Ct+r+yr0wXigBjA1KTOno2duTfnDfIkWFlqj/j6tz2/gjtjun5E2jaEdTsSEmwkGVkGlibl/1GCiovv3rXPD4KxmTpnNfPdn/2LaGXQHqmvsR4siAKdDSyYwfjBv3ajjGyAfWVuQS8dljfuItCJRV8qbsvxjac25jW1kiXZGsEcGMnFxKGQC6Z2p+323xI5vdpZ19Cv777Fnjjg08SlPW/PpBeu2QIrqP7xulxiD17vGt+l8RsvEje9IjQWmAwXgkon9QGGyjptTNUQjEZ7TZ1F3mLHrOBHlVdPcn82qfP+cj053nQ4ufqrN8mb2TkSxuLP73GVmECna2v3fNiOwm3tuuHu7a53LXVWdsS913bPzaBzMOcuyCDWNOdOWWPdIAkrj07lDdmru21szmcfmenYgxfgRMWWDbOzcN+T+b9X92WX7s7YbJ/jud7NIge4Zxku7GtiffacoLBApa43YS+R+vN/e47QdKklh/qh01OV+QSh9V7hHGNZzCiHOAR8b9xsbGr/qy9+tGumd8mxTBJEo1Tke9yinKljoGfNEaQ6crdOMG32eJbCUE8AAAgAElEQVTF/o6rnKRtX2zWvgWByyFqb8rS1eYf5pk/WN/Emp5WxiJT32HBJvmgl9/Nd8UoftoYvz4sEPm+crNHi2+Teb6/v+RBDzZl1tbs2QvrepKEzHbl4R/5LSwqZ4FxbdrttzAAC7touGvsxSaW2FvOgjNcTnTjMd3iGp03MbcxvZytCXv5SGP1I15D/vpiudTa6oLmbRtG8Y3a8+VpfsOm4kDtW9xoMl6Zii9sydiUg7n7TTfrY213g6D6LJcxzvLgy1G1N5vbI2/v/e/18w79e+vwM2rgKaGXCDFGpIETMqCSCyuXHI3BciQOWgBAAgFKA18Jrv4B79pQtmDkewNVy3HOBkCrrGsbeDRY3oDVeyUKK+folp2dEl9BDTFD1pC4/UbmAe2j5Kr3gAa9GHfH0jK7f0nwBYjusiEXSFPBkRyuISQFNd/ptfa07/RXYlPgRdraBz11jo1BmwI+OylJKlDexRVEpXYpOLLbSw4bIMnxyM7WznQ/MtCX5NUfZhtW9O3iTQeenyuhLT6wLfpukGlAMb5LkIyXbi7RYkNs3K4z4tSdejKUdFlcGqlYwlliV5nJVRuAI+bBvHce2cdtq/bGbxs06W3yORrvWciNVWI2Eri/UbxPc2wnxliW7K3MZJhdbZz73Fz7SwHqSFKvnVmpN09sHbEV9NenHXrXkMIRyPWDDJbYkR2RWLuSxfU1OWFXCQM/Wn07X/SJSJaUeXa/O8IrP3tZkriEfn1LhNnVyrM1x/93bfLa2bPrjRgZi3ndeMUiz3GuLfd9ilOSdBi65HVtKyfpRuSn38mytulr3xFnel95xG9jUoddNabZ+YepCLT63liNqIlpTWKmp43TCSCLNJs7O/5s04LCdOC03RYC+B2dtv19X5vz4dXxbPFkssAvyeCPTaj33TinDzYqoV8dybs/w7V+LELAcLaobXYHO+hfPLq8o1zDnLvGl268EjeLJ42F4lRxshzjcjmJiH5g2cU0PmjMjVflXtrfNfFbW42TylVXjZnwBk5dHDY+eqh8j2Q3Trvd4sqN902oG1/Xf3VrbrW3PrubL8byky5s7dp8W0J/n7n/oz/6oxff+MY33v4puJX3V0Qk9sU4ODn79BcYLCbxA3Fxdrzyjtebo316fIYPTS6PzsAI82bBa5/0PTxdjCkHssBGHnPM1+sjlzPzs7ZnntmDmFcOWBt2v7a3+04DsdNywMvnyktrh+Xoq9+NPrLjHvusj5fL15dch/ttp75VnyeTT7oovriGu5QXGkdlWvs2TvmaOFXsd6+LR+USdDn7+9M//dMLPx//9+uPPn6dz7LGq19/PnL/Rv9Pf7buGm6dHBgXhBkuRxJEOSWjZGgMsgT8yRFevH7x4hdevvjSz/56FxahmfMhIQVxpLLBrX0ICMpxNsDPgST1dbjd2++7041MPQI3urEaSxZJe8dDpi6eALgGDsSkQbS+Aki1bcwN7AK1RN+8XDA3ZgSiZGl1jXnXjalz2UStoE827VuJvqBNzoLoI1spuXsE/AXX2m5JR8emv5IgAEkX2tQeuS75U69jUIZ/jFh4Xrukbm1Pz33mznzummSmfqWfjpkdk6XzxsYeJfX8vgl9dcMnEZGRjyb1njnm1/zHyv7kWKK7pKj2oY9LJkoY6xMdV/3izp/fJbCTYb/ZL9kQK8/rIj2bj93bnxAbcerYShYk/cZgp3yJkmeU1yes4ffdJZK0IhvwiYy12bUlcYaJFn7s0q483HS6ACaVFGu3SXOxsPbjFJI5YCv1Q6cDnCyhs/W5uZ8e176/8b77I7GOpK5NibXn0+GgJNMcOsZPLs+awuk+mkAOPmaBbX34503x6pc0OTGxvrz5nl9KUKeHtevoLL3s2ubHM7HrT1xb3clkUaCEfMnCjvtKyqcH+GnealOTv7oqpsIXpHHl7IT7c41iV48s85/J6P0SsNwitiSG3vRlXGSyC2Yu+kjR5JpN+O90iuSJvzWuF2e1TY+710UGPg97ymFq43BwMk8GPlrsLFbClEc8AwaVuF9MffTbGO/mSnkHWyOXmCTON7Z0fPVV9iE2XZxtTH/rJC9evE0gLaDhEvq8PKzYbH7Y1eVU5MM5ih+PcIs9s9kuJE3mjW1z6JSUR3A2t911hqOwv3GObp2Gmczi9OSdza5fC36ScYtS/MFpIYupXYhcmenGu3aKPXyjiSj7vhzi+oeYBKs7vn3volr5Lpuhf78tsvCna2fspOXY6LWLa8/1BRy2MYY/aAcnqq2Ub1yu28XKa9vavFhwuQpMaT4BD9kJP6Ib87brbJj+VteCj7bLcSyMkev6MrlhEl0vFjplVd/92N+fE/qPrbLPS4WnhB7Q1pFLXpGRklsJBYepA/tep5PkcYCn1bQvvX7x0198/eIXf/LXCT0nmUEzaklFSXpBAICXhDSAKdtdr9t+HcOONlm0K3gDG/cFd2C23xubZB8Ic0rXjZdu6UUg9AkoKs+jMZsP+lp/iGDH57vx+N25ejR/gkLJxAUzMnaxod8LUJXjUZJgPPRLD8rWgTp2gZRsnS9tkANAs5fOwQVL81oCg5jUbxo0yDXiYeeWHepTMB4RQJ7ZhBX2jrngThZzU5vqmOjwBobKXX02KHZOJfSSeskBvQpKHuFB6u+L8vRVuar7Kwvdd/46v7Xla2Pmg2x250f4JFh2Zfnqxrfn47ez3ABNLxLDJaV233fUbT60efYCJn06crvfErzptcf4kdTi4BNGvnk52r5LPhEfSaRnldn+2tiCg+QeUYVlk39jllhWRwgnndYPjX/l17YdKO8amL2aU0TMG/jXrgWg1Z/u6qtk2piaXNaO4Z7d+unGc+BrSzKvnNhEj8ZM/o1tckhqNx442L4mm0Rmfa9P7wWAAebPb/XVhcfzhfXbHW8kddd33w6ctiTJElgnIdbGxuzdD93tWR3YuzbZlV3x2VJjHVwXG/2WgPuTgNMXHRmT5HXyrn4JdhcjVs7Cl7lfu9vJW2K07/yjMZos9e1iB4zaZ32A7cKTRzhazFSusb2YWZzT/6P6/F75xpLbx8W6Jg03Xt2Y9Agzi+k4xLu4U3e7b78d69rh767DDPHMmKcXi1HKdicblpsr+i3/mCySIH5UPrTv7sPw8qbZkGfSvSyUja4/8ytu0sP6ml/Mr8Tljdui7z73Z+hg18bpT5CK1XbeyYgLwkqJvwXajhPWrQ0n9+o/a/PRghNZLeyw8847Xiierax3jrCrcpf6jFzAIlD5waNY3bkyv7XFLqzpk1y1SXPfNiz6GWO5z+3LHNDh5Y5somNll9ePylHr89VNr69841sfSeQDqwuzK7tcgiyTs3FJbKYfMgw/P52X4j3v0Neuv0jfn95yf4MT5+NkCBCDLTgg7QX6GixiwTgFoZJVQWH9IGHqCcrIjH444wWjS8iaWJcE+K594FewUhcgNCg0MGurshUs3L/JhSBYB25gqs6aSApKiA5QQPTJfUlPg9kFb4GoAAk8zXvHT08Fl0ug7lzRcXXXa753JVg/2pqugGvt0Xf3SzKNm61U3yVNHWcDEHmbjANs/XThou2s7wVzu/SOA9/gs98DZLvZyDGiYAzXlugccWggMjetcwNTweoGYsSH3jZ+ZElSP0LTEyp8H4lDFP3puyYdtU++8C4y8IjoXtLZsZsfeKP9Eik7FYgQYjQy+PWvf/3p+WRJT3dP1oaXLG1cK/8nf/InTyRwyZh7+22nVoIL3xwB3bjM8WSUZMNY8+UY6Mqytd2zeLK+LIJK4CXYnpumEzvPcEIfbMhReIRBUqpc/WDybwHDztTqTI7pZHqdPSPV05U2dn9j7MLtym9O+kxs/RPRt9OGlPJn76pYOceIi0Hra2OkQ8+03qRTAr262p5+vVxxCei+a3v6cOTeeHbvLkysjdmJ3cPpwsISvaw/c438r55n0vfdyQz+aFHCuyA6n9PFriPvq9vjwCWwCOjK7DosZZ8IcnGF7/jsaQD6Qzj1tV0k7zFwrJ+MsL8LC3yf/Tb23Fhw/Z6vNObAGPhTIq7tew0fad8tC2futcZqOHrjcBPKxv+LjyX4jYuNg8bpfpMB/St/Odi7xrDrbKZxmD3Ajfoq22HjeOJ+w0IcRGJj7vcpfuB9HTvMWz027xTAPoc3w4L5H18Sp+E4/J0skurV5WcWCvgafBuewcOVmV/BNTY7udqu0zy7zo4sHEyujnH3vdG+SaFFTPZ++WXbEMdals3RKxypvdR2r53jhZ3H2lNzhdomTKltlAfDEvEO59j1+o424XHHdvkuO2bnZNDm5RrleuJz/X/1jVtMx1Xpuo+m4eX6W1k+gq+x58aXi2sw+GJC/b1lvN+hnO4TfX/9R5+o2mdW6dUHz0fu3yj/6Rn6BrgaO4AFuII25ysh5HxNdArC+mhwF7AYOYNukAYkEnX9AJMbYFrXToGgVsduoG/yB/CbIOlbwkzuAlO/30SDg5ONjtdOwQi4dYz9DuyAAJBxZJMeBcwCS4Gb7oAwEm5u1G/i+whcC5xkp1c6I/MlGu8CazqpbA00Fh6undZ2btvXngrGXaRomxdw2WHnEtAbIxu/AWN1F0g9W923pwPnyWz3z67Y2u8u8g2Kxkk2/lrfqG3zTePv/NVmr83RBQLXF+XtWkkNnUwWRIkMCzheznWJxCWlDb4dz7sIyK0/vXXezcnmQcL4rqO9S5CW0G+HfuOwY6LvjWuJ+/7N9/b9o48+ekqClsxL6OHNPh1vN0dkQAjIKsFjz5JYCwt89OoZgV77Ixd9fnnfLyGxu8+eYdvkdBR+MiCjbMc18k2u6cnOK2xckj973skFR0rtZk2WyWSOa6PTp8chYDHZ78IvQm0e95gEW3Ekf3VWDnHefcf07ZLTASIO+yX6yLKTEBvTfKD2IGHWVn1SO/puArTy20Fv4jG9TD8bv3cKiLkwYXqSvEwWC2t8de2yObt9Egp2Od04lVBsqV+InZL8tW/RpeT34i87aKzU1naRZi/I6BL8jdMCsl36zv/kKweAUbef9dF4wR6UF2+NFxa2XLFQPNPm20l/86WxBgbdREpsbF39zTYkke43jvCR9i827trqi9c3lpXXqU8WMatYf8dYv7xyGKPkG07SLzzSDx/GIf2u74kZ9Q++h181IWXHZLDABf/2iQN2vleev7nvtBT/kcB7xAbWwMHZ5v7bpe+GCB3blV9/a0cM2m/vpeED5XLeO9OFD/pm72J3x+WaRcV3zTm78FlsV0ecITNu6dSXRSj2A5v5KFsWh9tX/bM8r3yh4zT3xXB+exd+2Cm5cdibP4h39TVzrz9lLMKw3WJO9VN9V/76PZswnzfGkQFWti+6KtfZdz4yDN0LG9/73+s/ee8m/k4bePX154T+jcKfEnpGCSAZDgcDut1d4+ANGsoV7AUuwaG7IQ0gJWscCFiRpwlxAc2CQw1dYNk15A64rN8Gdm3tOlJhfAjC+gb+ALDAWZCiB+02gayMu94kTCAQDNUnS9urw2xeutjSIHYBtjrULtAA4kiMpEHQMR/kqOwti2i4Zu7phU2UABWYOt6blCGlZEB0tXXHe+eiZKgLI/RZ2fgDUrLxmhv9aO/OEV2RC1nZyryX4Fx7pjcr9Ox1n0h2iZXvdKAPY7hB3zw/ssfOrSDdALJr7MPR+5EgJw78uSnBEKbcpN4pBAnC1ZPfJZq1dWNr4K4tlDiYX7LsHtInMSrmrdzqLBn94IMPnhLV1UHc9LNxO/4+Ha3cD3/4w6ekccnr5leiZDeZT0mQrejDEsmkQK4vOz38A84gG6u/tuzGr1/HsP15NcQQvqyP2VPxV/K3so5Xd1GmGMPv6XXj93ZdOOQY+F7S4xGEySjxdawVDiMl68eCF5tnh8Y8uScvUm2hYI9J0B8ZLwmcvpCozZXkwamE3V//++coPOzfHFi82vgmc3XU+EK3dvXZcx8RcAxzBH5ySkDWn4UdpwlKsHffgsxkdRrBGPgGfdmV37xOb3bc12cXf9n/+roJSnGV/iVxxQ5H6PlOEyDYOZtYUg8bt8jX9yk4/QDrb5y6hJrcdFzca2zXHz8olsIYMcv8if+37Ys/xUp2YNGqsbnfb8yprPVNcWLX6svIf/2xcot9bKeYSgeVwTVYpX71XbnMS/kGfUn8GovYQrmZWNQY5rt5hQ124WE3PLdIa0feyRtY28cF2PzqwqCVWx2PB9mV30KbhabVM6bpgE/t/up1oQKm9ASQd4NUxtqWMc0PPJZTe12f/UsbjYk3hsIM9tE5w+X4sPhmYajx09zVtsVUbe9z/VnAdZKATHBDWzDAHOOG5hLHqn+Rv7ZEDrbPti7fq++QySKavtm9NmBAcWRl8XU61DYZ4BUONF2UH5pPp/DYN513weDaxspcGdgA//j0duifE/rrX1+U308JPcNuslTgY5SSXYGhwMzZujP2KMlBoDmNNppo2VFBxtbfTcCRScSrO+urN6cRiLqaSHZAc8kP0BbU9EsGzlwS0YDZcQCiBsTdLxnnqPpTR6ADKtptgltwJgOdl/wW1MiiXyBjXtZOx3z7BYoN5nQIhNpfQbPAXN2YS4s9JXBNuqvH6qV2Rm9kUR9oX3k6XjbcAEivbEhAMkayN+gB3toMGRfkF/yWEJY4dd6nBztu5mV22aQewNAJu+oiyyWMN0jWxtpedVWddC4kjpLH9evYbOeZnUnsd88x232yv0ssza9gd9ssiSkZ7/eSD/MjAaPX+gN/2twsofcW++5Yr4yFjM2T+dxbk9f2knnPJyOGkneYigCzUXi3thArwR2Bt9O86yW2iJHFRYRxiZ7EvLvhDUyrg/x1l28k1UICWWd/dzeRnewlbhI08m1sq+N4+nSye2TyFwTWfuPO6ng+3a6WJJ/s3bmarDsGO1mW0JvP6QixttiB7K29tSFxnw5nuyuvL7EHWZJ8z262o7z6Swh2f3U2vi4KGL9k22K4eZVkdF75bhe3V66JszGwrdmo+fXSQcQUSbbwwf83J8XxLn6wdUm9ON3kYnXtjFmYexTrVo5+/C3ttbMFjD16sH/G770AtR8ysHEy39hIJ9fflfcp9hdzGi/gduvBHzhfPOyYxZWrp+JU23qEd2JRY0v9ddctvLXvxnLXy+k6h9qDPY11ruFOu3d5kjHo0xziDGJaH9MgS5P3Jmdrg68W53fdnHYhoxxoPuhPeg5bhtt2QcXcPsYDz9ivRN6u/uxw5X/0ox89Lc4O14YNO3U1mdmzBWwLX2xLHJbMrw5uajG5SSh9Tva1ufFaBGZz+4RZbL0JLG5Cj2uz8Y0frm3YIr5KOmsP107N9epPT8ZMvuYB8Jfd1M7pj5zsgixsYjIWwy4v665/5Rbj2cyjZF5fbEOSXkwRj+tL9W94bJ7KvWHsPrUDE8pTd202Ql/6Jzu9ud48qfqhC3a8dzy897/nHfr3VuFn1cD/k9BLqpABieGMUTJzQRcYbxDIE+dqMG2SVcKqrHbdQ7AFpOv4lFZQBZYIGKILRDgwgnodhoMVJMld8OCwDYgNcrtesGww49gXMOrMt91HRAJwlzSUeJSgCATK0rk2AFFBqG018Wnw6pFNMjbglnwX5At85nX1gJ+gUr1dW6q+tXETP/bcYFdn0+ddCCigCtIro71H5LD2eYkVfe9zJKR/ys642qdjshKK6Q7pLeEzL/vkh53byqn9ksHOg++d99a59rr+5mdN6hEiQW51Jg8i5ajjCMyOh3Wnvnpo8Ku8bKyEkF+aQ0TU3BpD5TCX/KL+NYL4zW9+822C6Nil+e0xdEcnt+u4MW6xxo6Pt77bcZ5c7sGpXZsO4JV5ROCQa1jYhAEu1h/t2G6sS6K8OA0eSf4QJvaMXNwFTacRtju0st1Fpt/txnq77uQTM2YDS9722xF1Sfr0xM52XwKwa46297g5nSM2bGXJ6f5vvFtY2H1yWURCbsUViwwSAb4Fq9b/+tuYp7cSqOlp9TdO7wFQbn07OSBW2rkq9tG9BM299ekoPfvYb+NByCeTF3X5SwyrK6GfbpYcbL7W/8pvHvZvYzGXkq8uAm7+LfJIXvjNfptbiYFxFlPNsXmdXPN1df05y7bHxzZWWCG5KXbDqOvb/PjinfL17/pQyTjS3tjbcRXfb3/uwaKLK+4XT29/6xfek/Fi8SPZiokdWzGyCUtlJI96Tc7YqbGod2N0OaJx1ufEKL55Y6PFN3GtfI8tW3wjE0yZr8I8GMo2jb+LDXDEgiX+gt/+/u///tNfOJk9evQNRk8W12fTkik224XaLrrCfTwCt5x8Fua0DY/LRyZ/4ym8oKcm6Wxq7TWxtRnX+RFjxRblG5vqN7vvVIP5rZ3Wxi/HKDfko8VyY8Fh6pf1dXy+tsmu+MrqPuLSYhN+0IUVNro2LKrjl42vxWB9GNvNj4oB9GGhh810vm958Yrd7D67Km+z0fPpHbn/FP6W/QXO/5+/X33l+cj9G/2+/M53vvO0Qy+x4wyIDJBikO5LuEqS1yYC0uAHgNpPHbjXbwAusK1NcjSI1Rm1xVmb0M8Z9DuZADIgaLBsogswex8oAJsbVAFOAVE/gMzYgGKBq98LGI+IiUB4Ay19AaaCXMHsks2SIsHavNw2kcKCOdmBs3HSifmq3NoVkJqktVztw7gqU+2jQeSC88WXztclQisraNAVHWnnJtElSivbhH5tNannS7XD2abjvYDdLr2ky7gvWbsEq754x9256BxfW+ocmCMBcn615Mjx+wWYe6R7ZVfO86KSvSUXJXDvsuXa5NU9vamLzBhbCaQdLjrrmOlzY/n1X//1p+foJ/eSI+ORJMIHyd8S+iW7Tl7s++Zv5XrEzgJICd8w0zFjGDX5JP/7vjmV5O93ib/7Tg6YO4tzfWuzBQLkwYIKGSdzSYPxbQFm7UmC6y+7JsmdnCtnniX0SDvy4W/T272aTUng7WpP75eAs20k1G7v5FybxnGJz8arL48i+DOA67tE0aKMRH1tTU+rv3mywy2RsHAzm9Y/3TcO0Q0ibz4l8atrR56d2vWXHJs/p1tgy2TeNUmyd1Xs+mzWAsDKS55vQsn2Jo8EZ+VhnyPJ8BBOGiuc2W92tfFsjjwz70ixRQVk1eKBNsRIi/VNHPg5/4ZDbPrG6eLF5Q1tQ6JVrCk2wxkYepNvMrd/fsJHbxvaajmxqskZvYit+jA/jTdkLldo3Cx+05n2xd19FovNceOzOcEryr2Mp/GyXG524M9dSq5xKn9Wsu+4KO9cv14yO53fPwlLDskX/maHfPfnxxJlPrbyjs+LYcYxLNq/3Z+cFtf5G568z/koH2dfO0lDpz5XdvW7eHDjEv/gj+Xn7L6+YT71Ue5I/mJo/YxNwazajxhd3db2Kne5ZXmd+S0fYW8SeLKVIxtffUT5crP6lhgJH9k/+emJbTxaSOlmVMfBv8o13ZfUG2P5xfru/z6SY17hP86nHXHQeODA7pN9i0yfzg79c0J/efIX5ffLb3/7208vxQNuAGgGtWsILIO9ZNJ9QF8AV6dBExHmfDdoNRg22NTBtXsDnzKc4Ke/9Ksv/uIrH7748g//w9N8ICYIHIBwTyCnC87JCdsvp24w66QDOOWMs2B5dclZ6ahBeG1fJy9wllw0kamOqtsSqYKj+bv1yN9xAVr2U4KIwMw+gBUQ2ucFvur2AjO5a2N0TQZzV/JW2+p9dQUTem4/Be3W7aJIy1QXDVjmUnAsoN+/T18iacFJsKd3O2hAnOydFwsp17ceEUR21fmoHI/GaBEH4dsc26nuyRiLey1XAuGYIbt41Fdxp0S0ZKPB09zSR+2ZXkostK+NfW4s26Hf8c312T8n2DbWjoR3O5AbuyRvyZEElZ1NZosadsSbqK9vz1zvuyBOJu11rhA9JFXC5/rqSlxnMxJd92dfxjSdrY/JQNe+9/g+XN74JerTETyajZJjJGNt2ZlwrHRHWKe7tbt+pzfPl6urnd13DVnmb2v/xz/+8ds3x2+s048Xq5nrzvkWX7zngE4aq+x6O8XlmKnTZxZq1sb6mw7tgPdIKj9B3Is33QnvCQ24yQ42PmMWa5uc79pkYO8SaQswbMixe+UsanTc5o998UvX+2xu/aXYA9sd3V+/O73hr3esDQuVYlYxobguKRGf4DM8Ka9oLGzcLOm+mFHsFMPYCeJvDovpVw7tNqFXhuzKPGrHOIqD4oR2OlZy05XEo/zj0VhvzBTjH2FsdSiG4QziQ+P9rpG53OjuQOJa9EuG6c4GC7t49J6R4cjGu130xU/4Ayu8UHPtesxl11aOfGu3i5xwj13ud30MZu26xby1LbZYkFifFinEb3gPR8nEti0MaM8i37Vt89kFrtoov2sMZXtdPO7CSOeP7vmRtmE9/V6fxKnN/z61UU6qXn3H3OPhZJd3sGs+CWfK2/X7iA/SCRkf+Uf9pDqvrcPDa/flGs2fLPLQRcenXWPkH3hlObL2xefNo3ilPJn2WyzsOD/R99fPCf0n0tvnoNJTQi/ICJQAntEhnUAekLlfYAAideA64CXQNyjsPjAhT5M2BuwTePhc/bfJzpd/9cX/+bVvvvjyR//lqU0Ou09gQx5yNEAA2fWPTN2EDsisf4GvhJfsxtWgt7pkbUII2C5wCYbKCiSTya6tMZoj/Rm/cdLxBfJ3Ab56xgtIEaGb6AAmO1aTzzX66UJCCQRdlbiUfLwr+bygbuydD/Lrw71dr44aGAvc6rWd+jG9NiAKYrecRNhLwwQXdsQ+7m6BHbDOOV2ZF3bMT65uKkttpnYDF8jfuSabMuvP89s9lm1n887vrt+j7FfnN9heH+G7tavWEdAbGNlx/d8Y1J3Nbnd+Cf3myA69Od01ul8iurHvWcvVG6Gzsz6yZrfZPNihh4/73d0v5dmunR/BfLI2mLPfyT69WyioDTmuunr8FKZLJulSIuY5dkfllwCujr9vz06Qbs+gT6qOb2AAACAASURBVO4eG7czSzY7YEuGvemf/v35J48oTC8b/+bRS/b0B2/X3hL6ybNFgib0bM5crczk21xtN1+/dA77JtvKIeWT0yMBYsfuG9PkdNyd/ktcLWqygY0HHl5c3r3JY9zaKdG3m00/jv5bJFgbdjmdlJj84sRsY/clNU2s2SV8Q0DJWT+ur7HhYpbHb5YEWWAgI3lKktmUeamvXvJfvNt38bkxvrH3cgj23vLGWJzpuI232EnWfpINLrUefC7HqT+7fuVtctR2+UFjTPH6URyDIRZfYUV1Sj/kgEc3nhQ7yzXYmlMxZKo9NS6zd5ygi4zmaOXn3148Wl42ncCGXZ8fDk96HN8JjO7OS5Bnq16Ax78sSO+3GOyIPCwxHvzT40KSOnhvYaicxwv1yiUsmpmL6n3l99uusgUk82dxll4lfxYE14+/qLF7vV5OxaYa/9d38bq2gqeTtVwYryqnra+wRXphbxaAjaXYUA567bQ+D6vppxyIXJeTsm+LIKtLN9NZfRkf2v3arzaaC7FhODZZxB08vzrST/GA/suly1uHs3uXz3v/e/3Xj2d9Yf69+rXnI/dvJuspoeecJrBGjVA6cnoTIkllHY/RNlhKHBnqDY4FCEYsCDwCiPVXctogJhHXDrBF0Hb9bdL/+mk94+nfrgM5oM7hGzgbPK+DA7eCBz0U8ADZJUgIBD0DEzrVhmAmuRDwgYPfDbLGCFCb8NBlgb1kBrl6RFaafHQeybhrJbC1Fe0C5tpgA4rx7xNBr47vPAB28yYgNDDo05w1QD4iLitXWwTw7bvjKTEka4ky/Yx0LIlwBKskjO0sEHfHW1LPr64PT44GJW3WBgrYqy+haYBumdoS26mephsExo79+u0LhNTjo/oqZpgX+uvYGrAnT+eTLOagi1O1nwb6R3Yzn/rqV7/6lNBvHIgee5Tkr53N234vcd2nlyutXclycdBLnJAMRAAxRNbIO32SgazIZH1xureQUn1NBs+rk3+fktS11STUDhKy4m3usz87W2xun3bEVq8J2L7v3nZnJw97XDv7N1IucecHkubtvMFHeLYxSGBLihaXltAvYdyxVoQajq+dYv30tB369c2XbzLhuXO2Nf3AL9i1Ma2+e5O9SeVkrP2pB0OKs+ZVrBFTSww3hum/iTnCOHnhopMUjt+bk33aHd/3nqKQdIl/XexS325Z43+xmiwS+i1wTBZJi0drVs4YtFVSSufsBS6xXX7DLlwvZxCfG6cvpxCT4OGt0zhbf2pMbN8wq30W28pPmjDVPun4xpCOtfGjc9u423m5424csuhrHGzyxvBi57vi7GyoCfXk3LXZITlhCj52Y1bj8OVYqzt5h7f7P/81Nvix341dizv+2kIXmfs4C93ake9Jlt2TwLNlY5p8FvTY6sbF/ifTsHP1Fkv2z+kZtqdtsbn+cGOwhQd8fH2KFY2pteN9Xxk8YDJ0geX6TH3P3LDJJrPwvHYG17SJo5k3csHiK3tjN/9orIeNdARf+V1jG31OFjwet7vl6E5f++00B5nMhYW3zo2FGlykvlT9kAl+wZdiRLlWOZD4tNhm/oqHs10c5NM5cv9nV5TP9+9X//A5oX8zQ0/P0AM1xrV7yDnH8+xjHYLxW/kEqCXn2gZI6jcxagDhuBysTq2c9gUGzgKQgAaSDMCb0AMGTsp5HVEkL7IhkHFIMpTEkqPOdgGWbuvgvEVgAjIdz8oAc3W72FJiIpgC3nfpskRhury7QvqhG+3cJMo8lKgAngIlGffZvq++ag8IFDLQoFSicBFHPQGmYHzn5BK2yqOPlRG0BJNLQBroeq8kiO7oColeEmO3t2NRd8TYc6ddMUbcOyZ12P+j+b+BrXNyFz3qg75fMobQN6ndeCRH2xX1pusSxwa06ro6u3N7fRFmPAqI5OKvAqXr7dP3zc12e5fQL/F0moAPbuyOknuj/Yjb6kt6JS6SPIRo+CLBLolBCiXXsNUx/i6oSug3psm2fxJ/C3z8ZGX7LCqfliAjmXxfomcxQuI/cuz9AEjS5Hec3648QrvxeLZ+5SaHhZDJ5rg6/5z861viWjKEPNMXPN/v6WWPO2w+/PWIa9vrG9ne5/7EHjJOLmVW17Fecq+OJBcOiAuO2K9/u0p8cfWmt2vL9CBeip/mpri2Nku0Pa9PttXZvPg9Ocy9RQbtTxYnLbqQs7GZh/UnNq7NteGxEqSV78NU/rxPCx8SeY/VOLa8umJrY68xG6tYKN6aH7+N98Y4/g3Pdr8JZDmOGCRWXH5hHhur+1292qrvxZeOoZjMnsVKXAvZNwaLZeUejVGN03CGvTdpKz+BZe1r8jglU4zVl7K910RJcmOO8TBzsutOn2ijsR5GP7o2P1s8ma3Ds+pL29qdLBb5elqNjBaVLIzPFnqaDMYNXyTz1c36MRbt4127x2e6yAerxQa/6Qd2Nv6aM9yDza3M8HXt77s6ja30uU/8ju+VE5QL1+Yb9/VvbtnVysAPvggDzE8XjD2utPnsuPkC/OVH5rN+W67CNsvNYDMcJNd+T9b6BjyHE3yMvtRR7i548wn3a+uN0/UTMtwYR9/iAl+2ICMWqE83s9HpcwvV/nqItj/R5+vnhP4T6e1zUOnl9773vddAgGMDe6t7+30TekBjNasOzzk4AwdssOYI+uxnAwcjr2yCPRIgMAM2wdQOilVGu4Lk44QlXN2JkFjrZ+PgbAXEXesOVYGQLAjI2ijBaDv0DogAJeJzV/aRA6uhAHR9GWuDb4kL20NUgX+JAnAquBq/OVXemPzuLo8ATX+CABCn30usmuzRkzkTUMjIHo23RKZE7f+yd/+9liXVecdpQhRHiRQwGGOG8WDAVt7/24nkOAYDY2wnSv5IFEciem74XH1Z2Y3FTEvQ4rbUOueeU7tq1frxrGdV1d6nc2qSEANNVE9Jr3KwS2Wpv0os10/5AJ3zUwVwE2D7Wwzep+vaMXgiAdc2Tzq7/sfnb3/021i4uqdPRf0KLORrx8G2W+tIN/+RbGsvfoJcmEfHI8/1w16z79iovte4r2202WezxXe+852XJ6evvYJ6tprO3e/tuLPjkHbo16a7tvBr+pheipcbbzpzBLqr/i0u1w5JZrfJoTjVFh5MpsmOXCqK9rqFCt/DlcbW+ujO7xaTdk1jGVG8uz77u4uN9AfXNg9HZ5ErxHfXjrSLnem9uOheen6z77cr4TeaLSDxJzqzk76/t7jk1oiNY2zvp2M2Kvmi+9l147vFZPIp3OUW8UMX5N2r2ycUEf7u3Bq7tYuiY/NwxFaennwe5AcX2GH99R7he3+yvAeb96q431gI+Oa1cRQfCP4+a75aEeS/54DIhfJ0CxpE2sJSOUDJshxBhuY3+QQGNA+3MPB9228+zSFP/cqDzSFPeAiTyArnOw/2bW7SrrnY95WveNjxnxZIXFdZmpf4fvEYn4Lncvk98dXcsbw0LFx/fIE82i3WuwlzcwD9m/NkdvvS4tViKZ5j8wV+wSELpovJ7Y7D1/JEi4eKazvzy1EbZ22dLLN730UacdVTDjjy8LbYwJeM5fg+/+NPjS02ZgO4ojDc5/eEhVgUX275cjphcphDfRn3ubmleUFuLK8jY+2Gk+r/cq/mJDmxeoD1xi4/3Tgwgy0bC/IReZrvcAFxUC5Rnime2Ey+b8wXGxp/5qMQ5/dwlE4sorMlu7ToNx59bi4WZnEHY8OVxeDPfvazmvaLvX8r6L+Y3n4Prnr3l3/5ly8FPQJShwaEcziEto4mgATkUwK9AOD6JtO9vwVEV1/pqQVUi1tFiCJWwlofgFcbCQ6B6ByAQxOjvi7o3MDfNSWRgrtAYI4SG5BsAkNkrCDvb3216GmSBMgSrgCne9dd3dPB1X2Tf22LlLLHlesCVOdO79p0pfguVFR3T0mDHIgPQK5tfWdu9FVA77zrg0C0xLCJo0SkieuOwXfo2byaeOoz89WREffwXjKGEIy0k31tSjhKBMhvtfn6LD3WP5qUKq+5vU8nJR6TYWPaQdi85s926G/bEkP6LJYUJ5/IOj1df+vfnWuJteQsBvnnSNB+1/zb3/72C6m0YzNdjegp1MScBT0EFKmtj24MO03IKh/ZdfsPR/a5hZHJZHEAZiA0I0iKU75NR8jTCmS259sjnR5kp8/JKi7Xx/wQidqc3VdfsuOa4uT6QIqRTPnDDocTKfBZrlm73qu5vx3Nt9Al/jb25ridid3ysOsc11eglrgheNuh91yBydfCgB8YUwzwMTpdv5PHPfv7nA4mBz3uVZED58Tbvtt1ct2+b47gd+ZpwcdOYU9BObXgaPtkQRybU/ycHR3DPX686+nGwhIiKSbdDy+nOjrsoY1r57kTbldxOwWy7Vq5CyZa4JF3nnJXCxd4d4n6xWtzaJEpTi6mtAgRN4qdEnhxc/Pq5XXipXmjfKJzbf+97ubcew2Zi3mX4zSv0sddiNemhR8e8ZSnN557gY0Nm7za9MF76uc3xzVnwsT5qltkcLrNTdzcTZi1lRM/++yz12fjwPCN4Wn14hR33N8WoBTeXYSWS8lBj56Cb3HNs0f4r2LdQ/D4vXyz6+EEHfCX6kgsixe5VuFpoYvu4dTwWIzAYHlYTNpZ53flC+Q0j7VZewt9+uJPFubqR+LsN/myfEnWylj/Eo/i2Ump3pcuN5mfceXu+lp5x+SEh/o3D32Vs4gzhbxXubYYRqbWRfx37e6Ci8/E2Y3v9QPn50Mf5sj9/7oQ9vv999f+3duR+19Z6N1f/dVfvRy57y6vRC5pABpJo8XrJeBNSBJvHbqBuvcSe5MNsL6BsLEES4tiydsqqyC0glnS2UQKKIHVTfCI/yUV9W7BrGC4BF7gm6e/rYwDCGTT9cC1JJ3sTeYI0PTSgt4iTYvsC6SARBIosWdrYwH5vrIZ/dxFFropCPEP8rEdnyvp0V/tcsesfgr+wPSu8BbcS4IkwOr2Erv6Lt+h0yar+hN9Xf+ms+pz75eYPNyLbrRBvhGOJjU7dwqCzo1P1T5krM3pht8jHZXjkl99N0GxQ4s1iecuotw5NmFe+69tF/Wq28ZkbfGkB/O71zRJT/bZYbv0PdK8ax0fFsOz5eY3eUc+97cden2atyP0i1VF7/rxgCpznA4do9/r7CtGYIl59F5On62NAmvf71o7wBtDQQ8DJufalCA4Ys+3FI1iGJmtzI4Fyhlri1yTe5+NdFvcKMYgU3slj6KZbxiXjj10zQIIuzR+ybjvVvz3GK6CQyG+6yYbcjU5/Ha9hQn4ovD39Otd64SBYqEF/eSg88nvCKoCgc329+RRTNiNnyxOLShCkL3pd75p3nYh+ZpFNQsu2vGN9dOCvt8XW6c/Cxv7nH33yo/2Xj5ePwp6MQf/W9BPp2wLTxRtbA+nxZO8iUs0V8AmWNtCkw0unslVT9ygGK6d+O7fzXfwtThE9qdrzbcYBiPNkS3ECN9WTJETPpKhuVOfey1HMMblCv5ujmju7gJz2+pfIWp+ipDmNjjgpBH8m3xbXPTgTQtOu9bCVPPovle8++lRf/NVOIf77NVnHubIh+0KbwwLtjBj83NiB47z4enbM0bcttVbZjZf+pDX5PSN1fy7tnTInvKrPrqhhc+vH9hSm+Jm9cHqorkQ1uEf9aP1zfbizOvaT467EGSuN05werHSWqK5vzlODNBBc5E8XF/fvNQQjf2r3+Za7XDtxjQ90V1zzuVY9FLuKz52ffMEXYvp4sH07/P6yLD7raDn5X+Yry879LegR4iaGJocmtgE11PhyCklVoHVRDuHBIgNMOBVgg+EBF8JNSKJAE1GQFQC7NoSFEFp/JtwkRRgUEAhX+d2wbJFt3Zkp9cWiMBcgnNNE7m5Ab0mHXIK/CvbJQstZu/ihmufCIbPWtC3Xe3VJE9nTToA9Nr4LmhIBmxm/k2A7FUCRMabRPx9yZrP2eD6I1tc8nJhpITl6uC2RWhXwPS3dS+ZUqyNHCAACIuTHSWQJTv0JiE0oYtL/i1ZVAfttwm8iaz+xD797MkG1VPtx1f0/6T3jn3tYdzGQG3e+JWo6WE2WEG/wr7+YIe0CxZW/e32InD8GYnYNevX/ZfTj4L7xrKj8p7wzlbihkzDPsV2MQJpRug8KI6uLUKwoxiyW+T5AD3mbVFg4/TWkPXhiCddT04LBxtLIeoI6L6z6+waxafCdp+vzcazqAGjFIkrprvTrViH+2s/HdDNiM/mai70Z5fnLq4iXU5m1D/pwDMUNs8+VI9f6HOvdpH23i67MabHjj+ZFRud92RwxHfXIoPmZjEEoTbXnZKZrlb0yIX0s37WZxdEYADdT54eRUba7dLvb7omt3wkz/Pbiy98gA5KXC9Oi/nmyMs3YLY8IK9b/H7CY9h3Cf7aNraecP6S7uYm15P38o/JtPazU/GxfbbAIWf5Qwui9tECq/hdfcMWeAULtW8exq2KxVc368eiSfHFewtHlWfywwZzsfDXB4LBusloMZPfWQhzPdtPv06LiBu5cn6xz5xe8erUDR2zzcYXT3wcblmYtfBHbidWujjKv9n48iVymQt70T856FmusxAhj5UrwkT2FCNiB87WH1xfrOLH8A9/pavmAAV947BzEUvGqc/xF0Vw+QDOhsvUR8WTvItfbqwuKBi7WNg5uJ4uxXFju3zJvLSnl8butQGZWrzrs7x1snRR3nxh81tBf1H5D+/vl3voN20rTMDjiehe4jenu9cVGJpUBHULCkEGOBtcEkqBpUkRiSEvYLECKij3PTAAQj4DMMYCEF4RN4G2dl0FFawlBt4X4BAx/a5NC6oC+l29NA9gXyDpHMlFX8hSF1oKSnT5VPCULOjv2qag1+RQeW+CAnb64jsFrV5TeclU4tCEtffd7em1+7ykhl+SteSwEFDS5XoJsGN1Xi0u6UXiNp5++b+/116ROKLiAUDVKfk2/khCV/ztMNRHOx9+1gRoPuZgnpIO/+AHJWDFg2tb1z/puNgiJsn2lFif4qOJvaT3CS+eFugai084tc9GJnfsfvfR13/sgiqE9p0VdjsFdnlga4/k91YE94XCoM1lCXp9rt3GUNAWW+pbiB2da+eUjwLXCZ69rm0L+vUHe0YI97eFB7tam5tTBWtrJ2o63/vpxW0DZFh7t4goNt1fiiA357j/dLvAvvc6vVi43TXIMV0Xh5pvptMWAT12LjY3hif6F4MV33v1UMrijkLCw+bYbfNH6vmafFMd2dWmL23YiCzFFYWxxfCS3ult47ETjLWjuPG2AOJ5CEg0/+OnYspCzO7N9FN/ThY4AbBrLWDxi+YX+ba5WczcXFM8aH4V13R5Y55+iqXFgmI8jLm5Sqw2P8CZ5jv55AnzfGaM2q04Y57lDvAfh7pzFKM4gO/J0zx659Cxm0Mv/hdrjVPf2Pez5/q4vqKdPsVj+Q9/67FnfXq+iLy4V88omf73vbmKZxhs57yYXB9WzPfUiGJ8eDD/Xezsem33OnkV6RZG64t0YPGV7Bt7sTY5PUtCTGxcvgYLYArbaCsXwAWvk8UiwuWX4pKP1R5ywvovB8W75AW402ubR11fXTQejF0O1ZzNjo13MVb/Nn75wY31cgZ+jp/Bd32SZ9+T58aTOMR99trcws9xTvFQ2/msWEPH8i4dV4flWeayfrsgzVfIb1NnfvxhHor3z2Dp43j92h+9Hbn/laVejtzvvd0C5KwOKXiRJFaeoyEX3RXp8Tpg7fubRNcH4lNguom5ia/kZ+8Brb4EK3mbIAVDk2HBtMVGA0dAL3huMdck3iRcOZso71yAmoAHWAUheuviQpO2RYsLTiUigKjg2ILt6r/X9n3l9TnQQyq8FkCBMwCStEq8gGSB8Ca5Jon6JLKnP3q+ute38Ut2ri2bcMhvziX+T0mhSbJ2o/MW9Gvbuey9nXrHuOmmfjEQdz8gkmW3vnrmU3SB+LTwKSETM2StLmt/cSHO6w+1U22DlJDp6r8ks+PquzbZ+9t325HfNY2ZOz6fdb376FfUK4aLebBS34qm/Y0kbjwF8XStgN9Ya+93kiVt+KLA3PWKOwW0oglWka2xMxks7NiBtkNfcsBuk8fY65//KaB7fN+ckGq+uzaOqq+/je90wd77Cbs+NAp5Yovtbk8+BT1MstO8v723gDV5tvMsnkq+HAm10LK5Tc79c//nxt5cdqzXLlTjZLbZ9xvPcwcUJuKkuUYBsL6cSlg7O2mweuOvTXF/cu2z3uMvjhT/ivS1NRdYZvGEr8AAOZJMvpfb5bpi8mRe/+uTfuU+/SjM7IDub342HZW4lxfAALFbTC7RFd8wj88XW4ofzb831/da/IZfmPfFO3LKKf2+Oru5TB4hG/9+kgnuXr6yscpHirXk4X/F3+KD8fXVPMV2ZGr/1Slcaz7jw83NYtk8jEU3bHyLq/U7n1n8eRCneFHwOtHU8RY/dvQV9PTFbr1lRTGvMN3fTpvA7LWHg+S1yL4x7JA6keKzYiEZ/BKKBUS+uTng2z3FMD210BQb5STsTtfDUhhNz2yz8RSPNyeuTfMGnC2/rQ/zkSfOw55kf/JTedyc+OONSbEgXpqT+TVMaJ/m5zM42s/pupzhchS4UC7GX+iIHc2TzMZ2OkBOlR877mSRa4oJjQ36lI/5NJ00Z6+PYfWHOXL//xacPpp/X/s3bwX9r4z1cuSeg1o5nOO22ACuPhNY68NRb8f0FNX6Qhj2PaIDKObQjj0pMIDSvgOognIOrA+J9QKgz0u4JCJtgWIB1Gd7FZDAxvwFVAslsnWVrkmYbpuAm/ybOPXVORhT0cA2BTPvkafa6SbPynnHpjMJ4SmR9Jq1B2qAsWBTPfje+HRYvRuviay6ossC6gX8EsObEAvuwLkJqkmPTiUW8ndX0rX109qbrkpkqq+SE3HShL2Eu4LIf7JIIHxhDwVT1LOd3UvJqLKQx/V0SP9kaDH8PtsU9OsPlfX6jHjUpm2vP9CncfjUk4ydR8e8/nRte/2JPNP/due/+93vvu4U2bF0DX/e2COX5ubBYWvXI5COsU+mtS+BXR+wdTjn/lBEZK/iBoFcP3bwJ4tiD5lrf4g5fKhu9x0sn7yTbX7Xgl5RqKjeXFtom5NdpRGMXb+57P38VHE8PfjJuxa6I/Vrsz4Q6bswNfutXwR9etuu88ZBkhCyvZYITmbH4/Wx8SbPxt4/JxQUe3S6a0fO4aR77ukAVosr8+BP+9zCwL6bvAj05us0wN5PN+vPbhvbK1D4txzK7+4x4ZJ6/mFXEY7QAzusLzhiR9/tBi3Qp0fHPSerB37xM4spxjGXFpfwqb4o15UwXy5Ap83ll9Szw21jfpODnyiwKiOcaMEidvpdcUxbshTrmhuLx2tT7Fp/xd7Oq1ilb/gGf83J5/SpH2N5LkNzTnkFneN2a9dFv/ZP1zZuzI8PXJuvLzHuoXc7AbKFrC0gzd88S6achSwW1jy01Ofy1Oyp6N5DMDeXteGj61OO7C0kFuAaG3DP7UGNOUf+FWibl77Xl3hkN8W83O9vNlOA16fMqTlwNtyY0zf8Zx8Y0fi5RSGfwDv49d097pj7dRCndPhM4/Z+Vl/tfMRdry132JgtdnE1r67j/3BS/uy4fJRdYLK8xsfFnD7UI+Se/izmlOuufRdN9cN/vJaDWPS8bdcXLBZnsMH15Cr33He7djHxYXbo3wr68tqP6f27H/7why8FPUcW+F259r2JKdaRa04LQKzENyHMEa3cAygrl+unO/jrvw5dcHW/6Zy4K6lrI7AEHMJ0CbyEJmkCtQLCBSf60KZAQT4B2iRe4nEJCuC5+l1/TYBXzsnShFDCARiB+/ougWcz/XeewMM8gL7XLhSw4dNnZJDUb0DQSRdOSrrMFwEp8DfBlDSZr358B/jalr332u8Rhzte5aG/gjFdVF42cS0gbpv2Wx8oMZutPb3bMdrq3u7tiiVHWvWLeJQc3gSMiPHh6w/1c3Niv0s6kZJLRqqfzr9J6Sb3xuwToF5/4aM+Fx/14SuXMcUC+cXf/h6B+d73vvdCLvm6o9f8CEFB+ObXCqB9NzuYqwJ+n892/oa76xNJs3hZwt1FV7p0JL3kYt91UdQuvVdFqxgwN7jqZ6Lmc45Tr38y7TNkdH3SM0Ky8RV7cHg+OpnWxskEfo9gkY/sckaLav60NsjMiktHcmtPMiosyEVndin3t4fZKdBhfnehN46FBjg/2SxYl3htbpV7OvagO7cPFEfqjy261lbsb/zuhM2OLfLra/IN3xO/ZEKQN3e7/04tdDdzJyt6ZFm/Cnp+Ie8rNi7ZlaPJb/xievMXHXidTBbNxLJr7Tb63KLC/vZevFSOyTB5ppPJv9hW9PGjyndz066/uMg/xUTJPJ/qwohYxYGa75sX9OOz5iJjkaXFD53sO5/Ll80lcMbihtygz31voYcNXb9XBSb/aHFavMZJ4K3Ys4DIj7bARgaxZtFp+AEr9h37wzMLM3bc4Zrbc+CAE24WXXGSLlBMvsaFBcvF8trtGtzJ34p5OMn32PbaH1eabiysli82B/DHnk5YW3OEB/UBvtJXuNDNOH7UHCgO+J9c1b74yOVnN8fvmsoFv/nC2tf/b3xVrvr/0zjV+ROHaDyJB3qEOexqztWPvMDmsIu++PleyYdntYYSQ2sjl5JD7PL/tbWwIBbx1uHxP/7jPz5N9bf77JdvBf1vp7Dfn9bvfvCDH7wcuRcoJVhNuHWo7gIBIgC464FpE3ILdg4+cJVw56RNBMCJbIJlIGq3wup+gwSRB5gAo8nKZ+QoGDf5IlhAyKvrSsAEVZN5+2riI4ugJn8T51PxAUwKiCV3JUpNvgVb+qkLkocezIttFSzmSO+uK7lCGvgLm+oTgfXKR4wFyEqmvC8p6NiVs3Px+Q23jY0YsFFtS0cFaJ+Za20rcdTGjSn6q27MXz/VQ+cgrkZg3NNsXm23mBugS+Z8tFKCgwAAIABJREFUtMS8dmKPxmjJdHXG7/gHrJBQGmPX3k3wTZK7RvK+9qmdzbWyv+/72z+56fqprybMe/3+3r3Gn3zyyctOvaIQ4V9/YmLfeaja4nptujDJh/2c0b5bew8nQyTt+CC3Yp3vtKCvvyGc/LT4OX3BX/jpnu8SUpgxnWinQIctCmH2g98jobu+OpisjsLOD3eMHgnavO0smRvSZBd7f6+/fY8QNV7IsO93vHU6Kxm8hQWcnW0sTPQ+2dlaYccOu0Yu6XFcsbJXtrO4tvbzBzHGzxX0+3x9iRtjkP0pl+6ze+qGX/vtebbvffliwBzE7toqLtl4c0EoNyd5XJG78XvEX3G0MdxqYaHCogccMqfi/N1VhcFdPC+hn8wK+uIKYi8eJoPblIzBh2A13W2OTl3sup30sEPc2yWesET837zNz+TAJ4xvfiATf23uK9bxj8kCqy5P0J5M7evaoAs98uHkUlC2Lzpu/us8XW/cywmaIyeHI/RrP5sut4mj3mLG/mSZf7qWv9jkwSf3OfztDrnFrmGf56Dsew+sa963ONFift871eCoe/Ps9LHrLLIp5i93qN5hRPXr+xapdE0fe+0Cih3t8orL067P8I1do9/yNGM2z8grT5zn+mXzSX2818Kl9/lz5br+L/euP5t5xYX35XtxWd5RXcFvNmkOLheyoFzfL6+it3JFOuI3OBWd0BkZ+znbXl4qB83fPsyR+9eS8FKz38+/v/a1tyP3v7LMS0HPCREMDjPwbICUhJc4XUDQrgmhK6gCEPEA0hsX6HL4BtBkAd7d+RAkZGoiVUwB/7W1okqOBpVEJMALoCUD1ZlEVHBWmJL/EhDFQYv6EhlzaUJu/yUEJW2T0Y5ETzmQvf0hdyUm2gFa+iix0i/AbxJAGoDhLfCu3xi7tihJ0Y/58s3q33f1lafCkl+sHcIt2dY/jO+zmxgQ9Oub/Ej7q+vquSu24q4LaK7V5+Qd6dmOrqO5JSCTBTlFJPi6ol5iqb3MgV5L+m5yvPPbHMRri+GSE0mt14oN8pRYwIwmsusz/c77Zpobpzeh1r9uXPbayTl978i9++gV6wjU9LX+FIiKeAsr0xGysb77sLKRQj/JtvazsZ1rv7us2PW6cb0Xvxvfb8TbFWMbdlXYaIeYIqDie/2TE2m0cLNx7IIbW/8wdf0hOiPL5rPxVnTbzZ4euojrOiR1PqygF0+O7pco8Re7ZpOZjsQHfIavI/BOQfjFgvU9W/d6saBvRbj+r+858s/XG8MWRCbD/judJm4amwprvsN/FCzmpeBWZMNs+nfqofHu1MT64LNrp4jjn+uLDdafxQyF0Oa4z2ENrrDP9AvP6EFeKmFW+MNrC17yv4UV/lmcaa5u0cEnJovbVvaZUymTZ+PuFTbCzxXzK+oV9nQJJ/fKVux8c5Lxm5dgWPMo+fl3secJlzo2fbm2+EdH+4zfFd+N2/zRwgkWiXF+ZV7NGcViflZbKPBxhel9/uEhcrBmviEnX72SfXLs2vnIXuXQLcTtvWd0bF791Qm6h8mLp3vMvpyQTBvDCSELf9OTxVacZf0uDszfYhie0PzGhk95i1+tL/5ZndID/HdCYbrdfGof8VP7t/CsD9e++HIxtjl875vP6rvrRz4U4829+FT9nG5apNan+I/4LB8tvshR5RlkrV46v9ql+misX//dd+KLfS2CWmBYm70vDuD57LLva5vOmV9fLlKuWo4q9j/ckfu3gr54+jG9fy3o5zzAQ1B0dRQQAUfOXEd8mri+EMoWipIl4gggyaGoVghJxAuoOr3AbHIjpwAuCdavOTcBrn3BobI1YAUr8O7YwKlJueROcls7ieQmQYEPXOi5hWBBt/pAkjYmIClxvERjY7jGHO8iRef0voKenei6yQgY8SNFXXVxfeomwoIpQOsY9HHtef2yoF5dXEJVYO545Gyi4w8F8dqcP/b7C9gSFB2RzXz2/ciLwqNJaH2xtx1kfr7X7tTzVdeXoCk4mkgb4zc58oX6aef1hA9Pei72VEfXzk1k2j3ZW3+93nvzf/KdS4yn6/103X7P2E6mYqz2706yQgcJQYAmpweh7TPH2rVHIN1isf4RYASP75Y47b2Cav06Jq+49/30pSCfT1hkVejAo712h7M4gkivT/2X1G2M9be5zw83x/XlBMmuUdghpLAGFtrln4x7z2573x3ijVvsRxj1p/C2eAGXZj+nIxT0FlOaE2Ahgu3WA363sRsn5imOzUfBDGfXrqc8ikF8ir0V1bt2spqzmN4YFsbF4D6bbE46wN5da8Fmc6D/eyJi3xUv5MP1z7ZsDgv5WHNr8cx48iu9OQmi2IA/a2fxweIW3JAzJs8WicTe2juOujYKjMY7PW7c6nLjWbhQ1O9Eyd5btLz9NN/xG3ynNsVXcJ/m4ot7xSg66rwVAcXhjtWYlxOKk/XXFgjkLo8gSwu+9qUoafHWAo39+fT8bLbafwstcMYJG78hb/GNP4htJzR2HWyAT3x2xbwCHPaKF6dM9r3bSHAkY2zMLjjumv13zH86dKJAP2JkfYk/tmr89T2fEbfVN9vVP3CwfScv1J6NUxzCeM0B4oLexF45SnNq85y4ItflIHgdbGyfrSf0U460a+misWUunZ/FVnL4rkX+5iUXkKMFevXP72sL85Zrn2L85p/La8Uun4AhjY1iKR2VL/NL/lQOBOfXx7Dq888/L4X5Yu9/+VbQfzHF/e6vevnZupLxktwS6yazFgKm0OAoqDcBICmCVRC27yZrTg0cJluLxVvcdh6Iwz4TJAWMzrOFOvAoGbNy7LVzngx2KQp8xirg+r4gbb4AXBvy+96KX1f6yNG2iBNdt0guIO098kWvjuW2YK2LsmX7RFYQAong6rq2NB5gkqhKJuoT5K69bzLs3OhK/9en9dOkdedm3rWf/vh//cAc6gMXeEt2256NS/S0bTzs/YjMivoRiqcFJr7g2B9ZLTwhHNVN5USgLhm/WMA+SEH7KAHt+6vT+m/11jhpwtb+kpzJaidP0QWDrg9colMbXjiePUbiVtBvl37Fgp8KtEPPPzzEDHG0WFl9Wxy0COLoKAxxbH62nY0la0VPd+dLFNjMXNev49nGtGCn6IQTG7u7T8ien4sSSy2KJxeyJO6L0Yj1rtl4+08PdnCnN4u8XTzce8f6vUdk1r67V7NX48QRfgXI9MEO8GgYt/mu7eZod22f7+8SNDi1PhyntwCwefdUwGRx7BxBlkOmQ7v7dvw2zvptUcSmdL4+2XHy99csHCk2x+YbBSgiyufFLIKIFNvJ3zMO9qwIiz76cT2sVySJF/Lu++pbjlGcycON3xZucju/gWX8Xw6B9RufL87md4FJPOzz6Usx6GRDF0166mk6XzHfnfouZMDUvdJh9c+Oe91YlzdcHIN3N+cVO1uENV/0GvppbsGJ5JbmzebFYq5xFUFrx6frm+UkfH390Enx3tH12cBCZouyLkQoiiaHo+0wrn/PRrPL7rX3/JieJsEv+Ybc0N35ch3j7dVPhtLpxh8uw3v4B9cmRx8cWS7anKO/Fp78qDm1ui8usKOC/tqqsWksti0vMo9yIfHC1+BrT0+wU/lcc6jYIBcs5rNeL2e9nLALEI1j/LcF8eWFuDTMLv41XxmTLNVX44bv+0zcwFc5o4sFcjcfbKHPzuXIdK0PenTd5WPmRM9rNx/cz4t+6X//5yMr6P/N25H71xjcU+6bUJogOLwAb2GF4Le44fDAiHMiEE3EPaLHOY3HSVskeC9Z7W/BcgsIQVCnd12Dr0FrHgVfpNeuVBN1EyCCQH6BWlAHMj6jZwkQ+WGY6hURQmCaiIGKFcCNrVDwWQGN3MhZSQDA79g30TeBAMfaBvDwj9qW/GxAJ7VNfUC/JUA+KxjXf/lagbHzuT6MRLZ9V1Pruxf4C7p0Z971lSbKJjz684q0bHxHYM1N4bI2IxsjMXaufHdjw0OrjKlfRJ3t608KLUTbd3dePheHV8f8u7H5Pj+pf3ac+k6TaeWlM08pn/wrTLbj03b1m5KJEo3GJL1P19ud3330G0sBqHBhO7cCKegRRRi18VvAioEuvImHb3zjG6/FpSPrm9fsZ3d7bZFoOMW3xXaJ8cbZtZuPBUjH/d1PX5+162kXX9G9NrveMcPGjRMMFo/sajmVQO+wH65NR46rK54Rwd6zj7RYlNCGPP0def3YvaaL9bfP1na63bUedGfX1jzYbMUCO/dWCgW9Wwf8RB8MHsGHC47kwpv1Te4WHvvcsfe9VzDsOgWJ+C1OmKdrp+uS9v4tZ5ivgtNiieK2iz1wYXHRBQOfW3RpXjHmPqO/vd+TmBdT5GsetkhZX3Y9H5RH1kZMOfHQ+Rc/Jp+Fgo2x3SzX17d3zQr5/dsR7vnG2u6/uGm/xSuYeQucJ8J/c1rzZTG3uQ2miFPxgzvsuuqPz1hE6hiwpkVM5W7uZTtchT20t0C5a8T22sxPLOg5Yj9ZejtRc6h+YNVseXFrDyk1nxX0crUY4gfwuQurs//s6an3FjLxW4ufk11Bvzm6NQomwrEuFMxnepqmvIm/PHEtvmyB2AJf+Sh7y+/0L/fBRdcYp7pdG3HWBbaNL3b5hKKdH1oMhkdiE8+/HJbv8MvK3Tx8edvN12Lb511gbK6qD8PszUmO4qfFDb4qpsrL5BV+fxdGy2m0LXeuruVtr837TkvhIOwAj5of2U6bLqzJ0cOon/zkJ53uF3v/zx9ZQf9HbwX9K3bvKfcXoFt4FWAEWFf1LngIAsF+CbogBio3oAR/g7sJHXisf2B+iw3ApNApmWih4fMmxBYOAk3AFIAKTOZA5pLcfVZCQ26g0GRfIGQg+qBnYHrBWTLsXCWejtUCRqJpIv9NCKBvY199WHGnf35Unbbw87l+b2HKVpd00BPgrDzmhzg3yZXUdqW3q73rqyu++rv2fiI8BfoCbknu1TlCzEfE28C+MdDkrKjfcfARD0UhX6v/jWjYHZSQ1zfyQccdC4laP010ZDRPc6GL2rZ+1PZ8pmS+Y1+8qL7qx2y+fhaffsN4Otnc9rRXRf1TrIq795EKMo3E7f75FfS3YK0fKurWX4lHF4eQ3Z7osVi4vhR9+ymm/W1XCHGbzDAYQWjS5/Nr08IYZnbRYXL53XUPiSuJHIlFcGFOFw8dbRY762+f7XX+NnKxfxvDkfPiDN0hXRYaFMEt6M0Rxm0e7umebAp0O/QKXfKKPziz+W4BaIWFQs8u1L6bDxlrfSgKJrOdWoX2+uzJCrpe2y76dOdaXDVOp3sETzzvtbd3zD/2917ZhB7WVmHSHHFz0sa4BUtzzGy4oqenJNbf9OBovhiFVcYuRtmZblvvxZzis/FZLtL8zHfM5+bKYpHizjVwX6FiXDkAFuAs/GXY6ZcZ9n56aWxXt13Irqz/ErbB3xYBnQvbrN1TfizO8id9luvIY3zDeHJdsbs4K4/ha81xZOpncr/Fk500cs+7XfpiGByDk5Ojx/K1ne8tLmGckyvdkV8ffi5U4eP77s6LmX3Hzye3sTyodH/ve79+sdf1K3fCmWHd+izf2fv5zubPB+gYT+Lr/K5chQ80d4pDdt6rxQ0bAPq6PtS8aq7kKAfAf3CJYqg+r5x8pN93bvoXI9VH5br5wdy1gb0bXwxfHy/GwFnzhAv6Lb/BMfGKxsvaw02fN8bgGbyCw/I1v7Bog/PNf4pj9AdPd53F1r0XI2K3eXG5b3znpz/9aSHhi71/K+i/mN5+D656uYdeEHAUDtiVKqtGPcbSBAJI6vBdtW8iXhvktoRdYm3gN0AVqILpfQlO0lIUlRhIODdgBZbgrLwAC6BeYGvS7vubbAGIJEqWjlVbkKXEj41cI6jpBiBph7QA2I5d8CJLV2vJb6zKdpP42jRBFPTb9tqwhAWoGqdEr6DZIvMSpuqs/lz78m9ErwmypPR99uF3+jQHfrf++UzJIn2WPAF3duRbwF7fJalIzYjSSM6IRseuPIuBAb1kqB+EqEWcuHK9OXRV+M61cV971Ua1P58rUWGzJvTre/XBG6sK3+nBPZmbt921FmR38e2JjDZuR5j2hPsdu3ekWvFV+3cXo+Np0+RuB3vjKOj3vR2jb33rWy+k0c7QZLQzryifHTYOYrM2jhTvu9mbX0+GjaMPxGLEVYGiiIQP/Y14xfv1b3Pa54pkfuX46XbU1re50ZNdcTuqdugtdogb99qSddftmrWzo2zsxvs+64KEWwbWr2LDz2J5oNTG2ndI1M1/0yPi3qP6bLCTFWTg//BXEVC8a27jEz5DCvvwPE/nLhFkr8mgYG2OgMnidP0rztZu19CxeHdyQM6QK6sXufCv//qvv/LDH/7wpdDh9/qfvtzGJe73Ck+K6fu8BZb5bJzJyL/FUxdd5Q1zFOPvI99kaHzAen6HQE//K9iGoSvQFIxdqCsvwDWKX+3TmDe30LUYMyc6Emvvy4kXT6vv5lPtbl4pjpsDmS7m18ebb+Wu6X/xPAxxmoxPuH1iuly8bCz5lN1c1+P1609x6cn0cplfKXD9XhXb7qeHF3ttbl2fxUa6EhcryPf9roP/89N9PznmFxbiOn/5qoViuVljpD6tj/Ka8obGLiwtZr0vH9fv8Iee3CgP8L4yilk6Ng58IfdTDm8+rX9fzljcun4uHl0vfspZnsYRmzjf+t045lNe0TldDnf5CH3CJjXLnb/bmWAt/VlI4qv7nq+ojfY3n7+8BRab31636Pjzn/+8avhi7//3R7ZD/2/fduhf/e4v/uIvXgv6JoUSgOtsgldwKfIlOU4o2LrKJIBawBT8BHmJv+8lfd8JAABVEGxbwdkE3iKipL6kEKhQVpOuJHSLkXtNAQjxq9yApoVkgR8pQWzI0IKpZBxgGVeyabGNZNILO+1aAFUAqy0KWCV8TeyS4vWhtZGEkRxkoYmo/T4RjSewNz5Za5fatESqYH4JUYvZyXB9p3a+JK0gizyQp8TRZwoPcdKdPb4N+MliDITJ08vZpws9IyOOjLIxAm4n8slvqxPjIRHXPxrDfJOfl1DWf67++Wx11divn9bfNlfHyRW14mpzH/GyK1N/urF7+9/f62/Ec7v0dm7WBxuJT+Rnf7fganw3OTsi3SJpcvo5t/XvuP362Pw8TErM2DWAmT0G30Wn6dU98bu2u7QWeoovmx9/2ufIhyLLTtbm6cFU7mVV6O648trtnmxjVs75owWL9YP4jIDvn8UKTz23qEBHiPrG2PstbPFR9lkfnoCNwCHi62/fTX7+Yc4WCoqTCkgLII1RPvrHf/zHr7vYcNhuugKjmMvfpld6U0yJHUf819buvEUFJzq6AyU+XS826g9OnPE9+GXBp3GJqCp81i+9kHXt1//k6o4n7NIHmZq7YAxcnExiis5HVPf9fAlOiR/x5tWixnSz8cWlvsg6XW5Bp+PTJ73wo421wm0+60F57tmGbWzpb6/0fnNlcQ1xp6dicfNZv5c/i6dk8NnT3+RqPpMDiqkt4unINZ1r843cPjkX21tgnU9tUY8t5NXpcpi0fy1yxKyH0lnANM7aTvebv4J6WLNYnpzymnazm+eekA8OkWVy9vkKfGdye1YNTF8fdvs9VE9OlqPra082kJubbyZT8yb8qJ/Ut8T8PpvOerxcP3z9FvPiEm+//uI6ccAHyx02x9tv+yl3qA/Lh+XS+ilOFK+KF5eLdo50VTn4cTkjP2k88cNyN/FA5vLa8h36bJyw376zGSqv8b/iIe4jp/qbrPyjc4MbdPnBHor3Pz+ygv7fvxX0r3ng+9///ktB3+AESBy0oCRAJNA5GjDsLkRBv8msZMHnDY4CxS2iAGblFXRdIZuj3xWtyt3AL0C0uKSggiNCjny41udA4xbsPu+KZ4udjlXQME96QEoFe/soYNEJOZvE11d1I6npqwX9BUjjdt4F7trZ55KdcRBhPgYMASqwIzv9d06V4ylZ1KbmXr+j7+qs35fkadNY+JdIVJOCmKgtgTNSVuLZ8Sq7xHUT2vTaor4+un6NNVLah/bwATuDTaBPhNCcLD5URxJe/d+4V96n2Gty7/cXf578j1/tu8VXd8pLmDZ/91eaK/3Wh3vNPlf47Z7fFQCwpSS45Oop8ZboSuoKvRb561MBaofIUf7NC0kWC/BgMq3dXThFQkfcHEdHENbWrrgYW2wq0N0vuvYKwMkKn/d+1xlTQa9w3Q7cCPsKbbmC3Ltm83c/rR1hu/trN1ut3Qg1/9qYk3FzQaqN1wdt0bfi3yKOuStIVyDuui0I7BqLBhYTLFCzaYl6F8Imn9s+1ofTEbCWjAoFixd0OLk8TZ0v8TOF62RYG7Kay2Stz3dHnFz7vj7P58SO+GtBzyf0vTbT++SglxJeuVmOE1uNz2LCrm3c66t5mr47DnxYoaYwom826SlC41x8298l9JWTv3Sus93wc/dfr6h36qn5qXgO7y+ek795qzmyuQkWTVYxeHOTRYdyi/IJ8dpcQm/mWb+mfwsrrusCArtVf8VQce0XLpyaujqeDuQoeWWfua64gw/M3+HE3u//nskAJ3oc3gkteY+tjCVW3G5jMWB/W0ztbim/twDoNJGCWk4tf34f76g++Qi8LhevP9T2cKI8uza4HIM/aoN3wcIbi8a9cQOXGpPemwf5fY5bisW144PkEQOupYt9jpOWD/AH7Y3R+DIO3kBXlZ0d6GtyPZ1Crr2qA325Bk8SR+ZBBvqUy1q3yAfXFrhC50aXXnfN8sMHOXL/VtBz/4/u9V136BuAwLZFQZ1n7xVnjkM5itQkwDm9tkC+RbagKugIwgJUk3+JQeUXOL0eqDXhteCQFFuQN3gnL+ApeFVHJQPmrK3+ET2fV26A0IK3cpdA1Nv0VQJRgLggpl2T8tU/3VzQLHGhE3IDrs6tBY8drlvQNxnxHwnyJjVjlhQZt+T9JoD3JdfKWp0+yUSnTU73+iZP8/UZMr1r+GgBvMmwMWNe7Gi+EvNIk/sV9VFfWGKxO9l70RBCct65iAX2lYgrcxNm/b+++pRUG8eV+ZKFm4jX1zDHfd6T/cpdbDH22o3c2fW8xKnkwrwXs36Lfjs2isUWdNXJTbqTnR+TyfFPPkFn+36FtEUWxFOxPpKJuNb3d73fRoZX61sxuOv3vzsF+jaftVdkr29kd58r7iefYrf5YZ9vrPnfXvffrrkikI0UjfyJXJNHkbb3Iyd7dSqitvFQvI3Blo7pwlZFtKIAZvV47ORd/9sBtoCyeXkIHh0395TgsqtCZbaZHH5ejn8pQOwez6ccE4Zlm+++d/phY4rZtdn77UTanZxf8RP+sXa12/q4C1wlkPzRa4tCc5PbN56F+ydSz+/FKt++eWzfN7+KnV7fnFTiynaTl402zj4vRlxZSvZry2KVhSknDJpH5IT52or5f/qnf3rxVc8nURSVSxQfL55p57rmBrkPbpQ7WMDjb+bi82Ls3ncO5SL8skUTH6B77S0I1GYK4BY5dog37mJqvjLcdKxb/7WNBUT8YDbgY+yw9nvP5xTRTrRMvn22f/BAEegWFTEjVyraNha5uyBlx/7yjvUjh8JNeDEZuzDCphen2ayFNN3Kl7CODesTk6nFfLlsc544K1/lH/qDPfwTXux7RTSZ9FMewlfqa/V1OcL8xDLfwqUqY/kPm9/rO2ex0Fj2fRft4IM5W+RsnHWRoTYoZqyNHMD/5TK28be8aEwL12QRC+bgenmCbHyl9Qnd7hWnXA75IEfu3wp6LvTRvf7aPfQCvgHEWcysJPSSNKBYZ2uyKsgI4oJQCVITeeXp+4IlkPJa4lWyD0wKVMZqYP0mglJy2URF/o6nbccQ4ACBLNoA1OoAiJdMmctN/mTvjl3lAFAlIFdH/Q7J3Nhszq7AHBgB5C6oNJFa9ClBaF8F3hYbfIeNkJFLlgqWZKGP+3q/r4+XBPKpks8n3dFh54OUtw+JrDqiP/Lrw7y76t8kZv52FUam+pM7N172t90lYyFFFuiqp+sXTXqX/N34rl8XGW98XCJS4kHG2mbjjoxtxxzZUxCVFPE7vr9xZw+nFUpI6bGxycYjpn/2Z3/2cvRerJXQlXCRvXKbL/KowNPW98jv+naLgLnuu9nV8xKKdwrfxakdrLWfnR3VVxQq8OpvCqLppgW2466K8F0zUuteUvFjp3+y2b1an9ObOVtEUnCuKN94+l5fK5D8ZFoXI26OMP4t6CuXXFSCuPeTiy78UoR+FP+KxbUTCwiugqIFD106JeC+9z6kTzHKbp4FIPY2pn5KkOHt2v393//9rz0I1iIcGzuhUn3dHXs7r3xfrlakFdfkH3pokVXfnWzsfIsSxSYyKkfSQxcwjD3b94RIbSiuPJNh/ejzYkXxrXGp4BNja0d3PaVA9nKG2XYP3Fxh76ftetuKOeyaXd9FfBijSOZT7H4XN4qTzXOVpzynOf7mwWIUG5Xj4BftY+/tDpKx8brvdt38fjI5TeShdm5h2Xh3YUl//dwiLVs0n1i88ro+Zws62uduSRHPjsRbyNTvXjeW00g4yT533/71W5jdBbXaxwIv/bH//rZ723zfwpityjlq733e4nl9dtHLdeUFvtcPvtS88T6O25i6uY3c5Sf0UK7BdvShfbGpvnav9R1OUp4NH+GT8S+vKB/TPzluTSFu2QoPoD/1Ch4CQxq7dLVr18/sDdd70kM7XN535lVeD+Pl2Ht6wCIw///FL35RqvXF3v+Pj+zI/dffjty/8uPt0EskPhT8lwwJdJ+3KCvRFWh1cH0vcG5SX38DUwXjrmuiV8w0yG5R+jQm8HkKdIDdOXTlu8TmBlqvBYp0U3AxZwGqwGiiQpZaXDThArJe25V9ZMRcgQQdAsYSrUuCLhEo6AM0iwPdjbiyk5GN6cb8p99dX3Ctjth313X1lnzIp8KsgM0nL9iX2LBpx2/CaoK7xagkWrDlcwja2nRvfpKoAAAgAElEQVShwdxuMW6Vt59Xd4hSE32J4l2VZmuExH3YJRXV4eY2MqrIUJzub+T0KUnyBUUCndPJxmD7Lm49ZZXarsm+bX8ToVXgrmicPtwnyT/JWgLROUmAXaC6vsAfVqjuoXh9iJM4a/yz0ZWbn7RgdL9u9WBxYu3txiKeijY/+dTibd+tOF1fSC18dC+quGjR0IU69hJ3a7+xu6Mu7qYPBbdFgMnsfnR+vevXdjr2G+qO3zqJAPs37hYgtmu+wh4ean9jyGkLPmwxZPIg6iNT3SGcjJ7gvv7Wbvq088YP26dxLXrcgn59am9ncm0mh/v/kbK1tXsPTxT0dhnJ4OSBom9/f/7556+n4mYXvmunkT0V5/wNTtO1GOXvrisWd7Fu19lN1Rc/gcn86ynXPsUFgnxzrri1keB7/e+6+cf6FPti8Qlnpl+FXxctnCKh933nNAK9ie3JoJBzAmO79DveOhxd/7cgKXcS/+ZWLtQxFLduIYD/Nz+zjVxKN23HLq9E7927l3vMW0g2z3vvOkWkInRjdjFw7YtJ8w86VDCbb3Pn+qVf7VrAz5ddZ+y9rv/97267uJoNLSTu1c+1wlgcifziQAyt3b6zIMdf6VOM9hcn5Lq1JUe52r73ix0wqBxMnwo/foBb1lbis/atf7nW4pF29ckW9PRbvuMafoAT1Ibrny0UrS3w+Vp39yuzRaPyhcvPyCz+i1X1ae3gs/Zirfyt9YYFzeqAzvnJXvVfzlgOdjnsE57Nn6qvq29+p18y4dpyLPuziRwhR+5vtxNu0fdL/3sr6L+0Cn9XHbz77LPPXgp6AQFILoECViXAc0TJRVJtgYz4t0BtIDbYu8K/NnNiq1FdYChhaNA2MUo2wLakY4q2moqcCJDOxdwK6nRgDg16BPoClOsRaYlAO8Tort6aD9m8PhVp+lifgl4CNk7tchO7NoDMPBWeJSLVOf0V6ICR+ZQoFCh9XscvMVHc098livovsLbQLUhe8C1Rotfar/ow7rUD+1RO75tIqy/yXZsjPF6740Nn5iNWG6cSpEUBhcoKjC6S1BaLgT4oT2K2w9uYNdcn8lm5SiR2/dPiRu1SHycbn2oc1VdKXuwEKTo3nnsoxXwXeupD9OqI+I23+uoKhz0Uz1PMxVh1RN7GBN+GR4isMel8/bHrrpkNVtBb2IGFK47tgq0vBYoHN+07P6GEkN+HJa7N5qoQR9JKJJEiBJhfugd8fWwOXi0kbe5+2gtZn2wWTyYT+eebFl8cy7f7ryBee3PeeP237xy73bh2/Kc7BHqy2D2EvysG7eT7jewuaJn7Xku2e29u88nGJu9kFYvIobwob8o/MHXfW0jjT9O3AoaOJvd2hv29+SDOfRo4X7mLbrWp6+wMkQU+lXArEuRk/m0BXozL1eYLL/UtvrTvgoG8RWdypBzcBQkxXH9V6G0xyHjzJZwCD2DTyTibbQFp7djTAlZ1V24ASzbe7PG3f/u3L697XoSd7OZ3/qr/i2lidJ+32BGfN2frG6Y3N6wtu003zQltV0yqnWG3OZb/ySsXe6cvp6RcN/vuvRgsrmljXIuNxRkFFx2wj4UZcskvG08Rv8WVfe/khVyjIDIeXqOoVszbBcV/cJnZtgul5a10y+/5LD5tB9Wc2XSfWwS5dlz/5tl8uPdse+Pn5mH8QLzgN81zfKZ+aUHUfNieHDCKjvRbn+uieuW/OAOTJqtrKhNfLc/GnS4nMQdj1H+rS3bpfIq7YrEYZCzyXg7cmOoc6Q6es5G+2ag4UY7WOWhTvU9nmw/sWb7b8yS+9L+3gv5Lq/B31cG7P//zP399KN51uDkuMgpou+q59i3gEFRJ0MorUAHCdegbDABijnuLQ8FSslDAAiqcnjxAVkAuEABIk1oLY2MJfLqpoQoEgtNndNdAbMFDFv1bRQTu70u8gEvgI2FNdMZmM4BIb/T/VHSXGDTxPZESsuu3AFbd0/H66GopfbAh/RfUqgftLkEhW8epbXpdCRc/oVN6kiz5YvV3iepT8m0CqBzk038L3hKwHjNr//TVBTh+XBvsvXsY7eiaQ5OkQsuuI/sgGyUpV4fis0Sw+q/uqo/6bz/XT8lSyUeTnthUvFi8Kl4oWvjStSE/2OcKqhKRyjPSup+Ss0NPL3xZvF3/a+xPttlkrwrRjWtxUfGxcT292a7w+h/ZXMFiDLuJKyIVvbtWkQK33ZNKZ4q42VwhSAe7BmbAFX/vOsecJ8PktsO1vu1Gdwd73yvo7Tbw07Wn7/6+8+Rlj+nXLST3iLWCF+5ZuCgJMsd9puBU6O0zBT1fldvIiPzt+y4UiU8LSXYN5yeXgLOvAnR9KXrarz7pj2/ZQZ5dtyusv9kFfvgpMDuk3SltEWVRQ97mSzevipnJIIevjeK+xYldSIsf+65Y07hbH3JOd8rKG+TFcgQYqkgsFlSfFovma+2/5J99ZjO/Lb+20/++m79ZKGuRPRncBrD+NsbPfvazlx36kei9NvfLo/CuvIE85R4tnPCk+gzbFR/XJ7mLlW1D/x2TLfkG3N+rBT859XIti3fTxfzOb8NvnMk4vVrMg0HNq8Vq+F0f23wsVm3+uyeYf9sJJ+9iY3bYIqafFqQ78pjTbMq2ixtFP1x2O8m+Y+vpaX9vnPWPd4iPconmyrWzKHTzszxqEVHOan4VJ83V4oJ+ekvK5IAF/Kh5VszVB8UcjIMBFiDKDW+fzXewc9eXi8Jhcmg3WfkYPbZN/ZgP1nfpyas4IxPfLx+ubOLfvLXTn5hgW3LjwvovdyFD49kildwNt3edPMsGzVm+r15hKr7q7+Kaha0PcuT+v39kR+6/8XbkXmy/7NBzohLQkpm9RzhLzIAMcBIUkoCV0QtiN0nUiduHwucWI5JbicWuQ4BvUbDv9LXvyCuxdd6SaD9rUXaTpWDuimzncGXZ3yUwnQNQvYV2QaagTI++76JASdpvKmaAAv0gcS1OFB769HoJCYAuWALlytgkV+C8/TfJlShLrJ1XyeklkfSt/4L/UxF2yeDTSmmTke8v0HZubOW6yiSOzLF+fPvQlo75Zv3VnPr0+yfisGsVTy1YfL55SUQlhny6c2pMStDs1CRMzibEm9hvm47Xvo2PJCLidIZk3ZjhB5ULcVNY1SYr1L797W//2pF7umks33mU+JQ4Gms63/9//tq/+sq/fvfVsfNXUuxBbU5MjMCt8J3MCPDsvJ9K85Ntk9nzEaYTJxhKYhS2w/ERZbvVMHhzUMjAR5+5H5A9WryJmRI5J0UsoCIp04sifn158J259anULegt+E2uF7396mGI+9tvqRczJsvI417Junl38cSu3WRS7CsoSt5aTHjfgn7vJ0P9c/1YeFj/CuLtpOjb0Xp+5Ojw5jG5xeXa7QnrxpbH1s6zDhRIPb0hNpByON8iiq83ni/xRVAbi3KZOSsGGttdlOJHxd/GzHzeMyLErrwhZrsosXEUZhaP9v1iYHa3AECXdLC/6VnO3N/8hP52fYn5ZFWsTr6R5/nqXvffLxA0/xfLLo8oJylZJ6/2e70F/eUhYutiUOOhCxTld5dfsVN1P93smtnHrSVih69cLrTP7XrT4z5ToLcAhN1bHBmebTw2mQ5hJl9zzH76n73dN1/dW7ycnMuFk2Eyrv3aiVntcD/zkfvkyMvdxEtxzXuxXv03D/Fdp5PaB79onnKtxUDYU95WXgZPFKLF98ndxct+d/0VNpQ/lMPA+/pnuY154QLTrb707TvXlZPJK/xdTLRf84Yrl3fwZ33w/doDDrB95/jUv3awrn5HF62bys3Jw5ebxxq/vm/f1YO2/HLxskXGL/3vv35kBf233gp6Nn+3n61rwQKkAAZHBL5WApv8F0jdbVznksfacfqSZddzWu1u8cmZJbz97b0xrKp2JbIg5ZqnAJG0blJzfcGhhKAB6vO17WLBnWMT9KsBfnVvm+BcX086rjwXnAs+QK2JhP4LABcQJQbEs8m8ZJbcJYj0y4ZNMsYG0nylyYfezKs2uUnWd0+JAuFvP5OJrcjCD64MlbXJhgwSkb+BK/+7IF8dGouOrix8pUUoexXQK/PtA6ESH7t+RGYEye5EfbAkwq6x8dlJMXYXizo2X+i4V/Ym4vpmfbK6ue+b6Do2GyAKChV4ZT6NgWKM+Ba3my+cWt/Dwf282e6h31Pu6aWLHcjulfFilSJjY9pdeinYvvrVr7z7yle+8u5XO6J26CcLoqpoKz5vrntY374zJ4XKxrCLhhQpVBRBvi8Rgt3G6eKW3eK1sVi7z1o40c/sMfK/duKFv02/jtxPJvfN0tfkQ+4UD/sMOV3f9CfmPYDOWMUzfrlxVwDQ5f6e7L3XUVE83fPBLmiu//297+zqKSDvE/knw8bjW/Rkt2/zReYUD4oTfmlBYK/7TpFPl3vt8WY7g+ahoEcuxYUCC5632BPPfGB/8/HqtbmgubX4an6wEPmc/chIz/Ndtrj5qfmST61P/saPKl93Me1s8hfyKBz9JODaOeGgYMWFWrDSzU5N7P/f/d3fvR69h297bfHQgoUdqsNiJrwsP2qh06LvtoV1N28omsVZfai5T2zzQTl0thkGOtljbhayYFBtuzEt9HjWg9f1L87kzvnAxtvrbmXQVgEqTvb9/rOb217osP7u11Amn3uNLbCybecvLuU8OYE+6FvO2ZjFCAUd22nPz+VwxXnjxSLkrmk/zVOTr4u67HPzz3Sy+cmRzZs4S32kxWx9eNeTpbkT3+bnHd+cLk8uf+P7XsUy/+Onxt/fdCj/Gltsicv6tuvLwbw3TzXQ5Ww3hqoL38G4+hDuMGyuroupjspfPnP1enG2WLv+4dIWRD/Iz9a9FfTXNT+av1926OvMglLCn7MhcpKQoOJIa9NiWjFklVJ7uw0lEb6rUws2IIZkCjYEzeeCGdhccAYEBWJ9S5ISC/AreFdeRV1JfxNtC4jqq4B8C0LzEOxdHLnJteDPVnTYhCFZ1hP1X53TWQugrqCurSRauwC2u3J7Qa0rn7uGrfRVYlVZkbUW9PyqCQCodsGgALjP72LTTVb0UsC/Rc6+48/1I75f32vSu0mutiInefp3/bBzZP9+3+RUnzAvP3fm+L14Nw9zmJ4Ue+JZAfO0U19ZWgSQgU20Y/vOt/LWv6qL+zkfo4P6nMKkhf2u76JO5UBifKb4opv1s6P2n3zyyUthb2dYO69dzKh/0oviBcHadfdeeiRgRaAHMDlCb3epcbdkvoKeT63v4ZKd9F1jZ6oE132pdujho/iiVzqkC/0qEtdOQV89KooUzvpF2Pa9I/puQ1AkG5v/OWXg3nck2m9Mu6VAkbd+5K7JqbjYdfS9MRAhxRvZ3EfNp+b3jtTDQv7IJnvegeP77INo+vWFzUdh0Z1cC2bGmL33vzkWeXWdtuLYokuL983XgkOLfMT8Fgv8c3NzO4ec0LaNuYv1xVUxQMaL2fC1ODaZN/f5RotUeApHSmL5Ax8Th1cXLUgmp0Uw/GZ2mo954N5sNTkshIpbsSKv7CFU87EVn9ul3/W3iCn+8Z1baDV30+sl+l0EaA63WFH97z1d8EV+Yg57rZ5boLKXhYO9boHOT9HxqbVT2JNJceu33Pf5xp5O+ZaTQeK1J1mmP7hnsUBR5FST++aHk7MdbmHOXeCxiLP4x9ssIsKhckryywli9OqqHMY1dEhvruXnzf8W52BY8+au8zm71q/kuS5gGWt6l/OK6eunxeXeX44Kv+R7vkM/5W/8p3powS7G64vrv7m43KW8qlxfG3NdfzaZyt1gDX+UQ8ypNhCTe712bdy1HV3hNbhpbWyu8u3G9JDLtZeb1kcLd/mzMUlu+Lf2MF0Mz88tDCwmfvzjHwvdL/76VtB/cd39jq989+mnn74cue8/jiSAFPQlSoKKYwGjBkcXBRqETYoC8kmGAkaBR8C6piSjgEkm/TTABVCTbUF91yDrQLEr9TdptwDtAomCt8Hbgk/f5lQg7nf7vvLQIbuxWYlTC9mCKrC8QFZyBUT32l0WOvVKroI3mwLv+gi9akOWyVrwrIxNdDcxAlXz5hNdqGjhSqeXLBmj/VwdA3IJ9ratPuuHjS3zaiK7/VXGLhTUZ2v3pzkZB5laIhgZ8wC1+m9jYHYYQZK4FTp3p776q33pqAVu5V5/jcP6XPupfryn02s7SVm7knlFKcL3RM6qy85779fXCno79Ap6eqHH+ij5mtwl+BL5xVUXUCbH5N3ndpx2b66jpwgY3c6muxXAYuTI6ca0m7W+nApQuMLhyduHuJEZId3f9Li5lkBNTni1InP39tuJoF/Harub2oVBRN0YN/9sDpMFMacPiwQj/PNTRQKMnzyKjb1OdvqyiFJiJUeRza4sDLfIxffsqjXfbczNwz3cFv42rsWZyWfH2GINzNv1FllWEFo44c9wfO32ni7EUQt6c6U7eUFcktu8jaF9F546j+LWjRdjFMcmp9x3C/LGq2vkj6fvSu7hhfb7bnrZbTEly06j9GiyOfJfmLC+pvMtzOy2hr1vAdtFMfZvflyM7oGFO+66V7dRFLduzp+sk0eB1bw2+/bUSnPTU96SU+GnV0Xf+3Jb85W28K8xtOsnz/KHRSm3sqwdG1o0MRf+42dUuwjgPurp3EkZXAPe9PSK+Jxu/KKJXXoLGubZExb7zCKAduKmvxiCx9x4X1uLAMVIvsOX5ANxjq+SG56QsTmCzxcj5OQuUOJ/YpzNLveBVS/2/eq7r/zym//hK1/9xX97aQa3+SiODx/2Nz3xj/pm8zcZ62/N53hJX3FC/bSQlS/bB33tFQ5Y4JSfi+/Fh8u72Ix+nvL+vpNny0emF5jGtnLp+oHRZJQPzLOLDXTeOmbXzU/3WXUMQ2eT+St/XLv+Asw+Hw7+5Cc/6bS/2PtffGRH7r/zduT+1Ze/973vvTwUr8HZJC8I5rwlx/scybtkAcktWRJEwBTRukmAHGQAfJy/RZUEQDaBVpCVSG9gISEFrQJXgYest6AXpBJXA/GCXMlsyQDAKlg9FTa+BxwATlt6KbgjjHTaNnvfuesfUTJndmsyq41KIjpO+7vt21fb+fwmhdoFeQDi/i6ZvAmuqFa9PX2+z/jo/d7fJWcdt/I3eZi/se/8Ot71d9/V768tOqcS48axBICUsf9F/F1vJxPZ5Nd2IboYcImJuGKfzllbpPHam+xN4to8ZSbt6Jc/b2yE2Xs4IyFW5y0O1h5xgis7ZrrCeYVrFzZKLCoz++57eoCdSBgCqaBXwHaneWOtwFvhur60gYUryP3M2z5DnM1teOV4rEK42GK3rHg0eZEK9xDvGsVwcWPvJ9v0wz/5jKfLiwOEiO3nh2zrCfV8xVzZzI4Tcjt5HU13JN+c+4wX15vTxlsRUF3DbrZSCG4Mfr8+d61Co4XSPl+BMdkdaUZSp7+RLD/Z1yP3ioy13fXaTJ8KCMRPYWMxSd4150vK6dHcNpebo+XIEuW9d2Kic2kss6f+kOr2Iw4bu2KseFE8aFs+Whkb/+Yt5uZz/Bz+OGmBg1jY4hP67sLNdL+j8/TvfnEF/XzN3IqtG3879DvuuqJ+vin3PuWy2kJ/cop8aL73+ssdxGZzkrltrpv/7XvXXB5h3PoODHVbyvQgPviEOCnOez/s2mKoh3ZOR+tjtpre1+90tfvm3Z6zvyevo/rw1iLWYtFtRU581l829sawk7lx/GwhnVosKSbDnPXZPGQB7ckObIEjNR/BaL4qV1jUgINPXFA//EQfjRff4bywkb3LS9afItU84DSs2qsF0PV1/XA6pze4yK/otTjhs4tN+7yLWPLg5kiP5W/V6eSTm9lI/5svmYsxcN0CFJnhOZmr4/Yllvhk+SrsE0vGYvt93w29cjg5adfwdTyG/ltfsGvjTP8bf58vNv7mb/7miSr9dp+9FfS/nb5+j1q/POVeUAOBWxQgBABQwCAWEsfaIfsljg1QAMZZAdITiQc+nLhJ33eSr4S9uVhFX3ugX0IhmG//V6YmVUHu2vbRQKXDFmIIsuRtrk0cgIIMT2MLeHIb65K1AtraXuJX4Cxgsh/SVpsY224QUK4vI/tA8oJnkyJ93vFr487XtS3aXNv5VqclG5ck3hjkYxJOCz4+2yTZ68kmjsRLk7bP6nONi/qG8VxvfpWxMbHvm0TIeYmBon7kCWG/Okb2Zt8l8d9U1Bvn2kwSFNv8szprHJGh83Tt+8Z48s1eX5tIni1C4JR4q2475vx9pPRP//RPX3aoehyz5OLJnxufCokW9HxNoTYZuqu5sUaKFa8lAfMNRHm7irtuBUcTv93rYeM9/k6/8wP2qk/tvd04ZBRxENd7nexOfRQ/uvjLN9l81/WY6Qg4Qkqndon47OYwf1y/k2MF8Ih6yTt5EK2NIe7JoHje3xYszMfpCTbatRYyYAkZ4ODa9BjvJchr7z56u5nb0VWgbCzHhjfGikp6QlZH1PbPNWISkWwONV++AkuaT4rvt1h33fq0gN34aa7Rp9x17XwxVnwqCJ7yJh+8Y9I//zCvjTn9u9caLrAvXtACf9fOLtvV57PTrds4PHxw1+w2m/3fuBY7Jn93TjcviwEr6nd9F9Ob9y5uXdy/9io+sy37NX/0u32Pc4gB+ae4iwfIH4o6iyAKereTKJJ3nfid/Ltu+oQDbLjvhkkWWzwHY7IoWub7w7jKDJvxSyeZLDS7D/7mxcZ0Y3fvzaUFIB/f9xYJ5FyxejGePRTI8Jr8jSd98Xdt+Fw5SYvRciK2hlHNa3ylvLUFff2jnEyOr8/s+117FxPlsMtJzK2+zccu1ojz8iN+04UP/jgZxPvFM/HC9q7HPRsv/Yz9ye0UokXWcqX2YX71m/q3tuVq5uHU2v6ejfTBphZIeiJg/YgTXHbXWQDjJ76j833/tkN/M84f3t+vv0PP6QQMVTTwAD2QKxnuTkc/Xz8cucmrZFdQICb+JgMyLBkVOPQDnPfaZGqF1TwE6E24wMZK4S0IAEiBpoBcMlwgvwncNZ1L2wDu64pAwjh7vbsAQLtA7jokt6SKbZrYn8avfGwJ+OlDstJ/wVsC6xxq8xZ8BWw2qJ7JB9g6v+qsCfISH4T9Scf0egv6xoPkdknUBdtLnkq8mzRukjIneuPj+1xiqm6Auxhu++rWvJdoEC2EpLog92zc470bx47JXrt415ilF3HbuC5Z6bwvcajcT4srjQM+yC61t8/aXt8lazBFsnXdiN2eJL8j9yOsiu8udFy/Y5vioPFbMCGd9FhZ+eGIxwrAHU1lP+3dBzxCPDn7m/Nrq8BX7LCDYhuJYxP2ghW7ft/ND0Z4+ffG33v3Bjrqv898175LeovXdOJUgp16i0n7XBE1WTwwa2M4yr55O4qIqE5+c0RSET9FAex7Kvp7NHiybP7ssXH1ze6TZ22Qw30uTjee3Xe+5f7gXbd2s/H63T+7/cU8x/EVOOKGHxT3S4D5Yf3TZ/q4OUNbxZ1YaUHUWGpu6Hg3ni++bC4Wk+SMS94tuBgD/lR2cdtCylizuedEuJVCwbPxV9CzKx1PpyvKPXthJ2BW0NuZbvve4zw/+fzzz1+OvO4heW57IQvdeJUf34d7105ygfz7PoyrbdY3vCl/ae5oYeR5FbtG3K2tkzz4364RI+y4ds2rdvXZzsaKGF8M7P38Xf5iX34u9/jVC4U87lHcwv827vrRtjmzOhercMxtMLUPnbdYq97purmiOC8+y3s3XnfAq385tLF/OYSxYOq+t3gDn28/5WTmhOfqr7ml38lR9cfre5X3Yg2/uLnZ3/AFl+UDivFiQ+fXuOIHd57+rm/us3vLUn1EzNw8JV9YbGBn7fe3fF855A46qn/UH8UATqJfuXjjW2AlW/nTvhtH+CBPuf/8Izty/923I/ev8fCDH/zgxXoN2Eu0myyRLyS7SYNT+4zDIpLrF1gAqiaXknigJJDWrsB6E1uDstfuvfuFGkx2N7Q1tsAqGDTwCmY3Sa7/AuAFo0t4AEDBje59ViJQmegDUHil6xaX68uCBjC4iaT9vY8sSB5NdE922mdXZ3euxuNb5Ka/u7CikK/c1b/kWRvf5FuQZu/ahM5LGFzTRNVxzbW++1SoNoboxnhtf/2v4C0xWTwTQ/WB6rmylbiLFQ/LKzloPEquvW9cwlHoNCarq/qjYqA+ff2tOqhtzPH6ZPWprxv3Tza71/E3/sU29DBi+81vfvPloXgr6BWE3alHKPhecaCLLeu7O9eNxWJFsdgO1pJ1C7nFy/qyA3yP1O+7FvTdjXaPqaKN/C2wFMqTS0HPT8QmYurecSSs/o04WyxAaOG3Qntzc6TZfbIKMrJ0UcGtCOvfb92TBwnaWI5a0qmj7mLDTpyY2OcKl71XXOyz2X6FCGJVnFu/9MDvds3sp5iBK+6Znx7XVwt6iyRy6F49BM8iEl+Rg0suxR2bXqy6+Uu7J8wvpu19bVhfl2uKpWLgtrty1e/vseD5tFs3+Ba8qe4vhjeHWuhySqUPDHMPqrmvn9lmBf3stjFX9O9kzvrxzInKwCd37Y6O79rdR2+BQK5s0VWdNK/5vNym+Hq5QXlDF03LE7S5eaq+Mz+18CEe/HygQm+yWdSAs/yhMUMOp3tgAR/e3/N3n8NRffrbRsz+HvZN3ruIavzJT7a1U8yTS35wwkDxb8G6D8vjy8W65ia+VhtOri6S1jdx3n1GN+WeN2bWjk/wy6eFO7nk8izxL3c3vs3tLpCXGzSHmzfuyEZ8srEMK57wprrSR3Mm+zSutCs+8OXLyei1mFMfbZw033dDrHwZvyonMD/8qrZce3arr6xNFwD4hQUy+aUcr+9hBj+wWGVR0ok5si83fZCC/mcfWUH/vbeC/jWH/ehHP/plSWeDikMXFATNTUScugWX4v+CmcE5pOArEDagNybnBkaKhBZyCGlBcs6OUJWUAFUBWNApwBREyF1gE0wFBKYoWmoAACAASURBVKDqWiBQ4tXA11+J8KuB8rN2xngqBLQHzgUg7asXMurzJpImlZvE1pbeO1djm2dtyG7meBNZCYmisW1uEkF6yNnEWTnMvbqlG6/G0RffaIJo0UzX2pfoKkAbH00o9XHjipnrE8ZpUcuHWwhVto67zxV+9R12WbyMrLpHlJydn4IO+bkJUcFDxvqmuSKFFyPot/HUguRiQBN5bSxeL5kosW0MXLtX/8gLzFsS3f3zn3766UvBOfI3sn8fZsfnycUfYavPEc8bB9rVBybXyKkHwPXZBopKBaqfbYOpCpnp3u7kxlz/+1vxXHKBMGzc+YTfijfGrrPzuPnCtUtm95371BVN3eFFzJFS5JMfjvA7duh0gZ09dlyb6WX9ruiqvvee3+97hHufs1tJIFu3ePG9QmKyWjypX18iKD7EdgsT9/I6XcAW63eF5P7RW3Omh+HBXPF5C/rm0YtdzV2NqxvzN3f1uhZwrivWN2fBA4sj9Xvxx9e7SKiPjWWXVx902hgzl+Yj/a1/xep8y3+EvTnHPOYfHo63fvzk5/xv7/cP5jmt5FaN7cz//Oc/f9mhV8BW18259T+5l9+2oO8iThe52bcLhE9j0Sed3YKBjsUpruV0DlutH7vysMu8FdTwvacZmi8mv+Pzuy1hY87f6d7JnOlBOw8FpSOvcG2vsG/feUbG+oQ55QAWPi1Stvjn03RlLHr3Nx0VA8st6Uxe2Vh7b3HzYkTtRrfNV81vsAqWw6zm92JhY/KJP8Iy7ZpjuzkgP/Hb5vviobmI7Sd8gW3VU+uO8uTye32JiduPscur1A1iqrov/zC/fU8uBT9/Lp/YtV2YWf9wp7bDx5pj4A8bytm7rnPb9+vT4lLtxyfowAbLngHypf+9FfRfWoW/qw7eKegvGQZWTUINYkEjKAr8nNdqL0BUhHB4gFEQu4VH2xirMgki41cOwdlir8myIFIwFywFNHIJwrtq6vMLKg28guc9IVBQp7+2l0TIIUk0Ybd4MB+AUmD9TaSNbQpKnVMLSXO7he3aAyFJUJvqqYDKn7SvPfZ++iqhaUF//Qnx5NP8oMkNEBb879yrpyY89rkATzdNQu2jybABTw/8EbHTpkWeuTXJ33mRq0m4CY099+r4vd3cW2iWkM3nkFlzlEi6e1JScBOZBEsvV//VC7y5vutvfbePzq1x1M87Nl3dIgOpGFnccfvvfve7LwXB5u8pyxYKS7IQLEVq/V4Bq4guhtbWJfEbQyHpZ7Wm+2GrYnNzQBbhwr5vMb3vzXW2XhGsnxY4dkkV9F3ImfyTxxztOLs/mY+tX0eWPdl9shRX2UBMrL2nTjti28UHO+Ts6L7z9bNnHCBf/LUFPfK1V/578xUSvzbdoS/B2nvFtesbV5srm5DTjuMKRT+JtrluMWL/FDXuk98YMF6s0wd9X1yQG66PN26aO5trimHFkUv+i8c3vp/GMQafnz9anFEIysube591s/4V9HaOnTCpXeUDGAST4CX8s7jV+7nZjR3pcGPPTp5Wv+937H7xYuFosu6fWEC899C3/YzdFgTcZnHzHx33+GztCX+bZ7vwUZ4jDpuP8Ao6vBjJVvTomL0H3sECxfDG5gstSMWj0wvsMx+FB5OhO+4WOWYn/r73k8Vvzu9vi5iwzyIXTLaIwY8mH5zqrit56wdwE6Y2vpt7yvfgRnH+KZ52jZh1fTkSmzZO35fbWhCvzfTVW6r2GdnF1j6D/+VkbFifsnMsDoYx5RZiyi1Js8vmZFEHVxGD/KX+3tz3xDnpU7sWv/R3+T/MYGc637hiRz/lsGL05tzLo2qj+k3jqDaVW+yay/t0ObnMQbzKdfqB68bugrd5wSfjmZt8sfGHW8OfL/3vraD/0ir8XXXwzpF7ASqQ6ohIDoLN0YGRYJcMAC/g2vcl0QKvRTGAbCIhQ4n5BQF91PH1Ra73kfVbeBXEW+w3mAFDj9IAlQIJg7ZIJOPaW5W7eu7iB/1KziWRiCldmzPbAC6E7ToY8HBdx2KvftbCp8kKsSEH22pTsEaazfkCMH9RgHduCnp+RBf022SgSOhnBfeCen0L8JpriSv9Nan7zDz8zXeuzuj66pw8kpX5X/00QVZX7ETnlb/f1SeqR8WfHazrM/VhZIz/SWB2q/gOrDA+32/Be32XfOZ2Y9Dn9eUS8muvu4By7VqSUaJcX9ku9Yr5/d779OT+O4RwehD/LTYmI90gZ9rZ0eqYjV+65A+OoK9QcPx07YsBk3PtPZF9YyimN053391qMRnJQle7fp/tvmG3GCANs+3GLDFZH/MbO1+VQVG2V0SwixBrS2ebo+JixRBi2r5h49p6evxk+9a3vvVrOxuKhPVdQsom/GDtnnLW2iFk9RGLOV08sCu5uXimAYI2GzkRMHm3cwtjPA9gdkGe6/f1KSdC5CvyX8yrfzeWnnD85qXGaTGxuKcNfy5OFHuuHHxsPqAY428Ksd7WYxw+vKKeH1gUKP4rGssFYAcfWx9+EcHDqBQz/MoJkR1btXiztosF/n2Lss1VvO7UyH6LfrvPszdb0xf7IudXZ3ythdfVpfnoo0XY2pZTNS/pG7/a6+Lb0+XZZbp0EmffsYVCXWywg8Wv6aAFP/+TL/bqORF7r0hvgebBdG5JYVd+TkZ4Jg5hsMVIPIMf7zoLmmvrlBX7wN6Na7f/chX+av6w5HIleNaC7ubq4hBux+blM0+ciy7Y5fKunnhY23La5sdy+PVVPts4r++a275vnqeT9bEYEnstZJuzXVueZhx+IzbFeXWIW5jPnaPx9/nlgOTQ/8VBcWVhTDtzr33UF/tMXOGpfHOYR9flza6BH3Ra35ADWvOYU3FBu+HPBzly/+OP7Mj999+O3L/m6e9///u/bGLzRYOm5AIANwABB3AvmQAUHLDO2QKjRVYDvddJUHZ/u5M1uUvukWmfuUbyBlpA5wKkebboIKMEXnAgW0mOPsjWMUqUurBw2wIkCcZ8gOItTgvAElVlov++AssL1Hcu+/uCTK9p0ivpbGJC7Jd4AB1fA2Z0zi+bPNnvqZDrnAp8LZbYoK+AtrorsDYZ1c8qnzl0rGu72qrJtjZ3TRNu9YSY6UvyevItba/8Tz6wuThWKjmt3U38EpBj2CVkklkLj5II45Zw9X1tYl430V95qtPOs8nzzh/xvdhi/PrWSO2K+RX1Gwvm9F76XafIbdEyWYd/ilP9iwGkT0zxuRYo0yVS7OF4ikTkTVEJa9ePYoh+EIvJtMLGkXtkd7IUM/cgwM29stObeSj+/RQVUur+4Y3do7t2MZAlc0O2ybx52cHziwzk39gl/pNPGzuncMrO1SWfLfz4en2BXchbu7jfVrwrMhQDsyWdmd/kHdnarq+TC2vj2ul9/Yq3/V0Z1rcd7GJyCW2Lw+YW2H7j8InI9rrm8GJL8a06c23HEau7BjdAjMsDLBR1d9mY/HPYNDvbsWc3tqRri0/wH344Wt7flBc3yLVnIKzwXKxN7/tsY/qd+9mNDuhoY23cXbMdsu02z96dD70UA5ufb45uTqaL5tfqp/mrOYc/NR7gkxM4u9Znl2M0T0xXCpi1d8qoPiyPwW4LVU61mCPOtc83J7nEIqkYY9P6TxcS4KvFIPqRl3ddj0vDFePhGdV1ecsTR2iBKd81X8gDPntfnJVr0CFMKT6RkY0thJgredmHjS63clq28VlO7PPGbLkF2zZmfE/GYsPkNQ+xWj1ffoNXrI2Foev31Utlo5vay3yK/ZMProoJ2F7so9PGLNyC7ebMZhbMy+XFE1ubM1vJl/RSWckHN81tbSwWuI4sw623gv6yvT+sv19+to7TtNgFpnMsDoNUtaBtUuP0LaYaAE36JQmcFyDsO6AsQRU0fIf4ltQ3iDi+QAYaF4CuXPq3iw4EJEjkynUl5AIc+aW/p+ThswuMLUYK/J1HEzddVu8lCAXP6pjcFiOAUcc0x9rhJhkJmu4vqWPfEoZ9hrQbf/3ywackUd22ECzw6strw9n1ld+87jyB5ZMu7vxv0i5xqZwIUhMbezRB8x3t+JC/SyAUYU1I4uESFf3c1e9+bjes91bfvo2psBRX3aWvL10dIweX/JRANgnWBnTbOTb+G5MXyrW7fTc2yYbojsjvJ+tW1JtnieTFJ2QXWUIeGyNd+GRLfoJgSNwWEBzT3rE6P9nW4qLkyRw8BGp/Ty7tV2Tvu/2t6J1Mxeo9CNBuVbG4xM+uukIL/pB545JhfcgfbOiEwT6H+Ss03Ae7/hzlHZF3OsB9r3byFV09mksHjuX6W2zRV/XOX9gHKYUlxkW89tpc0SJz13hytofebed2MWMBg//Ph1rQr9/1Be/5UPNZ8f3iyo2RElS5otjyhB1ipfnr4krzSuV56rs5tAuhcuol680h0xcb+wk1T2FvO/jefC63Tp+9lu7NqTG5ayyirC8nXeabilRF8MZcXwr6Ldrsv58mbLxo+1TsVX90fgvFa+fmSPOAM43Zve+tL25tcTKrmKfImA7ohC/CETyvfM+iDDzc6+IFjyRXeeV0ZnHOwyPFDFuKT0VvTwLhfxbyxLq42TWO2Du+7/TM5KOjq/v6lHhpbnqKJ9+z2eUdjSO62GdrT8/yEnxhFzGythYCb0HfOFq76dVJFHO4sQzXxEh5hsWoxtLet8C8NYLvy39gmSJWfqsvN/abD6tTmFL/qh7b1ry6cNzYk6foEI6Zv37pzfdrz0Zst9fGx7435+YcPuUky9qU5xvTKRP+3xyx9nLrE/bON/ZLG1/639sO/ZdW4e+qg3effvrpyw69lTcAOscZCJYcaANIb4LifE0mAPQpYZU0XEIrsAWQPku+FRaCq0EtgLwqnBSMDSYgox/f3YJeO8TXnLT3KqjJbp7meIvj6rh6ANKdS5MQALoECRjcOVffF+BcA1wLuCVoLZ5qo5KLtr9zI/NeJeLaAlBdf1j7C7SXGN3EpUh4kqe2qG+ycRNZfajk931tOseblNjkJrbakP9UrhIFfsEWN/nSp+vJTz/mftuxofvq7ViVzHgv9rqb3B16xT2y0KK8ciD6TeSNI7KX5FQv9Ud6l0hrn0uGS2Iu+G78ybX57/7Z3UP/J3/yJy/NSkxhm/lsDCRSker+YIlYYYtM9NoWGRvHwiGy7GFqu//aw6KqX/O+JNF87F560jdyaPFGX5N9Cxns3x2Tjrf3dj491ZqdSjjI0+OHsxWdIGDTn+cUOH1Ap/t8fa8PpN9O3q5XJCPzfMHcYYFx146s4qHXuE5OWNsWKPyf7yiA1q+TEuTcbRKb6+w2mUe0mxP2HhZWJnNff11EhiH1976vPzd31NfaRz/3vvMqFrdveezi51ObLt7JNXTr7455c56d1sWXhzwq7sR2CTrZ5DPXzU8tEilexaR5rj+Fe/3YLlzjxkkz+WmLNru1Yv+3+NZ8IufChqeCiA6K0bDx5u+L5+QWA3y4O+qeI8Bfp0NFhMJEsWHRogtue3/zBlm7ELf+t5Clr+KGeU93a6Oo39930UoByf6zlXhg4+qsOWzXrg0M3nX7D2/KU+tv/LE5qbqvf8MROqIbtpHLYXPjrhxMTr+xu+vXp9fimTEaT43fFp9ijX6aI8tH5Tg4RC740sWHm3v0eTHHQgvbdi7Gqy0bh+/Tm3hzHR5RH7ZgrA3dsUG5NAyR3ztv86ltYV5zLTuUk7AdW0wH97QEedYWthRTJyd7sIM6pr6/ONpDOb/0v//ykR25/8HbkXs2fynoJQCFPWdusiogdIf+LgZIqpwfyb+E/hIHQLPrJGHAW6JaYG1CvAmwjn/BWvCW5BXABDpi1lXJp2Krwb0+BfadswShzSVST8TpiZAxnjnSyQVz+itYsu0+awFhDk2o7bcyd75IUclFk1lllPz01fu9gBqwB9AljbURf7kJsuB7idATAUC4CvpAvYBfu1b/PhcfdE6OK2evpZsWFB3nzqX+cxNufY1/X8Lt8ybMJnPJZ+1G9Ny32ti8SVuxqbCX5Pd5C/wmpCarxm2L+8Y+PcCF+uLFkVdge/fu//vpxPrzJTu1S4nw17/+9Zfd+d2nbW6Nq86FLAqE/Y18tnjtbmDjpkXPxrJgQJd2mUaCVzisYCi+ti/FOEI9mZEJO42IvPnSs6fgI+/9Carad+370LLuwG/czWftp/d9t7+7Q6FoKnFWuDf3OEVgYcFOuQJg/Vtsng66Y1IMKIGHReuj9/524bj9rCiA/fKO5xVsjPUj9yn8p5+12RHsvXfkt0VR8+Rk5+Ny8mSYntZPSRy/49Nws/4P29i1+aY4VQIKI56uubhXPO91bcf+17fhgbZiunjez+AEvqHAs1NvIQ1W0SV82t87SeLINpvT/64XMxtjtnKqZQszinmxQpe4EF/f4s0W22bz/RfD9NNXsVSb8b/6bflK8w3d1k/3/fqwSKeYXx/mzxbNzeUe4kmxoljVZ32u+UM87jMbQi1kfC4uHLG3O1++Rc8bywLM5tZYaO4otvOFtb8783DJQ+bESG3BJ25c4HXFebg6GWFt/b85i28q0JpL6al2IFPtT6biHX3Kn5f7kse84HC5uu+M2fzYRUbxd/P85SbmBscmE17V78jW8WpXPl4sEwOuKccSC2x1F933uXmXY17bGsMrbtSCX5zs2hbp7AsTXEsHk5Gv19fWX3foyw8txstBV68byzM8iqlf6P1//sgK+h+9FfSvOWQFvQBzrElStUPPIRt0DaZdV1LWgBUoAOAS4CYzgXwTHQCVYBqsLb4qg3HIKfFo4/sCWckvQqBQa/B2Lvsc6OgLGSogN3k2yArWBfMSKvMtWWnSqE6N8xTI/a4yN3EZlw80UZZ80gsCwkaV8Wn+7FX/0cclsy2oN153OasrfdLT+2Tr3Kr3J3+rz9EvWzcOageJQhIg1/W5krISFz56SVvJLHvQFZtWn9c36nuuf4qDfSbp7L1jroic+dUn6HQJyhF88iO7d7e+ybJ+g2hKtB2nCb3FwJVFf14bG3zzCcduTCIuK+i3Q7+frnMSgu804dY3imOdu/YKOv3Atafkzs4K9+l5x4FXzK9g6O+cV5dIsB0p8imAnnbHXa9I55s93ozcixm/jqCIoO/1vzFhqiO/+1tx1GJrY/fovHjf6/KLW0EUDQoG8+vigQUT+t7f+pncfH/v7z2p9R92UYiwAd3ZgV+7nmZzK8AWJ9ZmRR6ythjh38WY4iLyJh42vkUC/g4rri/WB4ojxbBi3/X7zv/mavosnhR3nnChMVICfQud5tHKvffNA/4Wn/MZRWv9lu+x2a5TtPfBesi3HXwLT2u/905GbB5O5u07PqR/Bd3sZLGt99LXLnKvHGu+9HNxwLVszi4totjU4pf5lNM1VtmquXKf8Tnf+7lIT8GvLBa2YLMd8Nq2i5Li3Y65h9NZoJssxu+CRHfaPZ+jcm4Mv6LRvCa+PV1frtJm/Vos9R0/EReNr8uNutHToq3+K1e1AOfP7F998a3myPKzXrs2cLb5rpy3cc+vijvek0+OK5dqEcsW+8wCbgt1vmAelxM3dswf5+jc69v7nB6LSU98rsW64vepeN53Tg7AivZnTDGx8WH4nRveJMc0FvfZ/Nx8YIh85Rp90H/zGf3SAR+AFzB2Bf0H2aF/K+ibFj+q9+8+++yzlx16jiuwgTUSLOjs4N5g4pBIYIlBA1dAtojikHfF7Cb29UM+wdqi6SnBlRi2eLrAo11BD6j5TP/IRwnOBeIGYXVxEwX9lgyZN2CWLC4RM37bt1C/AHXBveRWMmXnJnz9WLgBLOS5rwoau7b9vteWTGwOjkixU4k3XSgQuoh0kxB9A/cm69qiyaHFdJNQE7rPu6BjDk2obKzPAv6VBTFdG4n9JkF2rl4Uir5r0q8Nn+bO54xpDndcpGmJzxOiNzd6rf8ga92dFFN2YmHKJab0tfFLQOs32ohJr+LOPM0F5pQ8P5GzFvfXjzfPHT1fQb//d9GkekQArpz8vQVYyShM6zFcvoRsNqPY5W1Rv6PcXWxYe4VJY95Ydn35DtmQHMU3Wzt6q7Av2fHQux7L3/wUvetz460g2D879PC7GDf7j5jPh/ZeH+ayn8jiZ/Up2MUeYupm4slY3ZLBdd3dKWkTT4p2hcKKdTG79+aiQNmO6Ow0+ygckTuETUzz3yuTdnboL7bcnEDuiwf1g4uBYuWprzvezWWwECYUI4uvcsKuL5Y35uBJMQsvcR3+gSvYjYVRs/H8dH4023hOC1n2vTaVic8o0mARDNv4TmRMzsmhuIE55uUo+Y7dr7jfjj2sLZfAZZ5swyaXE1VfMBCe+JUICxz73iIHfMFd3F/NT8juOQP8yE9ftiAR3wp4vmluiky+0ULfjvl0s34sArO9WLdQw//9TCV/YK/9ve8WawodeQafuMUgu0/Ojbfv18c+L47dOOGXxRl+2Xjb+47ZGKfXi0Ow+Mabxch9j/MYE57CdX8XQ7SdPL2nHtaX764tX2yuZhv+yjcVuXe8qx+6MOenHF2sgCV0+pTztfd6F1fMpfUK3ZYHlCPKg5OXL5VfiXs604/FjdYHeGrjnqz4YI/XF/voqZxBDuKzjX32X0H/05/+9Ka93/7vt4L+t9fZ78kVLw/FqyPWwRWlPrtFhDncJK6/kiIB1uTX4g7ISixt32BvEuTUAgQA3HG7OAFsgBIyuNcFmITn+8lzV8Ja+BSknnRXclIy08Re/SPmV1836Qv26hr5MCdzqf7oRqL0t2uq/2sDialtOj5daId8V0fs37YFOPO6oI4cAD7+AjDp+YkcVVfGb3JuwgDSZGp/l/w0hutPPm8yqC4L1MjYxjPHjrPP/E2v2naXtT609oqP+h952taYN0mV3O87x7AV3O1jpIgsnv7ubz4pBi9RqG+WrN35TE9tW5uViBQDOnf+8oQr1+er7xHFPRTvk08+eSXlJW+wAYljWySnxKP+gJyRy659r0NI17fvkWNFw3YB9xAuBSXfU5zub6RwYyE+Jd1Iz9o6ylwiQlb3LvP1tdmCB7vVh0rmFVub/+T200aX9K6fLRCsIN4/u3u7ftf0HmbkCmZ3gW9y9Fg7myDrivCN0QVCO3ZiTq7gR3YH4Zr7f9feQgu5p1M79LsOQVRgwt+ScT6NKIt3epOP5RG2rs8XVxvDNw8VY7S7GFY/N2ZlK/7B1Ttmdam/i7dy0FNsNrfvOjoolq3NbDvf2aLP9L7v7ZqzCaLe++jF38WecghzKP9pTqOb4rr4/Id/+IeXkzR2iY3XAqRcgx6f8qo505NCQvGroO+CRTdo/I75rps8i13+b2d/8TTftFC3sTzzAZZtnnDIov1OoUz3+7dFrLWRF9xb7/aj/b02+4fvFO/9asU+E1ceGkl/4kn8+Lv38Yvz4js710+LB/zmchxYRc7aovmCf+4z3LG+UvuLSTq8OZg/NaY3z+7yNqeIqyedNrbFcHNO81R34eUgt6MYTyyaZ324+QDOleuLLXprwb/vcD9xZ17FveJZY5cc5ii33XiCK/yfjo1RTLzY1xy79263elqgY28+Jhevf4u7xRp5GZ+Qg5wkK/+trjbOTu19kIL+P31kR+7/49uR+1cuoKCXJDhyA9EqOOBxseAWgBJni5B95miLMQRTCxiOe8H1JrsSN6Crv5tkW4jr1/wKhK5/KqabYAu4LS4a4AqP7hoDvSZ+870grhAqwLwa6907b193Oe711Z/vbmHTvkvEtKdX17GBubnG98CyhbO2Je3Veeev/81dQizR2vctENnVuCV5fM/45lK7NxmvD3545WOv6qhJ5ckudMI/rm5cc3UluTV2mgSvvhR+2ldfiNK14yXB4rG+bJwSAKQJUbRTW6zQHkZ45Y8lV+xc36gu9aswaxxfUtuYuiSr/lvCeH2y87++MRK84/b72boVAo7vsZfCGV5W58Wc+lIXq8wNxiJKS+DI1NrQOTJtp8vR++14OR6M4JjL7Lb366cnAaYTRQpMcNRVTKyNOdr5Y6v9raDnN40hha+j9MaaHpGYtVForY/p27M19rmd0F2DaCJpivoSyPXbXdZXwMypBVgihszx/7L3H7Dbd21Z73k9VLGBwqgUKSKDKINYtgkzuG3RbRRbNCrGLglW7DWx9x57H8fYomIfC3Fkq6NuLDjqjm3EsaDCqKDu7dhe4J0c/+3n2V9OrvtF4A36xOdO7lzX/1fWOtdZjvM411q/39WcxwfJuWtXLNgZMNt4e/3GvL8V6/x7MitIxCcyDnfI3vjf/a7ntx414KuNz2e5ov5eEt5r9anN+0kHla24VR0Vh57lxitjCybn2k/bqK7E9L1/vuin7bzQcTHTeJk/zTc8joKXyBVdATXRumPTvckeBaMt3sVQOd+q7/xhP2O3Ffrt0qjubkF/8xRdtBBB5qcDxaLJiT4epfji1/sUU7bQG5+4hTGTc/J/pa/0lV6fqCvGiteNVeG+NjahKE/uelg0HaxNWHh/KUJ8wSaya6OPmmwcsLPYNnnvBMPNs/xmx4u/cI4c9E3H5TqXQ9wcz2b71C7M6r3yqWISpjTm+fyz2L2xoW19tkAuL9h9/KC63NhxqMYiW7eIvDpw350Mlde0d/XcduB58aZcBU4/4ys717i9+hJXN/83L9SO5XfNafCtcjlPLpMI2mZ7vPr2qUjnm+XXl4dMR84XG/CFxc3i8c2Cvlr+b+/76yv0AIwK5oQcTRIUlBLTde45GmBtkCCEwNFsKmLVwGgfdWpBAygKnpWdbECzxQCi5foms30HYIK65Kn9lviU1EgW050ERof3swnE97XViYBnRE2yIGP1IAnQlXY7noKmey+hKjDVBrve2NmQvgu29KqvFlAF8ktWWgxJRMZwJzokJP02idafbqK6oNoxAe1r0yZQ/dBL9e97x3ETYH2KLLUJWwBqf0sKPsVJ22viqP/pp4QSqbkTXdXrJZm7x5ZV27BL2QuMXgAAIABJREFUjsQQ2RCVFvXGpVirrq6e1163Xm4cN/l3bJfkX/2WXIjH3sN+bLuxjQDvhXjbcr+Vo65mtxCs/7dNY0JKSsrXH2KN0K5NxaEVavjr5XSKREX9Vse2ErjifsfEDMJoZdqKTPES3igQuhOAfPyKrHBuxfdW8uAFwrHzyMzksXK47+vHBINt0VYF148X9tX/d9wbzZszXAPr2a86bbyzV2OHPd2zNq2SGDe/XtEyWb23wLPy8ka35K8NL/jzCMHa01/za0m3tjoW+UT7xe1LWIuHxZ7qoZjluHi417XAaQ4rQW6+KZ7ePNT4atw3/xRf3d880VzWvLJrukq/1WI7OhSRu9eElQkybbcw2PV+r94EmLjcJI6VuGJ141sc7Ng//+f//IVor6jvZE4L6uJefa5+vbZ2f7dNd4v9ZFLc8yd9aJNfa9cjKLtXUTTfXruwrvfiT2Jwxfp0ZQJDrt14dnz/N24TexsDvOGb8o0YV5yzGby8MT7d311Niw/4V7+u38H26hwvbRxeX9/f7CqflfvguOK6ubZ94hiTXQzsc7qUU+m8MXm/G5OJIXEjZ9Q3bwzD+vKcctrr1/AS5yv+yCUw0ljpo/nuGVepnuWty6ku12mu3f10SQf3vPF0MogfFnvo6eI/Gde+a+ora+PqXQ6EG2xKtjsmffQ6+iAj7Gvs0PeOLXb/yT/5J4XwL973N1fov3h6+6/grpe33AMhCZLjcrIFwgWOC4icDFEH7kihRC/QObbgEWwcvcm6gV5n1rZEyeGBSIkd4JGUAGtJa8l3AbTkyjgEUklHweEWKtoj2yUrAvkSnfpI+yxZ8r1A2/ZLHnvNJXzOSUb8wLjI5niT19VX9cqWnTkuSN1kUEBv3+Sih5uAqxNjI3Nt86rkePXL726yu/2wUclhEx2fqS1LMnq/vtZWSUHt2bb58fUT11RWbYu1JhdjbdF27VWiaIumQuv6iP6RuU6mOWcF2t+1lfZgD9worpTo10a3nfra1Qe8qX/QhVWvd3/3d3/52bqR3OIGMooMN3YbS47TAZzSj/th7PSC0K6dFvTdxgprtwK2Z3VX1K/gIOPOFwNnq5Kqu+OKrieXVeLi8uQoYfNeBfir0JnM3R5vGz8ShRiaDNj9u0b/JTv6d/7G7v6eHXaeH13cR8Tp0nX7VJzQ8f5u4SOupsvpdsTbp2eqjZ8/05+iaLaEh3xhMhlncYxN5QPn1qb+nmHbjQV6eZavjOlZvrgYdblA8an5oROntVHjqnmoMcqnmo9gnxhxruO5hZUJuPmVRzRmSxMhs7HjJseaa/Z9k2O7n6yex1/b0/8KVBNSLYwUksay69f3fGX3bLLNIxu17fosprQwpN/KuHtNcioA+a7JB7YXr42NHWusKaQnr4knkx3Vr9V4k4nPiniTUfBrY/e4ATvyZ9hpPOJ8bXhsqzxjOoKP7t15C0g7L/6uz7JlsZ+/Oid+WvSxi76tQhsnjFy7dntcHlduA/d3jQlP8QSrW9DV1y8HEQ9yx+SWa5vnyw8cn9wtuGFRecjuKw7qzxgqj3ivTuUC47p5Vw5wr/b4LD8pVpcz7Xgnkmsr2OE82bVpbMUdftBxdoz6Lnfa990nTuoP5VPOP+Mel5u4pnLoozoh+8Yi7ocxb5ffof/bb7At91/nzS33r+d0v0OP3NTJ61zAFHAAHgEHfDjvTfw6FMj+RvKA9I63jVuwNKCQJAAr6Brogg6BuPIZL0AvyQE2jhWEJU3Bph9AY3wFhZKY6o9OqsOC123rbZ27ZI2OmlDJuE9kt2MtEBoXX6i9AEwnX25Coh92pY8Sx2fju+BduzRxFKQLgpJ6wbSgXTnqqzfBPAP4AnPlqsyd/OjxK6P+XqUDflmC+0yHbadgT1b3XJLY401Cr0rcTY79ebMSIbKQGdm6z/WLWzZqbDYuiw0SIL34dLzkojqpnep7k43/0g2fMmmxLbxf+St/5ZeCfv8UjOS6K0WuocMS404owjaFLBywQr9rd+wS+LWrnbU9va5o8LyuArMYhcTvejGqmOUDxqXQJJdxwP7pyRbnffa5cGOfbyiOtdNcYVxwwZb66ow8608hUp31e/EUya2vuLYTQ4pn7SvCWpzylenU78jv0xvud6/HMDbefd+x9WdbtkIOvtc/imXt6/r57u3ui8ZYMf7iyc0VF6/IVEwpCRcTxaf6lePw7hlO0bk+vrBing/Ao6sLmFbcICc/EZOdsPGM/eJYTN2+Zr/5khhq/Ck2+XExB4Y4xge8zM3jGXZoXDzig3wXSecrisDKI3dbmW8ur852r8kH7W9iQ26ePjamjdnLK9nRqjc99tGPchsrlHYNeU5+n1441zhb3yb68Cq7X8QEWeWJ2a98Dr6QrROG9Wu69llOUHtd7sJPN87pZWMZrsEN+Mw2vb88Qo6pTM1bN58Xy64/lafJP5eHiUm5mr/KqdNz3ydSDrDvnQAqN9IuPVduOUPMikd9Via+KI59akP/xclOOlx8FmvFxOoJNyn+3omO6qqTDeVxxuY8Prlr9r07qLRngoIP3F06xR87DRyrDne/icTG3b57FHBx9hmf8RlU/cX//FtvsIL+w98s6F+Prz5DLykBcwAIMOr0jnE+oCHYXOtTh03ugLqAInCfJX8BfknJrm2/+qqMF9QE9E3OyFGDv4G8+1rUdqYT+AImfQj86kqb6x9A0PuzsRT8qtuCapMIHQCzgv/uVxBIHsYrOUo4t1Br8XNtWzBnkyax61eV/SZgcpX8tbhtW4jMTSZ0wB5N7BfQ2Y6e65PaucdKdptk2KFtvi101U6TonurfxMtV2/TC6JYP/G9vsxmV7+3MK49rt82lkdw/F59/bz3izEFD99wXLJDlGpzeqjtxPX9dI37O9FUnZV46bu21a6Vr23f3Sr9V/yKX/H1VWSrYwhm+75+oQ8E9FUTF/y4z8+TYZ+dVFV0iOMlcy/I22qaPrqCQ+9WT/gM0jW5rULtGMy4fgQjPe+KpNDBdLNzxnGLdzhuy/3+XlFB7/SFdO68Rz3gJX8l8z4Rq05MGA8/2v0dv+3+dN8YhDGObdJkut1/2+5NAtBRV2oVl54nFkfG37gy9snXWG4OFi/Nf2QsThQbS/6av5sjL+Yh/PziWaFSH2/eeYZ9bHXz0425K0fxs/25TpzXf8tVdp5vztcWv3s23Ivz+AF9LmZ2zAqzPM+OLWSub4i39d9C1NZzL1A0+dWYEmcwpe+L4PvFm/4Kxc7bJWWF2kvsGg/uF9fTgZ0x62+re8W9netun31fDMLwXdtHSTx+YjJSIa/Q5/MmFnd8mCo+F0/7L4dfzjkbeakfHDW50Imd+mpjpzkQ7yx/cZ6ftZ3JpDBrjioGTa8KUc+pwxTYxJ+nK+8RaV5qLIsVfLgr3rgLnOP/Yrpx7pz2mkf5oEnetXtldkzbMIjON1Y7rdp/v/O5trH76cv5cvLiNJtc/CiHu0X+5d7suU+y01N5FZ1O1uql2F3eQaaNhT/yC3yIzv0aBJvMB9i/k9B8rJi+/teHeNIvvNk9i5+3ywr9mwU9V33Dfb72wR/8wS/TMQJVkiwpuAEFnDkcwnOTuYRScFQAr03Fo2Bs4LfgaBFZoBd0LQDIBDz3dycO2gcQN1bJxPEWOZ2IQKKRyV1HBwC4f1d/HQu9G+szgl2PMk7tPQPnksReR2/GuE9bQXtufXSmm2ySEvmrm8pRUq6t2geI3kmMJtwSVuPZMcXTLYgqY8mddkqE61e9toDd+4zzjoFdnK/tarNLDC7BvqT5mX75SRN3dd5YuoSkyYru3dsEKl6qH8cUWLd/yW+xYStrfal44PvkQTxLyCUxscVmxk4W/osEi8v6Ix1r/8Zcfe3iXv1TshxhWSEwAmplz6frL5npSpLCwvbQO9FQvXaFcLqYDN4uT7faXp90OTLhBXnbNmx7tjHsU3Fj9W/tk79+Dg8d6xjh52Tw0jE2g/cKfQW9iQh6VzjtOqTJi8ys+K9NP5m1PvuGfZMbF0uQwMnW1Q4+1LHykU58wGz5CA7yTcXZ9DxS7u31xeW7Lb6FgL7qw/pk28ml/+q9OUaMluA+i7v6lfGyQTG2cSrOXH8ndC8vKKm+eFocLKZenmCcxcbG08X34mFtS/b6GZ3Pf97jPd7j8Z7v+Z4vsWy1t9gJzzzuonBc/zhE+YX8Jq4nv7hYuyuC58NW6U0CiaGbn70DwLsX1r4t/3BO+3jGxrz74MbNeZ0I27lNnImfjc9kBT6wdnZ8smprPj1/373NvS2ora73N+b7PDsc8g4DBa1HWOxsKV6JE/G8c50UhX2zVydnmlfkifLAy7vEHFxtLNWH5Qr+y343L5okbIwVX1soPsuRze0bl6J6x2F4+e3amF5MgD7DB7FVjitOig2NnbVTjOn15Q5w3zHyV46OaTLMN3DAXr/xzp7+3Z1leBZZLv7U9o2vfmfve6/8wf7F4cuB9rc4gs1sQx8dv/xLbjuI+GKxh5+Tb3+zrZxd3uK9Gnvsbu/s+BL/e7Og/xKr8L9UA699ja/xNV6eoRcIEnZnsQpwrtuxu61NYn4W+AIK8OpHcBUkgc4zsv2MuLQIEhgAVMAA/xKaytkk26RoTA1ASc+YAJ8A7NhKiieLcy1UGN84XgW69FHiMhnMqpboSDLGVX0YU7f/GMPOIS83sTX5XP1ecmKyxmd945mfXCL5LCCu7QuyTZg32d0E7u8C72TSXvvW542PO54mEvbTzk2Kd2xNdk28l0zs7zth1QTchNpkUp9jp7UlObC9/uiiNrljQH70v7+XdBT2b8vXJw8STDbk2OedtKle6F6sV5aOYd9bRD3T58UYY2b3tT3yv2JghUDfKo1kT+YmX7r3XKUxIbt85ZmOFPHdzWBrKgxqQS9WEeoV80vsVtfgNJ0juMZdP0YkWphd/FK0tCiozRQcG5uC/lmskGPj3Lg2WWKc7lOMIPSIy66zSnnlZzfP8FtxbUzW30smxb8Jiq6s7/5ttbeVePpdkdNYWbuzMVzRp/xqgqC4Uzt05wB/r/6L//Xl+l5zWr/DvGKNNuqP/L856BmOySvPsOz2UX9qvOnL9e3n5mk2aw66Y705QGxsfPOZrdCvoN/jMx4X4i/0vc/Z0ErYPj03bnJU3Pea+YV+hheK7Mm4c1bou+ovd+/T+zr8brxioi/ng91woJzp6ni6FKNixUSeAkFxrJDxty3yJqeaP+gUPtHVxtjvlW1yTxbxzLfWj1+OqC5Mgk1OEw43NmFuP68/K+K7vbxjuTmSDPpvXHWRQxu9Hw6xW/N0cwr/x3s74X4n8sjTSTVyGCts2b0mUsUTn7j5n6zGeXNrJw3c6x46cQ/5G6+wpljSGC/e3Nyw8XQC/hl/LhepzYvFMFbMlA/r82KRvqpv4+okL7ubVOvuCTLIk3y9+nLO/eSRf/k0LjC72sniXhMbfHz3bgfZ26Wg/5/fYFvuP/K/zJb75ZPxFna0oHJzor+3aDEeuetnPz83fK+fLffOpuUC7yHhf712E6zLZWvHz4C+9oEf+IGvvxSP083BALegRCIbTAD3kmYzbwi1YJI8G3htTxBSkMAvGBSsAEeTPAJbGZoMBM8lKftbYYw8FNDNFDbYClj7Tt4CJJC4CbcEoqDR60qqgNxNlACLLE0Y+15AfJXu9FOdFBCNzf23z9qHHHTOEclRfRgLPdNDwbcOfNtQSDTpGL+CoffzCbqvfYE4En+JNB30HsDeBHaT47VHdXivveeuL7Cnfqv39lNf6Pgb35W519TujateL47JUft1RenK33jZOWSZb4ufkkbxdmUpEegKMJnIWPJQrLm4Q3/Xx+cXI9Ur5vffhEV/us+kFf3yvZKJjakrecWuxiU5EOYWEcZpex6cQsT9RJSXcNn6OexSpN4C5mLYxZditvF10hTBpINd358LcxzGkFm7k3mEpY8zKAwUACZRbCXu74hXd/LRjnne0Lb+iyn7u9scxTe97/M+L2wbsQJtBX7jbu3Bj5uzmhvEyyXU7NttysWY5hgxWyLt+8VzMdR7bizW/4svbb8x4/5nudmx4kOx7lWx/CpMunLf+2/MO8/nF0Pz2W0zXwyPVI1c9TGP+v2+84PZU+HZyZr1Kab56+Q0UYAvtUheW2xhpRpfqY9790K5Cn/m4/XnYiG5FAGTwwTEsGvEb/dOB3L0Ph3fmKyQdmIfXhe3pxeTlH1MCGY1T3RHE9zvSwLvRPV06cWF+w476ZPN+a3YaDEo3/t8NrlbX68fabd42eK7HKgFfvnB5VsmVMpbyHRzgBwCo3aeP9+cbmLeBDLMXdsws3ltx/sIRvM0+5a/3XyvLdfQRfnbzrEpncCA8vrru+WPux4Pa768XEwbxeLLV8qJ7HrYffUJ49Bn8Wv+bXJ41xlb8ZEfkEPsFSt3rhM3dNuJoC4YNkdV33S6PuTQFX9vly33bxb0DbEv8H0x9fW//td/fLtv9+0eH/IhH/L6T+3+/b//9x9/8A/+wcdf+kt/6fXHh3bzYu3rft2v+/iO3/E7Pj7swz7shZsMO//yX/7Lj0/6pE96/LW/9tc+Xx8f/dEf/fh+3+/7vfy60n61YG1+8id/8uvv6tHmx37sxz6++Tf/5o+f+BN/4uvvTnj52boGhIQBOJucnyVox4BdycTOPStyb4L299oogF5QLTlvETcZ+3dX0wUtkGuSLDA14DtO15jl1c8lSRdw/F1AuiRIcJNJmyVJBbiCVAH6AgbAqy2ANl0DV8cvcGrzXm/8XSWsTkv6PufdvsLjtX/zr15WsbTfsbGvIrLju9/JccG2zxTdBCop1hZtlw4K5CUMjYuSSD5Kz22n4991ve+2QZcdW/1QuzcmOllVO2m/7Tbh1OZFkBsH5K6txBhbdYLvxr4VVHF42yETYoM8FyvEBlIpNoyh42bnft64q/9rq21eu9HPxmnLvYK+Pxe16yojQkk/xt5r9NUYNplIJn7YiVUyWe0qQUQCWmwuwdNXie7FX/ZorPP9G0O7xsrf2oarXTHYeeSzOm7cGK+fa1pBr22rffxohcjIvS343q6P7FSfiGonHZwvYZfnbk5rQa9YQbYUOyt+ptsV9B2nZxxtH27+at7Y8eIn+axGKvwuBj/Dmxtb17bw7uarZ/EhRm5ucbz4dXNZ+32WD4pJNxddmemt42+OKHa5hm/Vl1vQ7/j8Zysq/q/Ah1El2bCOL4x8bZJsn+UgCnrPku++tWelVHzeybzJquBm876LRGxsbB3X+m7RRs/blTNsEg98y6SBYnp69eKuHaOf+auCfscU9PLAzsM5E1b73D12L3QSipxw4u5UsirfOGhe3/12FcgD8FBRo6Apd4JxzZt0uWM3rzVvbXzNq22j+dFxBd311V17Fw7EoPHubxOh/Kk50XUKQu25p3m899dvn+XH2YEP8A3cx/V3Mqexyhfp8WL7zSP144t/5WrNC8+4QuO9eZruq+/bj3HBD321Xrj5mG3L3zzSwmeqt+bua+sW/j3Hf5tzjaN1gLiAT/y//Wvr7fYM/ZsF/U0xr/89TFsR/TN/5s98KdL/2T/7Z4+/8Tf+xuP93u/9Xor7v/23//bjp/20n/b4o3/0j75g4+z3jb7RN3r8ol/0ix7f8Bt+w8c/+Af/4PGP/tE/enzkR37kyyLGH//jf/zxU3/qT329qN+x3bvJ5j/2x/7Y46M+6qNeJqK/x/f4Ho+/+3f/7utybELhV/7KX/nS38d93Mf97/XvCnqJAzja3uEZqGeBfIPgJmkOB3xK1htMDWbXAiYB0CAE2jeRa7+k3uglg5IQ8t6iy6RCgQXRdC1iVRJQ4qSfEqSSnJ5/1ob2L0D6+xKuEqLqu6TtkrEmxBaM5GzSuMRKckSGjf1z3/O9Hv/hI7/24x0++399vOvf+JuP//B+H/p4l0/7q68/p8vPLrnTXsdx7ewefZJTknNvx8wHq8cmwPanXcTkAmb7LxlXcFVvdFew7nc+WpJdmzZh1k/puX7c7+Lm6q72qx/cGK5P9J6im4TWgr5xS287j0jaktYx1k/XrxXREmZkjo4vYatc7ffZzDjfE1t0L0He+Ci+rIDc1qZt1/UCQCv0xQIFAAy5pK9+XzzYd2ScXAp02NXCcX16vAGZUFDv/pGybf9aEeI+52vziyPP8KYElX9YSd7ftmfCMSTeI04lYB2zHLOiebpc0lp7O+5ZdRMXfobMy7927b4rFDomq/qKKX0WN+CdcVwb1h8V9fzH88SK+hb9VnD64jM6u0S0GCKuq7tL1F1zcbnjuvHQe65/33xULGzuu1h2MU3/zf/abs6vbJcr3L7FwO37YnvPP+MR88kuTMw3RpRa1Nt5Vx+abcgAlxZPm8QZJ1LU8nFxzX6TRaEOk8tPWsy7Z9ft+HxbHE4m99l+acV1Y/NG+snTXSst7DcWYzSx4Kf5pnfjgRvza8X+5Ng98+e1ufHLt32LvfgpTxRbxuqld82X8qDYKnfbd5OFNw80b/KJG198DD42P9NveSicq87rb2Jp97TPciB+rHC+/tv+4OXNrY7TRVfo3W/8z7hw351SWdfebMFWxttx77vJRHYq3pioWluNUdeUH9NRr+3kdHV4+czFNLaDSy1u2dk5OnKN83JybQqbyW0cl68Ux4oTHcPuKcZW9/Dk8lA5kA/snvlOZd8594uD6ovMu2Yx9k//6T+tS33xvv/VN9iW+2/wpbfl/r3f+70fv+yX/bLHt/223/bxm37Tb3p84id+4ovON6H6nb7Td3r84B/8g1+K8x/wA37A49M+7dNeFoN+9a/+1Y9v822+zeO3/bbf9nL9HotYOz/2x/7Yx7f4Ft/i8Qt/4S98/Lyf9/Ne7Pftv/23f/yW3/JbHp/wCZ/w+P2///c/vsk3+SaPX/pLf+nLhMCv//W//sWew/3d+x2+w3d4fPzHf/zLSv/rOXRb7hswDYwS6BtUnPcG3yWM7kMsSzKQ8Bvcl3xIFBJ0ybZgLAlBpPWl7wb/vjcB6XPXluyQreR87TYxNWqeETHydgauQFm5AE8TlLEBx1sMNHH0e21WucjfdpuY7owncLoAVF9Zv2/54A9+/Nv/4aMej//4To93+Jfv+Hh8xXd5fPk/8Pse7/Cv/tmLilx/x16AekYGC4R0cP2IDksKOk59dgLlGalV+CAZ2pgOkPAmhWd+IFHcJMNPSj6b5F8Pytde+wIvo3GuyZNe7jg6RgTlWYwjTI2dZ/FMxpKBe92zJLxj8xnFb2OoPqDdro5Wd+ufnvkxmYo3bMYHulNHvF+f1fZtl74n8wB0xfyea1LQdwupRDv5u/22RTo7XOxiF5MQ+7vP5narabe1rp3JMN1q24r25Njq8d567/ejjW96bHFBH3zpYuSOI8UlPDsGj2sDOr8TEMWlyd5J4xUj0+vu2f1eHra+9/fO9WVeK3r89Fj9aHa3Qup5+xJL343ZKpUxN09sbIqdFS8msnbt5FPQ7xy7rH0rnMWR4h5bwYDGML/lk+QqdhYHnH9ms9vnxY9iLh3WF151/bPjzX835/C1e43+6ztiFLbfe9f2/Ka+6trrx44ruvf3fHa+tu32K+q37dwkUeWGU+wwWy6WbDFn83IaPr175QlFbTmEOJ9P60fRvevXx/x7uthxWDBiuILabpWL6ya3YO36XFsmMeSx+e2wweTT2unKL/4D0zqx6PfhvUtCm4sN4zImE267xg4AE10wRc6QJ7pbQkzV9+UruaB5lB+1OLt5jc46YcNejQH5uz7Kn67/88f21QKs99VHW/Dd/NY8prjcuGC3fEnm3T8d71p5cbqC22yDO9F3c1HxrTnChO1kt0Nq3xX0fKDjF2tk37Wd7Gb/xnExrOf3vRhebLiT1PypuZYtL1byE7ouP+bD6h+5io8Vc/DCFvT0vOvpQD/aEN+dLHBN86qcVp3DQW2tjfXzdnsp3v/rDVbQf8MvvYL+Iz7iIx5/8k/+yZdt9T/6R//olxVyvvUBH/ABj5//83/+S1H+zb7ZN3t8yqd8ygtv/Ht/7+89PvVTP/XxQ3/oD339+tn66329r/f4fb/v9z3+1t/6W48f/sN/+MsK/Ar1H/WjftTLuc/8zM98we+t4q+/H//jf/wL/GzFf6vzf/gP/+HHL/klv+QlL/j32gd8wAe8PEPfoCkZIyyguIHQ4uYSENfOAQV0A1+w6l8AAYsm2Tp0g7/Fp0GVSGurs5kNSIBOrhZDJSHtB7iWTF7CKjhL2PRRMHzdEP+piAOsJWTaajKh9wsyJUgI4toC0u6jj2dJUWIFxPQtYbTAA55vfdd3e7zl63+tx3/4+v+nx7v8z5/9+JwP+CqPx1f9N493+Ifv/vjyv+//+jpBkYzYU9sdD/tcEO7ftzCnI2RKsmohU1113PR6wbX6bmKp/5DjJpP6eZMFf7hxc+1Z4DeW+ljvb2Juwrs6qK9JxBKeWKWX69tNko3L9l3fK2lDWK0UVa9X903+VwY+LH58Vi9k4/vXH9ixvtB27+z42rFCv4Ledu/+VF9XwW1BlWSLFVdvZCwpGIDTgdXBEWH46flTz3fTn4mHbdkamR5x/+zP/uzHVuNsmX1mU/7ST3LWtiW55Eas+RLiKMadv/ZBdBRbI4pWJvapYFo7w5yd97zz/laQKdrZEvmxSk+XYpMviMEVJivsZtOS6q4MTvfeem6cfZP32rD1mBxd1b/4Djur4+bNkmB6Iy+Mq+/CmZsvery4ee9t2xcf6hN8obF78bkyGJ88c+V0/uavxsjF453rYyYXI59hkVii992/gtkLivZdXpusJnnYGs6ONP3Df/gPX3yRvRXCsLPkHdbBCRhoIhDp35ja53YCzCfZ2ieMULjTp+JjffP3XTuf3rXbpbN/9AY3TD4qHnZ818DUjXdt7zrXKujhEUzoiiY+tdhc2+KnhdXsRj/yRB9P6MtDd37td4KMX4hsCbpMAAAgAElEQVTr9dP8e/O8PhS4xrTryNucfr/Xr4uh2u15cvAJWCKv0nP5BOyRRzpJoD18adc4Rqc7J4f5bP7lw2ILl+04+RF5xbm/+W/bElvt07hMZol/E0Pyq/4uxtQmrrl9ik15xiSU+G8+6DE2octicXmQsVc/dO69NBdTm2t2LWxoTN58WgxYe/y48smVjV+T+B3nvg87VgR+if+9WdC/UoUf+qEf+vjtv/23vzzXvpX1/iLD7PZjfsyPefyCX/ALHnsO/s/9uT/38iz8r/t1v+7xq37Vr3r8yB/5Iz9fu9v1uWs/5mM+5mVF/4/8kT/y8jz8Vvnf//3f//WJgj/xJ/7Ey6r/JhCG6yv4txvgrs6/+Nezgr6kWiJp4BWMniVmhI9jc9BuZ3ZfZ7HnlAIBaFcDF1j1I7B3f4+5vhMUCAxg1n8TqECpDORtYirJ2T0FiAKxe6vDXl/5nxUn+qmu27d+L8FBcOmhRfwli73XhAjg7LjYo9d/7rt9hce//xbf4fF5X+OzHq+986c9Hm/5Wo/HOz4er73jP3u8wz/68MeX/73/txfnBMzAEHmQ7PjJnVS5Nqu+6AFZv33Qc8lh7QHk2cZY35a/10b0UN+8flGCUVvSJXnIQgb66XXkkuz0a9x0ow1J48pAL+yij7Zz46A+U5lrH7a9ZIcv2hr6LL7rx4rZ6po+fLZgfKZjflU8EpfFFbIgVvXtXT+Zt6VqBf0Kyz7vamYeSVTQI17Ow1G6qv5gj4LYNcNLK/6IFXJtlXifVmMmp2JlbY7Mb9beNkztXr+rXi/eXn+oXcUpvfVZWQTlYhL/n148z+t5WQWVgoEvGdfOrw8FfQshOalb7uGYGCG7mFgyXlt+Qmvn5Qq+xQZ9oVknbTxLvMLeBIUJiRLuYhtZS8wbN8WkZ/m1cUif9X/jvbgBO+79MKN6qh+86nux0pjq3xdzi4vFy1fFBL+EUY3dnmvuvjmSHcm6GDNBZOs9v+UXYm6xblVydl487b+t9/SoQNKHnTIr5q3E79j88a7krY3uJKKjyb0++fj68PvlI4J0susUzzs2mXefmIJLOB3/3jh2bO3vPr7r/Q/8fZ/eaWHV3PPE0zX+pDCmw13TZ+WrY7Yv3rGnYr6TJS3+6IdvPcu7zW27vrLtXCfsLofs6qx4KW6aFGhsNV6vL5ClnOPGGdsY052EbtxaMTf5ou9yu+J5J3xc2zGLHfhT3tO8aLxrz9b9TozAe20bA3/id+2neFBdN1+X55C/nK45+3KrXffMd9YO/3JPdyLUx+CaeCvuFLP5SP1n3y3QtVgXI/vUL7+qn5BfDt41fZYf5vPvFfSf8Rmf8Z8D3W/7mr/yBluh/+++9Fbo35bi9hz9ivxv+S2/5eNbf+tv/bIV/if9pJ/0srL+c37Oz3lZve+/cbWtyP+4H/fjHt/n+3yfx+/+3b/78QN/4A98/PSf/tMf3/SbftOXlfsP//APf/zW3/pbX7bf77n9b/ANvsHLBMEf+AN/4GUb/vjf5+NsK+hL0oBNE8AlgK4HXpe8NagvWTabJlA4o1legQagkA3B06Au2XQdIGkwNKm5p2TLOArGxqRdOngGSAJLm/oQnDdIS76qnxIkQNs2FChApbYCiG2jBQ0Q2flb1BQg912SLgktoAMvYPrvvs5HPd7yTT788dpb/8PjtS/zLx/v8O9fezze5V883vrO7/F4p7/5ro8v+0l/6PP9rJcxmdm9s7WSAD3epFUHBrQA0diQrZJKxwB2/Yfeahs6pcdLHi4hL1HutT1+Zb+y1Jf43iXoNx47jusT9Yvru/q6/tm/L3EuuSmJp+dn42msK7iawNxDT+SyetTkW/2UrNd+JQfGMh3Nr7v7RLy232cJe/ds5XtvHbUCbutrVwyRcAUdnLxxWJJ3bedv+GNFzfj2uWMD8hWRS+L7Lm4n14rUjXXkeMS9z3Rf4nTH3r/ZjX2QEvFameBV/UDB37jbdXDWzoE+2zl9ekbZfZ6xn153b1foa9PJu2sVQXeyeOcVFuSQLzrxwsesKilO+Nv80eT02pm8fpt+3/1E2cVieFlMZ49nOdaxFgxt81V5pXhxvzd+23ftXh98hlfNhXzj5rri6I3rO/6LKcUw432ms/oan7qyPStK5gMrfBfL3scAyxcv3h201ZAV/R4HUdAv3hBxmOpzbXuExOp8c/nlJ8bu/vnWLX757e61lZ28fKM40tVsvksPeJUCa7LB2XI+O4G8ZBMesStMa/wpODyqovjAB43V38a5/net/7fY0hcdNccXr2/xVt/pzpfrE+7DJcr5il246rNcVz55416cacv45QF614bz5CAXGzQmGytdqW6uX7tW/XdvMZBu+UHxufhd7IeV/Ma4yC8WxWxtVJu4D88UJ8bf+kIuLWa1/46XTvp58aOTUnCZfuW9Z+NxrFg+OWt/42lss6FxsFX7ZCdjvLzTvYsvfe5z9th4loPeLm+5/0tvrIL+u/3S7/l47fM+t2HxhX6f3n/X7/pdX+h1/7kXjHN81+/6XV+K7hXyW43/x//4Hz9+9s/+2S+r9Fu5/x2/43d8vuZmu+/9vb/34zf+xt/4+F7f63u9nN9W+70M7/f+3t/78ve3+lbf6vHdvtt3e9mu/2f+zJ952Wr/tb/21378sB/2w15/Gd/y1LjgXrj38pb79dLVjAZyZ0ovwSux61adOqKEIwAkFAF2CZUgd90FMfcVHAug2tt1QFzC2HUFMLI18AWKcQvOAtElPE12LUJLdko0miS6ytU+3FuQK9B0zPUSyaZ6qt1KQC6ZdC+7NlmQh5+w5/T0//sG3+rxOR/9Xo/X/uNXerz2jm95vOs/+eePd/5n/9/Hv/3Ir/t410/92493/Ut/5kXE9Q2k6b4TPBKYWc36ESJBX+SpH1yy2oRY/dMNW7GxPkpGS8aamCWd+ncTPdLBTvUZx9iiyUbftS87dMyVseO4/VbmJr1LCuoXtVOTcX2yvk3vz8ZaEsaeiJFtlyVoTfLsp4DiFyVCJoVK0hpf1bHkh9xcYqbd6nbfd/1Ac89DIfjeut7nsMlpayo9Kiy786VxykbsTA4F5MW6HfeSKUW9ImR9IP27764mFvNKcp/5/sVa+Ok+ctFxsf22V7vODsamWKEP5KQ5aDqe/jfmXX9X6HeOTb1XgI9tvORFiGqHu4rfGEMY++I7k8P8btfv+1ZPaxMr9s9s1ziqzZ/FFBsUv3y/eeiZP982n8Va/Y+Nb383JuCi6+i4uNI2LqY6d33MdT1e37nFXPNK8e3i2dWNXR/dEj877jEVE00r9hfzK/wnz2y6/32RXIm8yUpt+tm1xeB8dO3DoGfjNjYx2tV5RZR3SZgQ5X/F4Mm0MVjRX//8DK/phASfNknl5XddLS83wSfuZJo+X7W63vuMx6SZSTz5hl35b4v14o/ry43cc4ss+YSu+NotnPhK84j2q2cYUxxkD/6H71R/nRjYhMnaLHY6j5c0purHje0dt6vCeBThk2XHTD43B5QPmwgqrze2nYOl1V9x8Bku7Z5iymRsDHds5Cy3Yl86gcn8vyvc5Um1nTEWE9YOH+RraphishwOa8un5Cj6KFYXs0we0H/zO/2UA7YdsuhjbbhfPuMni9v9zNmX+N8brKD/f/ybP/14x8cXbRJitt5K+tvr37bA/4yf8TNe8H0r8ivK18dW5b/7d//uLwX4H/pDf+gLdPddvst3efye3/N7Xgr6vTRv/7ZC/52/83d+fcf3npX/uT/35768GX+r9b/8l//yl0mAvZhvkwjbPfov/sW/eJkAeCnoSzyBnk+gyKELUC1mStAKvoBwfZR8AyPtFmQqA+cVjBy7gF9yUDm76mJLWYG5QdRiZH0Bt/bn+ls0GVtlvLPFBYI7viagAlF1pE/yNAE41z4uKBWQ6Ov2dcmU8UoiTQp09G+/+kc8/v2H/nePx/t/zuOd/9+f8Xh8la/weIdtS/57n/54y1f96o/Pe6fPfXy5P/J/f7z27/63Z/nYmcydOKGX6vGCJH9oMpMIro7v3wXHfnddC+1nyZx+6K+J91lia0Iu+b7F+gXtnm+SKxro7+qqfqLdtdeJkPpLr6HTflbfV+fs+SqfbNEqqbL/7l1yQoIdv3qnc4n8rtbDnRb0JWRNrJXhmZ6KNdX1rh0530u0Bp4j5y3o+/zn5LNNFQkyThMYHVNxDI7UtsUA2Ns+lsS3cujld2zC3+5qd323OidTfbyxJzaRreqVn3dyznnt1RduQT+c5p8K+hJXW5jtNJj+V9TPd9Z3X1TYFXr2bhHlO3w2AVxMRpp2bGPykj5xxBc7Rr9V7lGIvbtg3xt3zRO169X5jb8S1Wdk7+q6vntjujZvjnDPPfafmyPoszFUuSvTszYrZzlH/fLmwOJk+YP2y0/a575PXjFsxXK2Nhk32VfQb3v7Cvr52mKpj1YoAOaz++9xItvr+eeKNkVoi6XJN16yPk1EaWvXwZV93/nF+DCoE+4KHrjYeJ//rQ0+uGvX18bGh3eMjyuu95jO+rDFXg4SK5O7cprgWNuKSH4Ks9ZGJwD0q4/GCfy7+VoB04nIxi1c4T9yo08+yI/46jNed/GwvHc6nc7guYIVJ+vi1trGQ3FP9tv1tYcYMDlZOTuWfvd4xY6ZmGGnjq/HiuUwkk8U15vv+VfbKe7Q7dU1G7KZybLyV/pv3/QtP5Jz9ymQ4fPub7Fc2xlD+Xgnevbd5IBJkd3jmHxafKO/8gwcyFiM+y6Ilm+Rk1+XZ9dX3VP+8mxiZ9j0dtly/wYr6L/O9/+6j8cXcYV++t3Pzb09/q2Y35b6cZKtyK/oni3274tT0A/j97N0m0weFv/1v/7XX34e70/9qT/1Uj9tEuCDPuiDXt5+v372tv3tAhg3fe2rf/Wv/rLlvoHdwgZYOQ9szIy1WADKl/R1a5VAFvg3mBc4ktQzkFjbPe9+QdoAnqwlYfoElEivAH1bAEVH2i8Je1VxBQwEe0lFk1bbLvG9ZKzt7P7a7ZKYjunqGkhewtVE0b6bAJrYJsO/f88PeHzOe3/w43O//oc+3vEfffbj8T7/h8drjy/zeO1dPufx2ru99nj8r295vNuf+ZOPd/6MT3sxZ3W+v7tSUP08KzrJx4dKxktUC3bs1H5LiuniJvA7/uqqbT5LuuzUtttegZtcYu720/ir7zXuSpokI77RcVUvzjfx3DGLv8rW8d7rEQjH68vP8AXZaRFGnvqC78Zscs7xThTCBrI0pptsS+KKQTdRknuEeoA9gj+iv79L4ItLCK5Vc2S9kxdW84tlCEVXHWBp9bcx2Uo7kr/icdvt1t/FOBMeTVwlRyUV1flNdHz6Ehu6Q2Lrz89iSt9WA/1t8mPt3cmxXTPd0cv8xar85PS3Z5a9eAzhNvGmL8VSdcrvpkPPTa/tyeUZYrrcuCrj7t19VjR3/SZZZpd9Fz+KmGf4ceO/eFa8Imcxpnny2ffe0/Ns1Vz2hd3/LD9dTH8WQ/Wn62fXB0tgL4YWcyr3zWUXb2//bK/4pm+TRvMRj6945n7bWb/qV/2qL3ZWPK1fcW0nDn/TJ2yoDPMfhSGMX398t0WdPNe33K9NMsCDXTc8WNvdliu2dh3Z+SyfHjHsS+8ma4sukwr7VMyvPT8xWcwie3mGYl5MwS8r1O7hO/tsXpu8nVBo2+U3vf/mIfeYaOE/ZPc4Fn2RdZ+K8um945tcuOc+y4vJL2eW54lfOFJOo/3LBS7XgEOXxzauG6+wdePRVhe9ilOu0Ra+eXn2xRbnje/yDBhY32rO0F5tL1YnU3lP2+ijb8Zx+SQfMulUbDEZVF6tv32u/Y69XEd/4rs6WRxerqFdvmN8xlaOrYbZtV4C2/HRnRz1dtly/ylftNXuyxW+1P/+P7/TF6ugf3vIuUJ62+yH3VuhX3GtmF/7P+Wn/JTHj/gRP+Llt+m3st5/u2dvt9+K/Lbev61HAPbSvN2/Z+w3YbD7tg1/z97/+T//519+4/53/s7f+b9vuS9REwgFqyZAQILEcXRO3sARDAKGM7vnbp/i/Lfw74zdbUMyvglkbU1GbQF4YGZMLRgKApc07e/ODlvFl7Bv8bC/C0xNPIDjkrtXkRuO0BVKwVzCZ2xNRk0M/X7Jt3NXBxIBPUsSL8loLwN8nw96vOWj//vHl/sDv/PxuR/44Y+3fOP//vF4r22C+bzHl/8df+zxDp/z7x7v+L/8i5digw30pa2S/2fAWFu4h/2eEcra/PYpWfHvArtjJdhNxPV1cj4bV8lmk1yTRImfwq6TFI2n+kX9f2O/PtYE2P7oQV/1mztj/rbArn7M35pknC+xL77o13Vrw7OnI1v1s8Z0SVBXj+jJp/H1+I3N+kTleeb7k2dybbvrCnqrw7a2ewGV/mCOonWYgfT7WaldayWfjXbMKuGO8Q8+4W/E0RbXFfP7WS1bZflrcak4w19uUUq/9f36NpnYpHEkF9QXn0107rz8oZCB08WESxytNO44fWprn1tF3f+3tVpf/Ffs75hCzLgaU+vPOwv41cbFxo0l45pdVsxvdl2h1HvFRePvHit5J/f12eJDbfLM1y+m1nYX/xq/r8Jr7cGaa7v6zS3MnuFDc0/xpfnq4m3H/Kocd+P53qNAU8zN1vxhsdr3NYhPxNtK4XzOPWKPbRRn5PCCSr8nL3fx6X3Cw9ps/ubcjTFyWWlfHxuPHSLeUTFfHEZsQtKkqN0+dpZY4de3GNu44N7O7bpNHijIYTY9wJtOnpk8mHziyq4e/t48f22vuCl+sZu8LQbF1vqhj8uX4A+5tN8id+3Bg33XN9nqt2vvGd+8fKNctljoup1fW15YWLmb426cl9fSf/nVM56I28F8E0FkaRxfnisv9Rrt7P7pdf/YyFjfFjcT+8UA9pAnjYn9ahf8+PI3spbzyTGNJ/5YzL35wH1ynjbvpBTfkTdru+J7J6r4ELuwGUwwdnXI2l4cDk82ibzfOP8S//uf3mAF/f/lv0xBv0L9J//kn/zCC/d78ftpufr/7PBDfsgPeXlR3i/+xb/45dr+2+ObK/S///f//i8r7PsJu2f/9pv1f/pP/+kX237jb/yNX/rY5MFHfdRHPb7v9/2+L49ZjJfu+frXPuiDPuitAkPAvCr5S34CE3hdwAImAh0RvQXE7muB3FnKZ6QSsF0QvAVX5RF0F5jcI4FISFehHcuuVZgIPH29imy4p+Dba0s4gMgtMJrkgCRi0kRYWQBCgbFg2WIY0GiTTCVrTRBWBgDbWz7sox6f9yH/x8e7/uU/93iHd36Xx2vv+uUen/PV3/fxuR/61R5f9n/8K493+fS/+Xoxb+y3EPQ3HyjZr9z6dIxP+JRIqqfqlY+XLGir56rz6vUGbHVXn0Lg6a0JwvfGhXbqy8ZSf7n9P7PRJbeSgHHchFoZaxdtk811lZGvmty6vu18Y7+kV5sSlm2wcKETWI0Lq1CIKd9tsq/Psofrao/rC8W/Eu4Rd9vu/dSa7fTI9u6Fiwq/tW/b+D5t6Uam6a64KgZbKHQCyPhHqP3m/IrIbnuFVfVluq9P0GvJH/00Np7dW38pgVlbzyYM7oqQvjuhVNnIgWybCC15mgwrNjwOMXIz+3g04hZV+7vHdv/IM2xhc/q2So/4j/TuGN8TJ867fgRrtvH75XLR1Qvc0X/xqlhcv6zPXlveHFafr9835/GR+kpzR9ssDjS+O46SZbI+w9m2VezwvT7c/HQJ+5XbOIuX9fOdX9t8QT98wQTcyJqfgJusiy8Fl/YUBMViq7yztZU1MtF7J+o6SQWnG4/zpU1YkZMPuYbPzTeHL/PN+d0K+MUGPrD7nJPH/bScQlv/+B5s3jjWn2K+K9vkqg17f7fW18/lFvm6GFKfK/abZNj56c3qqXypzfVvvOU7vb/xQIbrr+UW/MY1/Gt9tphnF/3yGT58/XXXt7CbLHa2Nu4bA81vHd+zay6na9zVz1rQF2P4RPP11dMdkxgwLvjQfFfdXn7BF/iW/FhuRYa1YxxyCbxpbu445JKLt/ygk1nabz9iit/ppzqi931qj8907Gtr53GGxlPt0Ik9bcsri9+3ywr9mwX9sxT6cmy22K8d7Tn5j/u4j3v803/6Tx8f+7Ef+/irf/WvPr1nz73/xb/4F1+ej9/P0fVn7t73fd/38St+xa94fOAHfuDjB/2gH/T4C3/hL3yBNuYH+ym7T/iET3iZNNib7/dvBf1ejrcJg9l82/N/za/5Nf9bQd9Ea4bqEvELahyvSb8EoUUDR+eYBUPtlswiiYJP4HD6XkvJkmqJu+AT6B3Tqwoh8jwD3JII4FQZBbZjrHNB6yY0ACDoL1lrkrz3tq/aojp2/BlBa6L03djoW3GFRHyB1dH3+GqP//jR3+7x1i//lR/v/G8/6/H4su/2+HL/0x9/vON/fMvjHf/NZ32+Yv4miUsOmyB3bX1BkdA2rl+yW5OUdtxX8nAjaPfVN/ie5NJY0dfbSgzG16TBZu3nmby3wLptGXtj6Jl/XLu3AKj+q4t7T+OZPsU7AlU/vcm5MrrfffraNYtjW6gRtRu/CAt/GLG03byx1O+XAGvjlcj9n05Ux7bdb2Z1JNmjAj7v5OQt+rqdFlYgxY1jhWF9RmFfQm/bquforQh7TrH+1bbE1LVx7Vg/pyvt3QLy2lFcVP/6r8+0f7i9e4vhN25KtorBK7xW0LOLbdI7bgIFAVIE6GufvUahZzu2yRM5D3H3zLF2J7ciadeOYHm23kvzWtjc8YuxYt7NmVcfJZXPfLn4frG2Oc691ckzrNP/M99xr374y22n8Ut3ZOkn2e/qmvhoPr8+d3XRHNC8AnPWx+y94l083+3v2oT3LQzZzOeu6YSte+cz62N+4qV5rutWcNcrfvgG0m9iYX93gp1P1v92zdqeL/JRvsm34RB/c48Jj8kDZ01owSLys+va6ITZ5LPVX37fJ7wsTsCWFjTNvc0j649vyHsteMgDD/mhtssnGgt00Ov5KZ55cyWfbK7iWzcvklWbu9e1YsaugjsRoH86o8/qgvzVCRmqP/07VwyuTS5/rV5q8+IxLGi/cp5+m/d77PIv49nxZwt0xgkLm5/oVfvF1uY7+bdtwbraevfLQcb+DDtdtz7qy22rXI1dYUsxlBx2D7UNutmxTR6/XVbo//wbbIX+o7/0VujH/fY78Cuw/Tb8p37qpz5LvS/Hdv0nf/Inv6yg7zn7/fzcXry6VXdvxd8b7X/CT/gJT99/8BEf8RGP3/ybf/PLtvq9WM+/Xf8dv+N3fNly/3f+zt95fM2v+TVffsru9bfcX7J2iyAO14ACJgL+EoQSlF6D1HHU/o14PyMTl2S6tom9QVqCUVBqQQJkLuBdgrF239YMbgFWAqoOC1gXKMg8fd5EVsC+XuM+/ZQcAaiCrH6bsC5YATz9LunaHqhAuQX94x3f8fHvvvX3erz1q73X47V3euvjHfZW8E/5lMe7/Z2/snfbf75nj9Z+kx69ke3auPrYfZLzBbUCdXWmvZK4rvo+0xN/qkzaqY4LpiXOxteCvP3rs/cYT5N9E+7V040nycV19X391bb1Gfp6RoqN+xKV4gUicPXe+K59erzJd9+1a5XVdr3au7FkvHyyOr8xWWwpYXnWdpM0/c0XR8Jtw93W1f09WftzUrDC9lWYWdLGXi1a+Lr7qxvEtVtabQUf+VtRb5u3rbZruwRUX2zRv0sC60NXD+S+OqusNw88w536NgyuXa8vyRHNOZXFW8u3itmXFrJRfVuhDj/9XaxUzPFHNmnB1GLI+OUIMaEIWkE/G9mm3J0lYrWTZs/03mOvwqhX3XdtenPF/fvmmuqPrxS/rv80xm/bxaZn557FRndkmFC5+rg5tn53C6ZiotXxvoNBIcv+sEMRD38V3J7hpQeEfp9WWhUkfgZvk030aufO/EIf/IEveXmeYh0WTAY/XWnSSUyZ9Fs/MHKrRDvebfe7XmE+Oef/Cm7X+pQ7YFJzaIsxEw3lC2yytjwKUCzYWBXlr+JPzSX9/gzP1jZ/aXt0uvPaKFcotnSFt3FUP+6EcX2rWOj7s7zvmE+5sLxgx/iZ/p7Fin5gZvkO+7wKx00uFAsdu9yseUR7ClK6uQXyzd1s4rr6z8W49WEsxQ3fy7vYoG1cvKgOyWGsvY/N+bu/W3zXbrX5rY3o0IQfPd3+rq9cG7JPsXhx/Zmf+ZkXur/of/8/32AF/Tf50inoZ8v9jNxv+A2/4WWVflvkV8x3goey95vyW71fvO4N9j/v5/28l/z/SZ/0SY+/+3f/7svP033Mx3zMy9vpN0Hw7A344zJbnd9v2n/P7/k9P99L/L79t//2L23ubfqf+Imf+FLcr73X3vd93/fFehO2s6ocnICCtytKF9xaNC+4OpPeWfYm/yZdTs15XVdQK+i+ipQX5AS55FeA0T7C3aC6iUJfjY5nYAVcLmlucYFkI6fuARD0KOnQUT/v2LtaYBxmdyuTMRdYmwjpjp5LbHbMyze6beqtj9ceb/la3+jxlm/w0Y93ePz7xzv/i3/1+DKf/v95fJlP/xuPz/vcz/kCz84j0k0qFxBvcjbeu5Lg+PW9q6smc0Sp/gVAr39p51kicg7x0V5Jff2mibarBO3j9tMYuwmpY+xEwLOx3wQh3tmi/dYv+/3aRDIq8Wx8rE0k0bW1OcKh797L72xVXzu2az+LRViD0PJPie+S4xb+l9w8k4f/TAYvy9r2+5FyL7NS2G9c89MRcKS5BW91rZhQVN6J005aKkp6jZex+V36rdJ7Qd7Fp+s/YoYvXmwoWaiObrF9fahxVRx9xiz4hXzRvy9GXbyo/5hsWQG//56lt2W6pLwF/drs+LXZCRQrp4oNvjYf8wJEdmrsk9cKpd/0VtTvXrqs/8Kg6uvmwuKZ69x373+mx4sX1zaXYF4c7Pn2f/HqmdzF2osHbct3RZN7tzsAACAASURBVLF8ZlKlMt3iwjkFAhxia/inkO6jPrhCCz0+bjw71yKkxe36hgG73jP2zam7ppyk3Gv38i3+AT/kvxYe+BIfoh8FuBV1u0XKd+i/+vAeE6vq81tF8d0pZKz0q73J0kkDcXHz/OUmF9vrZ3RweRqsb8zWj24xBGv4SHFP28U+OFnfhhMtIvE1xXgnU3G78uDmmebnydWCj5z1t05I3Bgiu3hpDrnjI0PjtDiy79Mf+di7n3KsGOn4yXnbr53JWa5ZPKqeyGLM8oX2mptu/D6TuRhTG1TX+u+kIhu1Dz5e37j8h/53bfkMneEpdoyRqTEuZ/FLWLD43tvQv8T/3izon6pwNvlZP+tnPX7cj/txX6iK96z7n/2zf/bluu0cXFG/5+Q/7MM+7GXxZ7baFvutvm+FfsX+/ffNv/k3f3mT/SYHfskv+SUv9/i3Nrfl/+M//uNf3tUzLvprf+2vfbz2Pu/zPi9vuS9h5vgFMqBSYBbIgoizlkAAW4lV27u2M2TO77MApN/2BXAE0yXnkjaAEQCCpDMqk0OCa1/Grg9BU/C8YHj/LggWeFrMPSP6DXrAcsHoJj4gUv2W8D4DcnpEDt3bxEkP7kdg2fX1gu/Lvcfj897z/R7v/B/+l8c7fc5bHu/0uf/x8c5v/ZzXdXv7L1G5jjy5FC/GAOgkRnaozksWasteU53opwm9vtwEXls2wZCzumSz2tYYtc/fn5GEXtvJB7Zwvj7Q2Lvx0fGVQNUP21bJ/iVRbZtPX3JBvp1XSGm/trjHel8J8r4PBEeMTVzVBo3zfS+ZbKIvTiB1xarb5vVLOrY1d9upBqQrIPum9Z23auaZ9o61fc+mG1ffmA8brXAh8cVIui9p9zvZfsZu50pwrt/C/Rvj4gL2+RRz9cnavu3TVXH/mb3F1cVBfVycu/FTPJ6v2WpvlV5Bv+PygIkXbRsfHGyBb3s+fzRhpBhXrK/tfWeryr3vJnjsqvCb9eynYLrFVn2whNNY6LmxU0yp/UuqX8ftt771CzwS9apcUdxpW8+wsXI9w+hnmHTlK1YpJOm53KG6qC3Zkw21seO2u3sHxopY2NK+xOqVrbHTIo3fmgQyeaQYaK7taiP/nD8g+n414RnO0s3689z8ZPXWeXna6jj/06e4ZCfF1GJjbfNTjzKx8e7rs93yn3dQmEyAC+JFPqbH5hg6aXF0c6f+ry/hhW2/uePGOP9pXpPT+nkx4RlvgD2TTfy2XZy6PnQnfhq3l9M03kwONM/ztWIg/ZLfTxfefujcmDuWHnN8fgUXfdK9fNVcyr/4QflYOVbtJkbKZa9OaqNiW3P7xcxnvkT2TvDt2Po2acBWbdviTXMd27u/uDUbLV5MWsitzaU715pk17C3OCGv/EK28qHZ+u2y5f7Ngr4u9Pr3+fm2tr/P+7zP0/M9uGfqt2PSv/GQPSu/Qnw2m89s8uXTP/3TP99z9W3jq3yVr/L44A/+4Menfdqnvazk1+d23fjnh3zIh7wsKm1CYNe99n7v934vBb0khhC3oN2xOVYDjSPdonwddfa4wQBsgEnvLfjdgC+wAccd64xZgeOOZdcWSAuEBcMGYhPYxt1CssnoGfg0+QOgJivfkbdLtJusKxObsAc5qlf9FbCBCGIARG/bBTTtdPVZome3z+dg/+l599eiaz7Cd54l7CboJoQSpskFyDpmemBfNivpB4TPdEAP9Oq+gmiTW8lI9Xx95Sadjqv+VpIiBkskJoeijD5KCMWq/m6BTv9NitVNr+cba8t/463u6Jwc7ns2KSbmjKlx17HXB0pIes3aGuld8YtQVtb6Ir0gu/qFEY2ve+za6iK3cfet9yvqydYXaPn98voQfGzsm6xoUc/nrfK30JPs2WLjQ/4H7CvsV9SPhN1Yra7vBEHl7LlOJF3s8ffnw4L/pLTGcGOHP76KhDUO62+N5ZInfqDYUNTPV2aPJTy/LmBHhO3O62vH+Mh0ewuW7hJZX92CPDkU8l1V5bvNcb1u9tpK/QqmFmGN92c6pTt+WLyAZ8WYFhi7pzGt/XsN3d7cyC7FvvbZWKkvXb8qUb5tVqa2x7by7bNJ/2LH+sAp+jOGCvdda1s5e8MyfRR/dsw28ck8W/rpSv2KS7Fjgoneays6WZt0uHbnC2sXds0/2OM/fs5bHv/+y7/18c7/8nNfX8FdO5/1WZ/1cs3678/IrW2P/VRfjUv+brFjMni+nmyTuztcyMMm0wX9eLFeCzqYN1nXzsVcsrdYUuD4VBDhltrfWFzDd5yT364vdiKFj+3Ys6KZzYyhebj3woHmSjndeHtvMascsvnHNe4Tp7PLMO4We3gWudpH44y+WwzSET039sq5a3u66SRmeQH8YB8y6EN8iQ+P15X/N8eLM+3K881p19bO8X82pgPjLJ5evZGPr7UNtr36paeOkSzeDaQfdhUb+rs4u79N8rfG2bH9vdy/wu9L/O9/fINtuf8WXzpb7r/Eev1SaOBly73ktwA1ewCYJgOHA5RN+AXHJlsg1OCTMEsCCsIc/SYf/ZFDn4IFsAiqOnuP7XpbYMlFls6I3fYAn0ArEW3yL2Fqkr5JAAhsnBdoWgRfMEOELkkvAPCZZ0QPINW29NAkWP12fLu2+nMPoKkfVSbAVJk6Bn4HsG/hV7kLtnyzSYRt6mNNEBKz8zdJ3CRTUC3x5beN0cqh3Wfkpfd2PE0qYsXsL3JSgnF9uP7HxjdpVC/GWhJyx9hET9/Vp3Hegp6v6oOsJSHtv0m5flIytLj2bL2filsbdotUH8atiCrpuDZBWOo7z+x7k/9I1Z5z8lN2nqe3ZVXhh2gZl3jZp3PGpaiHw1batFX7FWMUACP0KxS37X7/7w6BjqEYTXfsyZcmM7/UH91W389yVfNF46G65UvNE/TC3xqrtVH71876VGitmFfUW5XfOTsixJRCYm10EkqbLQjbp9hUOLVghzPFMn5mdd9q5rNV++qYbu8xOm28NN4uySzWXdwTE8UX11x71Udqm2ft1158ae0h9W27+N92YZCVLmO8WM9Prch7U71VeNvr155rYIefCFN88P/1oWD1zPdkU8y2CNy987m1ryifry0Gd9w/RfrlO4tb5FwM8B9/77y30nu3zWTsoze21vtJuXIs8vJzLwA0KWgS0hjZjN8r7lt87V4x0Hz2LFfJa8bFZiZf4HknMMmycdu9sGOeJ+cH5alr3+QdvT/LxfoXm669stcfi3XGe3N62y1m4DrlfY2bcuhdA6NhKf8sJuya2Y0/FGufYQffbr/ysslNcshVz3ipybHZfuc7KdrcDsdvf+Kabvnk5WvNc/ynetfOztFZ++yEj7HvfDlVeQmdPZvgkSOKrZ2wcNwEmHh23BhNIPGDYiPdNffWHvyYvndO7nm7bLl/s6B/RmfeEMdeCnogzQnrZBvFLfA4muC6gHqdd9eXuCGxzxxXAn2W0NuP8w1mJAr46Xf9AH8rXg3sS0ouGF2iIrl2HNpoYFZGxe7uaXHRxLZ+mrDorIkKsLaIeVWykQjricCgoE6HLdAlITZuUiyQ8JkRCsmnM+PPCiN2aUEDPCUUYyZnQbmJYN9vAajP2/fbIoJsXELiGNkQ+Gvjm5iub3Usle0mEf31fjpyrEWh8Tin7TuWZ0jUdvjP/URy2j55ei1fqe74gHON/xLMjq9tPiNIkiGiZtX1Gdlov+zmk5wtCHbMBJvzz/RWHdt6vxX6bX8aaVf8GX8LAvHFbkjr2jQmkwKKTETZyleJbgtmuILsb7Z+Bb3fpmfL4mXJeuPd97eFafVVeipOFnuQkYtDSBd908s9Xnx7Rsor+9pQbNHliqqtyPcFhv3ZQdhcv+yY4Frfc9A4mN940Zjcye5WVMjIx1y3zxZps5dJGDhbP23BefXOthf/aqvav9j+DKMujj3Dcvq+9iZbx1A7Fn8qU2Ov/qmfco/6y8WGTsIo6O3o2322iJO79pwt8QX9WZ2Xu6zu7z7b96sLq23DqBXqa29F165tMWe884Fdt3MmA4pHk7M/KycOEPnl375wkT8ah4LZYkd/Ss92fH5nHMXwybKxd4cDTLkvJJ2sLZbY2oo/P5D/+OctWhRn13+nMzG7c3zMp/Y3Vnyq58hTnzUWnE4b9fmdwwVgFF2JpeY5/fTYzXH1GXprvmKvxvoz3nCx9+bPxvcdd+9tEWuMxa5ipAmuclpYSR9yc2Pf+JoPdr2cV/vQXbFNrBY3yHgxSl5vDVIMKXegl9pUH/Wf5var1+urtf0t5umXX+EB+5yM/H9/20GzGHVOTNLt4v/tsuX+zYK+rvmG+v7yDL2C3qxrC/g6HcC5xYAgKpnZtYo9Tl4gKlloYhaAz0DngibwuaArIPQrIHa9VZFnZKgBDTSunAU3gXSLrBJYMu/Y+kf0ClTaBIYF/dtfk0THXSB1/BnI69e4bhuAj01uGy0MjIle6x8S7auigRwSKLIFYAHoJafae5Xcl5hWF/XDtlMb3yRRUolgub5+2zaavNj/GRGvLV5ls+qvBZz22tcz294EV59la2NuW+67BeSuuZNQYoWs/IJ+moD5840/fTdx9/7qnB4QdW+Ybz/77m8+gQS3qHIdefh3E/gzn4MV6/v+BnoLP/hpfIgoPdYvNq6+Md+qx2yANHcnBD3wUdd5PnsJ3u+gw736WX37VWO88X/tVrv0e32pPlx/rI1unNeWN96ubZ7FOIJIn3vPgRcYWpWcneyIoIvGAhvzZ5Muz/LfCqjda8v8ZOzbvetXa/fuGFHYW13tM892RTXOGiev0m/zSO14saqYeWOOjxXPL/bS07X5jUH9IsSwsZh79X/zkMJUHD37Gy7sXAta/Y4Uz+5ru8WDccGJ4tjsgx/Jc3YMOK4tfGrtb4LGbqK175n06gYeiW1EvbtyilkmifjF+sArvABvYyTn+vLiTjsR9mkSgEw3b7EXH6Brvqwws+PEmBqvipidK9a1cG6xtbZMtrS9fW8xfXM2m9XPvcdAXPItsd44xl0vL6ivTzar4Hx+58vJcFy+Ra7r182D5Nk9t8C8cS5mXsU3Km85ZvNcsY4cxkB/Pi9Gk6e7YPmmsYsbcaYNvPjaim3X53yqjzxdnggDn2FW8a7jvTykcd38TI7rZ/qk27bH/o39+tCdSOIXlxeyg919YqU+y49dW/uu/+GAx2+aE77I3//kG2zL/bd8c8v967zMS/HMZu5TQc9JORcQvoSGg7UIm/PdZxEb8E3UwP4Wuc/IRcFB4AluoNwgIBuSjUi7BwjcYsh1JXWUdsEE+DlecDS2gvWVs+AJ9Hw6N5vcJHaTQleaOr6CfAFo17N1dVZdFPDpHsAhLvscubgEqaBUslCw1a/EL7kXRAuk2qksPVbZ+dslmkC8PkjPZkWr69q3CZtuSmAuAS34Nlle+a9+CsLavKsDtdn0dlcoyPUsrprUnb8FXuPyko3GMvvUzzrZpp2OiewlYNXnvZZ+buHVle0SOP6PPGib3pHRS+Rqr66g3xgiz/rfyvxW6P1EmtVBk1RXL3y9ZA/OKELglXjoy62KP8iJlSjPZPf3z/c8/bPn+VvM3Li6MUNvl/C9nkj+0/PZxYDrT8Wr+syzWHhVfBQXXkVUtA2fvLBwBX1tNJ11+732ah9+akW2ONXx7TvdI7gKLsV67d1Vqo51EwO7zk6LfXo/wrPHxZ7ptDa5uegWAmKfvesHrq2f0H+v57vt1/fmofp4sQmv0OYlqo4rKBcbnZRRUGuTraYvHAR+FcutCLIx+yiq1q94HFne4zUKGZ/Tjfxn1VsMrN29GGl+Z3V95+yuK76sb37TreX77h4Ffj/t7oD98lfHZCcR3+1b78lSvy5ebZzd2s6e/GD9mZySp+obFnV2n118clX5SnONXXrlf3CubTe/sx3etPbY4+aA+lP7Lc+gv8YXn27c13d3Dzkvvrlux6cvOzj2N91fHsEn6rPlADfeLj/EGZ/l3VcdW5/6oH/6K781OQa77sR09dDcUd+qbjt2etyx5rpi/7VV7XX5mkdbikX1p8ou9oubxaOOxfFO9JF9Y6ve6Nt5Pt44JbdJt+tDa8MuF33DsI1hE/hvl4L+T7zBCvr/4c2C/nUssEIvcQkiANSg4syCudcKNk65vyW9Aq9k13snDNLTZFiHBsISqE+Bs2u7pfYSFwEsUG+x2YAzPkmyMnV8+qAX43C9vgShZFOA0B7wROBvIhH47b/gIjnqU6FOP02EdAe8ei0Zka/1R1cle2yKNAPLtdnCUsKs3a9P3UR2kw3fqky1e213v9NXx3+voVtE45muS1ZaVPLRJvnrt72mfddvOrYmvX6/xLpydma/ya4Eh9/VP5skb1KlY/a/E2htp8n/GVloLPV8feom+I79+sgdi+embX/tuG5ipXe+CTcaix17cYWMZJtORhxH2r18TZHYCU33zR5W9tpWxyemumXUyi9ZLrkqqfC79LbgrqBX1BczipH9Xv+5/tp4qh0rP5u6tn77LFZLtK581VHtVt+4MlbXdKmoX1HW1UrvLrAywqcRJTinMNFefX/t7bjnmO2GMFmkEEfQfSro+PLk3rVry24LLznzaVv01dkz3GuOdP7a+cYYTHF9sa7x2fZq7+sfxTh9PysY2h99NE+JBbsqWtC3yOk9z4pVBUt9HNeBUeU3a2++sbY2cdc8q195o34Oc+CQn4CbDjqZ09zKX3av55L5iJ+L3Sc/exVusUFf+jf9Kv77Xo3apHxm31vIu3/jMc7JSb5n2Ll7mpdMWHQyxH3O+fsWUV0RLibwz+Jhc4q8pLitf7OfvsV6izpcRZvygnsvDvGdct762s231adc7XN2NilcTLu423O1YTGi8hhDuR45xEf5THcd7ToTEPptP3BRnNDf5UTPxlDsmE060QEzb26Sw5/lLza7nLTjLz/acb6Nh8MT/ghTqmdywhEybgyzH0yvDfooCKygc7yhsUXOLgaSTX2xuH67vBTvzYK+7vmG+v7ae7/3e7/+lnugqbiewwA3iXnOh9wAR4D4DPTmnCXznBWwObe/bwIGFAVNif0Gv8AWNAIOEOxv45ucTaQlECUn7hXoxitJCMBbwOpr99nxYGzA5FXEuABzC+mSKDqho9kJ+COETYodF7mBbfVMb64BbJ3FvKBaMC2A01P1Ztw3sXUSBRFoW7XRs+OV6eqWTkucS0CMn7w3+ZVsAvwS1eq2ZOOSZcmusVSCsfMlBHxF/03+2qi9rkyVi77pFiGRNEpGK3ft1MRFlxK3vhrPHdvVRfV0Y6627DglsPptk/Zdra/dYVrRWdvwqzuTrp9aiXpVrCsMrR5uG/4KPT7FTvCrpOheA29KiuiLvcg6eXZ/X8i3xL6t9ltV9Pv0//Jf/suXv59NrPDLkpRnvnN9lUzFpWe4Vt/qtfXr6w90oL0WSM/888Zd43v9T+/efj/b9Hn6Fodrm42KgWLv4qwCc/0pwvfJTiXDt8AvOatf8W/t2H6/Ym72tGLf+59hBCy5un2GYfX3xgifqI9e/C8JflU7tRlOcfNq49v37qyrza6NEOT6Lf1UD3ydTlq4TN/s6zjOAJvJBUfpqjm0XETe33mPZeyevd9iE4Dil//gQcWk2b929x6gYjC5YN7k3gTE/l5b7je5RCe1nfiGo5Nz8vdxnetT17fqx2wBZ+USvJJv8Qcxs+tMaNAvvNR+Y5Nv3hhogaXt+pyx39grHu76yz2MufyqkwFXnp0zOVLe9iq81X6x2rXFXLZgN7Z/Fa6Sq1ygcVmd+r7zHsnAAWEhbljOXW5pzFe/5PXZsRlfcaec4uaP+kP5HduXT4k1bfBD8cpP6bH6cI+JIT7SGOzCGF1PB47DRjs0nCsGlAfvPj664zDGmPF93Ga48Nmf/dmF7y/e9zcL+i+e3v4ruOv1gp5z2woiSDlUE7Xk5pp91tEvcBcQC2wX/FtYNRBt6eos/XQnYZPjFidkJlsLegQReZKgBXPJfgHr6gXgF5QQyAKXsXaMNxkCCX2/6tqS1fbfGU2EQFIt0enscpMGO5W88IduqyuoNnk1CbQQq7yu7wRH+5M0+N2dbJCQC561z7VDQV7ba+P6QpPGM72zTVfuJMMmJuNu4m1B0yRe3TfOLinuGGrPEiZ6bdKWeB27pIPvS35k6Cx07Yg0ivfqsXYqYajfVV5+S4clii2s6bFkX+xeP+RHCKkVtSZjmFH7lEAporRVHV2y3cJGIbC+PVe/7d10wd8UKFbp7yoEPV5yVfKxa0qyxcQKHj9ntOJ9/1dE7HOJfqv0r9oeW2J/8cUYjLf+XB1c+/r7xnLJWgllv7sGHrN5+/O9RLPx1zhiH7spZpv5h2J+q5n7bhKFXeh9/WvDOflI7rDFm312XEHf5+n5WAvy3bO/FTfGZNwKsa7UtrB7Rnr50MVQ9rhxWhxrbN0YRuRdIzbrF85dMl+CeicD2au/EW/xgO53rv1Nr7OjbepILnsp0hvvxtnVT/gzPW8irnyAHhFsq26uXV/bDQMzijG7ZsfFHSxX0OMmrls7vtsaP5vzpfpO44tP9rn+nffojefcjQUH0MbkKkZNZhNHzbVrvzHY+Ly578ZqsQ1mFddxln0q6NdGMbK8QS6Wh/bZ3FUck7PkRLmwmHP9ufjRPMh/mpcvbtNrfcYxua98T1F3sZL/dkKj+boyaq85q3zDGGqnjqE5oLszbs5sodn8LWaK3Xx/bcDSynT5dnVkbDffl6fS281D7AxPYVbHS6frE06JPXEC462Ca5cN10ZX4G9ssB98L3bxcb5YP147LdzhRP2wulsbi9e3y0vx/tgbbMv9t31zy/3r+Xpb7uckEifn5tASIUd8luhbWHOygiPwXoCaSS+ZcY8AFvxkQIoQAECugH8W1A2SguoNYgGP3FT+S2Qn3y04G2AF1M60AVgg0CTyKrLlWgCnn4LZLfwQCjYreJVE3zFLUCU9TbQ3UV4fqE5qyxJE/QO2t0XejXn3PEtC9FkifwmCv0soayu+NHl3DSJwgZ8P3CR17U53l8Q0aT8jD23nJrOO/35nA21KNJdgkZt8TaZts/FNr/yrvngJBz1qiz+3vyvr9c/KKMauf7DnMz3f++FGt+eWEM3W9QvykR35gyHGVn0psKp/tl6/tuCv3/Wn0LcNdn/vOn/TNcLe2FHM7HrPA65/RSL8c35trR3btFfQ/6t/9a9e/neVsHFc7Orxjq/++So7tFjs9Y1jY7349QwT6oMlorf/4mjxjM3Iwg4r6BX1KxJtw+/jEM+Ke+30HNzt7jPy+Yky9uJ7nidWvLBhxwW/65cb29rwjD0/1G5jS47tJ9vW54u3N8/3nBhsHGhHviu+tMgp3u6aTqjyPQU2P5bntd2VY/ra+Bdrzff1X/cqCionziOfiNX5wsXTtbnzXji5SYT13Td9r48dW7yt7eZqhLzH6GdFPALfl9qtLfaFyezLLjveySi28T4H99MxbGxcdaKq/nWL4BuLa6t8Ttw94xP0L1bEOn8rPviVAb5k7JOzOb8+1Pube57xOTp4xkXY+S5sGRP7lUNdXGqOrN4be/Wva9P9jfO2eN/xxhTdF2c7NnLxxetDfI7PsOfNtWRoUSlm7jiaR+TytSsH3riq7oy5E234V/NhOVPH1HzCBiYmyMJ+zuN7+mEjciroyxnq83RlFwO9GMOzXDQZajvYVV/tsR03oVDs3dg9arfr326/Q/9mQX/T5Bvm79fe7/3e761zDKAO5G4iF6hG1oL/FqUN0iZQbQoipFpwNUkJhBZYFxzNHF/iULBpIhdkDXzyrW+Ff0GkJPMWSyVPko8Epa9ONtDLTer0INkVVKoTgF4Ar6eR4dn9V76SRPoouBWYL6iWMDl3iUJ1rG/HbgF9falJrOBdW7Drs0TLn/RnrFdvijzEpWTjThbUp7XbzwJtj/MvRKm277gnG+LdZHNJAB1Uv2Tje/V/dmQn910fqf3uWJsM2x7dI+t38uTK3r/FxdUBkvGMoF/7XX+/sYCgtLAvntxCqcSKHJOTrPyDDiV511Qf3YIPpxSOCnm/k62o1/+uR27o21Z+b1lW1Hk2tz4we8CKnd9q4LOCnrwlWdVp441s9Z/6CWJzbdLrS+p3LzmLL8/wTGzdrEq+fl6ZG5f8Z/3OFt58v+Ksq/VIkoKhuFwfYJtbrM7HEH4xwQfY1mS0gosv3sL+Fh1i0Q4N7bhO7LcYdC18ab4ulovFxuTFuJJO+iwBLy7t/PRgV0oxprbfcS+03P0Kbfh8P8l/fW22NwnQvAQX7/gc59vlByPoK+wrZydG5IdiCA5hctjKHWynO7Jpz2SPFyDahdFi3G4AY+7Yybn2NuGw/if/xdh7L71WrutXdFOMX7t8vDHddm5+4pcXXyoTf5oMbEG/G5N3GWi7K/TkYOP9XdsZRwu6y/PIwi/go3tdz6/FzuUiZJgNhjO9rhhG/41BbfGNnru5m75hXHnPxT3jpuOb+4wdX6ke9Xs5kRxdfL6xJg/Ju2oNtjHOtQEjn9mtubk6lLtujrg6qQ1uvpPrXVPOiUMYx8Zsske8823+Ul3uepPwcgF+C8vlChNWjdtiE/8rN3Lvjr3dXor3ZkF/qcYb5u/X3v/93/+loAdSnIzTAAlA4LPEpkWG4Ci5bTC2oNFWgQig3SKshLXg3L4RLECH7DjeZE++JnWBpv0WKDvWJAOILqmV+PbZMVwg9fcF7h2nj46NLE0y1eslXiW21Uvb3/eOEejWdoCxY7mkWZtNiDeJXdt0CyAbsL2JlZsoOkYElp/WP+pPjl8/qR/z/xJZsjSSXdd7K9NNOp3MEleSljG3+Kq/ikcylUzc5KXfkqOS3puo+ndt9iwp9tomEseLA9dHLiEqyUC46Mi9TVq1WfFH350sKbloMq/f+QkzBQPfaKFTe1/i3bjQxvpFgouZXT1S8E/ekW//FekKe6vDu97qSQNRNQAAIABJREFUO7y0Ouln1ibn+vVsbFcQkG3X7Hn6FvQld8bLH/kDn7o2uMdrl95b/xAjJdDFjB7vtY2zZ5jj2P28vnLPr4/p0zP1K+b9Vn234HcFt5jSSWC63n38w4RA44kPTPeK+h2DB3zQ3+4tiZZbtcGOd3z6gid2fXTVr/mLzp/ZrDaV2/SH7LawIHdz7i3I2x98k1vtcpgsJb4tspzTR+3dIq/na8tdbwIBeSZj82ELLjoVm9W51cfmpIuFiuAdXzxunDtm4mXF/GL57rzZ9ZN9fWwnArxt4aQdL8urfW6R577qw5g6OSQmn+UHftcijQ1g6u4juzYu92uOaj6sbvkAOxXn5Uj+0PykcPRZ3BKnjZ/mcTq+Y9KW+3edyQeTOHxOe1bHb6w2V5d3NC7px/m2/arYb7tsUX5QbsmnyXrjuzqpji/Pqc3hIR1ef8DtynvgDqwrTygmta3yoeLxtVk5rfuf4VXvW//s2XihA5/8VNzv7+Ze+AhTjM/qPI6pKBcz/Kt2V080P7Cl/ocfb5dn6P/IG2zL/bd7c8v963HyAR/wAS8FfZ2oDnuDGhErAeyM2tqRGDh0iYi+mpCadNZ+yY/+CNxAFgDPwJEcJSQtjoBSiUIJRMHwVYEFfPWxe4DijjlfYtokdoHhAm9JQb8XlJ+BNZs1MT6bDaY/QKPd6qZ6b3v8pdfygwKNsdOzvxGZFr2IahOm/tv22kJSyfQqPVTm2qn21UfHf2Og15eQPru3hKq+eUl0fU+MNKmJHwmohZik1+Tavi6hfGbH+mVjo7atXuu7xYVn/qjt2y/dVFZ+2PHdOL/t9e8m+rb7Osi99trL151TGCvujU9yNcbr6+RpEu7KOsy641O0ScQj8orHvuTLW/r91NKu30pdV+ptrbX6P9k9I7/Z+RI0cbVjO6egX9K/GFSi+AzvG2P1N/q9tnnWRkladVT/qL1un/e6+v8zcnsx8Mq683ZurKBX3PuFgv2tMEem6OkS7J1XSPIxEzq7VjFSH9oxz8BPNjlTfjR+eMDHmxtbIF19wRpkT/tkuJOHbX/yND8XA+gVcb2TY7232F4sq+3Ea3dDNPbYbePx/HaLumc8pMfYqqvvbEQHnUhbf8VpeceE2eKNDeDeCvTt9mBHRYu4wEVgx7bGTgbFu0Lc2+dvHE8Guxw6kbjr1oaVfTas7ZqrdvzZbqD1b0W/WH7zWLFSLLSYaYy5dlhVe7XN6pp/KG6MZZ87R3fFiB3zE1/iRL+7b21NP22zNmm+6bj5dnPi2p+O+tOo7G0FVtvPeNDN3c9y0+U/xUmPluACfEQ7dNzitjqrTxSH5Pp9KjQrW7H8Gacgs/b5Jxwobut3Mk5+dm1ucKx45nxxw/g7cd7cxG9uPOP45TjF811/fY1vVk447fraiv+IkXID9UHxmO6eyc+X6Gv3rV3H+dx8c7n97fKW+z/8Bivov8ObBf3rMfuBH/iBb+XAQLCzipf87UYJkINfh1RsuXbtIraAB4A2+QIPSaKFpqBDjAsUSMGOATRjck4AdzbsBmNB8SazZ0ApqAs4xiOZdObW+Jp8ChJtp8ebpIBEE56gbgIqoTUWY+jYavu2XVuUFBTwXI8g7ZMOyUf/lc14lqRuwqjNr147Tv7k2DN/IE+BUkKUXHp/+zPOm9yq12cFrr7opv3dJEUnbIBI6kNiUFC0cNEu+Yyj8ikkeuxVemo7bNhjJVWVzxjqo01u93hjtcn7+kuLlSv/s2Tv+pucO17fEVtb4BVj7Al/qm++dMnQ7h1p7e4fuFC7KgjEipez9e30XmqHIFrJ7bOF+rNSv762pX5Fu+dvkRZYt0S/F+KtqPe8bm3cOL42v/h0caV/17YlVGxbX2hc3RiuDI3dftcXm9Unbn83Rtp3H8dYYe/XCVbYz0YKKbbshG311hzYAow/7lM8rn/4tWKMT3WLNRwsxpDhrqQ+05c26aJF6sU+vs3v93cngPlzMXzfrabfQqAxyC4mR+ipNoJzN66bC24O1DdZJ7tjZPe5dnduehMT+Ed5wWyx491xQ7eTZYW48+tv8aaP6qBkfQXgrtWm4rlFfLe5Tx4r8opHk30mJezM8RN2yH5z7c0Ha4Pvrg88ap9w4/IE15QzFWf58eUi+r4TXXKqMfb+fe9kRWOdXDffNv46iVLsKaazdbHDdzgHF4vnLaqe4RE56kv01DE/833n62fkJxv9DvMbz/CEfsqltSuGxEnx/BmeGgMbanu+Njy8fKY8WxyX19ycIF/IUcbNTjiB/rXVCYBi2d3RA8vEt2tbgBt346W2obvJVN7f++jeZ7mCOCvGqAPUVrCIfXa8PKTxC3PYrjhsvGtnuf3Ngv5mw/+2/n5tBX0BGQhL+g0Ewd7VBwFdZ0QMOPb+RmgvqF4wFDTaaGALkAvSghEYF4ALUGvLuQJLgVPg7VoAxSUEI301uTWg3WdmTlslJWQlhz4KztVF3bJg1babqC5hL0BceQrKlYcPsFEBqomiQF6CXf1ot3pvGyV4V9aSNomgoK5NyeYmkSbVysE36iONhQL+lX/XtQBvEmPD3dPJsbbR7/TfpMZGdF+9tv1LTOsn9aUSlmeJ3H0SRPuob5ZUSXadLb7kToJ23Lj3t/sac/Xh6qBy1Vcu2ar/Xl82Ju3ONgq6Z8/LtjCvDsSFz52z8u8lPPCrflosdb3CvKvvfZ54Y1DYi+k+OjAZukqH5E8mZGeE3W/RW8lvjNF5cdD5kpjrv9fWV/fiis8Uz/jjvacxfHV+U3N9qT5RLK7NOyayrL9Okux36v2s3bY4m6wRo3Iam1cnXaW3msyW3ZKvb0U9PzIR7rjVGL7veLGgY3oVaZV/206LtOJgcaD+0D7F/d2FAIv4bH1MMeoe8XFzLB83Fn3VT+T7FtMl3grDXXfjEU7jI8UPxyaDSbT67M4vfhRWO7dJsvlL/Wn3r/jf9SYSFM379Cb7Fv501fGaGPLrC9OJ+F4b/GPH7eypzul27ZhYMMbrS9e+cqb2+H/5mzhrfNOvnM0n+Jv793f1fP3gYvfkoK/me3wV12r//H59whX9dBx8fjaXl4qJlZ3f7p4ebzzRnX6LofQPd57p+WKzHCqG4AX+5PrGXzGmY70Yf/vftXeCrtcUT+HJdFK/pevdZ4cEu1QXtZV4v/mAXt3HRvUjMpWzlC/cCdD6T3VnDPQqp9SHq9dyFfJ3TLjb+jdJpy2cp3WASU8LXdVZY4z88AXeDnM+67M+66bJL/rfb67Qf9F19l/JHS8F/ZUFMUFGS5AAqEADyhI1YAXoTSRz1Ab0JXUF0V3XIBccwKVEuckAiHJ61xkjQlYCuGuRX9sgyU+mJjZyAxArapLeri2oAbwC/QXhe66gfgnxBeXqpvop2ayNEaLqoAWX7y0w70xl26vd3NudFIgXEOYDPlskPks4TcJ3gqlgXqBuYqhubyK/tqx/skEngdofWepz2hMzTUhXZ9VDdeA6gC4J1L9uQqN3stxEyEcqs7Fo33jpq/IiEc/szjeqm5tcS24uWTd2OmO7+ot46jirp/pvY/b6mnsaG4pr2631Rd9XvuvHSNra1paiYteWuFfOS7ht87YtVtysXcUePbaYMsbhqxdqebv6rjN7v63BCoHrYzdeLnGrbzRGiyFXt/6+1zyzYePy4pa/L6mpzORtYdK89exafbKDF+W9+7u/+8sWaiujVjcVUHaowdESaXEmJuQb/tAJvvq7PLVPK/UtouTV+jOsKdY+w/TiBgJ540lbcpfPXlcf8L1+DjfWlpx3dcx3dn7Pey7mVhC/ykeah4tTnkGfzSbD/H6TMfP7XdddhC181o/t5bNNY3cyiRt+JGbmE5PlTj7+63/9r1/fbr/xs593YNyV+d0/jsEO9CzWjVd8s4sttWt/x5oHL0fZ31b8TGiQAwfbrh1v8+dbk4mOi9/N0/UfvkG/9Wcx1ZzMZ/RhDDevdfcFn7pYLM4Un4peY2jhRGd0+6rJrOKO3EsPCtNyYtewXWWE2cZSPkhfxsD3ywE68aVvq7omC9sOH2ju3H0tCp279zXfrw+Tj8/yf3WEE1RXxfFicnNZ2y234dcws+fco6AvjvBPcjS22KH8pTIW55rXmmsul2rubF+NSVzAteWD/ETcdZdBY3ly7hqF/sVxtdju8ROTn/mZn1n1fvG+//432Jb77/zmlvvXudeeoa8TAd2CzAVxM8d35cgMIsdbu7bpSHDP2kdSC4zPZsuabG5B3x0CJSWTpQn9FofG3tkxSbsFVUllQRMoA8X2Zaw3UTZZlqQAHW08A8pbuJRES/7Vv2IU6JG9xFAyfEaKdx273GRfYEPirt+4v0VfC6KS1ltYVk/P5G6yr82bdDrOJq4LnMbyrM9ro6un219tos8rf33oWd98xyf93vEoKoB/CY24qjwteC5po8MmvybV2q1JsWSFfNqu/G0L4W9c1befyXZJ/9VR5eu52qsZrnbj432WXezAkE6GFMdK5GAljFx7JZslCiVhcGk41P/i5pJFuIP88A9FvZU8xHD4uxl8K/Svii3Eo/a7GANnrq3r49Wztq7/3L7o4/pTY+ULw4Taurq+MVZfosvpSoG5ItOuiT5Pv3ZM2rANnK49XSem7kS4MZaYwv3mVXLKd8V4+lTQXwyWx2qXythCznGYUVvcvFvf0/YtUujb6tSd9Gtuqw7oZXK0CKiuW0jNFnvk5L3e671efy59fdoZwUcV7iO+Vs1h5j5XuJdDFANX/CqixDecrX2mAz8X5wV3JmfYtLjU3CiOS+7Xngk6k4Lwvnmg+WljMJkx2byrZtd3hftyixblz7DdZNbG5zEUvijmOtlRexUr27b7+TacZIcbs3BYf7se5ywm8adOgonDG6Mdg4JZ7PLFfRpbJ95gvDyhP/LtbxNe6+dOBt28fAt6k3/yDttXLj4sJm8ObJu4SPNwbVN5Ln63nWKE68TFM6wvB7hYVN2JJXrdfSZjjLNcujbnv/Wv+k95pvvIIvfKR3dMO7/26e1Znqsd2i756YCP3/pl95icol86v7FaLOhjEMvvbxb09dz/9r5/gRX6C9IS245LsJLtPpEJ4CoIBbhC+VlC2zU7DqgktSZzTt1g028nGkp8gYqk92wmU3uXnJS0X4IJYIFG2yiQOX/BrQBU8ELEqjsJ6JlLlnwVnLRT8C0IFewre4GvROYCMfCtfgtUQIrejRFglng457PjLdG/CaCAXXL1jChUd/pmX+0aCz9gg6v/JsHKXJ36XgCWRK/cz5KccT/T001CvfYS7ibmWxxdW5P1JvDqhT2rE37yqiRXHbmPziXX23fvca1xPyv++GNt2Zirjtn12vtZcl67S5Seo36WhK//+lvs1RcU6Lc4bxx1vOKlK/W3PxigUKTL+feKlhUoKwZ23Hbc/W27b3XDR0p6Lrm5/lCfqL/1eGNDf9f/rs2N6/qj+5/prHhzfez64fWP6w+z1ezuzfcr5vddEcM2inwFxWSofeVLct8VVyunxfLdr/DccXjKLrXPxVi4Vv/b2Eooa4Pm+Ytnxa+bA9d+J4mfxU+x1rXabHuwUf6fb07XLVzI2YkrWN0Y2HnjNU6/pGJ8Jf30rFDduLqdt35ydapfxxXyivmNw4rZtVkxT+zWt9bvZPKMfd+r8AwvjdsuElirHS/xa1zeGLv5o7Gvz5uTa9fqgb12n9VesXx5CR2XQ97cWWxvHDTeKmN9Y3bpe3qqv8Zn/YasnSho7m+ckcG1d4Js7XY8+MqrsND4+HoLevdObtjRcdc+NyfDYfov3l+8fiab3CkPukac4gLPsP1V/IL+y6nJUqwwbljYicFyg+aa5t5eQ7/6ETvsCCuLjbvHOBtbHfOur25vPNlN1Ps7Qdsx7Xh59triX2ooPiinrN19H+58xmd8RlPnF+/7myv0Xzy9/Vdw12sf/MEf/PJSPA4qGJqogQWwBFQFA866azqDVEA2QymQbhAIZKTpkjP97b7O6gqg6rMAVzBsm5dctB0koIDsPBJwx//MnpewFniABUBAcABmgalgeUG3/Zb4NxG5hg2bXNteyQublsBdQl0/6cRJdQO8XYusdkzk2rGuJLDRHRedvWqM9/pe96xY0f+zZFe/J/OzNl5lF/53E1WLiauLxk3JZfXRBNHj17Zs0TYlrUts6p+1YXGhSVK/ba8J8d63NiWkq69nMUeGG0frw0pO5XmmK3oqub5y3/vm8/2deBOTxUnfO57GR6+d7deGIp0/dqa+ekMiSoj4nCRvgpUN+e6Kic3Wb5VwMni52/rasZF8OilZKWGu7Bd7nmFA7XNjn67bTq/X3jMcL25VPxdrqxs4evsoJlzM9Dc7eUGhlxfSocJJ4d+3XtenYMazT/ZiP4ROQV8S21W9TpgWfzYuPtgJ6V1ji7VYgwEl585ZhVp7zdFr505ctP993/UtWPgAmzani93Gu7HbKt7YptfGjPM+kXG5ozpUqFdH5RDVn3HJ8XzOwkMxlD28pG5xt9jqy+qq98Y0Pyq/8MI8q+rF4uJAj6+d/evb3hWWCtrmrOpy560gs8XN/zdnaKsFb3Gjdl+bjWnX0YM+8QbXihm6u7I1n13f2DmFTu1z81pxb22wdzG1Pt7Juk66wYu1Qd94HYzduRsvrjfmjlFBL6b4p7E1FrUDQ/Vdv2oOre7//+z9S+h1+5bmef332ecSJ+OWVaZBpXHLjEjQLCQLRWyItmwI9sWGoIKggqBCNYqiGkVRjfLSEFQQVChQwYbYtqVgW6QUihSsi1iVRua5RFh1Is4lzmXvYrwZn7e+8eRc+5wT7MbZFe+GzX+tueb8/cZvjGc84xm/Odd6+Yf/2VvOhYeuqVwLHz3mtfirJcUSjsGf5Q7nN/582Kc36rOtBzBUfpAXcrr+NX65r1guNnGNddb25imOZac5+AHmemfemv2FBbxW7N05/frXPan0jW98Y13x87//P37BHrn/L3145P59zl5DjzBK5i3ATUzJhuA2oZsYgO4Y4nCtAtu5iAPEU8IqUZQgS4o9vkTKVn9LuCV8n7dBVTgkeedxrMnYonOva7uxVgA9kTxi6jVbnFqwEfud/3TXomuvXT1eIbw44BM21C8tzI47TxFaEu5cxVKxo1EpMSLlxWb9TkDUh/D7FO+7tpsX8qE4MW8/W9+1EO062FIRtNiqb72Gn87V6zpnC3ix4fz6ucKGf/m057Fjc+1JOGxRakXhf37pWl1n3ifecR3hBe+wvHiyZnbye+eqgKggcs3NpRknxOsrY+KzYr94t1Zj+f7vHbf7vhi3rpuj/Hl29Lt1/ECk+HetNSIe5fUDetbZXf4KFDFrvnTNG7d+1hxcjD5hs5z1Sn3Up+Xbvm5OLyeLUf1brNSGm6vx9q8h9J8ZPL9p8j2ODVO4bpuG5UR3Znt3tXjuZs+Nde/Fs/xz88JGseju7t7V4mOCsnn2Xhh89NGfa8aeYoQrfcf3qf4RtWeXH3c7PxCx+LD1/uzyVRXXt/F0R1ecvD8bNVU2J+oP+Ukc9/u45dkK9m6Q3Hxy5K71XXx35n2tcOOGq9RSG4U3Z3/Qsr+doBaZ79YvXkS8v12P183HrfkbYzWtXNO7l3LpievdLS42b7x7X9yVR3oHsvwIC+XmrTcdp9rEmu4YrOBMjVwx3AaNDXesP0jautBa2CcKNFyw93Qzoo0d3/hb3JuvOVEelqdtyhuzrg/m8PzTponmcHmzccYzzqHF4NL7YupJz1Qvs/Ou7VdMxP3O3e/K10/VYNU3rS13zvkAF9+Y1ltM9Rp5X9wWV+zmC38v73eTBV/f8fu8HMu/7S+WX9sjnQ1yf3sGGuDGvIb+c3nk/v/wBWvo/8sfGvr3+fd7v/d77+7QA3aboIo9gESOJVOFroBHYi2ObUpKBABOmCD8En8FTEVPBeBTcdhm685p01Zi77kVgCXV2trEbqKV/EtuCsw2LGvjkyDmL/4ssZqjsaudfOdY4+CzLaaEzNmCTMWnBYD/fIZIzcU2RRZ+Ov6Kj41vsWI8PqsobQxc4w7XFhnFo8WFDxrXp02KxUbX2kbiVTzYZt1rSzHd8SqYrb9irHFpTi+eXhXh2iPuBIOx+QiWKy72+gqzta0Fvue9EgYVFrVtsVIOcp58hwGC23tCqmMV182BK6Aau4reisantckPcxMzmsUb967TFKy/CGb8VW72GfGmGTrs+y7vk//baKzob77gd7bDxGJzRVuF0yuOK652vOZBc6zx6rpcv8eM0+asnP5UT+D6/Ox3Fe5RfI/ja0597vze4avYL2b51jWHAViqEKzgs1HThkHeqAlt6u/1YenmwpFqNsH8VKeaE1u7aAB2t+6URytGy9diyA7XLA47/p3TpxTO3x6jxje3eXX/3V9+UgvunG3kLyfumB/shZtqjDt28+4TEjbeNPTO2eZIQ2utNm/E+b4Sc765u/l9rL68Xv/j7LveXXmxvbluTfBw6/BbAa3ry7PVITDSer08uTWhPj778M9qFZtQ4oC7msfnA80JrmSfzR/19MaTW7DC3z3e3w9oQ0eLtN7j1ft7+aiu3t97lJnP2YDb/N0fzbs1iPWN6XP5feOezWeLphbW8Zd8KT/Jwd55rh4pTuSCtbiWbTaklpvK243RbvKUr5+wqm6Ul9UIcdsawVabJjDLR7hFPOsbfri/T/hYzdn4+Ozm7xzlWDpCXKzrcq+Yglvjy29j3d87ny9ubjyhLvELnWWd7Gydgd3L+T/4gz9o2fyLvf7Q0P/F/PYLcNW7R+4RrmRq0lUEAxnhUBBX7JWQAHAbxxUOwO7aCvMltArHTS5FXmJWPFTISLolza63RMSuNgcrYMWzhbIkWhJCvJ0fAVYEVfAi1/rO+ApEiyr7/EUC4vdEyGzgx45vjhYA9je+9ZFzO7c4NOZPNvFRi0ULLVutj69KnEjesZJ1sWKO+3xt6bhiXPG3ZFy/moMfYLkxrB96PhyZc+3oe+M2Hl2HsczbQtr5O5fjjS0RdJ8VV7BZkVcsbk40p/mm/LP2sqH+a76tL7zvkyHl28VF/W7d9X/z8DBy42rsn+4ClBt2Xrgtj/rOfu+k+w4wX7trIZcc753Bi2v/Wbv77JqHu1ZsmgsVBnArxrAEM42B13vsCbNdv8973VN+L557TrH2xGFPebLXNI87xtYhvtim/v5Juz5+rxkh0NnQr2q0Vl3s+7gkgWtjB4cW4+u7cspd3zvysFGeai22ZpiQq09cJzdwp7/l2b2u2LG24o59zmPbYbcC9z5frNEavk7g2uZLuatCvutWj+/z+793/v2b9Leu++zm0rQ335bfcZj4Hh7awLqb7zv2W1/Le+KrvvQpBbb3iRtYbe2ulljufsXJ5rF5dHP5HQ7r45ed0x17+VbMna3yY/OvWDKHTQa5UE69czZH4OJ+0PI+u3+q8+wRV9erfc0nvm68HKtua/2545o262w8bx5z3+fWdX6Ae77uXM61Rr6mh2DYOu599fe9tqkLCzsfzPNJcddGt5/LRfa1XrSGm6t9xY2j3vEhHrm55XxxU76wgbEcat3W2frTc6sRYU9TbVOuda8aQL0u3prnxRU+vc9vfF9vw6/VwfWn47s+69o79GzCDff3Np4+l0fuPzT0lSxfqNfvv0Ov6B6wrtggphZAhFLQAtSdbze7AkDyvip8LRB21RT7LcRAvM0U230uqSVHm5c+kiZpnUeUtFix/+ZE9rVvo70FGkGxzfwt1hWrK6zMb57GpWSLFDu/uUugtbdjL/nV9xUCtbUkXhHB3/V7iUwx6bidr0VTTFpwSt6N1dq2AmDjvDiqQO566vsWDLmxfnA+bC9Gaqe11ja+6FzNoyfMbQEqHmpPMV+xDJ8+r9/h6D6rmG+cNjf7WQt3C+uuvVzz5Bfx4r/i98lXzisOd/6fJZ7re+Nq7P14XjeLKjReNa8VgfyucdxHWeVM41xR727LrfWuPQHurtIV+vtOvQaofsG5FYfwTGyWG5bPm0N9LZbLC3Ki524Mmle1FcbKa8th/FMc1wavn7DWa9YGfj2f3g+3XUN/cdeg4DebKXwGE5tP9zmRKgbGgtFuRt31BKU1VyTyYRso+a1e39/73yOi/LjCml1tcO91fzm+HGTtbXDumHnZje/FdEX8HWcL2/fOtwa29eDm0YDTILfG1pxy8a3b0ws2AfhNY39CHEYdc2efbTDC7mqo86HfsLh8ZLfvyfMJnDQH+AlGuilkc6H22sgpz93n7mzTaJt7fc/2rRUw0s8355pfYnt/uyFAMxmHlnScD8uJ8C3v+Ui+bB1Y3aGJbN1oLS8H4DycLgduDnfX5c+uZet1+bKbCRrabfr4wlzNE3PVF8tx7MIb4t31FVOwBzcXPzbjnG4qtJavLnRtcSMO1nuf2cTwGR/c9XS1OJV34KL8J1bOg7PmUPOqnM9OPlenq7vLV8Ve/XTjdH2rhfD9xsbY3TQRG+d675x77ymkp56ILju++fa3v11q/ou9/t9/wR65/698eOT+ff79zb/5N99Fr0SrgEmQA6cEL3Ar/BB/xWuT50louR6QWxCJ1VfkJUm3mBbBSzbI8aeRpLVUNLBDQhIajre4lFiQav2DeF2DgDsvwtsC27G3kNQnirVzluB2XESLwBBdC11F0Rbmikw2rki4sT7Lby28xkOMxUGbgSVSPhVj17Nli/sTEXfuipfFYmPbz8xZf3m9mDI+8VlsOrdCQtw6R9fU9Rurx1zXRkNhqq+La+tU9FqUndcCWZ8Wd8UurLsednu8QpQPtqjKE/Nv8d61d54nbHU9XffTuOwjvH03tpseT429cZerltP2btGKA4JVTuHoNpk3pl+37x1McZEX/OQv0Wwt3axoXVis10/lvM2PxWxxvTz2lNOfFeeO9eRj/LtYaEP0Kt5869F7v4Nwjbx4+X0DOa05eMKb+qWRaHPdxmCFcOPU86zDCU9uAAAgAElEQVR3a8zNbVPIndInrjBPx2ltKB+2Edmm/cnvxRib2eXpk/MjXItBBXsfo4apcoM7WffZCdyLTzVJBfwdN68NMXfibxxPtXT8NmPWiAf6dIax3Ynfx24337bOwtCd5w4iXYav1RT+aszvNdzd2Bo1NaFP+xinMSkv45XGuFjeJo9fbKqwqxxwc93xcmVrH57X1MAurr3jd2xtWkzYNKq/t9YU03febaD4XQz+N181W2vVck5js5qj76uRnjinedTXy4m9UYS71ZnFmjg3F+TNnesHFsv5Pmdj7W5zWlx4LcefOAE2yyVtlKuX+tUE/UE3jWDhxmTT1p2nOtR8ql5pnYaRjgtbNs9aV+CbZqpOWY5uDjQXN8e60VGs8NFxzYeG/lXG/OU4/tE19AVbRTdAS55NhoqRnttmcMmkTYrEQ+TGlwwlY4lWUQvwhJPrzIk4n5LauS1cknYFZe28se9axbVjS8bOX1JVAJa4K6orgkvaT0TDzxWiFRwKPZsrxOvrFiNrqK2uR7r80diaF4HdOSV9RV9MOtYSHJ9tod0i2RQlqupvWFmRSizsup2HOLcAWZPjtac+bqGvj3ZdrhcLOG6BcU1zyvz8Wxx0rRV4/O1Yi7XYdV3Ni+Z2/dxY3lr42zhbqBZ/4su2Cgx4r8ismOjGWvNkfc8f5QJ8gz86hzgWk20I6iPX9Rgx6AfTijH5WJ5Zn99nxR+O7ePZxUQFjfV0DedTv75NxFcoLD83b8Uazl7FxDXFc9e9fFeBV0zwy+J2YwGb/OD9zl/+aO6xZ0VRa9PavDl3ovdi7NfwNfaaOp9rpHbDruM55+bvXVWxqVDFrxuTbgTA9+ITthbjTzzY9ZfHy6mtFbWRH++6xXK5jp29C3/rv/fuuN85h2HNtdrbTUj52drTY2zWFMpDusb4Ngt657JY62u5wQeHBbi+6/tL9+XXjcmNqQHDHfBw17mjb8NBbnQcnEcvNW+3kXDu+Re3bH3sOpuLG+NqsYuZz/FL1725pgmCxeak6zqemNn46ibZ+bs1AK5cc+dqxNSp8kFxIx4ex77zbRy0/lRzdW1sf9JR8qj1pDm/Ncr6m3OtmdUrvdaTVda619T25oDzD8uwUV+2bt0YfYoBZqoBqgmWT9V8WMGPtXnzBsfJM5tu6k/rQDmodrcmNEaOP+ERtqrLWjef6jnb72/zxrrvetxYHXfnwqNr6xP5Ky+rHz409Lzxl/fvR/ujeBKsBQMxNhnuNXJFEADv/CbYJptH454Ee8Ph85KbhGYDUkQ+EpyAeSrKbG6yrkho0rbo3euSrGIhQUs8ElDSel8CkbCbuEsaFYWETklvi1VtrP0t8kitPkeGG0exKOmxEW74fv27IqnxVFwbt8aypPVUYCpMFI760nr4Hh5a2CoIukO8BaBj8V39ibAVWL56VTyKA7h52qG2IVJ7irMKCTYap431FiXjFmvFQuOq0OxazCeObOldoaXYrgOuCO7F4o4vl+64TYDNlV5jvBZe8VlMF5f1+XLfCuri7sbwyPtyZPPWNcWAz5cn5Ebv2uOhNiodE/9pVJ42hZ7yfnkPftoolCNujN498dlyTmvAUywcq1gpP1W0bt1ojBurJ+5YH22dWsH9NB5B60cSNfCe0vC1h8PBnatZu/XYhDEGPxWL5uTz5hx7fS2DgG+et47XV8t95YhyyB3HXZobfhOf5UZ10BxqvDzq+sRFM9bYXjNcHtXw37l+Y4ANjVXXqUmXG3JBA9O73vJjN8fKM+U0cSO+z97zlebbOFsT5YX8Ett9sufmsgl3Y3a84nnzi403HkzgkdYEPlE3cR5+aAPS+eBAfMWVThB/6y4H0yKu3UZHXS/uW583H6zRhqU5i9HizkbZ8klzv5/1OL/C3GrBzQt5wyb+lq/WXt2w/ml96WetFfB5n8uZbl60Hrd+WCcu6ldscVX1kNjgBGN1Pa0HtbH5WX5pft947O7x1itaojXiPr/cqK/62hrMK05iu3qluN1zy0+urx7femZOHNGauBhl5x3v+R2DLmge02PsPq741re+tVLr53//v/uCPXL/X/3wyP17nvbIvQNttAFXUUBoCIFYRWAScMGPAEoSJduKMccrPBSnCgnn+WwJ4q4/+/q4XgWPZkBSEg03TguetSE1JCop+eDe90eJnorRFjyEwp8lsKfCtsWnfi4pNF4tGneOa6wLQZSES4SNhzURAhWNd14Fm3iIbYVVr+u8cOIYsVlhJW4rmsTR2ovdEnhxx8YVA8uA7OmdtBbZnl9/dp1ibawtKne8mKkv4WKvbcyRu3mKLbhv/FsYO+42Ff1s/VIsVbxZi3lXrIhRhe3N6zx+Wx+9J62PPnonoNenxnuKwXIZX8AWcW1uwr+Feu2St3d884RA8fd8QYSa23oXS3iu/m5Oyz/NPd81x7zWuNS3XVPxUsws18BFc7Hn+xGm+qS42xrQGO3GCf80vs3r4oKP6jPcXLxsji8GW4P2+o1DcYD/T9z6/QMN2v4lgK3Ld6PLq/yyvL38DgPNV/xULN9cK/Jbs+RqhWIx4biGqDgSh4vffr7+9P7O1TDe2Hi8d/LbBNw57njfdWoCjBjPX3G98TTDhH//9kfunnJj8X5z124536dfNBf8cuM+3cW8z/2gpidv+OJsNub9bY1v7rVGtiEX6/5ivNy4v60l5RHzu9NufDUSpujD5ma5v3HHBeUlfm0ONb80jVuH2HFj3tqs884vPjpn9Wpjd/Px6/KZ47dOj56LtRysvY7B0OZyN7nuOnxMr6wGuXPKm60r5qgdrhcXPCw+jvO3sb1nj6/hqFPl4BsLbvjxabOe72hBthn7SYuKkVrmHPMZC57pdDbxl5iwz/q2ltSG8nz5tfmLM8QR1m9t7UuMhU9XN8EZu40rTvc5butcm1vwVY7E8bep87n8KN7/9gvW0P/XPjT077XO3aEHRuCv+GlxR7bdLZMIFe+KsybDOSU7Y7UwIDxgVURdJ9EqoM8WBH9jejTt5rSjXNKQIApYE9l5JfAWlpKGwiGB2e4HVPwgleLB9vqzDZHr1/f1XePU5q/khUia8E+ibQtmi1/Jxzj9/GxqA9ZiKWawpAi1MNVefmFP8eCaG1OM62c4Y09jUqz0NR9a4zYK7xPjo4/ePUIpfuZwXWO3/m9z0eLbgrzibOO2fkT2ClLnrMh98kEFfjHO110LezvOFjs+KR67TrmnMLUI37H1Q8cnQJ5ESzF4NlQMPQmW5oD4Nf/kxeLdOevXXotHNs9gbXnR/O7oEvp8yCfF4xZz5xI7fFBeLdZtMDqfrc2xxT8c+lu+LDZqG3FTH9c2x4nY9ZG1L0c23k9+XvzK3Y1x3y8XNN/XL9bYGO2x8sLF1J16Db4nNfode76xwaNRxYHqJtuWv+/zFX3dHGBjRfeNUU65c+TiNllyv3nqO8XGuTzto853/I71PPytJhqXVnBn0Dy4Dcdb4x2/czVYNgG6EXTneCz/rtfoyYE28G1qi0W8pjFXczRJZ0MbIO/Fw1itzWKBgzXwt7b7ccXzW2271/6pSf7lL3xXDLcBv3XBlNjDVjdM4Lx1E9ZuLa3V5ZbybTF4a/DkRPmDRtjNd1y9vm9dqd9gVR7emnrH3YbBcsRyVJshc91fXAw3W7N7bmNgra1p5b2zp40qLN4Y/lnBixd/G3u1wTVqzaubAybY5isUhym+Ofv4pjGvX+RCubtavpxoXnqvfI2r5eFuWHQjyGfl/adjeIAPz8ZdTzm/GrJc07mtQayLRWuwfnFxnB5gj7GM72+vb81jq2beeDBztrRngcNqNhtZ91nr+b2/H7/95je/WZf8xV5/aOj/Yn77Bbjq3XfoESV7gJzYA6zuIEnqig8J1aR7VTyMicRKygBcoV2SrajqXaqz98ivQvyJyJBXG8IluRIzv0gidpXcEeNuejinu/dt3lqEzNm/T7FpM2d8BIZkS5ZiVOHWNYlzCxQflXR8Xtxu/Et2CnnP73i1QVPAlgoLn8EcQuS7FqOSH1+IbXGza+jaiFbYKR5b7FoMSsoVHorQNgUV111zfbJChv2LmQrhCqquv2Lss2LfPFs+KMb6mXmaMy2uGnpjG0ejUi55aqJbCK1v+WCP87e/fPlUCIsfc7WZ6bqNV9G+Obq4K04Ie80fgV+s1fbyV0VTY4g7m78EvcareeH1jQFLK4afcr1zNn8qQMujFXXFO98VN41nMSw2jVvt3zi3dq1Pa5u1dx0bx8a94sm49RH78V+b+23q+aLnWucTvq2p/H0x5/f7XEPPDte4i9S190evbhz21CeaMcfa2OHmzaXi/BqMNhbG6Trv/DbX9/7w2jrbmDheQVx83+vb0DeXR+lbSyrOfU1k60MbaPbd2CeYjbU55JodS4z3hxJvXW3ei1WNH80g7psj+POu5RO4qz3qsDrRnLrzuuHaeD9hcXNW/TeOGgCf/Cd/ypvshtHNydp517HTGtknJtsgsRUul8fZXj92fdUX5qrmE7NqPGP1BoRY39/y8OJvm2sbWq5z7dZR69DssUcuPNWnJ/67Y7hA/rv25ugmwlONk7/1p3HYbk0d31jVstVcxUzrFK1df7RGlfOKPzzCB1vr1WR4gy865a7vhlLrwNZum4Hli27s7GaOGMBW9ZCa3joAG/f3ep/PpaH/33zB7tD/1z/coX+P+9/93d99F72SnQQB5Aq2TTRFouR/47VZBs4mXklcYS/5L2lJasTSIlfhsP8Wbcm84q1EYy5z2Gkjvu8v8qi4apPEV0tObUIRyBZihNJr+ec+I3LEqBsrWyCtscRivhJBBVtJQRFtYbPmEp/CXQG5wn59Uvu9rrivQF2fKDSK4+ILeSPuFpyKrJJ5cd5CUR+08J19SLXFl88reus/haGiYIvjK7v5afPL+fzUucWzOdT8rm9cL48rGoul5Qixktst2FtwNlbNm20mKqKKrcZnhSZfVrjUb3v+ngfL5anm1RbpHW9jVJ7ZYt8cP7u3sXd+bWx+Or4ipuKjHFXO2RiKfUXbxvPJnl1fhXc/28ah/AAjfN/3XSMOJgSLD7aujRu7ze3lRvxQP+8aFwPmbo4Yxzovtu7Uu3PvTn1jT4iXM1rf4Kv50LrmtQ2U+0vkG4f/iNE+wlq+a70qzhePhGj5dLGJ/5+0BVy2pvA/35qjcdG4auRPxJr3PutvteDop3wsFveulw0yGwTuoC8Hi9etwV1evlS/xV29ZWN//f6uKb7rG+NZY+vlHbOO1lrn9G4fW62Vrrj3fNr10Dx3DK7Kj+W8bsg6v3eVt5YX53zanC23LX/CtToMG7Bi/mJabdr8bg6pSeyg98qZW49wlxxYXba1lB/gyz8D2Tmtr/a/4it8Ay/dIGDLE2+JHb/ID9wAj8UhX8E5Ti3+tp4077x+4vnlMrG4a8xXW8q9xUd5xnU+r729vk+PyI196oU2quZZDDuHT63Tk7p9QmY3u1p/5HTXgjturI5/NtiQveuOU/7gD/7gye0/37F/+QvW0P83PjT073P4GvoVhyUxza0CtQThPdJHrG00JOwS6NMOZHesSvJtAtgnaUoqvSuMaFsEEQMybkExnjXzS+0sSbeoSa7aZuyuv8KIfRWc7EIud/4+MrRkWoIqOTuObNr48IM1KGDbaDrPGhBKCw5CWvHRcxEVP7mm5G2Oso/riIZ7T2Bt0XMdH2+szFmCro82Nnt+hU1FivGKl9qyd6jFeNfe2FU8FD8dly/5qP5rrrVgtBB1fY3Vnt9x4YXvraGbTrX9Scw1PnxqHNgWl9r4FJ+KjxbB5uZdJ0aLrfrJnGeLhodQLu/J6/KmXN5CX1+0CbKuO19z18dx4Z29/NgGSKF/4qH68VXO8ou1Vfh2vctPjUP92TUt/rZBLX7qxxX2bVI7fl+zr+OUE+uL5crGslxX7uan5RfnPPFv19v4+u40fj+Rdp/3SY271rqb++W72uK7+c7VpGl6mhdsMUf5D/fDsuZCc1Actb5v8+N8DXU37YjZzrtY5e829JrO/vNyGqO73ka+fIWP5lFr0H3eRr7j90fyGuOtJ2Ig1uJ48egTEze2H8xTu3w9gE1tUPlfnhm/vsMzxcRybcdxvjvHd26fhqCbYKB8vL4Ub/xTjqrWuutgoNfgbHhiW9dLc8FJMdjcMHe/1gHbcF9ee8Ka8Vr3tqar2fe3G9TW24bNMeuEG2PWnmKqPNwbXuo8HxaTxYFawmfLYcXKfcanHWPvAhdT1WDlvGrzpzq1efNqnOoy3EPb3xiXQ2K0sapPq3OLgdrB/muC5dXNdRuurdPtR4xbHmwNdRz+Vktv3TzMNlbFDS7nq9ULrcly5TbRPjT0VSR/+V6/e+TeshWkA88RVO8sPgmMglnilShWSDZhFakSRsl2E1dxkqAKoXEaupJKRd6Sr7EQnc9baJYwEXuFYEUXkjRvz+ta2VuxVaJu87gNPeFZn3eeFTGIZIuHAlEiUoT4VTy748tf3eiogG9hqo0t/M5fAb/+fiLPkmz9vOdW9BYHN/dTc/4k3irmu6lFOLawwUZ91+tbhCoQdt5io69L4lsciqMtoM0Z/l381XfW9HRdG5UKTY+HtvB8Ft6LlxZg2K5f6zfXFSfliiccPvm3XLM+uXX1zgC8sWl9tUKhvi0+dxzj8aNc0XS14SCaNB7LQ/WX9bYhqnAo9pZ/4Ko5XAwvBp9KZv29vti4LT83luWZCjtjvuK/zbPN0daOYn35qesoh7buwesr7uh6zt7esW+cL9bi7bw26tv8tHEiwosnvumaCM3WTDjX3BkX3u764sjn6oHz4EjOe3/ndaOgjd02/nx5Y6h5NIgmW0OvUcTDxe3i497je/Y6Xz75Prxxl4NhcfHcWHms3jrO5rPXd+J7N5Af5KJNj9ZDmFoclmNX/6jX4tb4dA56ynn82HwsF9847jbeutRQjWxx47obC3aqMfCrGMtHMYHTYkrzs3Vc41dtScMUT3fssM4/W5dbV+gnNlcr3Hl7w+eOXZzPbvaIUevIrvOJw8Vjf9TQphDNtTVHnFd7iHN9Yu24nK3lB76y8eSfspMfYiMvWk+7iVPero3yqBhv/Pmm+K4ONlY1hrV2ntax1r17rccRlzumoW9ds0bnlSPYXzu6abp4LU/5jQw8CHd8Vi5YHi8/89F3vvOdz+dH8T7coX+SNV+IYx/9rb/1t979O/QtLJLZ99GR967ogHRgbHFqoWjxQ3YVaS0mriux7rxIm3AxFnATRGcPAbCC6pKGYJBcN56xENUWUf6RoNs8Oo4sW3T7WXdyS8rmrZ+M8bTRwU/Ov3MIp90B3eaF//xt4SJ+6luiZ3GCeHoHusW8Y5XIvN4iU58jM+P5rAXFOfVTfb2C6AkLd2yf6uDbxQKfFLews7lRO1pInjBX4cTGJxvaTO34a2sL4YpYNpujsem4xoQTgnB9XBEvJmztXYAnRtwc3ni3IO715YrGoTvjr/Ktgs61natr7CZdxVDnFLfidkXBxq/5tHzRu0bHa73jVyF213Xcztk8q7DpGuCk+Fne2Sa+fLI5Vnw3n5/yo35/ioFjK3R6vDhvznQ9T7mkVjQXnLfNc/Pgyb+9o9M41jdtODTvBLT4uku/78Xr/rZBbqNR7MLg3t1hW5uM1qAb3+Om9Su+44dt0mGwgtva/cI1v2kczzZ+awMg19QU3Exn9JH68pbx7zx+9fQDf6hjGm1j4S/jOb/1pX7CgzZnNjfvu/Z7R17smhPwpgFQD9V02HzaZGBrr3Wsd5DF7sbsUyBi1kakMdKY1sbF/lPdahNizXuedbJBfamPt47wG26HI3Yuf7B17W9um3fzvX6ApfXN1iUxYqdc2Rth5uyaW0fM03WKZ5+CK28ba/PS8bPpzrfxd+u1KcM/rt1m1LrYU/1VH59tfpujmziNNZ+0VrZ+Vd/fcTdQHLd+eFpdW+yVqzpHea120rJs23rYjZTe6ORbNrmO7cZtDpQLattdQ8evhun8d317HVz6J3/yJ29//+///S21P//7//UX7JH7/+aHR+4F+aPf//3ffxe9EhEwKngHuhZFCdbmuMKoDWKTt3MgRARRAi/BScAWh01c4Ee+N7bvqBXN1nF/CQdF0KZECdg6rHcfg+96nkj5SSDcWCXmFqK+rlhBGhUDLQiICXkQciU+cTBuybiNhTEQPZIhrPiwYvJJFLi+45mnfmlRt6bGt0Xpzq1YaVHdWNR/S9Ithh2zWBOLbcJWaLRIEWJdu3E2f8SUH9sU1ycbt8avn61dN6/1+Ns53hPAn/3zb43hnb9YU5jNA1srYNi0IrkFsjnZWCw2m698apynYg4PxVxxu2PsGle8lXM2DrBcbNXn93obvRWOi9nlqo5NkK1QqF+N13U9cQbbGqOur3nFJuc2hxuD5asnW1pnnlRG52VPcbqfbx5vrtW/OBGX+7EiMYaNCrOKKrWufiq/mmvr2JMfdh1EtDu86swd9z3b8nU3OAg9PIKD+shucX9z946+NTSv64seF7+9Q4kvKpC3duI059wcbSw0aBp3zXd1RRv/4lLeabTl//3VvBPh12i767gYfKoT5hcjj9M3D++cG/80x92N740QedE6YsyO7WkMOOs5/L616I5bMxzAMy7rXcjqF2tXT58aSBs//Fk+K680V8/GrfkelS4OYXCfDKnWUputvw1puUv8N55sWT5rjlY7FVN4tTWB/ztuc2WbZPWL3d3cvuuqA8s11mv9h6u7c9z420Ta3IMbc4sTnPDb3h3mIzisFmrdKueZg70w2M0NuoFvbfDVr3LEZlzzwvrkRWPQ2o7XWmNav13H5qdY3hzd0NwcLOZaB5uz1omPG4db+60Hf2rE67/mDp7vRsbWOO9v7M/tn637X33BGvr/1oeGHu7+kV+5B6hXpPUkAhGVoo3kKgYK7BXHJSFJ6Jza03ErIBVXn18ieIQOUTXRS5gIrxsLTaoWCaTLRsUHWd65u5t+57huRU1J3Hp79wTp1L8til73DnNtIZqc1+KzxMefjRNSWoJ2TgmckOQ7Mb1x4WBx4hxYY2+LSYUD/9p8MW4FhUJsfStmEXFx1WOuX4FfjCpq75Poz5pi8SUwKhy22N05/NtYdC1PzYA5G697jfzlZ22wpl1bfeu6itqeLyaHtf0ndCqYijk2Nod2TRtDn3fMVzZ1rUTTNia7AVRb+tp8cCwmsFFfbNy38PucWHz6/LMw/oQBOQe3Ggzr7jWvbC92mh9i9sTt5c8nzuhcP0vsF7fLy6/mq89bG4qNzVHcw9fGuPfbHJSv5E55++YhOJ98vY0BXzzhrTnAxjaMja0mzFNzeKPc0carOHG8OYWHWuN83twRF4L6zjGexgXf8UfrRGtkcXfnuB7eNPGa+torLmoh7hXTm5svXOd76pf7r74PX6y0RtUXmg7N0/3+AdzceTYHbD6Yz+aBWDXX2rTUhjbbaw8/tyaVu/0YWv0mbnetpr65VQzXf43F5kv5bLndeGyH19VDcgufqv3lEX5vs+o6/FzNc2Ms1uvbp/yHz/LPcsnmbjF4158NNzb/P+m1Pjovfho0a6DZWsfF6mkTC3+Vs8qrzZFymTWriY2huHWjc7nd+W1E5V/92I09sdzac+dczGiJrbOtx9WUd16frGGTsYpD/m3cjNuvjWztvzGfnojDVx2veqGcWX7evHHe2Szf6LfmMnx1XHizbpyj5/kH/+AfPJWcn+/Yh4b+5/PXL9DZH92P4hEfK8zbHAKVpmzJAFltMe77FhTXI5KSmsKu+CF2BVKBUwwqvPh278y1qLpuxXuLTZPos8QywiKkuiNujSW1FfkrohQma0TOfLI2ss1dh5K9aysE6oeuqxhok/VUuK21NhY7YtDPO07X3GJb37RAGA/p905B59q8gq0WamRsDa+ESYul17XJZs5+1sIE0441luLIFxVxzpc7FW8V4m3CW8jEW5Fosa/vm7O9e/BZPl2/bH7DUc9bTmhxfxJRK06KrWK2NvNLG5DlmGJ/bYKHxZ3zWsTrH7Y1x8y7myvFSseoLbv29W/HwCuagQqfVzWmeF/MdO2ERrG36+5n9TVfPa2l5xXfTxj5aZ9vPen74mqPL57KCfxbjqufyldeV+itTz8L+80VY+Fvf3u3ntjrZ+bbjR2b3Jtf5qkPtgbhH/URN8F4+QynqbfNg4rvO15MuUtVDtvc2zpUzmzDaNwbU5Pdpnrjj7uffHNzHG/233Pv5k+b936fH67bpN343WhtPb7XNxbhL3fvGj5snatf1VXY6hMXcHvHaIanJy2LF3OeTZo9TefOK0ZsuDk0eP2KQ5tbemvrcONdLsHh5fK7tne63Uldn7b+ltNhh12to+X45n+50jxshqH+yGB5gF+6UQOHMFS/Nwdd2/Vr7K2pmvc+a2Pc/JQnuKY16Y7tHWn8IKb1DbtaR2vP0xzNgY5VvKsrzUu+Wr6ir2HbnH1yRm7Bc2O3GqD5dmPBWPPSXMb1/v52I4n9uzY2tvYtxq0XX9A2Pc/NlG4EFM/3VZ9vfetbr0r/z378f/kFu0P/3/5wh/69NruGvuBZIdTd2+6KGqCiS3Ks0HsSsiVzCfC0U7znSaA27E0+BajkskKVQGkyuq4NlkJEOLdIWSNiJQT2DoS1O4+vK6j40jmIwV9rQeolDOM0NhWdW+BKKu9B8Gd3mJvx9eMWuYrdjrG+Y3cLV/28xKfYFD8l+9pkHV1fceZceF68PmHyqcg/2bKYbJGHEYUMxlpIek4LFvKuH8xfvFgTIbt4cE0FAT91jRU8m9td9wrfVz5v4bSuFrPllvqx8Vkh9bR21/pM/sFgi7BzbtwVycV28fvEb69yYv3Twv9Z8St3suMV3opj/qkIENf9W/90jnLLU96sCKk/yxNtuorx5ZmutWPvNctB66N+/ur15vyTD9af5bHFac/tZ8XLYrbvd/6nNVwBtQUAACAASURBVJevKmbVNo3B/ksI4n1jtvkX0232Wq9WLC/2uoanvGFzG3Xc5to2+sWQ2vqqBpU/1Y+b516rg737bp7a+eT3O2Zu67Xxyn+aeXO1idfwts53Dda/sbCBsThpTuLjNjZPuCp+2G5dxoMbmxw3jnrgs2J5+UCs+Lx8a6zmH1xpSHBg9U7XWl48u/yo3J0Dl+ogv7Re4fsbx93WcjmOYbe1b25b9xPvtFkyjjm25t5x9hqzuWddapAa2nldp0HvZpC7ta3tNu3kYe+8m+/sFMsn7NlUKibM0Xw1R/1Q3Fffdm2N2dP81QnGu7FgbLWs3O+a2P7qBmRriDxZfua7+2qDOXtDpLGBreogfoYP/ucveWT+/oVJPrzxxRtu7y9cwFq57o7d130+l4b+f/EFa+j/Ox8a+ve5+Du/8zvvG3oEUZJpQilKJXfFtgUB0J8SWyIBcQVhxYlrS4AHeN/xcUcaYWictljXlibijVVCbDFAzJcwbEIyK1jqH0nXuw9NbMnJv72253Xt/MtviKEFRYJXkJVgnoqV8TpOr19xxz/iXDHY9XiNeBUC8e64YrfE2eLReVfoNBZd4+LTZyX2Eq/XCgLMGafE3YJWDCNoNoknkhb7LQbFQH3UcYjbNhA3/t556a5986zCiG/Na8w7R1GDufVp7Wtcn3KjhXzX4rONBxzzsc8Jc39fHe+4xQa7b9wW1uWintf1iVlxBTPlrNpt7M3JzrF+2Zyz3mJu51jfLJYr+DveUyyf4lGfExDW9iRK14fNPeMvh66v+L72OGd98fR+cfsKx8uLFftP/NDz6/cnvy1PPOXUK38Xe+aBs/vbBrT8rT66k4+DilHnEMFd51N82qQ0TmwUS9gwXnOm9azcXg5aPVChr6G+74jiqdYXdWHjg0/Km53Ta48ZL2fthkFt3/UuN+0TE0+ctvnPd10Pn4t7c/DObxPjs+V2daKcBY/WvHleDVTbq9fErE1886I5YLwn7m7cdgOheuOutV41547ZNKj2g79yvM+XV5v3Xm89LD6LEzl2x9jhGHu3btQXzZPmzlODXd69+fqvYKhtyx333r8QsLXo3pdXaJTVVZ+lf+CoGq5+WF/JydaOrWHsuOM0zZ1v49AYrXXWslqy2sc81ldObp6xuU838J0cg8v621x6Ef0ArG4tND+c9H3zgB/M2fP0GjfX8eOHhv6nVf//YH/+0TX0kkuD+5TABdETAWoGuEvBbdJJkJJ03dtElqAIG8D3EZcWtbNLspbcJRpivfca+pKtYnXHesdyxRvbttAt4ZY4SmxLugiKj9f/9T1/tSgtRMXnaXe9ZL2EXsJfwl0Bp+A4T2HoeV2/z1vMEBUSrkhacdbCVyJe31lDC/kW8IqK+vNpc0MhKZnC9KtYmFth3/N9/lR8xa6xMA4/8SuhKwfgt4X5CTvm7aaMda6t9S8/7vp2s4JfullQnHScvrau5hV7NobloG6K9NqNWfOqIr9YX9w5j0gpduR059/82vFerbfnNT7Ws59vfrJhOad3L+4cjUaFubE3d4qF5py5tqlqbjduT/xUroSxzr/rlf/Ni5/l9a5tbdnP4eopD17xbMfo9a/m2rU1xvz8ZAfsPDWluNQjwM3tNgfq3uFgm071ExfU573TXt5b22v3T+PZNqPmMjduu3lt3vcud/P/iV8da43jI3nbRv7m1fje3Ps4vfHaSMJw87+cII+fahLM0ymtn3irPFv9gIvajFXjOLfzaobKP67feFa7FQPlpWKwNcvxO/d8hadaR/mwmqC+utfW2Hwol8FqfVTuL78Uh9V4zuETzSNfiYMYdcP8xll9w9ZysbX6QTRzideT5ql/yi2NZ33XnGMz+9oEy4WNY7nCnWHzssU4av19vrh/imE1FTvr3+YVfdNaU39tzWhO3Lp3c6tPLBhnsdo6Wn3QXsi6yj/WX8zR2+Xp+1weiB/c3HHxx8X836+UrM3lnWLwwx36n6Xi/gf7nHc/ildQV5zv0gukAvped+dYEQBwiQa0Pq+oRjbGLTm0GCFVtjjvQN/vWN01Jd0l/punP2ZSYrnXu6upgDiPOOiueG0uoS6ZtEiV/BFQSdm5xq6AanFyvAW1PqptK/qfBEDnq2ByreZAoV5yJ1hgqOJBMbtj3b18Km4tVi0iMMvPFUhdd+PVQrEikA/qC+Ps5lRtKoYrIlcklfhbpBF+11Gb+dvazVfR3RyoYJMDryjMOmAb7ja3CZpisSKpBWdteSrCjUNxsw0hnzU2uGNxZd2Lgx5fYceO8l9xa97P4sSncxqzzll8PPFRcfXk08ax19eH/POECbZq6lZsNb5PWN5cqj1i17+9U7P59io/xILf+nf5bP3x9P5pnM0H53xWnvy0c15d+9OO77iN+3Lf+qzYbmyf4uqYR8EJ1or58hLOY0M3tNRgPEFMl09a88z9qjZd82zDQANfPbFY7NivfGQuc7ubuVxy8/RH9Hbjjh04sk8/wOPZ7N9ob/3gz222ndNa2vpoM6NPEOLm5v2Nc+eeTTja59bfx9GLxY0V3miTAZvNyeKMrtOE4I/7e/PySX26HKyOqYPl362TNEdzpNxd3/CtY3cNe6vNujkCV2zqGPLGODeua/sDauU8dWNreMft663x7Pks/VGeh4HO69rigl93g2RrUvP1xtZkPtX+ctGNX79alxwyFtvaH1jDE0cXm60nN+5xiN9wEBv/ugId1Nysj+CpmtLmgrHkWtfChuoWfijn3fyHHxxH9/LDzWFt97f5ZLw7pzqkdc2190Pg3/zmN39ayfnpn//Pv2CP3P93Pzxy/14b3L9DX6EE1CWaklhJBgm3YJVAFcPeFWjyFJQKluRuMSkptfAhf6TWa1uEjFWSkURtkG48xXGFpTVWLNVv3R3ku1trH4nh9DaBGtomN6Iooa7tiKX+Fo8n4VtiKLF0PbvmLfpPhf2u71cxKjorVo1lTcZqQ09UtKhXsFWk8THi7T8ZAw/1TdeyhepJKBvjlS07NvwSNSueHG+uiIlCY64KFte1cCP2FvoWuHvd4tz11i7jPIkoRYf46XqLr6fC2/U8ndtYsLu8UAH0Khf4g531WXG0hX9x0E2kck7nLWY7T8cuj3T+Xetn+cNnzQmx3HU85VbtL0/23L4mkCtWYeLJ7rVFnAmK8vFyENw3tisC17ewVSyv/7qe2tccWGw0tzv2Xr/Y7ufmlZ/lqdotbk92Pl3zNOfTseWIchi89hjxDhdtbjTorRHshcWtBZuX97kxe667U+J/tULDirP36T61odyAh9YX/F8BDc+tbXeeRu3ms3HQX9xvTN0ccM3NKzeeckv+8yFu3masXOy1Jxetd2uJ93C7TeD6Cf+oza43n/icbeXqcrC8oDsWB/V37a4P4epJH4pna1n923p5Y+Kq6o02XdVPbGhj1A2se33ruoZv83hrwJ1Hv7Zew8Ud87sW/cpa8/7muf/g8l7fuHx7Y/jn3KypeD+bNKVwVt5qHedz17CznNd1yNseg4tyGwzRenCz8a5O/u53v/v2a7/2a+8xJkbNQ35xHft7868Y7Qbbch7euPP5d7Vpua61n1/lOf+zCwad1zj4JwB7zn1us02smof1Gzvu82J64wT78ti8cvM73/nO2x/+4R/+rCXk9Xn/sy9YQ//f+9DQv8+Fu0Ov2EkEyd+/C+jurrWBNTDAt6FFaApOC7cx7rrdBScAWrgk3hbcu36TogkjaZosT8iWNLVxyayisUW+x9uI8zMCPj8sAZeoERlyeBI6zt/18HFJbwv2FvgSD//2b4Wq+RSnYqXX7PqtyVqsv8Jn17TzPpFei/MW6eKG3d1Icf76vgK3BVp869tea7wn39+xjWMxgPR3js1JxbZFaTHQ5qkFy1rgUNGqEN9i0rHYxob6e3O0ub5jblyKv8VNhXBtaTzrs8ajnNQ1Nkcas/LZU44Uj7AOkxUATyKKjSvSy0H8uvPU9s0JvizmHGsD8Aqb+IvA6/vm+s6z73f8rnPzTIy3fvy0/Onan/Ku1796LQ47l/xs7J5ycWPz0/zQ+O54G7M99wkHT3Zv7nXcNvDEchtwDT+M9Vo50L8VxnylvuFyDY4N5KfNs12rMV75aNfYJw52DbChgb8a0WbiVY2Uy3Avp9ef5b9+39Z55QJ5UP/e/DdXvwu9nNpaWN1QrlRT33HRV7729snVmD/9wdunX/+Vt49+/KO3tx/94J1JbULqX3EtX3TNzf/G+l5XJ3WNbYJXvxmj57eBWp1y7309YhsssRLjGxvO7jWs93vNxt9HqF2LA+FDTOpn3NXNUDx2f6t/ve/1HsFv7fS5O+F0Aj8bk/3sbfzqD77qpszWFnncMapPmp9stU4aqphofrIXvjXZ/W0KcbXRZ+Pljpfb5bY1Vz8Wt30NE8tlcsHGhWv4uVzePKivFvetc3JLvhbPN6cnV9afd56nfVYj3nX3z2Z66mDrzZ3/uT1y/6Ghf1WCf+GPf/Q3/sbfeLcdUwDZlWQ9si0h3fl2QJsQJahLZMVdsmwDtyKvRRkhdIwmZ4mN/StI7/wmtvlu7BbhJl2bhBbY3klog1ESawG+4x7d7/nGX9HY49295QdixHniYvdWfNj81OxVFJRwCKkWpc6zQqpxfmoYujvv2jaVLVI3D7JvxlhPMVJh4twt4iU7Pm7BqhBZ/BVHxdcKMdcVjz3WYuTaFVTWonkifDqv4iAWxYi8JTzuvfyBjbWzmCvmmxct0F53Pa9Y7RWuWxRbCK2/15mncShu+KM2Njb1l9fFbkVR7aq47F0AY6/fi70bs3hvPuwa2fQkmhZjtb/rKpc0D4szObUcuecvX5XzNXwwtXgttsqTT/Vg87p48noFTn1cu1/l3NrwLj+++rW3j665+fTT93fjnvxa+8TviUeWi5bDO3Y/2zxcGxp769g8exqjvmh8ei18arLa3MNtG/Sna+sLn6vLuLsNRGt2cxV2N6eb169yvHUZJq2Fb2qTu/A2FMS1vNc44OGutbV313HnaQp6Xq9/qsFtRtYf5fLm5tZOvsZbGqGf/PI//vaTL3/17ZPv/8nb9/7Of+Htl/71/9vbV7/9b767S9q8vPfnl2oG/hXP1pzmZte3/NK4qEF0Bv3CZ0+4aIy6fg15m+ObS7zxHY3GXhqPDff+xmgzWv7hf41xede6ad/mk3g0Tny8PFncNCb3+sa0huKx+sVarL22iidfl/dWs1bnm+vOp+vv9eKuOKiWdK75O151z83pxy3vGryz83rqwXzewybssAEnFWt+e2PzaPVGNYHr75zW8eZpY2FseV6f1Kan+nfndlMJXs4nu0EA/+9q2iefvMvb5usdO79++9vf3rLx87//n37B7tD/9z/coX+vA+5H8Uqs91qiPxUBF0rAe/++mPzkJ++TwPEt1EQHUtvPKyxaJCXYCn3JtcnnOIJU1BEEEvS+xGDd/U7+NtOSSYK1yLHlxmyitzis3RUrd56NgAo9BdJcbPbozb3v9+66AbHCs6SGIBqLbih0vsbPmBXACi5Cb3O0BQX5K6JLYvWR+C87VcS/ErwVLc7p+q1bLFucGt8WhuZBBfgWi52v8SxmrK+7xjuHseGgmOe7ivUW865xjxeXzfnOX98ulrZY8TffETstQs3j5ZnisYKx9hSTxcDa0nVXbPD3q026xq0YaMzMhbO8r5gq9l5ho/5fn9fXtakiqedUBPKx63pe/drYVlAby9+7Zu9SdL719XL7zv+Ur5vPuKF/G+OO8YjdX/nVt4/+5I/fXVI/PI0hL5781bXUxs3nV3MsLp/WXvH8ChPG6bzlBZzZXLtjeKF35ytMV6Q2Z2GiTWRf12+7fnac3cXT8m/js7V4v79cP8m13n3fDQZ5IHfrmztmQ3xzvraviO4GHmw2Jp2zdQPv3LxiUn4xBu2gnsod2Gt8jCW2P/zar779ye/9J99+9Kt//e3X/q//8jvIlKOsc9e03CPfe7wb78vN9Wu1U33VX9yHS/WszRDbqnkWQxr6++6wx+g1ozDienW1uu8JR08YKOdbc+0rlhcz12R1Q/SJH7ru1vb6f/MTbm+8bk5o/Oi3J/1BkxVTrVOeENjPuznVz6qNd4PwzrM+mLXR5jOYxgGwY83FyasbP8vnbo70eLlzefvJv9YIJzaDGmO46tO78r15t3Fgy35No1y0HN+aX32Oa+4O/efyyP3/5AvW0P/THxr699j+7d/+7Xc/iidpVkhUFBbIB1Cg6i5bmwwk0YJg/Bbt/bzksiINKSB3RRHZsLfC8871SI/rl9ibPBLHOYoQAkLQ/NF/Pqxib9dVckEgLfYEzx2zAfEkulYMdke3hIpkkP/6UizEcQnDetndIrniBfkpfvB0/t6nFLYosqNFonOKabFVcn4Sx8XxCridp0W28XgSOP18i7+1FwO1bQv/FqFtplYwdXzr85ePKpp7zr6usHwq+j12r1eg1qctYHIXVtxFeGrSnwRhcbT+6RrMbx6+wwvWV6z5rLn3asNp7ej6i72O2VisPZvvi53FMJ9W9Nz47HiFjeaw8xfvT7Y451UuNd6NcZutPacc0fU0rpvHFbfLnx2jmNv83fg8rWnFUrH1FOunXKoNtfUpNmvTYllur29WeC6vLaaXoxsr3LD2rV9fNevwtDXuyZe73uYr/G09Yqu6W0F/n+ESot5fd+LKn8tZ1Rt8VD9YE4HeNWmS4KibppqZNsc3Pr3xFHfnttGztn7X+87bGs43XWt9+66x/dqvvP07/9R/8e3jf+vvvn36yU/evvKdb7x97Y+/8W5Da2uQ2r/4ZptrNI0apV5XzWW9d36/OllMedz8zul3pcu5zhcHP3pW7IipJw16TeubtS2n8+V93ib3qZ5V4+449x5Giqk2uk82wGF9Xx7uWM3r1UP3vvHCJU95ujaVs3HJcqu8bD1xrmPdMOm67tqzrXlCEy4eXedxe7ZZmzG2Vhm/9u2GRnn1Fe/wW3O5vGwDqWPZ/OgmSOPZja07bi38VdzdvOeDpxrfmu2c84MNgPt7OfKhod8K+pfr/UfX0BONBQ0gKzSSqwVqGxDECJASbwt4E6ZFUtEuYT4VYjbdZ70jjdCtRwKxS/JIghb2rm83KProzl3j1zQl7jb8iLTii9+sl7giPO4voXCvNfQl0yVq47chtyYkt41VCcr1TwTimNitYOGvxtrYFWJ3rA39q4akotv1JdjO8ySkt5ExXuO6wrPiZovYq6JWjDa+tXkbjMZ8xTThIZcUyhWdmzMtSneunICz4qvrri0rep+wUSwXw+vXYrAigSht8V5fbTw3Li2Qa2PjXsz2uPHLR43R4nbnu/fGLv/xK75wXsUrQVNubawbG/PW3tq2fGKcYn1FYj8rfzSuzcn1Z9e9NQDG2oDhsIqx3kHqGpcTvd91roDr569ybcdenz5xc2P7ZGc/X36o7T/t9XLAYvqz8L5jt7aukO44K9xhdf23MVif/CzvG6/y2OKlm8/O6xrgWxPpu7crgremnI10Q+cXszu2+cxXd7wN/PnNe801zaEWuLYNYut6/eE4X4iLNX3ta1/7c1/f8eRBbS+2N/fl2h//7f/825f++A/fvvLtf/Pt7U+///bxj3/w/vH6aqpqJuMWUzf+ahVfYbQueqqao49MN45/+jv/1NvHf+/vvn3623/77aOv/JW3X/l7/4/3T87cWndDQ5y2yWo9sYbyGz9v3Vw/Wl/jtXnzFKvNg/pIbmnanOs9/2v2+Of+8j2fim9j02PlNbG/c584d79isRzZusuXbGv94nt4v/fdCFNb1D4ap/p7eefmOV19Nl4OFHfy9c6BkfqfP/mi9bU8La5i1THYzG+tj9Ur1lCMlE86X8eEiW5O3Odigkue9JbxfYX53tvM5Nv7e775XP4d+g936H9aCf+F/fzdv0OvAHYn7YBpR0qCSPgl/AqSEunu2q2orbBxp+eu747rip8Sr2LbgluykSSu6a5yBY457m/J+9YtcUpsRKuk7m78it4WXMnKxornJUlzG6+ipU2AtYnhrsscRFELYe3p9RVMje2urcS9426sWzwUWbYpyPzvrzXDxAqZJ9JtgWN7hVb9WHJlvznaLNVec1Zo3DqeinOLFv/Wn10PnxeDZY3iaNnEo2CftfnWPFr87HgVDI35Cglr2SK219T2za/6uXa1YK6o6Xnmatz5UNwrWn0mb5r7Ytu8ZMcKSmtvvi3GK+Csu+u1rvJpc8+a1kbvrWu5obFubOur5o61tJkiQMr9ixPj9bqKH3fgNG7rqyc/b87U78s3T1V1r18s81Wx29zrmBWGi817v9jduX5a1X/Krc2xrrk54fVnxbQYZUvnLAZ2nle46Th9/cRPsHB/ce0+0bH+Vm/VKxjHbb1jbU6NEDx1jcT+1prNLb7Cpa3RXrOl+XpzNc/Xb+p449rGrXXhzjnRfo0NbN1fm/t3bjVMMXx28PEd//HbR2+fXoP46Sfvv3MrDubEgWy8v9dM7Vf11DaY6/fU75Hyr3/96+83PeTrXfPOl1/68tt3fuM/9vbV7/7h21f////223d//z/z9sPf/ttvb1/92tvH3//O26/9P/9Pb1/5/nfebTbcI8Pd5LljfSS5uV0ObC6KvTw/f5V/xFCc2AsPxYlzHKuW4sNyX3NRnGCn+bF8Xq5Vn9i/GrE23Zjnfw3wvcdlfmyuvlndVduWW+vfxUuxtuuzFtcY9+a+DbluArQmemrD+dUJlxPFKh/csSedCc9yf3nzcLl2N8b+xYHmMnyIq3UUb8v/fN9z1MTyQmMEr2dPa6/eTE+2tt0Y3/ve9z6f79D/j79gj9z/Mx8euX9fi3/rt37rU8ljd6qEjlhaACWR3dSKJK8L2Bb0iohNgN0J38Td4mhcdiOz3jFDciUapPlKMG/xR4QlxBKe4wpshdSKwi04xum11m09TW5EZBykxe/Gq88JAaLIGCvOELUnEsSq58MKgi2pVujc2DY+Om93citIenyLaucSsxLa+r0CzGcl/hbX3cmuTU/Y5182tbjxV3dxFZMViOt7OFkf9vra1jUXH81FGHnylbjtZ+vfipTmY3OXjRUqW0RXBPucwDKP4rbXtzg+5cpySUWcWK3PXcM2ebL50dyqnXik3LI+4uc+SSQf6vv6TgxgwvuKCHOWX+5YBWbX+yrnN461f1+XDzpXMdL8KOZbYzQeYlT/F3+tFYuxxcdn2b146Tpe8clTbDpnr9Oglaeat4uz1p/avc1Gbag4Xb885cMrLDi3decpzssLT3NsLsC4+G6tKh/x1eWCfwe+vLnYN1ZxXK3RugdPNx6/1eetR13XnUODNOef5mye9dynBmz5R2xuvn0s/T7TwOC82lu/FI+bXzcnf7Y5fOJFWIarzY+bp9yzNwe6SfMeNx9/+e1LH3/57Scff/Xt+7/7n3r7K//2v/L2pe//u29/+h/+/bc/+Tv/2bdPPvrS20df//jtl//u//3t6//Gv/L+R/vueo8vi+P+84Zq9p2rOcOHyx/iqyHiv821W5NNiGLT2tVYGNbYec+vjY856rvad0033IqxmHUTxRrEtBqs2GIjfGn+7pz16b336/PlgrW5GKu2aI6Xa2zItd7jP39vnJv/frW92h2PwoB4tKZ0w7u5W83oBlvzuTZ0o3/z2HvcIQerz8oH+AJOnjhcf3DXWW91e5t0MSyP0PIwwpazrXi535L4xje+8UTdP9+xDw39z+evX6CzP3pq6AscyYo4FEZEVjEm+YEa6SGgFtctRp0H6UnCCoGKYUBv0t3rkkRJTiJ2l5Ct9xk7FTTJUjFQYXE2d43iyidN2iWfLaIlxRJfRQmf1VZrqa0VN7vZsYWvvmXD/lDHCjPrLLHwe0Xerd8djzuXEDCPc9vUFQcl7wraYmcLuLWL4SuxtbEq5nYu5z4JnRZ8523D9oTjcoDPYaQ+dF7PeVqz/HRe83KbfP5rDndMdmwetsis/U9rlJe7ruZQ41NcrY31/WK2eDDXCqJdX2NcMfCUR/Vp87iYr1Dc+BA/YlLOqdBYoeazNjqv8F2RUYHGV43Pz4KpYqbx27UVB523eGzNKM+1scfl5c6nOFfcdR1r78b7ac2flYM9vz5sbjYWPd/cW6s6XxuM5ZViotzzWTm3nzUWT2tpfvXa5n79D+s+bwMpps2HO6Y2yg1i3x3n4nobASKYb9S52tdxl5tc18aia34S3jAIu22EG2u2Ge+J+4yxuLj33chaLXKfl7usQ+1Uz8s3G5PyWfPC+hxrXYdZ19483djfWl3etpFTnvjB7/wn3n7y6/+ht09//JO3r3z733r7yjf+tXeuuHG+/9d+7+3te//O25/+k/+5t1/9V/8vb1/+0z/5c42tNVr7PUp8zSfc1N+9qdTHl8WGv+FRTWr84bb8LHf3MzjoUxN47Oagc/hWnbn391pO3DUaeg1u48Ju1/HF1vL6Yjnv5jjfNT/FoONvznsPY82bxTqflfOKg60J8qE82hy5pvTG3K+13jn+yTY+pY27wXPH/Eh0OascVz6vz28N3Zgx/mrIey+XmnuHCf3GxlINrP9xxNaXcsfZY33nG2tqfT07xfqb3/xml/oXe/2hof+L+e0X4KqPfvM3f/NThARYJc6CDTH4uyJxhTFCUPxLbk3iLbol41fCxNi7M9qi3EfD2KZgIlcErEjvo9Mteuwq0ZXsWvQlcJO2ogT512clx6eCvcRbktjNkxboe13xxPcVTcWiuL59+atvP/6N33z76Nt//+3t+999/3hTz624EQv4aIOiQIqJOLXAWr/xibzibcmPH58akMamRNqiUhw+nV/8lazf++jP7orKoRb0CvOnhqqxr30tdo1x86LrFWsihd8b56c1O7Z2sIWIeLJ98fIkal3fc3tMbhXXK4SLic3F5c+O3et2zsVC17mbePXbU9PQefi/2KjYLY6bk6/86/RIugAAIABJREFUC3s9txzzhK+NMyytr4r72vvq+FMsn/y4GN0YF1vNLUKl4hhHtD5srWrsOhc7Lp4Vw09rde5ieLFY2wmtxqjjuJb4wx0eGW892jyVz08x2/nq71d5tsf5o1gqjvtIKv55qtGwhYvUrPJRbw70dUWy87fW79zL8eLV2ra5xMZy3NMmd9fXmnTjtY7RMMu/tb0Ye3pdPXTXtXnczy52Nn80NPxlbH7fWrG17aNf/qvv7pp/9P3vvH3ykx+/+9i64ZNvOkfzah/Hv896p5cffvjX/6NvP/ibf+ftox/+6O2X/9X/89vb9/7d9z/I965Gfvrp2w9/8z/+9sv/4P/1j+gK/jdv1+n3inADPlguLL7Kic3LxT9/rL7jV3G483aTtX5r40kf8TO7aj+d83RzCP7KEdbap0n4rLxyr9kiD+qn1aP1x81Xbbf8LzbWxfZy13JGc2H5z/g2ZfpEW7ncmHC4+n835J3fdfNVedF66qfFFP5frnCtxpoOaF7KEfWgn9Xv1XBqolj0Bhes9l/DutefS0P/P/yCPXL/z3545P49x/UOPcAeQJsYKwiaJC1su1O2yd1i2CKxoh3RIFLJjjSa4LUZyJEFopSkrmvzJVlKtOysWHJsfbNEWbGkSHazwLElzG2u2VOxY64lV2P2c+P7u8WxAsTrEti7mF9D/9d/5+1L3/z/vX36vT/5cwKgBcZrYoQIET9xaMOjoPExout3GAmdFrWusXhyLjwsZhcDsNIY93X9s2NahzG6kbGitmKk41R8tdA5pyS/edC8uvNL9HDUOz+fhaHGviIIxthWf7wqfovh+pxvX9nS+ZrnHWNFQH1VfNefzZWudV9v8W58Gouu49X62NV8WE4hLOF0uRK2HF+RWXxv3q69m9/FfnliY10sbz49ve88i2nnP/ms/tq8a20QE800DrEJW254FZvyan2//oU1dynF3bhi++Tb5jzuOptPhHp8uKLwVaP6io82FzcWK2KXS7qGJ5+1jm8c3zVjf/bP0+LBFfPmg3n8D/MrZp845snPcmFzdXOp/mht6ph404aPeD7xiOu2SayGsebmzOZDeXP5+a5TR/zFXc41dje6y2/rn+LgnUb4q//E2ydf/qW3L//R33v75Jd+5Z1r7vqPf/LDty9/8qP33yu+eTQK5VhzsQMW3o/z8cfvXX/nfvLr/8T9Y5FvX/7jb/2542fnTz759O3Hf+Ufe/vK9/7oH/ln3czTum+u5cl39n/88Tvbi4unWBXXGsf6mpHq6XJPG3r2mJ8G2xiwA2cVb8VVc6p6ovWmfNCGt/xRzC2XLt+9+ty6O25r79bwrrl8gZ+fap8Y4/TlusV18/gdfv6Mg9i6zW45qHOxVRyWG1sPq99dZ00dc/nY2N2guXh53/OL9Y5ZrLLpbPAUQLHDts/tR/H+pS9YQ//PfWjo3+ur3qEveRTATTZisOS+RXPJVZK3KS4pVPje8ac7vTfHfrdf4lRsVWhJgFeFTlK4/qkItFitIOELZLfz8BE7fdesu7sl2dqzxdNc/VvyZCdbkEeF6pL9EssWmAoja1+i1MT5uyJ7BWCxUHusC5ERi/6yrT4idLphwA/7d4uXQrLisGt+Knhi3Ma5BbBip2Pt66dC0iLWnLKWp5y7Y52zcSgWiKOnpnhFQ21d8f2eOD766M/9E0jN+WJ0C3PjvzF64o3Gu7Y/+e+VsFjfP4kTtjSnOkdt3Vx4Fdu9A1KsLfaXY1ckPOV6uWPt5rfOaY714zaUT3n/Ki/gqvY/+bC4ebJbPu7c9ZO5ygW3Ft9DdrxCsnfSl7tWFN3c8kdeHbcQ/61ZGz/2Nx/v/G5O1c/32fLxk4+f4loslhvknfg2d8zXY41DOaB1rg2qeton+PhEza7gxYu+04rLlyuae/WLdayIZnebvOJ9MY+DxIgOaTy2id58u2v2q2hbk17lUTebxah3FvlF7dsfoXMDwucn3PvItzHFjX+rq9754OMvv33y9qW3tx/94O3TL3/tnRvv+Fe+9Pb25Y/+ob66a9TTd9j9+q++femXfuXt4+/+0f3M3vt/HcBcvWnSBrgbFjfH03rFsdjZGtgcaS5t7bj3dBYMNV+X8+5cuCrmujnFr3BjU864dy5+MT/+kE9PGLlj5tc0NnZbn5Zb7/rFSPN3ubYNtfPaXPLx2d486F3wancY6XVbr7x/utPe+lmtz8+t43JqfUJDd95qleXIcms3WcqBuLsxW87azbWrPWyrZlVL7rP9rTF1DFb4w9j1A1ur5/nMOPco/r3+3P7Zug8NfeHyhXr97pH7Ej9QlhQUkjauSzIVQr22xbsE0OvNX3HgGHC3eCPPipQSqGsRMEGx5ztPIdrmscm8gk2iNfnWJxUezlsR1QKGqPm5dzYIjLWjvubf++vRzhaYJeDGs2KHf7vxUNJqMUKc7ONTJNZmG+GuzSXtzyr8K0orzFq8NwNbDNhbXFW0igdSr0i5OboT7Bw2d5e981SUPAn0p6L/qjg95ZPiUfzdmOvLJ6xW/KwQqMggbjYGFRLF6BbnnlcMr829rvjb3N18Uow73r62vjbaXWPjUD4Ry59lbHhZ+8qr66cnvuw5FUArTJdPXlWfzb0VSJ1vc3oxW3tv3ArGxWfF8lP9aN2o/zvOYuQJ58spxrKW1hMNEo7qZ7Wh9tYHXVPrQB+BrSjtWjau1qLG4p/WgMYUlzzlajnHnLuJ0OOLyfIgzHVu1+I571tH+0NW97kaLJe3phZrfLP5Ub5ofjmvMcDRPVbuqRhubSzPP3HS2dDGvHZo7DqnOFl3m1H4uzGeNAa/4nA3AvyzVSfcPemx/hM3a3vKcz+Qxkbjl+fe/7DYxx+/felLX3776NOfvIOCpr9YEIf6BI5/+OOfvH3p1//a2y/96R//Iz8A17rfWtq43NjGNU992Xxont01NuLKkdW61Z1ii8v40WZhfdbcbr1azKmZG6M7zy++d+PDhsTaUE1yY8GPcemxe2+MnRum69vVho2f77IXR7WjuVoO7+s7h//kSH3H/m7owFg1k7WIaXX65j68iPnWpsbibPIo/B031o6xNpf32uDTIKtnz4Z+jWk3RM1dLLnmcl18+fBs5gP6+uy4fyXic/l36D809C17X6jX7/4desnTAtNE2R3UCgHXPgnWp0YKeCuKSthEAOKqMCuRS4qSWxPJ9QhCAbzxmlzmJqgQlSjuvzG/hV9CPzV6xAUy5aunv/xhx/fO6UZEi1WvR7LsbTxKuhWqFXltbsSLeFHU2FaRsvOtEG5MKxSXNDuX2JSExbmFu3gtESPEJ4xVrLC1gnCFb+Os8Hdzorh0bhvQfi5GKwS6O724g5mKu8az+VPGMW+FS30sxo3JMlaL6eKucVgM1NaOWbvFoXYWwxUVZ2Obh11nBdmKaf6p/ebmgy3UFQG1s2NYS/2wwggO14/r8+Zb8Sn2iwHCZnOh2Cm2y5dPMVg/LJdsfL1f7NWeJ5/yR7HHF53DeevjJ+7r9cVMbXzKi44NP/e3d6bEovnZetT5nvK8XLj85H193fW1Zj7xZseDj/Vlj/vMfFun6497TQP4a931qzGa7ze+2uXuISHq/M7d/HrCeedbf4tbfXivccA2Z8tFe5dt+Y89rWHFKfwvl3rfjR2/4F9uaZPYnMYjbVju3Buv38E1Znnnxmm+a+z45VVur7Zz/nsbvvSlf/gk1ttH7x6fL69+co+5f/LJu6Vdnb4fMvv03Zn//nlsstGz2DTP1sLWVPG+c+88dbb8Ws7s8foIvsWCdiyeV7fQhedz/zzc1vkb13nF0vJ787m20DvVRsvxOOXOYaO1iZl8NN7ZdI35xcUj3/X31kh56/jThvqd42ZRdY21infr+9mx9blrvc/721U2Ysqjxrjx6WIc8sSfjW3XedfcXDYs+GW1Cx+2tvYmWevFnWuDZmtxN+/wUufcmIstPD1xO194goK/bk2fS0P/L37BHrn/5z88cv++Pvl36Bf0Baai00LY4gGEfSReslWgtCjujjUCQ1iuL0H67MaU2IREBWuJ9I5rxIgTDX2LaYVwbelumuMrMIisp6bi5m/SVsgYr8W24vKuK6k2uYlff5d8FbgW9FdFYm2qIKoQFIsWwMa0fulGwTZEKwSLNUTpnDb0K+AaM/jlj41FBWLjKz6u73qMX7HQeC7GOydf1GfbmHT8J0FS8VMfbfGpwCymxKC5sbF4yrOnudr8VDwubzRfu/Yer41ytdhprGDe3ycM8BNhteJ1hR8euOOw3txYDOyanvBbnz1xXm1cnCw2F9c7X3FjrLWxYqvrwVWNe/3VPNoaUIwac0Vr8+lVLsGP8Sv+8NVy0tqyeVj8LMYb26c6oRF1nXOIunLpE/e3Lqyd8sYYvYNWTNTvjWWbgOKka9zcWp4Xc7Z9FmZqb8W5OJt3hebm756/Nnbsz+KJ5n3n6Phet87iAvb2fBgrdy2nbn6wsU3PE5/38dpbo+b75jycadDvfRsTY6njFfb32rzqYR+5lz+7/uXm6id+bePg92ture/n+2u/+65B//gP/97bp5/85P2dwbPpk7/yV98++sEfv33y8VffPv7R999+8sv/2NuPf/U33r7yh//ft49++P0/9+TOe1x99evvxvn0hz94++jGuNF//KN37l1/lm/u+luzu5N37vLsHnuF9/r45mitrn7o+Ms3xaUxihnNdjlQfNqIP9Wmxq31cbl760DXe2sUwza3XTt+47dioXPREa0py5XlL+u7v/4Jxvv8XpvjVazLva0tcrZf3ylv8MX+pVWXt5vvT2vhk2KjWqG8cnPshg5f9emX2sJfq/F3Y7l8Kz/LvXj0zjuu+fa3v71S4Od//6Gh//l99gtyxfs79CtEvG+CSOzeNdtEXiJbQVPC7BxP/jA24mlBus8K5pJ5GwbNvM8V3G0MnooD4YmI3xWxP9uR3iIgMesvBYndTyKoIo1Nir/5FYwVdyU8/uj8ez7fKzzbPK+wYk+FLWJto2W89YnjJe8eazHr2iu+9nuLxWmFa7HRwvNU9Fz35J9ip/Y95UdJnV9a3FfUGqM5U1teCYMK8LVDbMS2PtmxK5AqNFrQVsT0PLi88xUna3kV66e83hypEDLeYmZtf4WD+rC4LIes8Kp/G7Oe13UUq123cayv7xv7J261vif+qC/6eY/jXWMvnzWO+7rxLzaffP5k++Zhz3mF9Y1vuaPX7/HirfnbPN8caB6ISWvLiszWkmJj8VCuKA4ay955kjddX/m/sSterW3j3caggpUtG5cnrJbDOgZbX+VQsS3nypfNwzbvze/G7M7HKc21xT49sRy+MVcPGovi+Qnn5qq/a6O5Xavmt+HRwNBIMIo7fedWfmpQen79uQ2du4T+Lo97L5Yw0mZCrVpOsg4N4Lt/Ku5rX397++EP3j79s0d/lxPu/Q9/42+9ff0P/z9vP/rlf/ztR7/yG29f+9a/8faln/zw/a/zW8/Z9IPf+0+/ffydb7196Rv/+tuXfvnX3/701/4jbx9/4197++SHP/hz2mpjddeej+Sqeme9y73ForWvNr3198aDMeX/0xit88u1rcXiyZebG33KYDm1mO+Yxaz43l9Pn7Lb9XzSRppf7zO+rI5U26pVYbd5/Ip7lzfMx4ZtfH1+13WzszlVzua35mo/702M1un2IbimY5Qn4KQ+vnP9UORyUjkNHvG+uOsdYI7N97c3QmGw+PZ1jxv7Xrexb0zOvm9969//Acry6M/1+kND/3O56xfp5I/uDn2TWHJL2Hu/pASAJRiJ/EowteAuWSO0ihvnmF8SEhh938Rs81mRoMD3ERif3zUekzNWyaW+2GRu8bf2itC9tk8mSNoW/QqsCsYSQslH7J7seiKuCn2bG/VTCdbYJXz+7abO+rY2Ge/pbs+rYtymSjHm5xaSYgEW+b6YqgBr8q2AYzcBUp92vCcxuYLyaR7HNq53vAW+Y7Fh5+ePzasn/O+8fX/Xi2X92RytvV17cVu/P/lqx2uONO+3gWLT+qSCo2M1H+uj2tdiylYYEfsVc0/81fGLFTY/8ZpjTz4tZna9zfna2nx1ffNnY0HYdH1P+b91oLZtTDrWq9jv9U/vdxwxW180xoRg116+WmwtTxY7T7Y/5d+TT59yFr/LSVz2xFWtm+Vovn7ixGKpNXpzaLGLb4qdFbwwsfOX2zvuU1PQPNhmakVzbWJXc9xYXafYqz9se7KxMWud7rqLpWIR3ra23PnWcefsndCuGRbU3LtWTb/z3HjoNXx6n5mbTzbGMGWetb86RGxbF43Xdfi3352nhu/TFXz4k1/61bcf/8pfe/vKd77x7o59Oc4YP/7Nf/Ltq9/9w3c/svf2S7/y9oNf/823L/2D//fbj7//3feP87cpe8rvp5rQpocP+LJapbWv+SPGGs6NZX87YP3nEep+t7l1+Ak3nrBYrip2YaR/xadPiuwj6NYIN2xpvp5vejfY+une4ov9MOrc1vTybLldbtrIMifsy6Gn+rn1cG8kPs3Z2lCOaQz4uDyAf5bHjOfcNt/Nmdp/Y3jqq1i513BVjutm3l3bp3yWF41BL8rrG/e+b/+5/LN1/8IX7JH7f+HDI/fvee13f/d3P0VsBXiLFYAiBGCqiEK8rmsBbhNd4dLi1MKI/CtcV8QhBPPc3yfikVBPyY3obp59lK52llgqgszZYrpFouuqoFsir+B4EoydtwLDmCWXCuE2ay1miAF5KAqvBFv9K8YVXBWvO8ad547CCqgKZp+VfIu1G7c7tPxwf7v+ipniYwvAxsrnS9QtXC2Ke7z2dF3m6Xz1J4zWvs7zVCzq471uRQEfrO2ON3efzln8vyqk9Yex24j4HFaext3CLrfa5MDdEz+UJ/Z187351HwTl22gGrvFTfG6QrtrtLb6uKJX3PZz78tJT5yz+Foe4ffOSZwXr5/Fd82nV8JusfsKL43pxr021N5y2Najru/GE+/y1MagGGmeLIfsGLWjvHXHKzxvnN4FbF1lb/m0Niz2i99t0GAQlzzFvj5VN5qzK2Y3nzcm26jwpeNb+4od3/tsPdhN9PU5kSxPqh8ar1cctrzR8YxZLl6stK76rJpJM9g635yGhd4ZbW3oD93x3VNOPzUSd4x9a2fXdq/5obbdMbW1DQlsLl+yi7aDVXm3XNt82e/TdzPjrrvvfN9/fhDsyQfGhynrb024Y2dfcdLPty7CrzjdX7kMr11na1yP3+vqyc2jarKn+lZfs6GN8K29v6nQhnB5S07D0+Z774TjLjmAn+DpfnRtdWv9vpxjrj4V6+uuzeHyQvPP9V1TOaF+6qZXef/O6caFueC6eIDd8pzrra03XqpFi1GcBgONt8+6pn6N4LAPf41rsXpj7D8reccuPp/LHfp//gvW0P+LHxr69/x6Db0CUaJvESgIK/xaECokKs4UzRaZFtY7F3BbiCtQWgw6ds+/1/2eWYtjr6mAqJjrfC16JcIm+pMwRI78qXAjjRb6FoMmdwu8412nsZDUvX/64T6Ftt+1eypm3Q28cSqyrddaK+AWB8ifT1s4SsItlv03nns9EuWvipuNv/mesFtBuSKvBLw42qLRtTTujU/FQHNhfVgMra9bEEvgio85LraeKLncefX45eL+CWfb9DR+LbQd6wlHLa7N183j+n2vWTHScQgzufUkHjbGvb5r6XnLRcVnY9XzHMclzQuYXVGwOVxsVmSs/yugdu3mx6E7ZwVRsVrcdV1ew8RTPJ58XHG969o4LZeoIa94fTm3Nae+Wls3l/r+ibsXH+WVJ96XA+ZtXfmshr41Z3ml/n/KIXWpOGhdNd5i0JzNxVd1t/g3X3O2r4sjx83hs81369K8N4bVIU81X41ovtz4+7WszSF+qbBuvVFLl3ObV+s71y/OcP/Gsriv4DfnnU+kt/5sne18tWk3vssbW7c1p30s+ObUQJ9NxZU5q4XE6s41jrXD0L1vAyRXrhnVkPIxm+64puaOnU3mtfloHr5j651X3N3Y5TJYUUvYqb42p8WoGqT5Wk7oHPipT3wux+164HXzbTnprqOnu0l4x189hSCWzUO5d3Z3c+nOpSXM1VzaG3mNg3lgd3NKXNpc8zu/to6IReuC85oTbHB+NbhjxYnY31y9yw2b/LGxFsOtBfDxxH9rS/3e+tKNNE971BdPthjr/sLEd7/73c/nO/QfGvqG+Qv1+iN36JFfE6QJ1J1YiViR2EJW0VcxgXhLDC3iBTmyWaHGu+y9z+3OSQJF4unu0477JAornJA+AuhdhC0EfMRvtd3rVwRQMkceSyLeKzbW2x/u4x/nlPxasOo/c5dYKp5Kqo0tP/fcFQ8VuvULf9p42fOsVQx33s0yNoongm0h62c9XhFQoaJIFXNP87Qge60w1u5uXK1ArD0r2iqUjL8bOr1+7V1hQGgV+83p2laxtOKsvmjuNTado3a0SDU3nrij62l86qfGdte1Qq1zV1TAMRuaf5tHsFHh0jxZIWLtFRlr/2J611RMn7/7/ew2K/XXxn7j0XXxrfUvRjtWY/8Kb/yHa1ZsLx6MU//vJsYTbp7s7Lo27/mRPewo9sS1tUXe4D2xrDBm3zZ05YhXfLM8u7Hq/OXSYtA53ai5cdSm5VH+ZdPmwK2/Na++Ll573Pnd0Db+xpPovc/Vxs735ANrkLtqROP5VINbezf25r+x9+t3yydyv77k96ccKRb57NbtMeT7vJsSPd+j5Opluax22dgVvxu/1zZWYuDX9vniavEPfvAPv8v+xBONoRyCvW64PvmrOWdDGj/gLsdxW+9c8tHWmeJVrlpr+awcUL5ig6YYjs1znxeP3WwxDuzce3h2J/p+efx+HX9rDg6Bl+K/NXe56a7TwMEh27vhURzecZjuepvzxrwNFFjj2+L9YkLbHF72N6msv7WzG0GtLTYNjG9tZ0Mb62K3/LaYhsHN/a5DfuO1YqHj+Z56NXHXcT66/+nXcpD4tYY0jvzOBjx259+x29AyF1xUKyzOccLl7ufyo3gfGvqF3Bfm/buGfsFWsFcY9N9svGuW+CuOeaCJLQkU1iW5EmIFUM/r6xZU5yM3CWD+FsktKE34VwJX8etd5RWNKyy9bzK65qnYVASySbO+4mEF1BPiKqgaj8ak44qLz+uXXr9xM0ZJCGm1aDzFQtGGjRbe4skciyfnrI97XguvcXp+j7VhXAwap3GqwOo8La7G7+bE0zodq39b3J/mqu3FhDwoLrrmFnzzGX/5wBx7J6zXFevGqYhbfBJMTxzQWLfgtuGpjT3n1bXOryjFYTfuHe+G3NPGwc4Ps2tjbXPN4m7x2VzrhufGouO9ypVdY33vmuJqNz7Z6py19WnT6xW2ysMddxtO67+/bfp2ruWxxdVTrvWaCvKn/Ibdrv2J+xoj/oajO/9JXLdJqF8a4/XLYns/J8SN3aYYNxbb9U9tKPYb74rOO/60MbD4Kk8tdtjUjZLlDpzQeqRR8FlrTmup84rp8tTm447XuJdLmmvitTpGg9I1P3EWnJQ/uln6CvNd53LsbrpsXhTDbPJDZc2Jxts1nfeJa590Dh/IZ2s29zUtMGD8a6J8D11DLI7FPRuad2KF0/mjOa45Ej8+XM24G2TyhL7xvvXNGhY/T7HkEz9wttzZOrw1tuOz8+aoLm2tE4faLgaruYqZ8mDXe+P0ZoUmug14a1lrbHMNj9SH4ok/i7vWNHnXdVjfXSvOsOMrHD7jk3LRXV9/GLv5W35fzm6cF5f8IXYXKxho7vG5HDBOG3gc0+uM+73vfe/zeeT+n/uCPXL/L3145P49v2voFX0J2F90lIjOaTFdYQLoLcotPluImjh3TQXDCtaSm8+22Nx4dnzvnP1uPHvNI/m3AK1wunHseq9YaLEsKZZwS9Jd8wqFEgWy7A9xtHDVB47v2C1OK6hXdNZGO4+v4tE4I1M+s2vbpqFE2+LSWNW+CoEVXfX3nbcN0GKswuxJkBRXi9++388q3MSi41e4KVItYK5/1Rxs0djCr1AUEzt/37foVOhY/+J41yRW4vpZfltcr2gvXp/mVWybT092NrZPYy4/1VdyRTHfR0df+dLxCpCnuC92es6uGWZb6F1f4S+GXZdrihfjVehXpFV0lTM2H5uTbN7Nqie/b9zqqzaf9YN1Ni67Xjgqr+Gd2rH8vTlSfy93srUYJqTaFDSXK/zgFK6eeGPjv+vpujfWapz6pqnHI3Ln/qodfFthzAe9y1ZuJpy3Oap/luPL1ZsffFSMtUEpZqxZHOuf+trntAlsmaM1rc1heaOaoBsb5TfjlvPFoWsulpYDfbbNR3mh+d8cvXOqdVoLin9xbtPzFAdzekqg53u9fNVxVmf0M3a36djY7lj3+R3rUwvF8X1WLDv/Ka+bB8VXc/eu0zj5qoFzi292t3YWF6eT3OzZelle7jWtvevHYuRJx8AhvHdTpI1f/dIa0K9VlhPY2jpdrvC5DR8xbj44Vt3T32baWuLa1jdc2fyFC8eqA+q/YmLrPpsaozu2v1vR7713DDlbv27dKA+0dq9d5t38Ki7EzAaldfLZ8tD56L5D/7ncof/Q0K98+cK8f/cr92etu9aK1JJnwf1E7C2QJYIWmxU9JUuEedf2u10LemRtjha2CqmKFUmxu1rW3cKxBCHJ+vjMNpASli3mLsF17ZLRsYoFYy2CVkR33VtIbp3O78YF//QuxivhKP7dSUX2xlkcNDZt6usvYoE/u45ibOOKICvUHSvB81vFVMnviUTNVcG05+24tcfrkn3X0iLdwsCuFT7FdtfxqnjtWiseiqOKkhUvi6f6dO1s4amg7lxbUPez2lw89amS+uUJGxUO63s52HlXfPSc8lfXvj4v5upD5y2Gdp0du+Jp8V6/Pvl711V8bvFfrsRLvetpvnJH59jc33pQP+1aav/y23IyLrzzNtf5ngAs3268X/H2W3oCAAAgAElEQVRERRhbXq1t86hfcai/K7raTMBnMfPEWWeTRuZen+0rNGtrGy7CfjmOPzpOMa7m3bFydeuBeVqbxbKNUvmNz2CsPAojrQd8x/7Gp3VyY7TxpV/gpg0BTtmmrDHkXxv3xulv0JTnF+9P/NPz27S0eWZDcd/87XV33GPOT7y+eWYesWiOO7f1HSaKga6hsXXufr743nyuzze+9xksPvnXscXM1gb2uxPqydLqFT7RoBpjm0vr2bvp1k8naerLb3cOHXbjwuTT5tTZ07vcrROtKdbQPOl15V424iH+2xj1phc+gX84ORvkwpM9i/XGtrlq87F2blzK/TYp3NyqFjGndXWcYrXccrZY413nNxqaT31dXm1eLqc3Xq5vHyMGnqSAv+qGs+vs87h/+bq5XPva29wd+j/6oz96tZSf/fiHhv5n99Uv2JnvGnrF37+hiogqSCRZCaukUlJF4iX9ErtkcOySthsI3SVnA6HTprHzSKiSmKR5uvNWYVIC2WJ7c+xd/hVtFS8lqpJcC9QSUcUAYi9BWPtix5i+H/Ukxoz3JOrXZ3c9vzSe5t0GRPG7axTGO/fVXY4V77D0hCNzwib7Gx+f1X+9rkK7xzdG9YMx19cl9hVOT2TOlxvr2rzr3vU8vV9csHMx1NyrDY1lc7k+qV2urd/FXQFSJFvEn+xq/Pmw66loL99UiLCn4y8ujdk5uqYK+wqkxqzzbDFtod182XX38+WAFdNi0L9PYqefNz/q/1c4Y3t9hl8qLjYPuubGBhaeGuiOsfhc/75axzZhbSTboMByeW7xZo5ivRxWnLF3Oas1584nUMXdHSnrW2w+8eudoyFgQ38X5YkH2mRrEOor87R57pp6ffP57HZ3CIc8jds4tI4/xblcuhjfzza3GqvFfWvU1uDW6G5cPfF6+fzGbD19aviaL0/jPdWT/a6x5q5xKD+wqTVMfm8tN0Y3yZdr2PzEfVsf6ufN+61nuKA8av09tvXoKS/uusZq472162zTMG/Nqg1buzVNN/7euIIj/m9NqAZp/IxXbi1H3rndqH7C/F27jbm5W19bD7YGyl3Hxdo4WxNgpGMuTvlRHuzNLH6qRvaab8Xxrr3PfJ1i6w4ecv7Z3TvVdxzXWJsx8H9rP33SWmMM8blxfIWgn5Xnjcmv5STrf/psa1Xrc/NabliLPIanclnrh7ix9Rr6z+UO/T/7BXvk/n/w5be3T3+yVPyX8v1Hv/Vbv/UuehU2kmUJoOJGkiDAvXO+YCzwkRcg+qGNFRkl4oqGEv8mFxIoESOYNgwrkthfu43RDYG7bkmtBbaisAVoj1vPE+pWbJcIljgqxqwdsdefFVpde+1agdT3jbdrKqLMffZoVDRCLUzr9xViS75s6E6kcUviS7pPBO+cYqP42TGK2frJ8RVWru+5vTu0/t21KjIKHl/tOivKVhy88t/ibIXB5vrirPnRQuW8ioYW2xWECvRTzjyN28K7Nnbszaen2L0SiC2SFYZb1OvbV34vnsWN3XDRvHwaE892veUEPqkgaxPy1ICZpzy6gtt4Hdf59REB0nV9Vi4u95QXF5edRz4134g0HLB5WY4n1pantqnBWeu3p/wshu5zApitbQDVuWKquGye9O4/Yadp4NtivLwojv29lc/iqNaJ8vXWmfJ3fWE9m6+bX83xrlvMdz64YlNxVu4sZ5cj62eNHruXhzRJ6spTfpXbqm9e1ePFrjy9422U7r2bGFtziufmlHVuzjaXzN/4srW1qXn1VOPXJmMsZzd3699XeIfnas1qieXCjrM1v5+Vr3Y9G9ebQwPXfOI74/bflF+74FItO9toHtdXQ6uN5UF3nsuh+8SUjYDOj//4/q5vvhjvSSPVN34wcbm+evLmKJ+pS40j2852T0JY5/7mzs21d+ifat3GvXXQnfqus75wXFP85OfFDhuspZwih4sV58uH5mQ5vTxXDBQvxqp+MtfW6m4MyVH68v5eQ/+5/Dv0/8wXrKH/H31o6N9j7Rr6JkwL7xaRgq5E3MdhiJEWwxYdr0uA/eXMFgkJtsnQIl0RUbHXom9NHqd7KkwlwBLECgJkXpLdufhmi0t9tkXybDr72jhZt6JUkdLPekcciZYo65cW+BYY61nf9Jyn4uvz2o20Eb+iU7HCjgqBFeP8VzJFsEuqxduNuddU7PDdkyApmTd+a/v6rpgpXnfeFQdPONo7LVtoFoNdzxajxbJC8JTnXZNYNC8Wj/VPuaFFbedpTGHts4o6nDhn8fLEF2008FGxuHlYG+ufHbt53piUIzpWhYNx+/cpFysI+bH5DdcwcH/3O9DWemPtUwDmJ0bNZ1z2F0cESPO4uNg6wb/FwStcytVXfFB/FS/mt8bio37FmfVreRRWcGT9ccf6KO09Lrl3nfYOPbsauydMPfEHrBbzFYXbnBDyxuoPYzUHjFFfNAfKu83pG7eNZ3OvcWsubB3teU91t9fCdDnzVS1m55OAZkO5RgzqlzZC97kcuOsvzuXArfGbR8sHtbtNTNd2Y+7dt+Z3+UdjUn7hT7YXU9UgT7Z3s+iJ/8ppW0uN/cQZ91nrVzlQc9g7kPK2a4CDxuqO+V0nja88cf4+iVH/4K6bZ2tJuclmuh/t25s3Tzxe7BQzyz3O23zZmgy/a399hK/u2KsnM2C4d4PvfFja3DGOvGBH72Dz3WqBu8Y/Nwgfbej52Bxds41I6y2uit29q90ayKf1cTluORjXNseeNEaxftewtbb0hh/OrB5qDtzaYKQN+p3j9w3Ks/0Bwjv/6hFcedrBtfcd+g8NfSP6l+/1uzv0C3yJRSw1cbbYKtgdo4V5C7b3KyL66FOTzXwtVk2QCogW5IYSmUuAFs2Kz15v3gocpOBYBUOLIvtrW4tPi6XrCO+zoT+C1/lLkDc2ckCSd0yy18YSiPXWBr4qkZRIkXHJrddvDNhVYVV/7thrC/y16ViMtjC3oL4i8cZnidv6t5A8zckXK576voWS7xsP+PB3x6z/1lc7TsdazPd9c6a+6Bo/K8daENvEtDkqtopbxa8i0hrFUX4sBdd/m4u7Dly0azWH+cWnxdX8CvHm6IqstaXiq/n0FD92Lp+w4f7Wr3h4fdGmsbwM3+XYYo0/ysX7tSJzsrF3f2t3hV3t650d663YfeJOeSAu5eNuGC7Pt0YYt43C+pnf8Aa81G82fyvWzoZ+J53/Nu+az5uvauPOXZwUP+J2xzyFUew9+bw1pbmwzWPjwq76kt/qy44nTtYLV0Ro8dV8t6bGYWvMEy81b/499t6mVbc1zdI6O0mISLDQQiUjMj4yk/wPClpgQ8GGiA0RG4IKggqCCv4PQQVBhQIVbIjYELEhaENRoX6G2smMOCcMMiLyo6pMubd1ba68GPPd5yS7cTaxDhz2u+Z85vPcH+Me93jmnOtd9qXXYq/zYL+ML2w0d7k+nJebg9+ldv+hVr2x8hyuQ9cAnNIasi3tofAM85h3nBvmaE3ZbusJ4lN/W1ur/5BP90/4g1yYD8rx5MAPhtyTzc3Ew2+x8ZSyPqCRXHPeUIJv9zY2pRzjJsL9zAZs9RfXAjHiZphzRozIS/sKsfBbBI5FOdQ1QW6tb4gNWsp1RU7uz+rZJ24Qc5469SaVNdAC9/PFzr3eWHMtng9oVf5EG/76QZ91FLlt73Ff8NtSrRvHEO4lFtav+FgeJC9LBzj3jj24M0d7XuMJbgEf1vHEhLmx0Xm6jf4f//Efv23oF7n8Gh1794Mf/OAvSlAQKGQBYXNnz0RYQumGEjKzCGG9JRjcYD2OovBdRAgToe7CcWEyJyINf9yc7jO2WmiYSLDHBAc5sHYFlO+wEdclZrnOtlHcxMkbIjfBJRI4j303r6/HX+ePtZ0DEyY2uoFauNznp82em7JJ2Vii7npHmePGkI9Z0HVsa7mCxZhxzOyXBesS3r3O4zv/8tc3Low3j7VAs09tdJyzuKEWfM5Yd1y7WXKujBnfRHLjbRO7+RjrN3EqvuyTRYfryn6UQ+5nP6HBjq5DDdx5PylaOWyczReMX/mtL8Zk87vwWZ6wCKjfrm+u880AC8hllzneuSdvXAPXFv/lMuPKG8EKtcWx5SLPTT1yDGFl3vTGifw7Fs5x53Z9YatttgjFdtbwRo5z5m73Da4xfowPX288szkpXohZb5ateBMzr2H8WHSvHl38rN7hnLd+EL7lNWLh3ud8gH8LZ28Qvw7/gw3+9YYQO43Jzgn3dMPSfJpjV68oL7cfOe4V8OTUfG29sfJjnINh++s4P+kn8mz+49jZeHZRZ/Cwz9+Y2xjT59oDGVuucixcI9ixNn+rv+Kjtahr0jXA90iRb75Yz9wKBmwf2EQv3ZzcAGTj5V5mHgP3cBzzY699vzlvvtYwtlAX4MxaypzpWqf+4BivW61b7DTfjqXxa+z014ucM+PZthN/MEzdkSfi3/Oe234VWzdPHyo2RmAdW9xPzF2cZ43WHdjgBu2dX7UBbonpU87u/N0Y+fnPf/5p/mzdv/eZvXL/77+9cv+h7/A79G6qFIGJ02TQJmIhdeO8CVybM8iGdSh8Nw7A26Jx4SJisM1jLeQsCNhwQggVchUbkFyLszZ74wIx08jagFcTJ4bMW/8tlCwiaBb2g7EWMdhEbixQ3BiJqRsEY4kv4z0nZAnB05xNfp3bJG/yMtkyH2s5luSquHFuLXLaOJozblhBwI45GKroM+a8ljHuGNRnn2sNtg4rlt20Gz/ONRbdaBSb2GM7P5CFfpXBgqQxMHZdr3ecJ70WKb7eomvFw9eR98aduLlJNh40ycVlxNKxKGc5Jst/Y9PzeZ5yTXFfrDdmzcs6bx/MOwurFiLYadz71cv671zZD4uQbshcS+TSNjiG8AB4fvX74szhmzfuAcWQa8R2+LP9vePtc86V8+04m9uJize5cByx9AaAHtfrqBfHgzmdO2zCbriumyLnyzG7z45nsYco9YaGPGCjN2z45vXota/WAVuOP3OYd9o/zZXUfvHXHrvmMz+1565esPra4vza63w91Va52us7JuTKWDPm+ewNj7mC2iM/d875c59irG3zzZfFqVzzxNvURe3zdeYK8lpuBwPEphquHOQY9LPzBZ6oATaH2ESsrJvIiTe9d+xixa/5FGvmEux5pb0br4VFcmmMgKNqUddv5+pajOVf15ZvgN5a93NzZo42R4AFr2/taXyt/lLuByPcfOHn9r8V73K+1zZPl9e7N+G844IGJT/+GT3u3N219zv0f/iHf2iY/NU+v23o/2px+xZc9eFL8VzQblSQ3FNBtum5UbgRlYxKnoB0Cfoe42cKo2TrhukN+Y0rmdhXC07mdNEuovPTHEiAAoXYTSyQv+d1LLzpXcWMbyZASKiN1SLm5qKxIg59Hj8QSvaVtcg1N0VYrxtfP0lwU2X9JWJN0G7OxObmLLaI843x66iMc0MyFk3aFs3gaTUhxq0NvWugDYFz5Lub8sUBzefKBdcZcz3mZtWmSIzbyFlriYe+fmxB5LXddB3fs8eCnzyxJmNf1WEbcgXN4pnm3nyx4r/8clx8PfF/Evq213M4x87Fyj2c4fquPcZdc2iOayzsK9zCv+TBnGNerA/GgOuF2HS+vpptrlg45Dz8RS0WY8SpG3pvXhvL8k99g4fMM8zvGlr83PgXf+ZDxwBsmffcE7DJPcPXcJ5Ywr9+iudNhmPQWkRQUr+MvTXaO8BUhTax4Vp41j6Xe52H4oN50A6tZW8yiIv50rzNtWDL/nleYoqd1SD10fW/+sQrvjWuXuGzfjhOxIZ/+zaJeyQ5N17Nr9gKBvF1xf2JM+gN5ivj4I5T1+amWxMN0Ce35Vjqa/GTMbE4ffVJY8eYM4c0dt60eU6Pw587z5sAd57j7QXWEnw2p96a/SI6c2bzhy9g4imOrPWkwbohX3V9c8Ad6Ahq6f7l5jv5h2/MleYgYv/EMXfec9rH1hL86vGtS3jO9mCrbTYmWBMsGNfmSPfHuwY+Z+/CPK4peIprL6af7Evx3jb0pbTP5ud33//+9/+ija9E5eIC2G2uANQbnoqTVSSQpa9zEzEZuggqctyo3GiuOEpYPu95LE5a9MQEorh/mRdSpdjvZ8jLTyTdxIyQErhJubEwKS+BYLHEehDuusFggUIuiAk+WxTcMQtQCyEavQWem4RJaDVJ4ud/K8SaO8jSNxEsyirGikE3RNtHDPDdsTEWKh4shItR15XzyNyLNTx/81Jf+NkNlUbKuRX3p7qsPf49azYF9QMusa0+5oboMW7uzsnN/ySyXU/gwnxh2+yjeanjvd4ShMYzdrZGnXeP71r+2XxT+zx/N+DGYnNcvD3FoBsiYw7xXCzYXvxwnl0vzRO59u+JwoHUs+scPMOr3oTUZ2xwP0IYOY6IMDjLP+NPc3JPzroh8q9UNVbuaY6fjy/8tU+A/4X3xsn91HyMf3xxHjYs7nH+2xPJxV1fAex+UV4s73j9ckivZV7b6h5Brl0LjoO55RXvwpVPeWNO97c1lmPGUf19sqO9zzW7ckZevVE0b/kGTHFV7vDPtRcsgWPXt+uqufIND9YHNzfW2pP6LsbuZ2s4+0GM4TBqljjWNtbkOvzpr0Yar7bneqA1nX1xbFzvNx6brZ1cu3whGjzIr4Q0J6s27xo0YzUC65JPtLy5qjEils2T+xKcCj7xkVrDT3jCNeo+UU52DMu/2A6mfEP11vWXw1Z/gB/3jmLlKX/GAvqgfI6/5Md9idjA48xxP3ODmLjxxdiuP/LLr1p4npsL3375y19+mj9b9+9+Zq/c/wdvr9x/wO73vve9979DX1HKAAOVQjcJQ0oWUAbzArgFoJuPmwH2WMzQcH0N8/vJiYvBgskEWnLCN989ZD1i0aZhAqGx0vi8oS8JV4RiFwRDLFde3EjdZE2w2LkaOBsxEzzrWDyY7Nz8KkAtWiAX35ksgXot4lo/lqihEbsR3bi+amqy5JoKAPwkTr4ZYL9NnN5kki8/bSYv4LZjXAeOoWthNQtfh90cw343fezwMa+Bf62F1pQFornA9e7Nlxuca6vY6Tg3+uLdPMM8FdBPuS2vLP8cb58357SZu0bBhO1s3C1KlmAoFhCvFkLOxStuoI4spoxn6gGB2qeLrf/FU+ZC+1betK83znxjbr/4+onb2UQ8jVGOkRv7Re6WeK/os4/NR3Pln28NvoPFMfCXOZVHiC/xrg+uBdfJsstcuT5302Oc2C4//XG/BTvnp3nNmLk12GiAT/MJ85m/6QnuW7bNXOHrexPePY25wFTf9HANYr9j/fTZdpdnHAc2XcbBE+cRz87nfC/+KBapBfcX+8mDC2qJGNEfVx9pjcKHrzi2sTM/YqPXcv93XT/xtrG9uM487TwUs8a2H5iAc3y0ffQfa0k2kcznhyPUErWH3+6R5VTGYBM4cB/wWnecDSE84jnhz+pvY8P5ND6MpZsHDQlfmxNc5/jnOmTzT++5GxTf/e53379Vac1pDrxzfuvPNeF6Mq6widhjN//e75I3Z93bEA96DWuZY4hBecjY9nVstolTv6PDWpKY3L/8qT842nkrVm69P//zP39/c8j5IOa/+MUvvvjyyy+/DtW9HvPvfGYb+v/wbUP/gcvvd+hpBv7GyRK1RS7E4g1FGxcgc5NskXqTREFQZCY4niqwhsUBn120NDGKEaKm0Clo28Z66ymLCdG+Y7+FiG2j6LjezWg1ZotVzmOPNz40HN8V9dOSJZgQJBCVCdF5cE6xnzithuJ5aS4mepO0PyMeaMSO5dNThUWuFiyeY23K3ExMivYfn70RqKileBxDmmzFmfP2JIbcoJ07ixuLL/Kwnn54HDEG/+SFBmtR1dittT9mJ9cQA9fX8t11s/xjPTdR2+D1Fs/g7+pe3kSSc2rOQs0165iYn24u6q8+M3ft7rys7Scz5j2PN59wXfnZ46l54xgupdZWrFzPFRrGNeMck573OeZa/Olx5psnXlr5WTi1AFq1aq4zfivgGm8wgSBDqFObxmiFmPkQ/2wHAvvWBK/doN14bHIPBCN+q8abl9Y3Obw5wL+5uf65V2E7/bUxW7+q43pHjHOde7p7r3EDtxkXnhPMm/vuvH1aMTAnYY9z45v44Mi1f9cQK/zi6an5zPVRLfDUM6xj3GN7E8y1XK7HBm/ewCW+W4O1Z1Nv5jXrLPLVeuU6Y5T4u+e55le+3bNu3T/7sz/74r6lnXxb24Fpz4M/xMV6r3kgDr5xAO6bP+w2hleMqwWJveMK//hmoeNnjFbTgDmvbU4FG+aNcrPrudh2L8XnsxM74HRiCfYdL/Na7b/10Ldey3+y8K7HLnrabXThSeerXG7/zRHEDfvJEz+vXw8rN5FL1qw+M3YYA/7uX2PR/Oq+fXh3DbNvumv/9E//9NN8y/3bhn5Jxs/i2Lvf//3f/wuK7sBxd4z4RlLADPDdOJbItph1I1hkVPK0ULKouc8UhhsPhWlCtGBy9O84d+7uOKLI5M+a9tl23HV90kGhubm5+CDGW7+vdEHKFqQWEJ4HodRm4J+dDzdIr4P9kAVEbJ8RPI1fSb/niX3vhrtx+Bow1V8v8EbLAtRiBp/wg3lN3oypnbXBfrUpe7MDidI08NdvCDiXXv/VGuTZohZf3bid3zapCmiLip4zliwiWk/Y3Dq3TdjZuutxN3PWIZ7kozXU826enuMVy1r81VdiuPDhRm/7nFNssCCxjeYO27EErWvdODD+ijvHtDzFGuTaePD6iNrWCr7BF8Zba851wWfiV+w1lsbcU52Wd9obVv4t2pqTtaax177lnuNz5l74c3G5Y3+2Wiw3F/iCYEX4Xl9G5N6x9StZxNx8b4w6J4unbAtjybVjVtHZmnA+7nrfhAXbxKCx4dra5/phPfcpeszikGKOWivvYBP2kgPm7IYFjit2XA/tX+ag3vABZ4x5wq3jWU6sPnA9lv+ME+fBmxD71py4Vy4uXbhwX7D26ljXvDUU17CeY7W45safnqWOzK33mU2i+wn4xj9wYn8X9tyv8POOebPreOJX69X1w3jfIIJDzCWum96MwW5iBVexcSbW3iAb22D4/Lh48Wf9HDN8ZI1yBH647tnAwjHk9Oa6NRxPfOXXEu5n58DYpj7wi3nxz1gFM8Y/T8y5qWnc37XUB3yJbzcOm+Aj85Z7LTkyr3q+iwF/b5457ufbzPNKPjHxzbT7O/Q/+clPVkv8Zsf+7c/sCf1/9PaE/gMH/MEf/MH7v0MPUAESX9JBYbW5UzDdgC2Ba4Fp4q2IoNny5Blh0WJ0kbmYmdvFwZwQCETu4nNRQnirodsPi237RDHzVALbmc/E6mZhUmbsEger4TPOsWhzX8ISW+szNrsBt2GSfxoSsUGYmCxN/hVSvlnDpsVNy8LHjbJiiTxzrUVB12yzaDPGpzYN/HDDorlwTbFgJjWBOx8fw7A3b44Ba75ia7C94uG4GH+ez3Za1HhjsnBnPLg5grXi0bhZ4gwueMrVioF5oBg09xQf5YMn/Jj7sM+4d424lr1Bdj3f8b7STB3fWn7SCR8bG84x/jZuFWu9gbdEhmPlujN/WQDTT+y/ORvcWvD0Mzlw3FivmwGLftu/YlSewp/a53ma/zW2mwzXpn2Bc82trR/bfee6KSand44/s+U6d79sP37igZuLdcsrxKL15Dpt/TGfe5P9NG8aq+Xm4hF+91NvrgF3Xqf9yPzp2sMXx2vVDtc/4ah5B5srh4zt5t29G/uLl26EVv/hWm9i7HM5sX3POVy8u3LufBM/bzqecIYt3jC53zDX+Q0POlerz7puF+95U8368C+xM/9iT3nF9WG+Yn7zk7lr1Y/zbUySt7OhePE85iFq3ePLa/CGY9HeeOfYTJv7WmfNfevdfdUb7/JNNYJzf3V/1+KTMcLxzu35scm2Ydddx/6nMb45vJZr6sa6//GzuQcNZD4An346795Jr2Bu/y7+isFt6L/66qslhb7ZsX/rM9vQ/8dvG3oS/O73fu/3/tLfoQeoNEyThYmJ4kXUWgy0iXqj1g0aYy3yuqaB7+ZtwjNZmOhNhBQ6r7JaaFGwSwBBjBANTanXYyeEyNNqxvnuN3O5AeBPi9qxcWxNSp7Pgs9NqHE1YZg0GHfzmxwrNJ7ElzcZT02fNUx+xhQxMK68ngkd2y1W2lwseIwJj7OtKwcWVR8K6O/9PhPzY6/FknFSEUWMbZ/jb1FprLhJkcc2Ltb1v8Zo88c58O542M47zh1nYlIh7Lh60+QYuml67WKG/PommhuqcV2bV7xvTHHdWiamvd5rca7rO2cWR+aR8p7xDD59I2Rhj3WWMH3Ck/1pbRkP3rD4qeUT5y2B1Fi1Jo1zC0Vsxwb+9dr+XMFaUbuenBB/c5XFnuNUYYof5uuK4BtjvgSX7qHE1bH2kxzbZrzbPz6Dhae6NCaNPdtpzDhXxl7zzPXOnz/b38Z0PWXzk0LbgIbAj74ZRQzBNONam/iyniKaO4i9MbrweNfccY/3mtQ8T1mLHa5zrrnGsW59lJfAWmuhXO55nnieOVpviwttq3FMDG4uYm3clftrF3F94jjXmzdUzhfY9M0U18nqM/0yOuZ76hfFF5rv/FkbO69ZW81JxMP6zTd0Xatg3vrUnImW9zHzhmvFsWIN9wnn0nrDteq439p+uwj/wZIxwTHs9MMw8LIe8FhfEHPWvDmtGxb3nf+3JvFl42z/4DHrHGPUfq0atw03F28CwGveb7VvGANdh+tv/tvQ//SnPy2sv/nPbxv6bx6zb8kV73784x9/2NC7KNtgDDIKwI3+zq8GzVgaml8XLLmxhm8SMAbgQhZuoG7mjHMhYwPFuJ5KuXlRQCY6k43t7h1lNyYXIkTyJAJNcDf/xQlBzzUmZNvAmsS4BIxv9odjjhfnlzijQTVOtdtNYAkbxlvolRhpKo4B2DTJPq3tRlkCt0ljgwcAACAASURBVIjx9SZq5+gJ945pa3kJMjcd57E1VIFQnDsOrFufik/y6uMWX09c5KZPjlxr/TUSx60xsN3gq+KT3LbJY59juARg/bAo4vOqz7PVQgHbLeCxzT4unzzu1vLvMLMGv4d7/vh3oo3Hpxi5DjuG67HLHE7+zEPGWuvEvpsPXf9ev/FlnOsHrDNfhdbK39oktG+Y1xC1rg376fngSdsI5t0Lifmqk8bD9fFU8xaH6+mle1x7InlcMXAcOG9/8MncVTxznfNZruAabCuOwFIxVQ5xrXiucqBz6rXde8E+MSD27TPGoNdnXufPGOY6YmhutE3uPV6bp3Crt5Bv8/gTJ9fOcmP5Bx/wy/OaC8yVzgXHmxNs5rw3ercW8e9m2tgzRsmb8dqxjrnzcePKUY7Lqye2rd+lPc3LHt84YYf7mPsNx7Ht8Esv4Bw6ujjDhvZkOOzmQstRL3eNb2a6X9kGcukeYWyQS9a2fjGezRN3/cXSm3Jjk3wZd3eeGyLWY/wKMDdb2HD7gZlj7jiQo8VVYA6/jZPV5xxj6zLybm7xHsPaAjtvQ8/bBmevtf7NjW/Y9lQ3/hWB+x36T/LK/duG/ol+v/XH3/3oRz/68H6Fm2KJHIBSaItgLCAPgAWlCaZEZ7JrU4UceM0E8PsaCxBvbL3pMEm4Mfp47wC6sE2IrEeRW6yYXHq9G01FguPPkxbb2YZQdCEaIHniBmFb7HBt8+i8WJxA8KtBQKAWJOTIoqbNGv+XgAMrzLMaI42rYvCO+66wcenm7BiQWxNnN5wm7lexdO3w2TlZYuSOeYzt8YajeeM658q4sLCtvxV5Fn+t82LNDc24XYxnXJCzO0ZuwY+FBfMYG0tUdj3jpJjBTj9FcR67+XRNV0hxnX1r7bjBkyc36PvcOqdmFwdaEK242BbHxdxoDun4xq4CtTFgDfeG1rSFjYUW+UfwWZCTJ+bvuuYs58EbZfgKTGGXsepad22vPC4eJwerl+AfMXatuc6MSefX9VUB7Xziv+ul55+4YR1/4sr1plb9N7di16pB/HFe7W/r0H3DXL9sNR6qD4znJyyXE7vBMvao3/IWOedfY8++Yf/qF/A/dVFf20s9r7FarDGvdcjCgfnH3LU4xjzH/N0Esgb6qrhortw3bZ8x1ri5FoiP1ysPwhFc5w124wlv3zXmO+LLceK2bjaZi8xtjil4M28416vG0A2uK8Z1Q1tufdrwOzbG8X2GC/DR/Hd+9eaVdZQ1SDn3vtiO39EHD9zwvp9P0/npOfV38/uJvHsoa9vP5h3Msm8A78U6flZz3Br4TL2y7zAv059unnWjnw2+a9P1z/XEwlx1Nn+yP1v3b35mr9z/J2+v3H+oKzb0LlqKCeAvgLeIvSkGeBYBzGGBZ1LvZz+lhUQQ4uvuV8majUML2Y2DIKwbAFwPCXdTZVLA1jaxrsU1JXY3fK6BpCE97hw3fjSSRWImfwuCigM3F8exjQK7LZrczN1gHTf75ziy8WY+SBDhf8dN6E/CowKGeblD7NeZHE/bC/59h943d9xgsddxtACzGDGul/1uGrWnjYM1XHuuzYqiJZjdUJmP65Zwog6Md4+vzZ2j2HKuwMj9yzrNZcVOm6oxXv9rM+u4cZNL3yRs3C2U7rM3FdjX3OIH9rHm8p86Y11/k3bPWSCYT7pex9mnlSPj1PzvzWT5zHHAT2LMfI4rood5fDOD68GsfbPtHDdezJVe3/m3fRz3GrXftW3MmR+N/RtvMU8+2iepufKg+6f7A3O2zp3f8rR9uXHcNCkGHHOvz5tR5m18dX66sSnXGZPmT/MOgpWxxjvrm/da0+SpPnsjU451DokJ+cMeHyd+ftpMjugn3rSUo1xDqwe4royXJzw5L4z/pn2kWLD9zTuxrb4h/3AbD1zI5Z2nn5K33vxzHIsL5xr/Vv2ZT4wD56ac5z5fTuY64+4++wEVa15M7gkyG0rfSKjNxJxaNpfd3PelZ2gWr31PYesXc1mjMIb83fpnW+0mT3ADsUG33/U3r3FbfiRvXINmq53E5/6EnTnPfHDXYGe19F0Djoib7TL3FdM8Bccf44u5zB+Lax3LG8u3yrf+GUf+bqxzaYwx9ubiixnRIVxnneGbUtZ0vnFy2LkbIp/kd+j/jc9sQ/+fvm3oP3DL/dm6CiaLBQQSDQ/glSB9t8gANHFSBG4EJmgTIMTAetjh5kehthlhv8HvhtfxLloKrxsZfIIc27TxoyIXe+2PhY5J2EVvIYwtEDEk6jwxDz5X8PqOMSTmO63252lz5SZjIcFnGrvtIu4r/mezb/pA3hx30+icCw+O9c3Lt6UeafqOqWPuvOAfWEbYNl9u5rbLGxYazZqf65kXAdFaMNbdjJwrrumcxq83PK0x135rq/nseeym+VycHSvb7LnW5nkJFnMMQtv1ZUxxvUVDG7xjAn6Mz24m6m9zyRyuS+fGYoe6ZE4LF+JhkeMaXDclW/uNlQWL8+AasTAqflojrkXH2rzv+nGNEAduVFi8wEXE0nhu/vgZvr5/wZvnsb8WaatuWttrQ+e5HRfzsu1gvMVi82XBtjjCWDBWXb/M777ROqo/zrNj43HHe/11mvYV8LA2aGDPdjl35TnnxX3FmOA4NpfTjENwQT9Bu2DD0801cGUOce7bq3wD2lgsVzuX9o+Y2t5yAHE2vqoZWI95Wp/uRcznfBc/jpN52zg1J9kP21sOuXX6ZcvmWNY1LxGv5hBs4MfqO+ZAcsp4ax/0xs3h16A9J+sTY2x1bOE1c735bPFI+zQPHxh7m1JygD/lPY47bozBn7ONTTqavA8ssOWO+0l48+hebD7ieurON3Pcd+4zm/TebHCeF9cZg+Tn/mWt4oDew7/lWmw1hs1P95m4GWuMIU53zja4d7FpN4c6B37gxF9loKatSe4Yv3aAz2D27LlN/duG3pH/9fv87jb0Jp02VJqcmz9F4CKFIEuwFjJuSi4Si5BFnBT2EnQ8wTVhm3Td3EzCFUwWTfbZDcUNx02QtVdzaqN3PCxYIGXHqBsCCOFJANGYyCfj2TA4FhACwpIGfWt6Y9r81Z82XF/rGzttgHddNwOQWPNt4kYwdCw+cy2NEELu3/Q25lr25N8bLefYaxk3FRn9szj2q/l2DS5BY0w7/9jaPNWnp7q2HZ6Defs3YdfaFg++cVSst86Zy8d9zPXEGNZ62sBxTedpbbjxuxFX/OJDb+RhDyKGxrrsYoxrgHwTf28i7OviFG/kqAPP59zDIeYr8xvze05i3Pr0HKzbDePKk2PoG7wIGc9l24214plrmu+FTwvs1slTLZlzGjvHmj8pxxhvdJ7sdy2v/HKd498N6xMfOC5gavXP4ubGGLvGIzZSQ0+YMc6Zr/nxuuXR8gV2G4/lqArecqd5m2sdy/ZSr2lOtj/mIMeb+akB6ySOlfNerYGdcKqvbd0RZ+s0MGlOw3ZjYvUGcn345oYlvpZ/WIc647xvgFhn3DzoDOY0H/fpML4xn31w/BcHerPkXrk2v8b5wq1tLo/gk+uy9pyPvO2BLe198AfH4cub39rauTCH2C/iuHiI/LfG3I88ZtVtOaK1Z9+w33WA1q99tYne67y3z7r2vBbx9s0L59nYXXzkfFZ/ow/hPWsBriOf2Hf/klP+BF1z3t5j3ir/uY5vQ/9JvhTvX//MntD/Z29P6D/g/165d5FRXG6E3H2iYGkQgAmi47yJ58BKURmoLioLrqcCc+OzaGT+u87rQ0z2zWLLm2UXDD65GVlgmeTsvxs+5Ofm6ubuJmZfmKPi2vF3ozHBOW69M/pEGLbDhMcdYfJIrMijG0gJhkZ113pdN/uKLBO681wC7eakjcCx9NNAGmk35Qv3brQWi0tUEX83XQibNR0zN53mrg2pzYWfwYabpWPmmPB5+dSmuZo3uMM24ve0uXC+iy03Hjc3+9H8eBxNGuxVTLjxWhzazwp5zlUcN26uA58rR7hubQON/ilP9qV+GNPFwBMWbKNz5+NgwvFEYJG7xn/VqX2y6HuqTWIBH7bPeM368TRncVd82R/H0DzG8frjnmWsgkdqhLz5rZ6OX3bdsYpT14p7iPuKsUsMsdXrNL7ttcYbdsCztb/4LW4dQ8dt2eO5+tm10xy17sGE69w9sjFftVFOuTHglPycjeY/jrv/OT+Mf9p4OA+rF3j9m9dfJrw2TuZH17zXd82T49rvBy3WHY67Y976WD0H/6wbb13fSDUOiWNjZ11TjHC9MUsPXny+uM384mvMi4uDHA/H3jeBF3e6HzUPrfWzwTqDmgH3jhXH+q9ryfm/uW5uv8WIva/0hnPWuHsPAO7KZdbj+FsfXRt3Pfb4WmrtzvPrCcSe/cG6ueG8WWuuXMEJ3Nzy+v4zisyDXiw3EwuexFtj4p9vejsPfjrv/F/e7tr7UrxP8oT+X/vMNvR/821DD398+JZ7N6CSi4nd5AzIKTKaEEKXYrrf7VjCz6RpocVnN70SsImzBUjRQGg8ZbyfeZ2wAsCibwkvN8OzizcDILJ1B5B4uMiXeDcZusDx6643aTDGBGeBYQKlqTV+JmPuNHKd74SzFvgwkSAiKrKYx03WBA8ZWmy2ITC3ibZC7Xxbc9CgiE+bHfN0TQs57O23kLsproZMrZAPYvuh4N69+0u/m2aRY3tcg8bqEhTGbs9XZBKzJTRXjVY8khePrbggRt4gtL6Idf3E1+K1XLBqvoKsgsO+mLNqv3nJm3bXAm+i0OD7PQ3kn5yu2D5xmmNSMYQN5onFXV33fPL/joXrijgTO8fCdVOOxD/7yXorBhZTjLMfzh3HPR/2U+P2oRz1hKkef8qR7fM1+GXh7icy7hnmDcfOcVg1xRrtlU+cYFsbE/qRbfF4i0/bvrBiPls5t1/myeJ2xXNhzth94snixDZ6nXJksej+AV82/k8xbL4aU9cJc67NRHPVm/Kr/ryJgd9sd+fsJt1YIGfgoPl0b70xy09isfowfeSJUxx3ctcbAMQAW/3gCCxgF5vyYoef7zwbI89bHi92irFyGbZbp9h3clK+dX65Fk3imJnrWjfFSOf0ePqccfNUc9i6Ytn43HzuYeZ4PyQx37D59sbWeQJvXovc8yCHvnzr86uAy27HwJirb3fO8bd+8nfesIbzXa11m/mbC20INpmfJ/fmrMPm/Qqp8Uzumf+e0H/55ZcfkxUfP/+2of94jL6lI95/yz3FZLHoZgNhsqkswVC0FKubAL+/3DEVyiVgNxRIFYCbJPlsAejCu88U0I25IrobDC1ki5IWIMXtIofsWlTk2XY5vhCD53QTgFTwGfL3U3NvwE1utsnzt7nfnMT/PvfmhO+SggnHlDVNsvbXm1oLGHzCHt8EcWyNL/x2c4G83QRN7sTbpO76Yy4LKfDXp+08cSMPXYfrWi803Qr85sVCyOKgjdr47LjV1FfTd7Mx5spNrT1j2muzxhoPjl1L9aF2uyZ9rmsWdxZIjDXfcN4c4fg4pxW9FjrUnUUYePEde+bDhvrtWnnqC60nxwM7Oo9FhDdR2EsuKi5tAzF6snnliBpYvixfn9Z3XTb//dk5gJsWz73CufsVeGgsuq5th2fcA3q+PcPrGI8Wb3fcN1WJuf9tL3QfePLF2IbXXdsrt7Z/1aHrzeu2psw9jHviUtcN65tPqGfz98d6gjHqfDVWt87F3lrHN2Xdz9p/jHVzgOPWmxus5zga23d8Pck0f9EjwQAPUhxH5x4f3Juwnc2F679cgA9g3XFw72ZNcudadBwdH9txn9EIy4a7jhurvXHevNou1vOG8Y6tnoHN7jmtW+OwfMO5ch7z4ZfnMD7NidZg5inXEbVxxzqnY+t6cX803hzzm+u0PN9LZL7i+tPVPEUm/ndN9aC5wHHAP2/o4XTXzcKTOaF45Pfc6w/1Yo5Zes0cubiLOPMn5IyBs983mugZ8BH+cdx+lpvvHHOZL+Dyi/Xbht6V8ev3+f2G/oDCtzfSDFbB0zgWIVYMIEiuyLlDBogRLIDXG0rPw3gKxILm5rDAdlFahOAba9Ek+qU/JlHfOYSI/Wcx6uvN7U2qC9qbHa7zzYzede63ukPMkCJF7S/kgeCcF9tUWNO0u1nxOMdjbUzaRCA6mribCZ9N5CYyiy0aCnFrQ2xs3QSws+RvYjSJG19uCBZLvdlRv4sFYw+ipfmVrL3ZbY6M59YBYz2fY2sx6YZpIUIcWm+s5ZxVVLkOLQbIhTdWbfwVIhZKy6/eEKiwq6h8iuPTum6M+O6/DUyculnEbuIEZtzwLRCNi1U7xhw++l+LlCWMvS4xt42tZwvV8nl5lvPGj30oxrpZdIwaJ/jCIq059vr+TodX2CoGHRPb4Lp/VY8rZ+05H8NehejiKXrjE74QiIt3zKlPPchcUvHaPovIXDhkHmNicXqxTL3avpVHjq23xdAmC1drftdee0355datzjGPt7Zcd/bVG7jmqj3NMQSP1gW9gWeckSOezmPr4s32C/vluFgrlXfc17GVGNhn6hpbiQGbNfK/elj5Z/VR5vcNVc+N//QkY+w+m3c4d/8ubBED8mv7bp0+BHAdOLfWZOTt4uM5jC+/As8avs4anRhRL62NW8fjrZ1by9hMPJtL8owmJcfmkzuG/f4Two2lez43DLoBts/Fxv3sDTs54lvz72f0i7F2PjzpsdW3vW5r3vYZIze/9xnlBNeSuZbj1lPY2zmc00/2O/T/6mf2yv1//vbK/QeN9OMf//j9hh5wU5QLiIwzWXCsxeym4C8/ogkcgP0qvAumhMnPa8NA8VEQHmuBbmK9z3xhme+qQbj44kbiGFl8208EmwVtxS720YD50hkLHJ4KMw++tQnh37qryJ3S1dix04RS0WHRUKGLrRXe9tXN3uNMSBaXvlvOGPtNLPDVWLxx/h1DC7glrPDVIsa4MdFzg6ti3Ri4zxZgxPXWdm7cGFnP+G3Mzg+LA4sjx8g1RW6NJzdsxp4t9g0h4WZioYYIchwaR+JuUUksnRNs842CpzrpGAs07Fs2uUESk+awQsE4pS4RJr7J94E837378DqhbVn139w3P7bNthe//GzhV3vwwxixaO3xXl/B4tx37mIWv+wf18DB2OJrHb/yi7EBPs3nFVvFobFdkVTcWcw5Dqv+zV+tMePdMXviKa73m1OOE1xw49yXWleOsfNqTqs95UH3gva9pzi4D1rwO/eOJ7xmHPfpk/kf/+17bXFtsFZ7krHhWFrT0JsdF+rfMTU/lm+M//ZWYmKcF4fOKzxdbJLr9ZR6bR5so3332q1Nz8N65o/Gs9hhU1h+u3F3DtvpR+39N85ffAwe+TJK/CjHGwur37te7Vfr1jnCXvu4eI6eD47IN28MEhNzmLXY2c61rOW+DIc5trYDDrm48aCO83ctx6mpxZ/mi8UPYKnz4pP7HTrIHNGeUx6oLuImWzfv5H31XOtW6xD3GnOha8I3Es0lxpttLlfZrjvX/RE9lTnuX3w8W+8zfMhbDuUR23LX3O/Q/9Ef/dETRX/94//KZ7ah/y/eNvQf6uk29AgriwHfwQOcgLZ3C32dydNE4TGQpgt8NTkX2GreNAXs5zU5bwLunG8cMA9ERBG5WLiZYUIw0ZvkIdfO6zEQgsUa47s+scY3NwfHrQ27xb5uNJiATCj4abH8JPLcOEzmrMe/FQJtmqx/4y1UOj+4IF4eWx871nPZH3DlnK3mSsMrDhYzGh9uGGsD1lhYNFdcUYfLN9YhrxYprj3XJGPItX1zk3UeHcfi3bFoDVc09TzYduyWEMA/iwz7ZxtcB35ygg/2pes2h/zsmnRuXU+LHypOa79tXTliLW9+nCPbZ9wYK46xbYfLXQOt+ea2IsuczrWvcLfWX/W9fHyFf49vnTvvjhccUJHpPHTNJ5xZjK96cK2ZF3td8VeeKV7aY5xLxrqebIe549VGuMLW17Ge+cvc+sRL2N11HW8+37/Y0IcNtaU1ZN4oN9oG24kvbCL7Rsjifudl2eRcuE5Wv7Xfrv/2+ztn7FrjEKdi33nyzZOn2qK+ff6Jp9w/yyOvaupjNXDX0gOrO8un7mXkFO523JsvbHjKrXFkX+4z/dC1WN4nj4ztK+C2h818b5rYV3SJbXFfRlPhM7l2HfmN3PZE/CLvXttvhjKfc2T8tg+5llmTmxzFN3FwjTjW+MZ1vlF647yBbv742Xhiz8CNAXR5NQuxd+9znMwz4Im5yYN9Bxv0Y2LEtfjXGxbU/x0nLreh/8lPfrJg/M2OvW3ov1m8vkWj379yDwgt4i0EARPnXbRtShZ9bSgugpIxgDYBA/ZFxsxNkVAIkBlFZEGzGpPtWOK35O8m6+KzrxZWrOm4uIlZxHUOYkHR2hcLhzZZN3vn1G9KmEC6oV+E4wbJehYqxYabq/1lHmLU5uR4OHbeyHtMY+nm1OZr3DZmxmYFCfi/a/wk3njCpgqb4sfr1icLtCUMLTycA/t8Y2i05MAbQs9RMeWcNMfO9cKb84og8HyuiX4mdsXGyqXHNk/m1eZj1adj4aZsQfRkq9eq3XfOMXetNccfq+Nyn2Nf7lhiwjE0n1YgvsrPmtfHqA9j/4k3n3LkOLS/IFi8AfwYB7X2G4fGwud748K+dl1jsJgwD7e2FmYam1VnzdPiU/CHbRXFT5hjPbALbutjY+sbZ8xNDomrudKYdh7qv2NGTd58FrdPXNQ6sUD3HO59qyd2/vph3NjnhVXjCHuK+3K8+2hj5fz4xoOf6DemxoKxYy5x3wDDT9hkDv71PE+5bW4cQzQOT6j9ZoR7dHPltVYfcW5WHI015wR7bDN8xDhvusyB9OKOW3GBc+6a3mzBhjveJ+6rz5XbygOuc2sQcwvz4it++WZE9YOxYJvdW70Gc/ttYOOMB3TVbdTvjfUmGT99c+DJP+zDL2s8fF81amxU07t27Wd51Ry5+vl9TwE4wJd1w8L1f3N+sg39v/yZPaH/L9+e0H/gLzb0ELcBToH6aT1FCBC7kXMDgKgZ+0TIPd+bAjcnosGFd5957eipEVhAL/LrvDdnN0QVcY4BpA3J+AaDG4tJxg3BRWlhfD67sd64Ps2vGID4HD/7TKMnR47N2crPFkxPazhn5MfrtwEWVyZuYuMmYrudc+xcDXiJSNvkNY1349Lighx0Q1wc0Uj8b9fiGuPAjd5zOuaL8OsTNnsO57KvezG/N3W13bXrXFew1VZwuhpajznfzWc3xD3vpojtFde2dXFRBclao3FxvXqjaQxZhDt2cAVjnX/neeUcvNpH5/0pR/UbH5t7c5WvWbgEf9jUTQd+ETtj3+sszDkHxNp4Ly5qS0XVk/+1sRxf/nK8vFlzndsW1vV12NZe4LrwHI5ruboYIa72n57kHt35n+rK85svHLdX1y6eMFeQe+y98d68VYi7vmxDcU/cfXPedece4SfZxlprkdj6X3NO80fcn+aBI6sDOqcxaa5x3WC3b6qg14rpVfvlYGJizedcOn4LC9YofRLtOl74Yh3PYY4rbxKH9lQfZ83i8RUv+JqnHsn11my19RVn3BrmEdevsY+utU9rHbiCGip3tlYbf+LTh1q3vu25z65ZclJcmPPdB8yX99laE5us5ekxzI+GdR+x5r5rvw6POMfmDNvq79JhDJgn3sTZfOb8OHbWYcTNdc1NLG5kuH75NVy/ZXHX+ksIP9kr9//SZ7ah/6/eNvQf6vuHP/zh+9+hfyUkvHEGiBRNXyO/30nvF+y54bmgKVwXC43dhXLnDXwXIAVzdvC/16DwvWm06MFvfwEJDdci4n6PhbW8EcA21nza0LvILWzwE/8oYgtXbDe5m6CxYTVM5xZCsf8WmRaNJkXH0zgxqbphusH6uJuox9g/Yk88KmS6eWD+hV/i5WvceLjW8ThfETM0nOKzPllg9fMSURYBSxRxTe32uvYXnC47LC7dIIwZX9+G23PGu2PJ3K3bO76wBHYYX1wRezf0JxGCjcWGsW/s3We/SuxzxNBr2cYlZsxv5NbXNzbksRt/jjtP3YzVjxUT46BChDg3NuWTZTNYqkBbOHV+HVPzcNdsn2hte31fW37CR+Ni9YSOc6xcl8TK/FhbjBHnaPlQbBn7tdN5KM6aB/fim9NiufnmfOvd3LN4vzW/6rZ2OQbErT3NPNVeTQwWjxfr2Nwnu82d+cU+tBe4Jptz92zHZfF382guL28vfDB/N1xcu+q5fM/P5TCwe+d5Euj8NJ+u52WrNUX5qXGHJ8wXjTk94Oa1LrprnAM+O1au8dZi56ImGId+cK6KAX6Gaxyb6uo756fvr/o7GOK7XBjr/oJvbOqsW25tP6wivsTImDP+0frF1RN+XS+OjbmU1+rvmN9wNDYcC+LeX7G4L9h2vtc1+MK50+3Ex1gohpd26IM959jxKH+47m5ecPBKhzoWftvmruHG2H22D9a358+vfvWrT/Mt928b+qe2+K0//o4NvX//3EIAMgOMgBPiB1QU8BWBSWh9azsEzR0pk/zNZ9JbhWNyc2Gerd7UezPINYxp06gAwA8K6L5B8giF5lebaYDY6zvmLnB8ZzwIseBg7s7psUZWRYjP+bUh7vK5gRehtdVk1YbIteR+jcUXjyl51gZsNtYWJtyU2rw4RzPx9RBzc2VR5qc3T7F2DpsD+2tBgGiA6G/uJXq43kIHO4xBx6BNd8XcTbebReeKGBkrjVtFgeOHX4tLLIIcG/tnX4it/UHMVYw4V63xnluNtiID/41921Nh0BgShyd/PtYhWKsiufjyOq1TY2nxjWNoXoOrnCPyaVwYU127m57yHvHzGsV+Y+Rasyj/GD8Zr8VCea/niUWx6I1PsdyeSe03V8aQa8B5aQ7bF+lrzq+vgUfMN+UL27V6VvOw+GBxgjc2zlfzgb0I19UTy5XexPnc4k/zk/VA7fA4NkZgvKKcdbqZdGzMd/i2eG9hbtVm5zAXLCxumAAAIABJREFUPtlzx/v01ljhs5/usza29iYomw3nF78Xr4HB5tA+mrPNFe555RtzSPm7PYU6WVgx/sk79U7trvzTy7HXupZ42JcVhzvvDWy5l/Xx3fVMbMzNxBRbGO9Yn2/4w9poRK+Pbc6NufY+g6366W+4B7fmIOxrX8Cnp/iDc+a6cTxI5BrvPVpvZ+93vvOdv/QWrGPkfsuX0jkHYP5Je5P3VQ+3DroU+80X91CUmPpBozVj910355/8yZ988dVXX63S+2bH3jb03yxe36LR7373d3/3wxP6A5EL2mRY8neDAFw3hqLl71Xez/6zdRCSG6WvawG4cCukSzqs7Q2hG/ESXxSpn6y3gWHfber9nwnAZHpj/Ps/JXVItTcRTHT9/CSmiMHThvbywPqXW3JRsYRNbhhtKvbXjcENluZqTPCalEmOmHoN5/rGEsOLre8+u7H0esfNPlpcWzhib7FkWzzGa1s8uVbAGaLBzcT4dswZ+7Su57dfiDly0MZFziykl134+EocOA7FSfHQTRfXfh3/3OQsHPp0ijUZ43p6arSOI9et2KxxXm/V6son8zTmzvea1/HETm+OvSFZ61oIwXHlP3LhteoXeOC4/bBvTxskx9gcVp+ND89rPC/cwrvUr+0vJo0r5lp5Ji71tW+AGTfe1FBzi4vgsmWn1/ON2Dv+9HumjhU597/NvXG37PMx97QVL2Ns1QPc1A39splj3qwaE2uz0hoi7qsfsRnlnDnavcp+YH9x5Ju98Ll9NE96o9Oadj284vc7xzzmz74d6Rr1AwXzA34vW9xDyvV9++OupyeDMeN+1XprjVybh5wL9xjGsEEkHsS9XN6cgRVv1LqBdn9x/ZHj9XYEPlmbwgvFkvHZjapj555HPMwb5IYc3M++iXBz+Uk43Eg8L4bny2lDr3troP/pNWyUyfHiUG/KzWH+u/XFMH2FdYwNazX3vBvT2MKN3/3ud9/rXGMdreu17vPp+N/6rd/68MV5fthDLG0vG2njkbw4Lq0Z2+O9iWvDXzJILrxe+XrpAmrhNvQ/+9nPFq18s2P/4mf2yv1//fbK/Yf6uQ29N04HsP5pCAgB8AIqmiwEYgBbULOhc9NmQ3//QiSsY4LoRpkCty2QOoXpYnMRWiC06WI7RYWPJmqKz03Vc5ocsYnfw6GR1p8KGMaZ4NyoaS4Qj4WxxdvZcmvf3T5ifG8Y3P/3n3PuJu+Gx/E2N4i1vrdpkofLC5gqltrM+7MJzORHHJyvCjrn1PNyrWN9xxDs2GuMuFG4qTVPZs6Fk6fxHkscWf9JfDUGtpfP9pE1Or9tsphw82Q+N2DH1HPTQG23a5+G1QZo/DR3roHVndZa5qNe0+bf2NiHxsuiZeFijV/XeFPRuK/G7ebu+fy5fsJD5RXyWHyAqcWHrU2v9SR2V15e1UzPNU+cf6otYgGvdtO5xLY56Wn+cqD9Ko/Aw+Yj59ebs67HOPLm3Frc09fKN8Wt+wW8bd6o7V2Xumv9FZ/21Z8dW3xzDqwT3Bsr9Mm3xxujzOnaMwaeNlzmNWJX3nOMOdd6Yt1uslvjrVXnx9rGOSL2rG0slfMZW9y7LorL1tL97BsgxMVzmy9Xn6AGbCvYam+yX42fb+QbS+Yi22e8kn9wj99gt5syx8F1RA7PFnywX+QKjeMbPrahWDNmm1Pj6T5bS5UTnuLvOJNTa2Vifdf3Zjj8cnb55pCPE8c7b43fPBMPx8I5IK+OvzWCN9zgijzfOf+JWWtZ8sXYu5bX74kpvt+/p5VbJ8yH7d6bOH5o7PpiPqcm8Ye1bx5ustg/cwPYBcvE2HuSu4Hx5ZdfLnn0zY69bei/Wby+RaPff8s9YoVi9cYYW/0E2EVz573RcuNnXhq1QXnj2OzecZMg5HXH/doMBOVG7gZuwqz4aVN2kUOIbqhPOWrBU8Cez3Y6tm7MHm+xUX8gOTc9z4+fbWTEmvP37xX8/Q9JQxjE/sZYuNJM7zg3AEykFTWrYRkPnPe/zGE/iL1FI7a4mWE/eIDsuqZzSaM25ty8GVuMY4uFjHO4GvwS7iZp2826FVfgywJvbaot4Bw329u565Njs8492ftq7BOeHS+LXvvrPK64rLwy75Pgxtb+WzsXVj1mCTD4szzE8VUvxnP9oYaxtcLNmy/i49ybJ1hn+fnK9ycedPxaE8aDxxk/XyefrUvP26ekPmcufMpTc0msFl49h8Wqa7b8v+Y3ppx38OEcVhQjHs8W91PqxX2p65QPXnFNn+y1Tli7OX6FL+OweXriVfMdsfUm0xoBLnd9cP1T/h0jf3bcF3dSk0/4ZT34uDXLWmwQnmrFGHZunUt8NA+4fy3fbY83TeWP9fS/eC83eMNm/HsTXFu9qW1tURfmjaWVfKxYtx31sRt6x8a6zThoTL2pozasHYyT++w6dl9YuXIfWT0AfrRfrtfTzn5yb431xAnebBLXs4PY+M8jOu63FroEP++6W985xlaw198XL49aA7TnVDuag+DJO1aNDM7oIeD4bOH1emLnnN6c3LwA67bftpvfrc3w37lxfdwc6+b4jbcGN49gy30p3id55f5tQ/8ke771x9/d36F3c+SukQkGwJRMKZZuNr1BdJFboK1Cg0xomjfews1Nzg3TjYQ1TEYVOG2yFD/ZqsjgZ4sdC5uKD6+3GqMFHE+FIc0SmmPLdYg47CJ/jPXGwbFsYyI3zRc2gQU3PmLVO+fEwE0IoVXBBNndvMZWm4x/7ncxtNmxvu/mmuCJg0VDc7gImRi5QdhXX2Nituhm7Yq0NvE2bZ/3+sahG4c/LxtXc7TgcZ5Ww8ceY7LrOC/212LQYra48TWtw1e2utmXdS2qfK7i/YmtwQDn13XlQGq0vzZSjFWEEA/H33G3WDTHubZd81zr3Jtrvk6H6nyOp7nPazX35pDaYhs6N3M+iX3Hwxgrly9MOMa+dh035z5h3rl86j/Ld+ZrXRnT93nl236Vo4yl1k5j7nh57BMHrdomRsWi8UMenefa5p9rC/yyenH7m/ms/uJX1/YNbTicedx/V/zuvHvAU89Y+Fp8+4oLsak95IkHjM1uOFsbrTVzFtyBvcV5tRWYwN7233JzbyiVe5jHm0Tb4DiSv27oyKNzzTHi1B7rXlSf8KFxpWa5sb96FH5Yg9/83tStmlk5sj73ZpcYsob13urlzckTrq3f7s1Pfof95qTv0Tut0c0TPo+drrfWAPOQL2Lsb3u/c+hA3progzU25uaIm6u54s0Dx5b48GZA+bucwrXwgWvIsSWenC9/sY5v0pDn+/c29J/klft/4TN75f6/eXvl/kP/9ob+AOXfoafAAKibYBuQCc93vgxmE6sbksVUC6pkuWzx60IQMUTA+ib91XRcbCYUk4xJoXf3KlDc8Ji7IoJiJi5uUhBVCd8baQq8hF9B5DxajJaIsOP+9RsZFQ1rs7pECjlozpybClUTOHazXsU719r/bqycF/wAb83hK9FHrMiZ7VybLN8s6LwVKa0lx8t1gi8VF56vzcRzO/c0DY/nfPNdwfdqQ99rG38a8QcC+nu/9+bcOJ7Y75qtMCr2Gj/jsP4usWQ+sl1PeMPezu3xrQWEDPF4srnCzfF0w+e4MVK8O07mms5jbPPZeS2Oyp2djzgUt8S59Ws+55zjUEyUF1Ys7UfxXH+Lr6d6bJ/wPI29xxpf9uvWse+1k7GNY+1dG4uFm1Vbi5ucbz4v/NAfwUNvxtfOJ5yV5xwv90zjDHvKTVzbvlDOKB/VNs/TPPvcqhNriCdsmnuN1fbOj/FgeeDmMte8wj52uh7LW+UDb3SKy5XH4t3YYn2uK/c5tn37rfVG3MCL8716knPUul7xWJprbaKpBexzfRHLu84aEO1gfrRNr3jA6zAvMfB6d8xPz40Tb77xyboaPLGxvJ/v99K9Ie0Gupxkfdl+b8yTK493LMgraxNv57j7DvPJ6onlBuzzF4HfHPy9+MV3rgX8IW5PfZDctf85j34jpLx4Ofgkr9z/85/Zhv6/fdvQf+hfvHLvgvbvO1cImGQoogOcCw5AsjGEOBhXQJsI25C9maMwKOiSoBs8NmCXxYRvGtCQsMGN3YXI3BSvGyvn1hxtiG3cJps2bzfnuw4CXTc9TOSep0LGjW41a+xZohHbPQfk3+bruHq8G+99tmC/cRWKbkKs5VzaXl/veDh3FjTrpozzX+G2xJhzZPy5KVfEeJxjcHPZJvu5GsTN4/hjOzGk/laT8zHb4/hUJFXotCZcl9jWzRbHi3Xw4phb/Bh7Ky5ubl6Tef3Eozyyaqc4sK/M6RhaNFscuolXGDZf9sHr21+L5MXNxShxaw28unbxgq8nXs5J68BYqQBlfvxy7qkb+2Ecm1fMFc7pqtNi3KKttpfL3J/KX6/m8TnXlT/7Da5bpxv6ClOvb+Fdm82FYLDjXWvuXazRmjQHmd9uLXJkjNt2f15ctjB+9tl27PUa8Cfzuy93HePCwriaw9jtZ2xYvch5RYQX6455+fVyXz1CjXEcblkcVu4sH1c32N7mZ8XOvOZ6qo2cA8+uA+sd8uuYOhfWBuXG6prGEnzecT+9xVbX9M3t2uhari1znrFR3FETi+PoG173Cavtk/ezX3u3PbaTuikm2o/L4U98Rr3wFP7mdQ1Zt2Dz2WBeAT93zD64Rm5Mn0CbG8plxNJx8vrO5RN3GhOua8fiPvPrqtjIrwzfGrxB2rpfWqQcAA7A073t0Dd7sYUbJUvP3Ib+pz/96VOr+frH3zb0Xz9W37KR71+5bzM12VX4GeRs1P0lehYSB3j+v+MHVIiOOFCQNDMTIIX29M37NAcLMmznWDeMLvC10YJ07CeFZvIzgbu5vRrrhuiY8xkyqNhwY745eJ3orjNp1mZ8dWwrmItH29UcQUQWE/YXwqwQLKnbH+cb3ypWnN+uR6y4xo2cfNkuN4Runk3mns/Co/k1nmy38WERs4SI8VP7G9MK6TYg159FNsfdYLDXzXDxEzb43woD80Q3XfbPuXStde42U8eZz0toNe7Mi/+1xf46f8WgMd0aAWfLxvqx/GoeyrnG3zpngVB81rZlY2Ow/CGOrb9ywlN+8cE1aX5xfmyP8Q/fdQ3HxBztuHCtcVZeWXXgMdSx57APC0vlyvrmjZpjaT/qn8U69U8tgK/ipPE1JzUO6+aA87942rEBI81TsWMuc02tPHhzaFvAVWvXOqCcBhbuOHxhHi1unuzG5ru2AtwbRPe/xV3Ne3PPNczJhsc+g4nGDnw9cdTCizFpboKvy43OndcBc+Z55rZ2c67Ih/H8MXuMh/aeYoVYL41bjJuripmV0/rONd1oc23nQP/ZRmLNHIxxH2G8eQldeMeoM9YDq6d//CVx5Ok2rn3T9a69L41bXyrHRtc23VzsD8yRHmN7XHNc600rNej8mmf8PV7Uox+AcaxYurXumB9CNubkFWx6I3/n/Nasa8RaxH6Tp8VZXG+O93hsdU0xz9sT+jL9r9/P7/9snUXBEhUNSwHvv29ucoG0uat0G/oDv5+aA1xeZ6F4TOgQEuREcbBhYU3fJcNm1nbDoxhujAmqxMg1q8FarJjs20D82qGLEPtc1BVnEJYJ0SRhe+2TY4ho8Vw0WosYb1iWwHBjaEM3CVn8ILZsM5/d7CysGpfVANy4mMeioLFw/HwDwDeK3LzdXNz4V2MCBxU1bkbYuHDUWDcnbZK3Xl9lJc5PsWOONhiLPzeNCo36Voy3MS0adU5cO6smOj8/wwNt7o6rc2cx6zFP9ex1sRFf1oapNUWc7Cu5qY2dz77ZB+e0WChfudaXbb67v94Eqd3NY3NloQqnNG6Oqe0nHl5jCamF//rGz8Yz8eyc3khwbnFqfXfPWfVcrm4tukZar1+cKPz7/+EvfuMXP/vii7/9/9/0Npbsl/FIvi3y3ec6h7n3zvXtgPJ449NNY2vN69lHsFHby/vmcufdHOk1wRZ17o0K+HZfsH3G7h33uNafeaQ1xljPt/xyXZTfiEs5uJwBxj7Gh+YFz93Y9RwxWNhbPETcHB8wxL9+44T8kGdi0tjjH3a0Pm0L9UxsvPFlowXv3XwcA9v3b3nMWoiHId5gteczR7Fxx/G5G2Rqoj0HP/DZc7Ou69a2lF+Jk7nQGCtnnY/+m+vGkTFH/tj4g1NsZiNdjkf78+fsOL/qwRqE9bDHmAJn3iNY4xmPflBWPBNH4v2UL35vnvzh62nJu+Hhzf1tsPnTgI7lXXP/+4m/8ciNEPfb4sAcw/hP9mfr/rnP7JX7/+7tlfsPXM6G3iICYljEbmHiu10ViCZ5Pvt3UCBRNzqTWTdST+RuQveGno2R/6SFhYWbhskaIWLfuM5FR0GtedoQHLOS6LoLaWJ2M1p2tCkSVze2kj4/90n/EmElFYCDH86fY1YMubl4Ts/nOLVpLvJnvBsH11m42xZvpMDLK5x7jQosr+um5HGem/gsAQPhW1TRyIr91kxzws+3nsXQwiG5sKjp5tLCr8L1SVDYxooIfHWzbZxXQ3XNLdw8iaP65ubtecxJPg7WF058zPXjmL0SLN4kFf/mAePaAmrZSXyXYPurYGnlr/5ZgHpd86PtKr86xvhXrJF/i6Mbe2sjrHozCjsXT5mT7I+xuGqLGLaeHSfnrnhvPP/OX/sHvvjTf+RvfPHdv/W/fvHu//nq/ZLdZDSXC//mvFX3rbHGvLFyzJ76gDmw17s3u/euWNuWtbFsbXej6Jjh+xP3fYyPyvPF81M/93VPXOsaKK80p44tN22KC7gancD86J8nLNunxtt2cb1vBtXu1attB34ZD5w3/2Fz+bK/hmJOof6te7C5N9Wdn/psTJibrEP5JndyUR2z+sON4Qvi7rP9BbN33FqsvdO4aI8yzrDbvMTc/nWOxWk3Dg5d3NK3QtAmaIzeOHMui4XWMr2eeBJf86z9dK9pndkeX29NDmbwwXrnjl2sbiNuHsEm23ob+PuPc8xD/vhm+vKivxkfTHIjgF9pACvM7y8cxBds4dpP9i33bxt6l8Bn9fn9n62j2ZYslqAEgOscRe2n4t7oU7Cr+RI17qLxGn83idha8see3pmHTLHbgo/it8Bos6CgvC72u1BpVo4h17SpEof7l1eFKhpMRr4r2Nd7IMs2gbWJ8RoWWPhsQch8xHkJcOZrQ3/yxTaW5Gpbq8i4IzYWGW2unQ/ytrgglm7mxocbtNck5vzL3IyxELOI8GdfWyFQvNi+NrA2X8/lGK94Nqb20Q2aWLo2jDvOu2kaE8Z77W9MKvrKM87PwpNjVbtbK8aM8WGeqmCCM1jb51d8nmwwdsupnrOfWYN8etNSXupY8xy81jyXCx2LYq11jq0rx82L1zFWyIPXLf5dX8V1ebBc4Zyv2DZGxcXTNWDfeLUvyy44+O/8fX/9i//3r/31L37zJ//XF+/+9p+/fzq/6tjxNn+4/ohNN7ULC+YrbPV15rkK9M636uGOWQCDOdY1XyxsrZ5m3Ns+1x45QmA3Jx+rL89ru9Y82GjeYgPq8eWe1ll5rhhYGyTXQbl3bVhXrRRnxkQ5/nxFV3htcLz4D7uLXfNiudBjmyvXb29uuNYXNvD/5mCDW3/xy3g2/5gvvX65F6wTM8b2IQqxK3e6RnxToXzmt10dU3xkXvNCuWNxV2uAGxEcN95b+16L6576VGvkfr6x1u3nY99KpLZ56t9+Yfubg2LXOcAv7Og529Xa6Y0GbGo/vDXObv7uPb6x9/GbD4sXybk54db4xS9+8Wn+bN3bhr5U+dn8/O53fud33r9fYdADYguFNmMXEAXtzV8bHE2u5OGm7fUoAm8yTaYlepOuScKNzg2e8b6rVoFj8qTATa6QtAtrbehLyLbdNzyWeLj5eEXHsWrDIT9FnhtURQS+O+6137ZCzhYsT4KABuf5lsDCD4uBFZMlXtwk7nwbrO/se/42xWKZOC3BUNLGTwuwlUdvRC0slsiqoFkNocKjttbOCpdiwT+3Ji0Kmu+nc9hnIVCR0Ga1ctj4VBjY1ubAHOKY1o6FDY9xfZs3XHPmHOeG48VmY7zqFhta646TBYdx/CR2F7aeYmjcOe/reHHh+Ll2m4f6vTYM6xrjrvXrWnNfMNeAS+bxHMaRP7cOXTP1A5uNi1Xrjj29qpxpHKxYYGNfxT3+Wxy48P8UY8enveBj/sCN5jtvNJ3rhRdzWHPy1P/b7xZW3fd6fuG8tW0uZS7Xm33sfMbmrW194hwYt4tnitvO05p2roiR/WptML45wE/W4zpvkJm/vppnXTvt460Zfm5cPQ6Odlxcg+WgVQNwQOcy57dejQV/Zn7mcjz9qwc339MNIOrHucGn9jb3WW+i+XvnxtDygZ5SjjMvtkZdk+cDbzDYlvP/fq7+IR9+8oy/d45NK/qf663Xwc2N57Pr8I47tjcnT8ex9entD/qq83bz8Su6foOQ2GJHcbp4rJgi/o4xsS/GvA6/z3/+fLIN/T/7mb1y/9+/vXL/gU9/+7d/+/2X4rm5mpABHkVpIq/QcNNogzHIS1QGLncwPRcE6I3e2iiY5CgCvyrkDWVFE9diZze2xMRCko322lhCmiYgNzQLygrQErhtcewaUzfJNizmdIwgLccfAl3Xk1O/VeCmaULmOLYThzavJagas/rlBo/tjlEFwGpEbmq1AaFVwWPB5Zw7ZiXk+m9cM7YCZjXRJyHB8W6Eeke7eVriyA3aMVk4K+abI8dqiSc3YV9b3nC8HIPmdK2/sLVyWgxZ/DhHbqzExHxQnxtjiw3XXjHRPCzBW35ybJ7yuI5XwOHDOo6d9bn2OxflVXNNBbDtM986P0/2WiCBffOt+a95WDmsbcWhbTVGyiu2oXFpzox91se28veKHTxE7I6nzdX22322/NO4VYyXn1yLqxfaF8/15K83JK2hJ6y1/peN2Hnnyo+ODVrHWPN86KWbb20IVr/x2mtzs/jL1/i844mNfROiXPTEwc0dvjVnbEw5T+680XriF8eR6+D/6slVZ+CBmwY3xk8p8cF4ct08aTlvtrFn1ZXzsHqKbSY+jldr169cuw+4Dh2nr8sp5ZezwTFb89w18Aa4rz+ODa+RO0437z1V7oa+ODWv3GeeUvOruDcPmhoOc116Y0wNkxviTdyY5763i1fjXRPOfefAX3JjX/1KPP4YE9joX5XlTVD3QvY01VbGwI1/0kOcu/M31/l5v0P/Sb7l/p/5zDb0/8Pbhv5D7d+GHlCYkLt59jmKreRWgUJBQBoucDcGrqOQnu6asdEzoTOPm7QJvr/700bf5m1b2ly41rFowdUeCxzb1esqHioK3FS8hgkBElnizwRo0sA+ixQaKARof+/YuknBWLBEzo0j54/YFkNPIob5nAPbAUGuOLLWk5g0blcz6zFi4AZaIvbPxMYNaeXXDafY63jXoAWLfbW/zWFFlm8I4N/CEet27uITPFHTy5Yee7WZLy7KJY6dzzlHq34XRyE2mPOpNt3Qn+bmWsdj3WR8wp3taw5XDdnW4tPXr1r0+Ff1CQY8ZuXD57GLfy1Y61fj6hg6z+DHT0uIV/Phn11LT/HyOt10dC77SR2Zm1aPaA8tXzzlwnzduJl7eTqPqDf+WIv4rbpzP2iMqOnm1HF94rdixrnFLv61ELawL66fcrjmJn7+El7Hxj75+vuMVjDeyHNtx3/mhkvNecWR66p2PPELOF0bY+YrtjyXY8cmZ9WTN4ZsAFd9l289/4oRGF46yfgmfp7DNWSbvFmz3dhGbSzNYF5yDssrxN1zlKdWDy8eyvt906F9j3VXblffa406jp7D3NE67qbTNoMVYsr8jLl50fPWp8bkXcPNAMbwM/b3htUdNz849jeW19mNZeoXfLgXuR+au88PsIVv/tN9NxbMgOH7mZs25yff1XRzsbZjD5+unLqf3HluxGIT5++Gyq9+9atP83fo3zb0hvhn9fnd9773vfdP6H1HCeD5S+wWGUMuJm0aH+D00xK/akSR8zspJnQK1U3cxATRs/F0I/Sdd5NG7/xBUm0UFUwmVBOAydONp0TVRmWhSKy6gcam+mxCYB7b6yLHbjc3mlIbjQnbvrh5tFmYuO0zNng8T4kcP3ypUMHGV+QGAVY0W9S82kBawBo7tgm7IHQasfHQay1wnGfHogLKAshx7FzdtBcjxpBz40bX+dtUKhbanO2TcedYeT3noxzhuRzj+s11xqh5wfUFdp/iaA5zvFwPrhfsun/NK/j7JKKdq/W02ALBQqJ15Bw7fuUYiyfXRv0Fu/7X+Fv59vnmbOGseDaHdS7j7Wkdc1Z7ULnDtemcrrm9EVt10WPNuWufmLv3cb64XzzylD/H+6mmPca4I25P+MM+8+QTLxrn9av5xT/i5fXxoX3dMeJm183DJgEfne/ya/uROdc9jRscYMWcUZ42l5njzAvuQV7nlX3lS+Pa8XT9M7dzxFgfq365Md2g1xfzAbzoDRRYwh5ssWa8c82166LzGQPFuTHZc4sD1qbamHFPYcPMRsy4qT+OPz3AXLK0TnO5cmhuMsbMOa0zYxP8kQf3QOd2cZCvcVx4is2m9+JU3Nx48M6r3nxjPefQ7qzN74OTb/MDa5ELxmKL9wGOmXsc2vJsJbd3/c19x/iVA7gZO++c/9zezXnfSs88bJzvOn+xNmvATeVccPfd7373/a8xwzfwGfqCmwLEwNxmngR39yV999/ZCBbwkXi8behX1//1OvbuBz/4wfs/W2dycjNm4w3RA6KSkjfIbpIUJUBnHd+p8lyQEwW4RDNztQFTrBYIjPWG/o5x1wxffffQvpjI3bBNvm2IjKMw3fTb6D1PfW3jxz8TsWNHbBFF3ezYzt5ocMzaWCB2x6WNyM0eP8CMc8pcq9ngC+t0Q2hcQZYWMI3fapDFTvNoWy2YKkCW8GJuE3KxsDC7hFnzYez5nAWJ81uMfB3sgrfGnblquzfqqpHVAAAgAElEQVTZnr8x7qbVzZ08ui6KU/sCxh1rxrspfkwcWVgYu+Ui++JYc73Xvs/GCRj/uv4/ibHyWbmXdZ0358axXXM5VvXRuTfmF75sv20kRosziWP5oDbZjtbC160N1jDPsM5TfbSWK+Bs95qjPPuEG/OEOa2115/L8bbBuDOOwYnPu3YW76580qOf8vqEK+OhG1CuebKtdd/aXzhBnHvswuryo31u8VS5unz+VFOLw8x9nZenftUn5hyv9VSPT3xyx9eDHfda4ntrYg99Hq3YGJUrOF+7u5G/cehE24xexdenLyqz/61D5jVeqk0bS36uXnYezScd7xp3L/VTeePNsb7PfrMAnzmODeX9Yq81Wf67GPAn2Oq/N7nOHXqTGzqu75ujT5VbZ84Fv6NO/TOWGwz8fK+YF9/Ejs3vzeGbPdjMXODVfe3m99rWq3ecNweMaXoA89811rDeA7GWb0B4fWJpPsYP7CpXc/y+5f5nP/tZqfqb//xPf2av3P+Pb6/cf+CxH/7wh+839CVhFx2ApTC5OwfhQpaeh0IAzC4+iO1JOLgYKtYo/hKnm7URDEmzFuN895+bFIzt0zh+ptmZsJYQtXB07JbtbiiOH36b+E2wFSf3s311A+M6bDFJurlWHFqY3Nw+X18cc0SryenJhiV2vK799xqIDDd6hEWxZvKlGRs/xMBi0na92swzt3PHtd58vvJziVqLG2+Ai/Pir3no+LNjzdf1HDPHmPmM24oCixIapMWeb57BIW3OXr8d6UmUuC6Na3BRwVi/zEvG19rENc7OuYWb8bHq3/kjBq9iUQ5gfj9NIabFtYWDRYH5avH04p0V61WrFUvFT2/ueN6uW5w9Yb0xLVaZl3z0JpFxUizXR2ORePtfartcuuJA3hBocDr/UkvuDUvktXaecmob7GfrbXEXY9YNNsevtUpsjIvmkes95omzFkaaE9c54+tvr1nYan49V/XIquHyvOd7qjHmrfbw2n1CvfK1NEl1H2tVK3kt4uYHJOBycZOfzLsu23+Zl/7sWH0Mp+Zt16fz7toqH7jOXGPFyP1srUtOqinWuuRozW+s0SebC7gKXBkPjg98QKwdc+eVmPladDDH8Bf7uqGvLmp/5Tr+tr3H3/rVlBzD5vIwm332FH7z05xYHYgOXXXiL+UrTxSj97PXdI3fZ2P93hIw97cm+/bDWts+3Xn+8pf7OrG6GN/T+7cNfbvXr9fP79jQQ0otev8MmHmlBZKkwChAk01fwzpgUnAVRy0QA7ciZTVgC2afhyjamFxE3fhbVHAddhsixIe1TX5uFN4Mc01t9OtK2Nw1TQwliVfiyQ0BG20z5OE3MloKNCM3gZIeOXvaBIOZNt6neZw7xripLuFkrKyYLL8WRvCzjaaikJ+LSTfVNk43WttbMWAccE1x0tqwf13H8WpTf4plhY0bfpvLirexT010HGvY/9rX+FZAUle217mrHU/107osVh3fFRt8/DpxW/lm/lX7Fgm205xiv5Y4L38VI63FFTfm8Fjbu/K5WqtvlqzzT/OADf5trFujxal9AiOM8ZqubYQhHGYsYwd9w1hcG9xi2b63VzjGr/x8Nae5rLX3JMRb5845/iKS3VPgEWO7vfZp7mLg1XV3rhs/42JhwDz8ai3PY1w8xbjcWQzZX+Z2bTYHzTMbADZB9gP84q+1izn0le/Fssd2Y3Lnzh7/fXU/nTV/tT6NQ+LqtexDebi9oXNZV/LU22M+1mOaI3LaG7qrPh1nb3x9vBxBnFYPIIetfbgam6w/jffVX63Jep37JPY89UuP7Tr8TC58I594OibeM/g8uXBdeKPuPcddVx5qnFqfNy83peARrrm1eVXfx/hMnHnSbxwTGz8UXDrbvcS2eU5zwIoD9ty/Z+9t6L/66qvVRr/Zsbcn9N8sXt+i0e9fua9oafOnSClwCoFxBi+NwQ2e4rlj3fiyNuPdnNpUTIBtuMzDXcYWn6+1v20abUa22YR8fuCLhSzz+U5ribYbettwrxJBEHfcd/2MG/yzDfaxDcE+myzbcHydm/Fdv0ja19tuPreJ3vjGrYTX+nCT4PrGdOXUZLyapwmTNSBXEygNw28cWOSsem4DKa6W4KuN1AKYvvO8WfI0f4VhN7nkfjVXx9Aiw3Gyr415a3IJQW6cmR+KkXKBeaDre6yxaPuN46fNS68FD+UHz7vs8nXF15Of9qH+uFa9Xu2g3tb1znk5pPYaF77O9bZi7hhznWuqx5bPr+qxcShvtQY/Fh/j74nDnni7PYsb2OYm++decccR1sXlwoc3E8aiuaK16nmbg+LEon1xysK769wbC/xsD+kc8Nodf3UzofWFL7UZn4pBX984fGxdx6kc4LnKM80LMX3CEj2KHmgfuAbOXJxsPHWjaVvW53LB08011vX8xvzN49eKiZ03Wa6Z1ptr0Wu1xhfOqx1cQx+73lxHTvu9Ua7VctDC3crn4lzW7qZ55Wn1cNb2xpxY3Nw+bo5v7N3Dbadxu2x64l/39xtDPN1LXE/ky5q4PMpNrMMTdbs29NXhriljp/zrfQ2f+TZ/96TGYdVs+9D9vDTZHXN9MFc39MYJcfONK3Pcbeg/ybfc/1Of2Sv3/9PbK/cf9Mb9HXoXtV+HfWoyNBFIpc3KjRdAu4m7WfrOLmPaQGn8/pexvmuHU+t1JMRGC9SbpTuHPRCTSaLkyRsLtddFXCFRH93obn42bL6buhqCm6DJ1Q3NvnadFcvVDN0MVkMjJrXRBLpuLhhDq9n7eue1YsrXujm4CRrfEGTJmUbs4xyjQfrmyhOeSug0J/wlVyZ5mgjYMEnfsb6u55tFKx69fvlmMbMathvwB7J49+79F7IYV/3ZtU3cyyMVDk8/r8ZPLrxuxYAxYdsXVipwGiviwDhjwnHG7wod59mYbgwXhzguax7juvVn/vCNleLbfjlWzv+KW8cyj30s5694Lewtm9xjXMOLX32+9d44tVbKS8VDf37azFfE2Q5zpsXlXdONkXFVbrmf14Zg1c3CJzYu3nffWz2F+byhv2P+Fbtqidpw8/oJ3sIf1zh+vWb1qPaPbop6U6D1V1zVX+PRm8rFf/hlHrQ97o/lo57zuowlB/QktIu5avXT4qlrLw5gHnpSNZH5+ZWGuXH2rRi0n94k9un3qomn3DsPjHHsXE/Wf849+K7uZLN5PhVr5hR/dv1ZAxBD1uBVc/8Jylf9e/Gjcek6LLfb9qde2LnwCb6ndtiIg0tfRw3bD/eQ9hHOESe40nkkl7ydwZfsuU+aK/znA6lN/r1ryKnXaP2ZJ8Fm42Oec43dm86+4UG9ETfwan1jvJt3bt5PtqH/Jz+zDf3//Lah/9A771vu3UgPZAdkNpZudC52Nr4QexvPE3lWKJjIbi2e/rtgeTLqTZRJg7VMTogJi1kK866lGHh1jCI6vyDOO+bfdTFB0ZBc7G4IFaUQl5stdvgNB0iRcX4iC9HbDzd1r29icmM32VjUdANgkvZn54DjFqgmT+fFZO2bOMbDEhSe4z4Xb+TEAgFfaksbbePi8Y5HxYeFTmPIuSWqLUzcsIxbX0cOly0WTqzZOrAwABse68bvRuHabQ7dXJyv+oB/C2P2vblaYsNN1PhdteR1l/AgvtjF+q5X2+d8GsNrI7XWa56LDwsMx9NiyrFt/lbemhfjteeMLdasn+ZQ56c2+nrGef7itFzkDY/jYh+JRfmqOXMdNebmgV5nPLaezHPmRDj7CRPLb8cHToNn/GeOsKFruyb4fOv7by477+YLYtM57JPrwn7R550r6tB23Br+4i76htdefMWxVQte2+PgMWPGNbN4jrwTc2O+/cxr+aZu16hNXsNzFn/tO64Lx9RviJFbx5hjCyvePDq3q26IhTdivolSzUEMy93WYPbJGMAux8646JzkcvUbx9Xz9ob40qr2wWu6Nl1PzNFYeqN6Y6gN903865ut5ixwBrcYB80Z9hpHq84Yx8bTvjGn68D+wg0e5x5qe2/MevhhXPkGiHsvetD7AriLL+urJr6f/S397V/4zZ7CfHXX0becU+tK+4wt8N/dNLg5iKlzaM7DH2r46tY3AG49Y8c14BsP5IRrmef+/WR/h/5tQ2/J8Vl9/vBn6yhYP932k0CD+sZSHADY5EWBcGOgBLoI/QDNzQQK4QqYu23M2eaxCN8E1ya7yO/WpmhMFhY4/tynEBZ02O7NRmNnIXzzdkPPTQ1I8eLQV5cqMmgYbsLkxHcaGYcPqzFVTLeBWODffMxvYnYz6PH1FMqNDx8aN5o5pL9ya+FgQq3Ya8P7S2L8N37ji3f68jjssCgqyddHCwqaQDcZFq1mjeU/woHYeb2KnDZn18gSJbWL+dxU2+j5eQlc4wWR0RjYftdD4+rrn/yiNuElx/5VzPHzKQ9LWPoY1xtzPV9RhK/FyxOWuf6V0DJ2Vu1W/NZfcwdzWeyZE5nfG1/y0vzAi/bNmGrcXIPO26v8rF5ivDtuFrxLFHsjVI5euX6KxeKt1gSx8b+MWRv6VzVijLgWXDvlAOLyimucP7SAOZA5vZGyLRX5XFsMtM7giuJjCd7WU+vN2GtPcl2s+Hg8NnWzz/rO7x2zr+SknO26YYOA4C+PuOcZ8409dVnbWYvzzOfe5nwXO847fry68cH8/Gteam90fVdz+jrXYHNJ/mz3XUs810axnOsYld/cE7EJfeV8lAtbj+Wj1R+Mk8bN83td+1ItaO4Am3yx9eJBr2F8uV6e8FgMnV1gm3PEzbnGxvYi1jSX0I+KSbQocWHtmwMb+Hw/EwP7eOvcxvg73/nO/HOPxpHnNz+YE8BNY8eYPtW3ra0zcndj2BeB0zv3y1/+8tP8Dv3bht6S6rP6/H5DvxqOG76bJgTEvxXPFK3/pQApYDctkyhPy29uNrneoLpQvBEt0bfQuUlBQfylzdsXX7y/Qwdh+OmxSdIk4eL03PhJc7Eo9vUlAs/nInZTOZt9l9xipwTmn7tR5rqbq6/7VEBxLSTz1ETdWLjGPnaeCinyx40M54BzJXo3KTDk5nefEcbE1CIJfNoWcPF3/6Hf/eI3v/w/P/yuq0WP8W8R4SZcBgCPHlPMusbunG232MRe+9Sm7J8bE+dwbdg5T60Yy86pbTLe8OPp5kdz4WbqhuUY1r/63qZpPNh/bK4IZj7j3Nct0WP/yxPMY2xh48rb8m/hrBy0Os3COvMbcx7HvAun5Nw1WS5b9ltoLHyWo8ANnPSqnozRxsBxpq81DytfPlbsmd/Mkb0BsPjRx1a+vAF7wjx1uvrEqoVXMTHWjbHFGeWd+tI6c5zWOqvv2lYw8JSfdaPOmMXe3hgq7yKin3DL+sSbcca0fe1NjsbJXMIcbDCebm5Qd8Zb6+6pB7iei5lueljfm1PHz9xRXJEv5+0+0+/ZdDTHrGX8uK+ZpzjeWmtuFs8v/K6bCYzzur4RAfc9xd+2eEz51PObwxpj5jDewAOxLqd7XcasjTOcSDzLbeCSnN24pcGdD9eLa9dxAXe+zj2lPbmxAlfoYPfq+8z8i6PAITHjQaO1KvFlH+CNu7HAHNQI57Dhibuct/vs+ifGzhu1vWx0rZgD7s/WfZLfof8nPrNX7v+Xt1fuP+Du+9///vvfoadgVgMxWZZ416bA491cuknpWoCXp+UUrTeyXs/FZWFkAeQGw42EPiF2w/daXEt83BxduG5gvuv4dTYOJmbWWbnw2iZFrjHpupERl26I77qKdPu5iLnkvwStbXczhqz6NoLJreS11qufFqXGEwTtBrUI040Qe//uP/ijL37zq//7fU1gH+s8bXq6tu0ix23QttHx5jjXEVPHoyKyIqi1ZeJfGwRjxgKsjduN1HM++W/cmhfqr9dcTdk1+jS2gp94E0f7CBaeBIjXMEZa9268tps4eW2ubUwr6pvLFbfGqEICX42hZQvX9ZxrkZpbm6cVm8bONhAv9xHnydxcfNmn2rvy2RooFu0j5zpm8UNjbWz6+lWTKwe93twB/9g+29QeVVwQF8eSY86B13T+mjv3K67BBvprN+5rbni58a1vK569Zs2/MIdfxvHCkedbdWFcmQ+f4mYcEKunNdYGv7lrzXlT4divXmWsGRvdxD/xhjHjmnOc2uesg1bujFlvnoxTr8UY57O4ae1zvf3sNV3P859/1pjGPhhY57nO9bv4wzjnPJvLp/iUqzyvdU/nJh/VkfjRtxrs6+KX9hDjirXZcPdJe7mim1v3i7v2XnFnzuYSPncerRftt+NjfPIQbm3YeRPVMbi1+HNyzEONO77cRLxzaGA/2GS98iJxY03vT4zJG3dP6L/88kvT0F/t89uG/q8Wt2/BVe+/5X41xDaRGwMA22Rd8JAkBO+NZDcSbW73M09pXWR9at5m04Jqs2QdbHPxWExy/v6lGfq8G7NJzLGy4HGT69z2YQkNN63G1CTnc5AXdrrBuCE+CQ+aINdD8CY/N4212bvzEKubGGN9t9ux9WasxNhY9Sme11mCxZvfNjfnbtUjWPiYsPO1xllxYvHF3N2IGr+vxBH5KeaMtfpkYfMx/nF93ljbufwFP23wrpsnEcK15GMJLwsFizHsshh2zT/lvHW1RFX9LF68KXSjf/JzcUL5t1hrPhfHOB7UYIWH81I7FrcZq16zNdY6rv3mjPKg8U3MeqPR6z357jXxheucI/cgz1sONh6dyydOr/h2T3zqCU98s65t/TmOzX3jfz8vsVu8287FG61rj+FNNexccfb4cp45ftnvY08bpyfcrT5FTIzNVzy1YlP+eOJT+/aq35APb8RdW60jr2/71iaJaz0f9Q2vPuWA/l/+tw4xllijcf8YTu2fe0m51PNwzrZzLceq8donyh0f64tgp3hzbp0PazliCdaqL/HHfbB1ZnzcBtcPwOh7jof9dVxX/nys+UKvrDx549zcYZPfZoXjrFmdN8fyPqPxu4fwBti486vsjmn7uTFC31zjbx3zjjF5toF171u4OWDuvutuLvY5rnnXGbFv/ZMDnwdfv/jFLz7NK/dvG/qPUcC39vz7v0NP8fTpqQWdRdEi2I81aDcZE2F/B7fF7wJ2wUOqN567dm2WblRufhw3GZRAKDyLPkjYpGdi6tg75z+D4usrHp4ElMml5FMCMjk+5Qt7uZZYkGsL7Juvm2fyYXJzE7FfrFVfnTvy4oZQkc88kKVvCiwRQh7wyRt6cu54N6/EhDEWDW1ybl5PzcIN8Gyyr09iheOOBWsZy23WKz/OObhedtfvp/Xa2Oq3667N3zzQmnQNOq/LLs/r/CyxsYRI1+ocrWVjxHFZXOB4L9s7l8f38+IUYwZ/zdXObfFKXCvOa/PqWNhtoe6N4hJnzLv4ddnp2ug1T/VoHHkMvMS/6/qP1ayvWTHBh7V5cZ8zF3bO2r/q4Glt1l+Y8DXOkzlg4X6t1Zo2p2O/412Bv+xsfGqv4+RNTOuvIr8YeKp1Py0kf64L28fn/rvmtn1P/O5NXnVBtZRrqL4zvzcwT5i2JmBM+4c3JM55518YNWff/J7LPaMc17qs/R5vHHP8XjW+719qHJlnrY0OQIvcWJ5+khv6hjm0fGxt8dQXfY1/3cNrL6ydTdUr5MR49ZNj58Vxax9ivfWQzvaat9pLGLceuHm9s9W/r+5X4M8/P3U2Zpob8gHmnzjBtWUslSMXPvGFvyxAvfkJ+53D7uaf8cY/2DJPwpVLuxibjLv1nas77hskp9N/9atffZon9H/jM3vl/n97e+UenL/70Y9+9GFD7+IqYbsZWJS3YBahuOEa1G5OCABI0YRlIWni6xifA/AumDacbi4qyjreduAnY/qqvYvSpNzrSlKNH6TOOuRhCTgLNe4OQqzd1D41O77HgLn4YsISEHbgm8WR8118mPDcgNvUwYn9XL47tks8WZRYGFWYVSh1/WVPG1yx+STmyKmb5ZOIqYCpGFqN+glvy+fVsCtgVm7It2uoNx/arFqLbahgtgLBnOGadP23lts8vTZYdiyLs8YZcQFmjRePXSKjc7kGnHfHuceNv+Z8cYbr2zkmfk91s2wrzlsr5P3mbu6K6/L/wqS5zmt5rDciixfIJ7FB/MBr+N8+V+568r1105pxr2DNNdfCGTaZuzhWzD9hhvURgubnV/zDmgtTq+cUL9QwY913lq2uJ2LRmw/lkdZeeXStWQ6hnh3rxa3EiuufuIlNROuKOYuP1jN2tB78s/WJr7eNHDe3Oq6ux65lG2qP9c3NYVvab4ov+LabtdW7zO93vpub5strPfHqioVzzZzklvG172zh29Sfeik29Kmt4/mK84qL9jXmp26KA9+MIH7e4FaT+LVvn2tdknPqxvFjLDy3eil/jcG8guZ3/RYjzqk5xZzg2jbWvKd40ingy38a8ImniSdvRHi/dHbDO64x5r1z3AjoDQfHuv2HuNFbwSRP+M1Ln+xL8f7xz2xD/7+/bejB3IcNvRvPgcoiCZAhCkzuFlYmQBMvhWURZdDzmYJYNw9MBAduAM3vXJaobo7efez6Lh4TFaRQorKQaNFXIELaTyKlvwtTUUIsF2FXeECCxMKxXzc9mjP8OvJAkEE69/ZDv/uAWPk1U68JsbvR2+Y22CUeTHKe2/FwjE3YHPdGo0LAuTcRG3vYXNw0J0skfZ1jax7jcOHNuXOzMx5dCxbYxbvFAT4Ss4qjxojaclOmblzPxJ1xFjMdbxysnNBQLcYRdGDODd0xYT4LxtbRB1J89+79R89ZIcVYYt1cmq8qShBHXa/2lEM83oKu9ePrzMmvBJvjsgSN5zGnrbpqvVh8ub6Ib+Pj2i8OsYN8Os5wljFGrFnXOLSfzOvYOceO/eKrxVHFyKpnYtB8rtr0a+0IPPfM+l1OblzbM+vvwoExSj06Nt7oeWxtW7XHesUUNe6ct44b69Yl5/2v+ae+Gu/GnGPmjZ/9sZ0cN65W/ysXWPSzPk8JX22mHTv3RPMTOCgXNwaNoc/zVNgYMIbBdfFQHiEH7k13zG9ucq69yRho3dpf16t98ryNv683tswx9cXYwp6+Zs6a/Hvaqt847zibO1mPONwc95mbdgvD5ZGbj+uJPbkqXlpjT5ttxwRewpZqMN9YBc99M7g8cD54DHzQWr61rUnvMzrbWHcPAhvUKb3LvhNnsA72zQXY1DeO+bNy3AjyG6/Ya142d3CTgDcaXGvE0fbe36H/yU9+sqjumx1729B/s3h9i0a//x16iMLFbiKm4AG/N44tehMmmwmKxZtYiKYiAnBbgC0x4GZ85/1qO5t5iIEisfixz7bZn70Gv8NT4q8wYW38s11uLI2FibfN/67z3WM3e65jTH3svN6A+Vpsw342bLeuv4ik10Bk5MuN0JtP44nYe9O2rqtg8tqs6yZk8YQ/bQ4VU2C5G1o3a2O8zatNBbtM0hUb2GnbXAduMtjxsZj5GmPUcbU4KAe1nnreMTBWjLuOacNzrVh82EZ/Jt8Wcp6zOSLmzXk55hX/mhda27W/thaf63rnxhs014rzVH41b66c9wbLun7h0bYXu45/6611Bk9ZWD2t94SHjjdW2gsWr3iM7XuKZec0rlYttaacO3O87f5Y37DPjSnn1mZ53dh4yrnXcJ8rh7WOfH7V9LKh3HbXme8Xn7T2Wl/r+rPNmwbbZxzXB19nPl6+w3Gv8NO1/HM3q694o5tWx8RvByz+NDesXugY0O/KUa215smcvHDjddmwtYbIUXXaHT+95JvQT3m7sdWo9YUN0cpNbw4xpnzi3sHm2/nzTQFjh7hZA9913oDB1eUJejE14+usU5pva5P2onUOX73ptX2vYozea020P9zPfpsP355w1t6M3dbw4Me1bq2IbVzrh34cuw12fcXf5oMN9dnmzTx4w0fyz9sZN483+OSEmLUGiU1zjO+uG/cI8ne/evJJvhTvH/vMntD/H29P6D9w7G3o3SgRmZAhA70ROgA9vXpWkeYCdrEbkDStbvB63CRsMjugYw/r+c6oC8jkbpLz2i4ok54F0RKZJlFIZZE2RA2BWPxakDOfCbGCwz97LQtL273EZwnMsbu4HkFZ9CCGTGglany0AKiQMYYQMs1x13Xe8ddNBdKzPY6RxZ/t9w0TYleBUMw9iSY3mq8zR5vYEmtPYtc2VDjVvuLXfi6R6cZpbHOdcelcrI3HU+3Y5n7GJtvm2C4htHJi7mpunnKNvR3vXJnDjA1y1bw6nk/ChmtcP64hr+P5V66MvbUpx8d14+wJSwvPyw74786V912PxkV9W/3i66zfuHdeYgF+vOHq2FUjztHC05N/Tz2DNc1jxbbrzwLviTvAoLEIplatL1wbA+bVck5zWLx+LF6twaf5WPdJR7yyC5+7sbEeaAyMNefG/pSbWjfM776Ov+gM84hjUayTv/vX9cwajZtzVq5auV216L7jdctxfTLptZdd8F835a+4E5tX/aJXrR9c3+4BN09/hWD1xuKWGDrejXG5sG8xli+8LvO2X9kO80CP+/VsvizvbL6YGC8cW2/v+SaMbW1envBkfdnYmBfPdmsxj+0TcNtRrna8PV8fJhJn5uI7F3qcfBn34MXxZZ5b82J9892/dz0PwzzG2CXG5OXOgVu/VdCbB8QMmzkPlu8J/c9+9rO2hG/+8z/6mW3o/9bbhv4Dn7Ohd7EdSE1EkAgA4hXsNtZXBXoFwp0yxJ5JwgW0ji/RxTjbAegtKHH26YbAE0m0aa7mv4jOzdJrUoh92u548Dvri7jd4J82TRYeJaVXzYC5l4DtzRLmQWBYPFqIrkbiJtSbQoitNguTPWtjr1/FckwQDCbspyaEH204Tw0NHyt2HN82fdvtz8VHbajwco31JpTHVli08T3Z0/gSAwsP45Vm1Bp0jFxfzoGxWkFVjnCOOra+1Ads8XXtcq5j17n9t0/G+ROuPMbzVMjXFuPO58D0mnfdqFudvJzpeg5uaQUAACAASURBVDe/lAccO+fN9Vz8MQe5W3l6OlahtbDdnDXvT/57Q2Db7jMctPDh+Z9yu8Y8xcs483xPdjeerv/mqxulVcfk+6m22y+LgeK0vcf1Ymw5t+bMZY/Pkxtvjn0zqj6anxvf9oWV76/DG8X/igHHnnjw5vAmbvW/V9c6buU4MOY4GSvlbeYqLxDz9lhitOqGtY0TuI+89mGG82SbjR/HnFruq9XkvjqpOLRtH6tHnzdeiHlzaF/XQ5nq55vnaUOJndy4aH7oDdZQfgv0zjM3m13q++buG6PrBlT5Fpu6VyDG5Y/2srXHODvYEDs+bILN169q1hv6xWNPPI/tjuMdwy775o17uc51BC5sR/s1sbx5wA25LqeUr9HA94T+5z//+Wof3+zY24b+m8XrWzT6/Sv3SxgYoCVFit2EYAHuRmgSNEm44CD3kqvFEYVs4mlRQnLezK87jpCfBYCbDw3WAsqEuuKxBJSbB2RIwXYNYnYxKhGDF4/xfF7HpFFBgt++82eh4HhXqNTe+9lN/kkwtfEwr8naZPY0vjGwWCs50uSNK2Oc4z5mklxCzs3sqX6bE/JiQjbRe06vWcHl9eyb/X5qdM2La2Q1XvtAfZGfNkbXRzHba+u38/eE09rueFa4fgw3HV/OaX7Nf22oSwywfq+rmHcuV87LSa5J6tex9PjO7fgVg8Vw53kVT7jS8xs35nHziGNjH5Zwd28pF3kePreHmRNtj3uDMcgaiKhVu/aXOmSOivPGw/Fc8YFfFw+tGK7e1fgaO+U/28C5Vz3c9dJ8PNUiMTAXmEPWdSs25rzVl5Y9/197Z9NqW5alZS+YkYINBanKj4iqLLEhYkNQ//8/UMGGaEPEhoiNrIwssMrMTsq8Vc/hqYd3rn0TLxin8gQEd++15sf4eMc7xph77X2Ilaf4M0bKT803vu97Zx9jtcV2uc36GRMd1xpjPW5fzlkNojEAxsp91se52PZxc3rGOI7gg65T+zpWuMcPjJ33q3Y5c9yA2n7I4blPWFw4ad7EDzRwzbfmDOy/uNX5xHKaV5jHv+zl8dzzY9+1N+MXHtAHPJ1/sTk5u3UcH7zZ59SMbUrPe//gHTZmTWSzzDeecl4tvzUf2M+sbTtgS3RgTH3WPNj32K2+gl/85/Q89rw+97755pvPS1oOx8mKWcu4cOQYPfvgx7/6q7/6e99///0rlV7f/2joX9voBzri089+9rPPz1c48Fdx5Eeq3Jg7OQDERYKAGvA1SRu4TQQECk8GODjZ32TQZLOIvMRsPUh8DiweOz9r+zDijPEjNPYzNnXTDBH4FHLJsh5H93reh/XbRLUosH8ggmPLns6yTzGL7E7M+MJk1mu2rW3R5FtfribRRZBJv3Z3wX3ukaScfLu/37dps008rrby+ueeY8WyF+8thhjrpp0x9msLnDbdK0E1qXkPJ34n5yY0c4YTzM0/JLR1v9e8tpO/5TaOjBvHyM03lveJl1cjwZrFjvnT8bywD7/Acy12zvsmevC4bFV+W/arjyxDbdlYusWpMWs8L6w0LtC9XOq5LdqYYxusWDBOsGVlLd/bZuf1aoBr16dirzxjmW3fGxbX+Mb6ze/lKvvGMhtj4OEWM7Zf97Wuxc7iiYUPz2v9YS6/YWL51/lwFc4L19Wz8W77YMsvaejBrmPeMVibmvfAoxss803xVFuWmywL/vHajo3mn2Mz6qsnLqSucJO6ePGWB/1JtffpBzTo6oYXv7vZrI38ie+KQdcwKybM2W3WnDcsO3NuH9hgd++Hfep789p5fezVmqeczzj74bx2jdKYOfdtz9YX5tpycX3ltZjnusA1F/otHi6nl3PYZ/Fg92hesl+9Lq/REbutvHpkZh9+FM++ZY/ziDx9wKu8fu77iQDzFIdP58/WfZVH7v/tO3vk/t99PHL/hofT0K+E6UAFoCYXJ7E2PybxBgWBwPUW+k8F2BnrAwETiOUtGTtxI3eLdcgH+VZCbVCT2NzQNzDPGAjTsvsRLBKs56IrsjuJmlRNLE7UTbasbb1WIW9b2Ub1MUVGbY0/3Ria9Ej0LupM9C5sVlPTpNGCA+JEdtv52P9Lnn4oqTc+0Me6Y/sWRsazfVD/rCKr15rwWxivwsTYWvOb0Gy/+u1JRtussVgbtBEyXxiT2KixihxnXRcgKykaz7ZFr6P3ragqj9X2T3h38l1FljFv25UX4N+Otz1a3OCXm58Xbj3WPkf2Fo7GsvdroWs7nNdnHYoU54Olg3U21ljDRerie9vO+lVXF5rlgfquBaP3bawz1/FlnT23HFeu9FrF5ZPtsHnxYlktR/fBHo0z4rA+akx17fJJY8q5ynFRX1quYgwd6pszbh0c+PqqKZDZnOQ8tfaxXbCJZV5ctPzaps5+WPFRvJpP0NONM/hwPVPZvOfNJ/iHJrt1zSvMnvEc9FHf1IbI31rIOq6a5+iDv1pfNN4bS2c9vieNjr1m/5YnXTMXe8YtuuM/50TWbKN75repd6Pu+66ZsEdzC3YnBls3NRfQIzi3Pz1VcBrd/jYT/uKHER27toV5w7nHOLvVDB7DD1bzxMLZww12Y9k6Io9renMDn85bl8WH2KD2M1efPfiTd16j9vlq36H/N++sof/3Hw39G3989913vwO4JkACE1Jo8igpElguRmhmvT6NKesuQl5FfZM965gIHdxN7LxnP8ivRHHWIEi73iI9rlFYkiD5Ljz24BN39Cjh2Pa2TRtE27eJ0gWY/WECP9ftlxZZ3DNxmFxsk+7HvSb9VUis4s5J0snUNkN//PTqUUQnwLMOvm2hAp6QwYkffZxo2beFnRNt42oVRy1UbgUhtnXBQAHCHPa2jUz6jZXGpRMl+7hhXvcdE8WDY9b4XknYY12IGFPFhDmgBzsLX9a3RaXtyz0XZOhW/DuJYzOKIXMOcWd83fiqMQ4Wi5XKDB48bmGucWpOwPZeq+suzr0VWcaEbV7+Xhi2fsa61+RPbbJ/8d417MfeWzmDfRnrfLXsbJwXYze7PeG9epuXb82M7WPuND4XDu3Dm8+tQ/mtPqg9i9dbI1w5V/Nys61lKj/WFuxPnPMvT3PZ1uY5cyM69Sm3hbPGQjm9/FbslX+Rg3FtUBenLYwve9/iiDUX99Yn/dQcG4L39emkZcEf9qN53g0ycQdXUo81f1kmzz/7tk7C3qzNmOavxoqxcl67YbRd4V1wyb/UpuzvWht9ykNn7vqU/ozj1/nPeraHOaDcbE5yk25Mrbi0H45MrifBDPaimfWayGcu8V+Ywr+ODcc8Otpn9k/HNh7O/n16Azu12fe6zamNVfY1pmw/z0dH/8bAuc8n8Y53rp+1fvvb336dR+4/GvpbevnBX//0i1/84nND3ybWQewmuMTpAHOicyPltduQtQnx97sJAheZ3cMJwEHjorhBREA4YaAHHnOwtqn2GMYdufl7osdGZ845MetYExHkhU05hcMfTwUbycBJsgWBbWPyaJJzYWBblZSQczV5JlDWqzwl2RYNTTYm2yO/iwj0bkNv3zb62K962U7Y9VyjsLOPnxKq12+isJ8Y91RwWSb7ZzUUrH1br9hevnKRYvkYW5x1je6xmM8JvXY0ZoyLYqbxSQyf6y5oi2P73DFom60C51YYLJ542tP3bv6qTW2TNj/19eK7m9/t67OHeZB9VsFUTK84t1yNb2OCOGuhA9faFsVmbenCx35e8dDYcz6zT8uJy7dr/I3jbOcW7Dw5VNmMbezEvyteK7Nty/j6Z8Up84op26prgxfLaVnrT3RtU7UwZhmf1nQjji2sA3O7J3a2Td3ctU7w2rVnmxzHevmp8eOao7Gy8MgY61N82GeL62ofc6DzWf3X+C0+67PmEevKWtan2F+80vhzM8h417HGlg/2nzBoXLteu/EM+/pxc3ShuTUmeG1suI48+/vJwmLUcY2N0bm6t4Gsr49O5t/i8YZl+w8ZqNecg/whWmsrsMb38Z2H/Np2N17a/KI7cpQvGxfGjn3uPGi8Oc7Oa5p9fzXZ67h+Pa/POGzQHHTeG5Pumbhnjub1eeT+q3yH/l+/s0/o/8PHJ/Rv3Panf/qnn/8O/WqaCWAToYmW4CJoDX4HtpsQk8xqlEtCgNUE7H2ajB3ADeJVFHk/J7BFHE2WHgNZmUg4gSQZY+Mb8brJcaN6rvPp8FnDnw57jomhjV9tfUv0Tixdz0nZBS5r3wrQFhIlxmXXJkzvgT2Nz1VItWk0wbbA6H5NtC06wIqvFz8U8StO0NmxhUwtsn29B2+3ws97kqjXui2smNfkv4raFlSrmKxdnThb9NkWay3sW54BDyt+vc7iM2Pctqh/ajv2tMzljCb9hXPHhvHS6y6MjH9jw/rbVrVBda5uTzxXuWyH8sMqxCxv/VH/du1iunZYWCtGb/Fif5dLGqPFm7mgMex14YrD5RR+FOu1FVhwDrN+zaOWodh03lv+u2G9vF1Znmy77NzxXt8yFn/lntYTxK1tiK3tD+7X1j1gKQ6d15pX3azBsx5z9ue9cfWKC5641HHTmAcj2HbhceUZ1sSWtgF+c0Nb3nFMNA4dp45h1qAZsp2od9ZazoHlnIVlbOGYaT1Z/FU/cyY+t59vXH+uuzYsV6Bf8y34hffBrK/70KB2cGOJ/q4peWpgcfTy5dHZcUgdygdw7I+NG+uu031AsfiRa9TL5f1XfGV/22+WCftQV5bbHLfEhmOk/OYDBXzG3uWMM9f2P+/xDXLQxxCPZ0wPC849HxKdH8X7Kt+h/1fvrKH/jx8N/VuN8id/8idvj9xz0U2dk1mJkQTmeS0YADeABIDs0QOCEoGTtYOTIDGBuFloo15ScNFT8nZSuxV3bwbU3/ks4bGO5SaR1K5N0iVwCBWSg8xLoPXhE/nZRrXXIjonLSeQkrKTo4mvNm/h5LFe03Z1ceGG3YWNfdPCZOHNmG3R1YME2xd9lg+Qv5ho0eliZxVfte3NRk7C1rEFnwuKp7VaSK249vwmrSbIM3Yle655/MKT97dOC4fLn5Xf75HBvGes3rjDayz7OBnbnl3beG1hZv70ehR2t2aHeY5Fr73sfeMK9r3hygUP65rzGpu1VTnffnBMrIKqMVNb1u7m5I6FTyiuHCvY+5bfyo1e2/qd+f6k6tzzp1VLfueG8ul536Lcsq74X7FpHmrslyeK66VrdV45wb4z9mx3NxLWE14273XP8/72qWD95SaNHFtuKQc5Bl1se771bnxZhtqYvW4xZ066cfOy78L/4jr4fMlY3nNcGqtnrhu5xjk5gTmrqe3+8Fq5zDKtmg1fLX8059dGfs86i1e45toNOU8DV1x3vHUF95XXsUsMuFYzJh2XZx1qRjjoXPP32MstyIv+bUK57q+bwKHOCcWAG/XKvmyyuMO8Vjwaz3ziX1tYPjiUvVmvuOghgLnHuLD/F5c2ps8Yvs/fmPW6jS32x/7nz9Z9lU/oPxr6lWbfxbXPj9z7UTWD2YUc5FuAOrn7lMnE03VagEBeJXwHLeBdjToymUwcbC1quOfgsV5ORG3AnLw8xw03SccJiyDuI+ItEmqDJi50MSm66EG+PqZlf1h/k1iTon1bv3fPMxcCRDbPX/s7wZVwHT2rKDBptwCv7722cdQCy7Z34eC9nFyMnyZ6J+fGlG25sFi5WmCUWZp4ipnawwnYazXe1uFHi6UV5ws3TbreCyw5tl1QtqA6Mrvp64GPE19x25ivLfvpT3lhYcnXVgx1j2XXFV8uqIwn47G62y4thG661+8L78X6k10Ye2RDnuXbYq/cZzk6Fju3yPF1F231i9c79/yJoBts5wKvURstG5q3zCct6FZDvnz1xFeNSx+UGQdew/YpRhcfl/uWfyx3+b14XHsuG7Omc19zC++9pzkZvJZXbCdymP2xim/sdvYCN3zKfNOxDbJ5/8mu5lfve8shyyfmkcVVtu96EtJrHj1sk/KC49GxX9kbp+WT4uipSWct6j/yAz9I9orzHbv4AlywFlhCf2zi9+ea67vyNBg9a59x8CN7YINz3QcA6MVe2AK9K4O/S8+a/iDpXGPvxoP5oTFWn3luawrzvT+9Rlb2oaEvbl3T2QfLV8ZW49lP33gP8wzcjK3KkY5VZLFtOCjpUxHmE+4d+c533c+fs+P+WYvfCcAv8Ik57Iz50Y9+9HYwhFz89a+v9h36j4b+lg5/8Nc/N/RHSk6ITFSAFlCtAtEkCtgJ9DZiTrptQkwAtRpBTFAseRzoPklr4uvayL8SjpNpCzYHIw2JiwaTtxPOrSGyXN2Ley2KPe7c86cRBLmJywVcCc02dgHQZAgGznWKGRcEkKMPd1oULf28RonXiQQbuOhiz/rQCdOFDOu7GbLOJvTOw8fW34nNSdbx43nI6cRsOxsj9lPXsL5OSsYLcjoO1gGe7xe72Ib9WP+W+FasOAF2Prq3CbFPKHLOWA6r2N9+rB4uBpqYF+bcEC+fPcVD1zNf1o/GeGU2n3DvxgmNPcen17Xc9qPxWk7w3i3iK7MLM/O+Y8B4aYOz8LFib8Vabfvq/Q1/XD979MDIBX5ziH3ZmLCtHUc3/sVP9pdxVP+aSxwPlvcJO7bxWWs1ns1NnWN7nr0aj+haOcqzC39n7dq+GHB+WNyz7uNf31vcYS7tvuUf2wU8m8PMJ9Vp+dXxV9u0qTN3Ln72WsYr67ppXHgxz5QDWYN6gFxkvBcjxknXsx+edLHvzutbjJ58QYO0sNyYdY3h/MF+NOOMO798fxqt858PhL1XMWiuIYZrk8WdrWnAgfWjFnQDSMNIjK9Ya0wYk8hIbjpj+cV/c79lPtc5mGAMvja/mvN83TVe8dv4Kl/CQa1RbffW0+V18MuTCcjQ+qz9zlnXX4c494u/tTf+Rw4OpMxB+M+YZb+v9gn9v3xnj9z/p49H7t9yz5/92Z/97gCOIp9A6KftALKPjJtIWYdAOHP6yYcTHHNdQDn5+3VBfUvyJqr1aTiJy8nXgVz9mgBIVr6OLC5kaj/2tXxNrKwNeXIf+6zCpIHtxGtdIMDq7eTdxAaBrUbr7OMEbl+ddXxiW7JtkjahO5m3yKkcEH6LG5MeGFtFipuU+tmkXaI/70maxEUPUJDdyQ5/YisnUPvN+vh6bWwsORHia+PS8UKse23kbRJfRYlx0r1ueFqFFPZoA2g7ERPYm+SFvVvI1s8uJOrHGy6NzxU3nofdF5aa+NHL9jPeHZur4LIsjQ30XrHkIst7eI3arTLeOOCst4qzcls5zfxQXTx2xZ51Pa+Nn1dzG0P17yrabjxhHzmW6ufKa9vU/+Z4dC+HVGbWxxYuFlm/+DAfwOVnbD8Z87zKSnEPBrhfXxdz5ZrmJK9nWzm/eo3mVGPZ9qzvHefr9crVtvXi5nI8/FWfL169ca3ltg8cN62HFj8svq9cbkRWbBSf5X9j9imuaYrLefWdMX327ifg3HfMgWevVfyX38AsmMZvtof9cGJy5S3mmYe7F3FWn9kX1ZuYaG1g/Z3rjtw//vGP3z4FpoY865x9edTejSb6UR/0q0HMZVzrF2Pdhyjnup9gOfPNaaxHbgcTy9fMBXc3nJ81/OOC6MK+/GtcYFtsalsvTkGG8srRY9Wkxrr3B3tcM89hY3op127miyPLaei/ynfoPxp6m/Zdvf50fhTvgMHBQ/Np0moiOSBsw9CG/szxoyYmexeBLgRuhSwBBdifEpiDtIHIfBPKrWDyHg52SMRkAoG7mMKmNCOWpYkfonKgN2AXgZpUmkRImi1MvDdEb11MliarPlLUwrHEZlLz2Nqh8kBwyNGT/9taN3J3IUNi7Ng2hsVnZTIOzz0SpGVjjRL/rUBz3DGn+5A0nby5Zty32FyPFDOmOCuDFT+Nqcbs8kNjpoWcY4R7zPFY3ytmPd4Yti09Bp+2kF7xsnSqXAuXtvGK/2Xrjuve9ZfjnqKLNWx369VYvfFuMXLDbu1qTm9D3NhyIVubdt0l543fnLOeMF7cVIbarbG59LH+NzmMv9q1c3x/xaNl/pKG3mt0PHs/xRc4czw+8YD5yOs6rz7p5RyB/W3jlVPKu43zGyc9YbD6mmeK41tMFRu2PznA+nLtrOd8jfznmp9eLKeYE1Yc1E6veArcmnecH1tPlWtoeJDfOrO3m2VjzXWqceT8baz5E3PjpnY4881TZ6zj2k1a46K1qONnxTXXnj7NP3vQkLIesdJYMAat+3m9fvzujPfXEcx/xqbrvcaasd48atutWEV/+gv799zjaQLXT467Fevl0vOemscHE+f68dfZo7hjD/v9xknNAc23tRcYQWe/r3/9dQvHrjF4rjvOzv5f7e/QfzT0i0LfxbVP/CieyYJgNdETpNYKEixR9pNxQElwnH8hszZ9BOG57x+KcBA7kawERXCXaFeBUjKyjCYtghx5IX832S0EPJbxtiN6YB8ORBY5kcz7ybf1t10a/CZEXruBtB+cnK1TC5SSnfVZdkWHpwRlHB5b0eihT5Og12TdFXnWqXNsNydgE2Zt4jktQkzuXaM2bGI87zmF5R5xZrsZy01E7GH82zdgcOng5OrE7IKJvZ8KpN77kiKRGFkNSX1rO7YpsK4kPtvZmC6vYGuv2dhZPqzdzCPe41aM2NfGz7LjTZfyov3HnMblwtHy1Q0r+MWfuDHWhaL5j/XLH7az79mWXrs4vPnFMb04YnFy57jBsF6OvcU72L1z8Ouyv+3Q+13H9iju0XXNueUN22dhtfOeONeyL1+DxRVrK+/Y342BYoq1V0w4Bpz3vGZ5Yflv2QJ7GD/FJb4vJ7/yybLXk4297+LUZTP28LrW/dxv81yc+LCZBsY8tuIH3Wm06jfHBOvXjrVzdfH4+qmcdd4XG8UpY/xYt2OONT1v2aExbBw4hzcXPPEEtuA716637XfHCbLjM3+P27UsfGkslDfOe//9eHM4dac50IcH7HX+bT1YTnMsO8dhU+rHW26wTd3gn7W8v+1UTi632b7GnOfx5Af32Qt5GbuebLD9jOOv9gn9v3hnj9z/549H7t/y5Xfffff5kXuTrBsI3+uJUIucFm09JPD4dYDgoD/y+M++ESQlNZOKE/6N7CEjB4L3vSXfkrIPM9pkE3AELWNJAE3CJjY/4mWC4nUflzaRljSZ48Rkf7qhL8mXOPHdrUg815vYmtAgSRdOxoGLoJv/OCxaxZATeIsQ295JwMWJi8hV7CC//ddCCd3AWYuIlVgW5hxrTerFz5NPiiF0BAe1Y5N0x2EXFx1NcLVdfWEsGb++biw0sdtPLdrOvWLVslrfW0G0cOixTeDmEmO7Nlpxv2zDera97eR1XYSgW22y8GIsM8/carmwqbHu++e1D9osh2WtvY215qDFfcWqsdjDq+aX5YvqePMd+ht39Ydzj9dZWPHcyuDxjQHz1vKpx5uHivmld3PUsp/ziDHT+C8f1QZ9b76wTxeOnL+t45pHbCx8O8ZexeyS9+ancoFjyv6rbuDfvP/Kb7cctWLHmDvrOt7w38pljRvHrMe7yS4/+3391HxSe92wgj7glia02CunlUOWrMwpx9l/1Qm72Ja186p5jZcz1w3cee/6xLo4N2BD4/2sy2Pa5ufmm6UTvkR+c+vCAz5aHF48l0vRaa2x8v7ipcWh+OP866dX7BP2NKapv13vN4fZL80JvLecq3b2/cZA5S0/Lp+dPc6frfvzP//zlXJ/v2v//J019P/l75+PwX4/Hf+Ojv7kht6Juc15icdB5EbO89zoEsiQDp++u8nHxgAY0EMot8Lee7YINoG0QLJOED1rsU5J3TioXBDDkhcbmfSarM7aLZpabGAbJ45FmrfExR4lRieFZSfbuEnQuGmhUvJpQbaKqSYd9jsytKH33k3mJdvqbOxZLsvcZNYGd/mQa25ybrha8hsHlbG2oQBY/kQP/m1xY/y7QLJPPIfr2ApZqsNat5hpocLalbVc4Hhuorw1cfYR+KwtXMQY/4xr4YGO5gOPaZHhcbfYdAwuLDux217mTctuGVfx8qWxaHmX3kvW8oD1L9Z4vwpeF2Zeo8VjDzZu9i9/2l61XTG7bG7btzCr3cp1qwC2n4xb59KFg9rXspe7K6f1Ys9bfjDGLV+x37xpLiq/NH9Yv+Lo3Ot3a4u/J+xVZnPY7Z7lNc7MRc7brlvO+quWMpdim6faoDi1zYqHJ5wak8i5ctoNI7aFufSGv+aCM+fs5xrJtvBr82H1h699qIBv4DXHUuVw3PLaud7+PPcts7FN89X1mmcWXxlv7HHjoxs2Ha8eA28endqcmlOJp9rK8V9OcHw19ztfVmfvQVx4vDGE712HEyeL252/y2fuT9jPH5y1xnNeBK+2rccjC3a2/8AM9gaDZ2/vX338FdMVG+bS85ofZfzLv/zLj4b+iYj+AO59+vbbb38HQNoscd12ALBOqj4JdPIy8Eya5/pp6ClSGiBNsuf++V4Jn06XbE2eyNWGoeTJHiadM8c/nuFPw2+EbZJBdyeZJkYXlCUS79Fk6R8vMUFXr9UAeq0zd30lAuJw49kCo3g4Y51EISx/XxsCJWE1YbtAaLzZz7XHLZEg40r49fVKqMYeBZv3tj9N1I2RFqX2Lbi3bZpQu0/1WuMbY/gD2zdJN5HYHvb1um5bokftuYozbFnb3QpIx6n1W7EGro0N9lvFQuW1TLb3Wu/cPzZo4/MlOeNmZ/tr2ZL72HsVFsuOyIR+9q2LF4+rHo19Y6f6lCuJoxYn1re6Gd/2ofddMixMs5a5d+29/OK5tt/Nz8Zr5WYt/OZ8W993bvUu/zHfdls4MV6X/Rbuls27j7msXGjfggH0q09qb4/zOuXpL4mdckHX8N7NPcZwMeZa46zRDzKsA0U+9rIMtoXtu7DGmqy3mrbasvmB/dzQn2vWp3Fyi/XKWBu94pbGv3nJ9lv4vGEWzqqtue46DVwu7nJsrZhxzeu6CaP7UAAAIABJREFUo4cA5lBzAfpRE/vDn9rNdjmvOVDwXpbXGCgPN2bwfWto+9Z4LUZdC6Jra0jL7K9pIctZw4+jg2vs6vzmeGktjU2pUdHdPvAhABjhWvkUG/grwZ5DQ28bYM8zx/HZp2yPTPivv1Nl7PorEOgB35xx55H7j0/ob5n5D+P6W0MPgFezAagOeACVf9WboGkzb9DZnID/rNtHzP29eUj27MkPRfTP67l5dFJow8FaK9EwloMDZKVghzhKWEc/JwX0Z74fuWd/1mzDee4T9OuAw3utRpv1ndwgRyfpM9c29gGAkwy+qb2whQnTBQFyNslW5pV0sEGTUHUjqVkvXmO7ygRpmrBXomKcE+lNHhcBLgCfsGZ72pbWkXgznlto2G+2m+3ghOfk3aTYZFef42vLsDDoZFnbek34gnWxr+Ot+jLfGDXf1FbGX+1p7FkW26v47f7Wz1gzJrCrdVk+f5q/9GgM1lb2dXHc+DB2jhw+OLQujoHKa74i/os9fE3s1k71SW3m/W++WHHafRb2baN1SGJfs0dj4oZX+8JziBV4wzIcGV3Yuajresa97cL6qzlbOXD5w3pXP8dufc1axa51JZfa77eYW3IsjNcWZz1/gtrYK2d0Teto/NYf3YeYKqbL/Wt/5rKHMW3sGS+sc8tB5mXsbiyay+277tf1kdVrrtxcWW8xYXzYVpaD/Nbc4fHr00/7jLlnXPFhW/G6fnMOwl6uDdEXPl1cVmxhE/9YG7p6vVVTIuf5F1+68XRTa1ngatY8c2g2kcdxSj3pa8aR+YcxrIcu/dd4o6k9Y/yhk/FJ/cZeq54zXsx/5nZ6kPoGG7iuZ4z7HNfQR1Z+fLBcyDquVc5c/1aE+e2s4zyMfuffcw/d7Cf88tV+FO+fvbNH7v/rxyP3bxx7PqF3UAHIfopLIAJMPzbiptqE+JQcHJAmW4LX5MCn5pAMhw6QSYsf9nXzzDXLdF77NP2sR9B4rovAEn7JHV1W0vLcJiwTgUlyrYNsHecDBdaHHCHvM9dJwURT363Cz0mX/bnm/V0AWQf71cmQ4mAVOS5umvSb2FnzloS71hrnhFXCb6wYa8UWPq2fnIRIYrb9KsxqF/zZogM8Wm4njOprfzDX2FkxbKzCC96X+S5yGkOW3/Ktp0csj/3tBG2b2d4tVssDPF0EF3h/x/LNDvaLx/egoONWbL2R8qdPb4m78WJ8mzcdY9ZxcfvCRnX1vo5r7Fl71z4L+8We5bhxnm1SHCw9ygeW41VMtPAtJy/uWri/YaI6mvMcA/Uf93rY4Ji6xexa175ecVkeMLbMn8Qw93vQwzpgxfueey7OsU0bffvA+hc79p1rE2QoTzqOyq22GfOeeNXx0bmdVy6uD50bbthaOc/rdA/WQc6Va7CBxzqmjVXHFPxfLHP9FrOLo1bcGDNuaByLrjXOdeqjYr9Nt+3op2VWnN2wTW3Kr8YvvrEfzZttjFc8P9UF2NDNJ59642s3h6zvQ1vHMPagWSwWHbPFJn7y4+LOFdxvvUnc4jfre67xwWFjtP4onoxLcLOadNeuratZw4cCfNrOD/5h02Vnc5qfpHANbp8fOVkfbPQDT+cQZMBmp6H/Kp/QfzT0pY538/7TT3/6098RZH7Uxydrq9hy4LkoPpr79KiPX5/7DmoHJkHdpMj48y/B4MLCwdyGsw0g+zvAekBAANsGLSBaKLjowTasYyJpAlzJyDZy4dFCrCTWht5PM1h+k6t9cStsWuBVZtZuQ0+SZz+ScAsF7LMSsefYxuzZAqQ2MnabbJtAb5hyUXJLHEu3Fj7FUHXAXm2W7CMXHp1fXW8s9KrosF1aPHLP/7qwWGtb78b2U6HcuF7+aWGx/L1842Rr+fxDnN7f+5jT4K/62naDD4rlm12e7LUOMewvx9YrW9zkqU9e+ch84j17MFW92P+G25t85UTzgg9SuN6csPzxJf5adnaxh7w+RLpxCrZw0ezYqO5HvjYaPaxaPH3jTI81P7dpXj6wvxp/5srK09hfvLp0LP7Ka21Uz7othFf+K5c7/6z8Xps5761m4dxf18FfZVrxcOOC5vqu5dzg+AQPbW59/diB+8i6ZDbX8Np8eKsbbNvik3hws3vkb1y7bgSPzU2sbbx2v/rUDeZZz4dRtqlfOz+bI25xVT97Do2h5fR4rvsaMj9hxXugM7auP7qHfWGf3/LOur64zXIfGZAHu3Ewh6+J6fJGMe24hjfJ2Tc8s3/lbG6i4bYM57U/VDS3+xCKPfyhgT9c43AI/VcswSnFzLn+8Ql9M8Mf3vtPP/vZzz5/Qm/ChMgobldCNdDPXJp6n2C5OHYR5VO8G1mV9Foo9pP1lWxvxMlabiSbfFdyaAFgUm9xxXouxHoC2ETD/RaBJdEmJeTAD+c9a2Gnkizkgd1u45C/GHCy6j3ecwBjW5ZsPdc2tD+bsG+JC1lJQD59XYmwNgEvtqfl68GP6aIFT33EXsWex5nwGef9uW/bVwZj8kZnTmq1pePUuHOs2J/4zMn5VUJvHNnuTaC+d1634bB9us7yeWMOWzoJ24asf8N45as9XXjf4pbrxvyS3TZ2sr9hYNnZOHyV7oqTcuyK0drJMrQQWzxn+y1c3GLWa8ED5LGVS4zh5eOlxxM/WLdiorI1xpYf6ifnZ3x/a+hv/Ej8rBiwjYrHhduVF2zT2mrtuTC+HpGvfW5+WPvXj51bWy25X+1vu3rsE0837615r7jNjVa548bj9bMPlNDDWG6ML53K2far86IPXuAF+4x5PSRrw+rGz7HVgzTbtLYyjzjXLu5YXOEc0ZxU/Rs/rNfDq/rGNkKuc426hoMXdMNOPsBc2MUPN3shl+UpF1unI9vTJ8n2e/F21ln2O9fPj725Jl4cS010y0Vnjpv5Ysn24emGZT9iw/Y3BhwXjj34DB/RzKOLfeg48hrNBeUODoG+2if0//SdPXL/3z4euX/D4s9//vPPP4rH/zRh/pR9FTeQDQFCUH7zzTef1zrzf/vb374FpANuFf8mEQeuC0Lmnfs8imPSYQ+fqpoIW6g4gEwqZ36/y299nQya4JzAVqJ3k+lHn87YnsiVpNpUtRhZRZYfWWqCc/Lqo8YmK8Y5KZqYmzQgacvfZr0FyEqa9onHmwxLgk1G+A1M4q8mJHTAP03y574/Hee+ybZJ75YQLdMibmxrGbx2i7/iuv4wJh1PyweeWxsU98asx7qgsT/Yzz7zGm5+jfVizevc7OJiaHGEZawdjP3GwRNu7de1Z3m0+CjGbW/HILIbq8U9dq0uXnMVlGud+s02d6GzcGedLa/jr3Hjewuv55rXsk7lHgrCFXPlgPrWsttXXctYqk+tG/nLMb8OMRefNmZqP3itfGL7WW7jwvnWvq4fih3itbzA2vWrdbDNbpxruWqTyozct2Zm8cTy7ysMW+6bnos/bus673k94n3lPfvYOtz4/Fz3E4nowDqeV44qfoi94qR2Ye3GGDWEseB6rRhl3Ko9Fp8szMBRrOWcbb/4MKn558ZX8A3xZ/ntW+9Zu5c/sK3jyz5s3nVDX5x73+bic49G3La54cu2OmP4gOOs23UYi00XrtDD94wPGvrFL73W9bsmfvLXd4sH6oxyiLl18bWxjvyu4fzaTxn4ug89wBD1JnvyPX3HpPuJ82frfvWrX6308ftd+8U7a+j/+0dD/5Zzzp+tM7AhbDd4bcCdEPpJr4tEfrVzJVMX7y0Qjb5bQcTjOCXnJnYXUQRGi1aSJ7qff6t/E80ioya/FtyVlYbeBM2YFn9tahah3UjNTzNURpP3SoZOvH7t/Xsde0Ju6NeEQFK47bswsrDi/Vfh1Dmr6Wev1QC40KI4eHW4shK8i4LKaQy8BeffPGZreW332tNxaSzc5rT4MP5JgMYLdvTaK/lZT7DQ5Mm6Lno8Ft3wB3uuYsj2sq9uPOIxyGXeqJ7W11jrAdziiGLTXIOdbkWY+cJydnx1YF6fYlo4Xn7pOGOguLrtXWwxz3FRDvM9+xSb2S/mDNvDGHJMtfgvD950XnI3Ps8YF3rGdrG54hK9n2LW+LdMjT/iw9fXXO9VHDqH9559YDnKZ+u95TBHrFzitW0f9GPO0v/Gl8hu/VjvSX7HiOW2bxfH3ny25hnPLu6pA8CyOQe7OHdVvsrwlD9W/HkPy9j4fMoxXrdcanwtHLgGYM/WM24Cb3FoXuij2+Yw26v8jg+QeXF7MX7GnnUso330lENs7/W11uYbeMiYbg3l+HFD3jzgva1n+dtch56NL/T1AQW+do474+pLf+3V2PEhkPVdvMa+jiVkrA/5LQQfULgGWfzHnm7Q7fd1YFWs20/mcI9zH8aefqrg/Mr9999//yVU/Dzmo6H/f7fh/6cVPv/KfQMNAAPeczJEoAFUA9vfKQWM598+XlIdm3hNlC7SII2S0/pUmQBtcJ25kGfJC7JHN4jxyOAgalEIgbX4KOn1h0KsZwsmE0G/99MizaRYcq+tq7vvO6l0HfvZ5N2k5kTWJNwk26Jj3XcCXgmwBcXN78tG6zvQjgHbyjq7IOyPnDAOWa2TCzQn1CY1+wR9bEuvWb/UHk6O1WcVTmDWRUsTufV3EWlZbr5s4rzFN3Y9sd2v7BTTXnM1MMTvirGFa9aHO2xT713Zl9+K8RaN5QzW8NrGyi0/rAKy+rrg8TotIjzPchQvN1mqg78TaAzW9isOihfHkPexbMSgC0qK1nK3C7+1Rn3fnEF8LVnqk9tebZy95yp4jaEz1rFmPHEPeyyM3GJ7+RZ/+d+uueK5nPiEG/R1Lr7FO2NX81ZMM6b5rz550ntx3cJH7eRayHxQ29uXzRXGyA0T1CG1h+sQ1jG3lWvw18oPtY/Xti2Xzxdfdk45i/XbHJ7r/EL4ure4irVsd2o8PlTBdq7VLJM51FhlHcemG0fbtDmhOMZOrk+wu3Htr/6tGGFd5HDtjgwrdswX7gFsv7O3f9Hd8rkJtlzNfWe9chf83O+oL1x0PmMcb359xmO/2tZPyTYnO55XU744pDFv3DB+2d58ir36RKhjrrF61jxPRH809E9Z5u/+vU/nkXsXJy3+uUeiJZgIeK7fSMP3ASGnbgY7pr4VaCs5riKxSarJ04WdA9KHC02+1a3Fk5OYg5Xk2YbehIxe1fvs6XkkDuvnJI3MbaZ9ms3cJrZ+vYL7lsmk7rDw9RYjjCt5o4tJcjVR2LkHP22W3Yyb3E2gvV4f2g9NRk0qy37gnHWIDyfJ7mk9ilsfJDkJG2uOGeK0B1AuAq3XU4OzbEjcs//TQUO5wnFW2zpGwPu55pP5pTPrsNdqbpwkbYcneaz7jf4bC6swbuzgF+OsnGadwBhjzJmV37gqjxh/xovXtxzoZntZv9rEMeaCo+s7Hp64pHstjradKmcb/xZPnlueb3xUh8bbem8bmLfqd+Y27zSuyiONhcXpxV51tk1v9u4Y42JhwMVv+dH3WIec2nXhgxWj2Moci67Nl6yL/20T5LMM5sPKtnjTPOHG0rmi8V3OdV2BfMxp3mjuME7gZta/xbnxvvx+w8W5vvKzsXde1z/1rX1ljBy5bBvWNRaeMPuUH1gLW5Mvzr/+dJP9Wz85brFra2Tr6Ue6zXO1RX8V32v60f9iFZmNF/vdtRC64nf+9HPrb3zHXuZU12i+77xtuzgfgBsOAIwj82Q50/pYltq/GL7FnnFZ29ZezRfmjbO+Dy3O3MbcK+4zl5S7y334hfi2rLYZNv9q36H/6z989n7++x8fj9y/5fjzo3gmHicOFzROYBAw5LKSrwkHYuEXH8+88/2YFZCrWPA1JzzLZOJx4mgQNIhc7Nz0aMJog1k9HOTLhv078E7AlW8VVi0mbOvKakJcJODi6Mztp9cl1xYa3pumZTXgnnfu+xDB+jiBLtuxnwuAJq7K2JPOYsz+W4Xml+C0RR2JwdcdW8svLXL8fhX2K1aWLRwbxlrjCrs5ARofxqZxRsLhvpsq69nYNbYX7ppM7Vcn74XrxkHj/Lb2LYsVA6vALH8w58Y5xWk5duHF/mt8wMvWjTUWt/UedqRQsfx+fdOz/nmyOcVK8XjDGGvb18x102abUEDapyuWW8QbszfMLV2LqWVz22TFb+PqaU2vb65wPFpf22bpyN4+SPb+9k0xZqwuXqmfnSNWEe31rFv3sUw0U+bKFtw3TIKr+szvjTPWIecxrmPKeY6xWz5YHPSUG+CN8nwxYVkaR+USxtouvsaeNwzbPviojfAZ46YIGcqbXatctHy3eIJ5PQxxLPAJMY3f4tLGRH3sOLodDnUN1wvNv9jJMdTDocbmGYsu1N3Wk/3Ov8695osV++UTH0o5BvCrr53XrscX1xkPZy/XTzTTxPcNJ+UfYxt5V41zw7Tt9oS1de/s3cN45OlhiXOceQI+91d0saX9fh65/yp/tu6joV8U/C6uff6VeyctE5CTH02YC5lFKjeydDCf1zS1ANcEXNIoybDWkYVTLUC/Cgd0cuHANa+FHQj2WxPVhtV7Numd9z4VPGv6qwLefxHKskvtU7lZp0TUYsbE4tNB638jeBOtE2VPqO0XY8A2AFPGE/NMxrbtssG57wLOfrLu9pfXIXGuwqUHCLfEZptXdvsX/UzIK3bwrZPrE7O0KHJsP+Gh2Fi2qA1sb8tnvY1Fy2K8eXzt4iS39K7/WKsxWS5D9lXwW06wYD1ciFS+tb/93rV9+AGfGRPFzNN+xcoqeBjjsYsXzJX2rWXrGtUd2YtJrreRXgV/8Vvbl+95T6PlNYt/y+t9bms2392wWZm7j3NeeWTph9xnf9usvnR83HKX8bziCbsZ78ZR7VQ8FHOV8ba/43DhFrus+eda81HrAebxr8cbp43VHjz08AF/uFHBX41H2/upqbQMxoPXe+WnG46M2a5XbuI9srrWMiZX3K9rbiLdCNq3lbvxsWxb/moOrg2N2TW2vNQccN6DVz7UuuHGNu468ED5xpha8eXcyRrmJngCjJwxbpTJMzTItl9fs7+/PrtiemH7zOnBSHVeOcL6NRbsL54+bQ1Qe3Jg0SZ+8R8HHM159UM5Hpm9N/utet985Dnnep/gNTcSVytffXxCvzz6h3Xtc0PvR10BWgvdEsIxk0nZADORnEBYgF7Fm4HdwDcx3pJVky3gb0PftUugjKco8HgnqpVcTHbYsMmb66xrO3ovk5dhucilgU5BV5ucddx0l/xuRYgJrgkYeY4e/Y6SbehksdZ7lWhLopUD8rc8tZv9Z9u0mKldbkUDMnB66kfF7ZMl+yJqJ7DfJwZuSa3Jd/nDNmoc+96Sd+ELve3jytEC6Ia7lbisa/W2f+GyV8l4rWGO4X7jvXju3i1GamcX5dwjbpdMqxi6+W4Vj+WxFS+d1/hx4bg42fMrW3Vq4Ww7rzR8W7tjzzivvQ4nVmzdMHrD+MpDxkAx3vHm92L01qCWpxavPOFu2fUWi40fy7/uLf0av4uPuOaiuDx13rcJR+5XzfFTjLCG5XKcOzf7kKS5pzJ43eZ088Z5vfBlWziP3GRbeWPxhWOwvlj4dy1XOR2v9U3j4LxvbsSnzdeO88rkQwXs2NhxbYkNXuHOtuphifHZvOAcZzkWJhcfeE7tsOrr6ur9vT463PInWHatW5+V+8+HcIt/3IC7abZ/ief61voQC4xZMYVv0du19MLDucY6zc/NdeUA64+Otzgvd7H2jUNXjgJbrGVd6b9u2DzXz6/cf5VP6P/6L5m/n//+58cj92855ac//ennH8VzYLfwMtDs5VWQGcgE0AFm/6b9GucE0UB3Ar0lqhYBBT/3m8RZu2QEwRz5V/G9kqOb+BJ47boSWZsmiOvmE5MQr012Xs/6LXJDXtuRcU4cJXUnOY8vbpr8TIJdw4XOSkprvPFjn67rJdraA1u4OFh4Ki7PXhxgOZEUzy0S7N8nX9vH9ffyUQsZ+xg8FGPYwjZZibMJvz5ZBwDsdfNpCxbH0Btp/c2f2TRGLMsTXlbRUny4kFoxDP/UTi4QKne5wtxpeY/N/GmI8WX7dn0KBGOA8Y27ZR/rtLh3YeSW8Ytf29zc/coXHbt4+yaDsWLMrdgqrtyc+IDFNireqksxZT4yTlqgrtgzn9eW9vHChHXrWOJn6VLsPMXl8pNlKZ7a/NknjgvHQrG/ZLadFoaLiVtsNVadK8yD9dXCPbVD5XnF98ve5XtjamHcfsEfXrd+QFb0xRduoo1r5OknsdiF+Z7TQ4FyEXNbR/U6vjQvOddVd8Zb58Vp1r350ZhDPmPjFmuLk5uXb7zkeGcvrpVjsC2filOvnOt+XNvysGZrsTOm+PDvMX1pLNVP5hzrY1ub58sHjXHb4JUNHa9nD5pk5pH3+8N8+Ir7zfM3XBSPxttZq08vMB5f+EeBvTeyNx+dR+5/+ctfvkqJr+//5J019P/ro6F/i8c//uM//vzIvcl3JcNzv4UmoDzzb4+JsO6tSIU4DO6zHsm8hZKDiQDxXEgN2fzJKSfEBLKRXfIiWbqhqywmdea7iSHgVmNjonOyWaTkpOe1VgIxKZiA62MXGiY6F5gQh3WzDdZhATrfChaTWgsn62M9et12Z9zarwTuInPZ37pVznOv3zVznDS5tlhsEl2FBcluYYDxLZLQyX6zTfC7sY6PvJZ/06B2a8yttdC395o9qpux7UTe6/Zd5aPp8l5OpvV7/YzsTexrPfsRn7zCWQu62qoYLpbqT793Un+KhVt81D/L7vh/4ZL9a2PHRnmzdm1h0jiwTBSpjk/zg223+GXh7eaPckR1WphcdjCusIVzw+KG+nhhqLFmX6zcUDvdcGYb3cYUN+W7G5c1LrEXsvvraaxxa568FgXv4m37ZOHSPqmda4ubPdx4NA7P+1sje+NW67b80RzoHF0cNCbQ1zJXr2KlNrK9W9+cucSpbQ9PW+fz2nIYD8YU+3sNZKhtW8sVc+Yz/74OcjCe9amjvG6vrUMP1vHhhLmwNnUeqn9pyqnbVh14rv3oRz/67LrjT+uz6tJiDx3Yw7LaxuVV7FROaKwRW9Vt7YNsPE1qfOKz6tQ4dxw0hzTn4NtzvYcfzg/uZ87+/cV/9wvffPPNmx+OzP6gp/Hl/fkqBF/nsB3x0cqDX+3P1n009Cu9vYtrn84n9AaMi5gDbD+efX7Izo/Pl7RNUAQX10hqvU6Qn7UIDsb4EZ9VqLlQMhnymqb+/Hvk9lMCZ67ft4Bqw9WC5cxfxHSzpRPAInLWN5mYHEx6LQadgCBCEp+bDpMjP0rIWhBVE8VZzz82ZDLvgYEThEnQRZLnO0JaBHV+7Q+x1S5es6TdPW5FFvK28DCW6//akWJ0JZlzbR0OtBhdBU1tjL7VxfvaRox3sj/7tqF3wmlsrPXMG/Ydr1sQlCs8Z/nUCblF0Vm7WKwMtkeTaf1qXRrPLWZu+LsV1cW8Y+Os5UMW72VsYIsWKfVBY2HFXuXsIUVtYXnrs65fOa2DfWC+9n5tFOony2Ju66O9C4/lpOJr8c+Kx/IAOGvMrFxlrl78wVq1uTHJPs4VxZh1W9i2zCu2l88X1ztnlo+svzFX/LEu/zKvc9a8G9curNVGntu8u+Jq7V8uqN2dV7x/4xQeKGaY39yO3d1kr9i3TZHVByjlItuefIXevucYcIzU7sWRx3bd5R/7ofnD3GIO8xx/cs34/kBxecCNOnVkx6C/DxjQzT5kHrZ07OJTcyg2WXz/KmbNqeYLr1kOLIe4eV1rYFs39LbFymU0q+i0DnOsG/WwbUu+NwbJFcbR2YPDiWLtvAcP6wDDmF644T5/0pv9sSG9x+IxbIAM4JV+hDXKmeYoOAIfnDmnpv8qj9x/NPQ3ev7BX//03Xff/c5k4oA/oOEXMgkIF0vnmpOIT5maiG+neCbHJg32cnGErMiz/nWzYkJfBSJymhAgcevnoHdgNXHeEpEJsahwcuK1SWsRepOzCdyFYpMq66/vett/K3lWV+y0/P4K+S7cjIEWB5bfRaQxYQwsPNyKhRYlJcxVAEHUZ26bYB9+cb9FDLI4kZXAndSdiFrEIK/1uOl/wyV2XIczxQ4xghy2D3quYmfp46Td+8Sd17Je2HDFoe1tzllyFVuOvfJCsW8bOFZuujLePmuclrcWdrw+Sb12Kh6WfRcHGZO1sRu07rfWakyWh51nWtRho+LtiVMaT35ibOUedGjsOd6aC8s/K+7c1MIB5RXvUTyU17rHwqzXcJ5xTBavxlYxZW5GVsYbFx23uPomv8cu3jxrL98UA1+C7fIYa9sP+M21kP29MG79a2vzm7FfWeov88TC+y0OaTqMn5uP8aHrrXLYys+W1Zhb9vX9Plp81mlMsnZrkFcx6LptcbRlO2vbz3BEMb3WYUzxVj38gdeKVTh7xVV9cN6f9dHR3HLuUZOuptgc7fnYwHYzds91muhydvmP963/Vo5y7c26zGM/Ys9c5Q+TzvjT9PrT7uZI7LrwyX6uo1oXuJ/B/meMDyLMhfwpwPIc63Q9/HbG+0MdZHNTz/7MQTfqbst+5DsN/Vf5O/T/5J09cv/Lj0fu37jmNPQHXD3hIiAgAEjDCYUx/rfFXosy7+WC1MW0kxKBRGDQ6DrYWJM1kLlFgZMDYwhO1m1BZRLzn/+wXiWP3jOBOFmwV5MwY/w4mO3qBGRybDGAr7yPiWcVQ9i5+62k5wTvIsmJABKqf5dNSs5NDPjC15vkKlPlophgLR8Qrf3smzZcR7f6yMmtsdLYMKZb2Bmr1cnxtnBYHDQ+jWnfawHSwmbZh/mrsGqybGwVf8t3xpLnW0d86sRnLBn/9UHvmQ8an47z6rJsfNPfSZ15Zyz4csFgm9QfTvjE2ZPPln/rU9YxT7SJqA29p/fodetVXvA8j1s+KIcuLll5Z3HvK1vbL+X5+saYXAVsY608Xp62b26c/8rG5pHGTPnWGIIj6uvG1bL9bQ6yWBcKdscTe7g5Wji+6HPBAAAUrUlEQVRduLONl38aw2dfNw3UAZZ1YbW5iL3cNJiPVuzesF0cFEvYp9xlX9RP9bVxbdu7+Sv+yjHLRj3QKhasiznGXOY5xoptvg4JFofURmeec7751/oYO+xrbsSeq/5oLY1f+u/iw+Lce6NfbeJ1bV8aP9t2HfzwlMLyHfv7admVpxhX3jW2GgN8PcBx4vlnn8rbZt65aR14FH/I6SdTmhfOHr5/5px93JybV8/rHmrU5v7ABJnNFfbbub7yhw+gmGu5TkP/q1/96kaLX379o6H/clv9wEZ++vbbb/9WQw8QARWkYMA6wTlRAPKONUmthMqeJi8nLQcMZOzE08TpZMW9ErQT+RnDI/nMZZ4Jw8UHcnAwYBJfRc8q5nzwcOZAVtjXQV1iKglVZ+63GG8Cc5JaCcPX1v36fCXVXiMBWc8m92KhmPOaN9tw/VZcQ9Qt/Jb/TODIUp+u2H4qRLEDRaR1sr7eZ8XSSrDFx1p7FRQ3O990rd9cbHgt+7zF5cJYi7pl/+X3FqG34qe+8lq/TwO7+M8FlrHiPV1Utui0Tevv4mJhbsXOLV6KffOB8cE4FyEtaswtxeS510Mf6209ls7LjtgZOZYutc8r2zZOznt0Qb/GzfJJZbGsxpft7RhpTKzCvs1j5aodV/Ox+KR+8byn2GiMPvEW+hknjXnmrxzmsatu8N437uF6D2GLGWog1wbseXReebrcVJ447/0JnWMHzCEHXMGa9RnX25AtXiUOfTjtdc2XyOz7xsZqXN30OL+t+MWvxf0tDsjX51839K7FKr/j7siAzS27G98bn3qd5q8vyTn1r/Fp24ALrrXOfcoHYBK7Nved9zwifuzgBhGdsIVtAsaNGa7VvsWE/WTsnPn0GI5fGlTzbnmBgz5kOHP8NQbLZjzymvHtceqH6sZ85zLmtNlHP2p8/EatZ1t4LnqXU/CVucixfNb/aOhX9P5hXbs+ck/wAqyVTFYjYaA20ZbEXDyZxJ0sG1SA2CdeTTwk3hKBSercO+Tm78DwOI8TkRP20dc/gkHQnvH+NKHBaH0MLxIT8tPQW+7q4AKQ19bXNre968dlV8ZDPv3XhFcZ63cnl65b/6xix7rZvx7rBAMuFv6YQ4JbSdFYtM+LUb9feMau5991kOC97YMWrav4rozWlXsUN07mtqX91sbC44wzZL7hePmXsQsnLYgW5S7co1P1Xj53UbN4xnHyhBljnnUsRzG1/Fv9jMeb7sjU2Fhxtuz/xLWv7N311vjGgffzQaXXqi432972q88WRlaMlOtsf2Pb8jh+4Gl0Kba8xsIm+3f+ee9msjF7s8ONQ1i/dlk6eq/F84szXBAb98056OV1K7PxUo6oHxYezbPYyc3Ewr9l4LUPa4rpxqn3dBH+ikdXDJAD7eObTM0Nq74oxosd2/jUOf0ed22zONo5qT63bfrUWvGHf5tnwZTrSvt2HWDZtr3f5mfF27lWey4cOE6dBxf2aUrx8eL7257mTvv9tj+27KGU/YnerN1G2rnGn9bbP+Ww8/742fvWluYQx7Rrg1WX4tMVm8hk2c5rdMN3i9+sN/r4a5PYyfLZvxyCLOx3P+zvHyk86/drxLZLec8ci52MLduXR+6/yif0//idPXL//ccj92+c5UfuSzw+XTK4TLwmeZoJkwzgd7JlfoufEimBzTiToNdb5EgRZlLldAz5ToDyP2QEobkgcAD3xA39TQwlKRdCLV5MiA12E60TdNfgPWu1sFnjm8B92PGUaJePTPZO7Gcdnywy98jJ96ZuheUqApy8TX49WLKMq1jt2itBNyGWeO2P5Zv6rnGw5nvPNvT41CfeTZiriXUMNSkT7/ZZcX+T85V/wLx9YZs8HXZYzi+xOzHueT7YsKxtoMxVtrltswoy72mb9fXiEfu5sdnxxuYNkx1jXnV8tWBYuH3aA9meirBisnHQeFw2t8z41D5Y+CiebpzHOsV1c5Ex0/2+pKF3jivmWNsFaznX8n9J0bxwc9ZoM2gM2De2i6+bG7juPP+KB5tnjA/rvHy6sNjYKc8gD+NunHjD6bn+VNMYJ8Sd81LjzfapPuVD3q9GZvGlubX5wnhofjQ2ywHYa8UTti4ebzbh65Lm0uKFugPb+KkFc4VjpjZFHzd1YMv4ZRzy0JBWvnIBTVRtVX96nca2OfrmS3LK2YdH3Bt/1svyNA5cz4Fp1uJrB8Y6sjtejO/mtWLfNadj2eNsV2zaurOPwttu/m6/eW09Io9uxhdrnX/91Qtz/eIXZF2541zrbw7UL57/Jb/b4DxbH1gHx/95/dV+5f4fvbOG/tcfDf0bFn7+859/fuSe/znFOu9pvM6/PckqSRAIABZycpPpfbhP8J97PvFbSXIF3i3Izrp8+u6G+hAlAYYMbi6dRJz0TSzIDFmc99jHpE6w+0c/WBM7W3/WKzliCwixiYU1XcQ0obdIsN1qw+LBMpuUVyJcj8I1ubbA4D3JnCcl6m8XQMafSdiy1y4lWhPijdTXerbtU8Fwa1aMsRZHyOxk6+Rl27U4Ou9dLNhe1o95tlsLkIWxJvUbLr2ubWz81q6rYMC2tpHj5Sa/uaP2QE+akhYf1rtcYD5oMr3Zd8VWbeJCjvEtyJrY6/svkXX5vTrZR+a8ZRdzwRM2KnvxcfOpfbM40bEC9itTObOcVV/U7otn4LPyTv1Y+Woj8pL19Keb4H7Zr3izLF7vFlf1Z3Vp/Dd2F88sPuo1ZIPr+zUzY/SmY3XFzm3EzYdrTvmLhrC2uGFv4W/5/BarjC1HNAZv8WEso7vzAw01et5yjWPGDdBZv/HT/G9/gX/G9HBgrVcfs4ZzXu1nPWjmFoc6tpvf0dM2Qu5+P9/7N6cbQ2d+m/Xm1cXT6Iqfz7+nBgKP6MZc9qCOdU4DU64lqYOLK3Mb+ZB98RW1/8pjlmetbRzc9l78ZBudedTPRw/H4hlH3Q2X2t7wJrU29qqNrEc5FzucuesTesem5zqvutZA5lXTgJ/Vb9mWrO2DhHP/o6H/kgz0d3vM5z9b18RG0BAcEIsfKyfAC2KKHZMRQGWOycIkZuBj9kXsTgxOag4uyIrvvZ9xNIqQnfXrPpbLpOOCD6Lg/ipy2oBBHhCQi4db4nfhZ2KFsPgXObCP97I+9kOTSW2LHUsi9qmLGOsLFuwjjzXJn3ku8vi1TxcMLZbqbxO19XLhhD7gtgmY/awHuGzyOXoZQ/bfDbe2fZO9CxDr1qKn+hSfTtSNObBSHLkgwibIYL0syy1h43cnNWN12XHJ4/2N8WJi7eMxjjFjzno1YdoXHWe5XHx0jm2Pzmv/VYQsmW9ctzik8W5uuNnaxarlBMvmhptvFt7qi8pr7BkblqG2tM+X3YsJr+v9y03mGGO9PH5rOJDZ/95w0LH1ORxb3rMvjSv7p3OWzeGJ3jM+WMdNwysfO14qB+uY3/xkWn2z9PhS/CzM3LBSzqwOtYntYnwbF8ZvsUwdYV4rRza/8d5NzeKpxm6x6Dm+Z7wt/jSnWDaawMZk7X/jXtsaDC9OcwPLHOdv89eNRzwPezfu1gc8rEctVv+jG7nP+cT1m+1tXmW9M996YA83gJ1HrW0usE2LQ/bowYV1MPexrg8SzrXmhSfuq+/LbbynpqYWRDd8Ty2GXfq+/FLZjdEe5iz+7SfqltP2pglfPGnfYTcwhp6OlfrXfO9cSQyy5mno/+Iv/qLU9fu///iE/ve32Q9kxtvfoW8xUHK+FVcmeQKCf9uwPBUKgPKWSJvcbkUFwQMROEE4+JsILdvZi4MA5HISbYJsgrVNnFiaZG7FS23dpFs7kkRuJG5dewjBWrdkeOYukjTJYONiYRVU9WNx5oRrTFpOEjFjF3af4sv69MkK7ODkdvOh92jBv4qZxofJ2fZ8kn3ZeMWMyd7JmeJiHWDZnvjlFU8tf6J7C0Dk8IEBRYWfAFoFSLG9Cr5VNNzGGbPWe/moXGHbNg48dvGdsVsZiuubDzzPe3DdvMsacMQaf4vB8lztYJ8suzWGViNy23thGluzrgtZ7oHrp0MSF5NdsxiyD+o7x1VjpziwH4zJ8u6S2/xjXnGcNT7qm4WtPt7MGPuyGF2YLk6f4rCxc4ufHo4bS7ZBc231RpcW1WDAvigfey3zpW0CBllvPclYPltcb/0cd42DrmU7leuQqRgznnyP8bU1uPBYN1rLH42rxcO3GHcOLt6KtTb0Txy6Dqpv+YEDF9vKMQzuagdsSAPq+eYtc2F55IYFdKOONceQ1x1f2K727A/ImYOt97luPm2tRBysXGpbmRttA8/ntf1LbYBNeUzeeEPG8p/rMfPkec0n7eX2yrz6hdoc//arkORb1vSBBDbgT96Zd4t3+9p+dGwz5ze/+c3Xaej/4Tt75P5/fzxy/4bLn/zkJ2/eg1j6PRaC5oDodqpnIjvj3TRBCiZbXjtBlVwBsIl4EYUToAmtiWk1MSbJBivEd+b5z3asRN/CADlKJiYRE1qJH9nRvUW6x7fIM0GbLGrr+sMy22cmEhKHCcv+dtKvvUu69qvXLcFZ7tq1hUNJ2mvZLthzPd5f3FTuJvlbQq5Pb8WDZWxC9d68NhZaTHV8E7zt17GWz4mlxfCyeXHtBL3ugRkKIvBU/RdnfElxaB/WfwtP6LS4atl98daSi2v2mfewbZ7wgt+KzfLOK/8zvoWD57lAK37qy8ZCuZj73a+2sj2XDmu8bcL6LdrLF+XcFdvVaenMPOOzNjTf9F5t7PWKz84FP84tiyeKjZVfn+xublnrL19bZ9vmFhu3Md57NXjWfWHU9myMNdYrc+caD8WxD5XMYR5nnJaXnDvqzxXzxV3t6vi2f1ZMoffNN5atMdCGacWdY81yLX8U/zdcLPudtakfbgdirG8+tr2feLQ5ybF71nXtAgaQqfyy8lLX433t5JjoHMcAe64DDI/DxgtnyHnW4Kuwt8OqJb/t3RxeX/WAAh86trAzT27azqtmYA1z5VnDvY3zcG3QZv4WC/ZRczO80Rxhuz/VveYpZF91B4cFX+0T+o+GfqW7d3Ht0x/90R/9zkUPgdOAQBs3bCXhA/r1HcAmwVVkAd4z1p+Omxia8HxoUGub5AnGFtImDJOKg+aM6T0HLqRZUqvct+TaAHUStE3OOCdRkwQynPEmt1uh0yJiyVayc9HThOF7bf6c2JyQrHeLBRcaqxBYxLnW67Um1/O+Sao2M+aKW/xj4n4qwlpUNO5IUrV1E4Lv26Zd/8kv9bkLGtu8xYWx0+Kk7xv3tj/rOtbhj1f6Yw/HXrnIsVNusO7EFbGz7GDuW5jynPq0ciH7k68dX8veXsM29uFIuXIVAk/+cUyu+KwvPcYxZLu2KOoejqcnfHavpUdlQA77w/HS8Stn1c/Fldf2WPOZ55jPi5Pu5fcL997jxu+1r3mlTbPHOr8sn9VXfl/+rmwLW57TeFt8d5O9XGx/Vy7bD07APqths7+c8yzf4oUVh5YLu1f2lfOKX+aWs28+Y5wbv9rllkNXnmxsrXxg/YpZ64xsK/dZz3KK+ZzmrU0d+y6bVi/HQX2zsNzxy9/nGnXaOiw/a4A55xNjy3piq+YKf6CCHM4R1R8+8o/Msadr4OptWc1v5Dh8eP4l31t/xjlekLM1r30Jbuk53A9Yptbo5ebyuPMrcmKTM9dr8/6MM94cm+UH+9/+9b4ec8tv5azzCf33339/S0tffv2jof9yW/3ARv6tR+5NyP4+s8m1JA35QGQmEQOZeQRIycSgdTA7MPyDeyZlB70JyHuYVJw4HFAOfJOWDymatJpUF1mUaE3yK+k10bKHDyAgweJpNeIl2drF9nDxhr1t61uCapL0HiU077Fs4QJkJWPvVbLzeia8RdrnmvG69OwhUBO2k7z36MGX7WEct4CobW72WQWpr/HamGmSuWGveCnmmdcYfoqF+gWME7v1heNyyb2KgO6xfGXdjPubX9d4F/idZ3/abtaX68Wecc+69mO5xdivTxbeXTA8xY356kkm67fyQnXwWutg2JxW37zypW2zfFBbuQlcMb54rnvUxut9Y8R+qpzI+Co/3GyxfIDPn2K6+aC4tVzNZTecOWYXVz1h51ZwI8fy9fLN4gPL20LfXH7mGiPnnr9PazsYy4uDyyFwAfGAnEsex8wNH9Z9xW5zzLLvzebs37zU+G18ec+nhrqYBa+Of/NWY5V6EhuT77p/6yLL73xs3xTD3Cs3rOtn7tlzYaM6WofFXY0x+7ivyafGknF9O/w6Yyyrbc585ISnsYN/nM2PxXMIgE5+hN45FPvxnXZ/f/7cY01sCtZarxsz9iPj2LNcaH/yJx1XzGKH1aB7P+Q7crOeeQHb1lf4ADsXF45By4L8X+1H8f7BO3vk/v98PHL/lk+//fbbz79y36bVTTLAupGTkzNB3ITXIGiSb0Jo83pA68B0oeIfvjtj0IUgWwmUhG0yXg19SWQVCT2xqy5Oyk7iEBA2awJp4nCRYblsi9rdTUMTiQuEHopAGC0QrIv9YQwsHZG3+HBD5yTiRL9kKCmvRIwOTYjes8UQNkYWJ6VlkxYktg/36sc+xeL7LVCcjLuecWbsYGtksW87bmGneLWNLAOvV2Nqubtek5H1cDwS897faxkX1sOJ/ZVs1mfZs9gh6Za/PK4YqmzFqu83rlm3/LnkutnJ8ViOKV8Y49jRcYSNFqdWpmXPheHKZP81vm52X7yM3iu3WLc2HPafOanNxJO9l38cE+Yg29ycXC7xvdq2dl38Wc40LqzLKvqXj+wL9lvc+hRXN4zZd8Zfi1rm3+xWvrvZoNctV+OTe87bxt+y/S2PPumPTMX2wl3jwjGELdsg1C/ledu2jc6Ky/Kxx+A343TpXp1t+7N+1/H42tgNnO3T2Cu2iz3jr7zhuSvPFjuLI1nf8237YvPosva6HVLa78zrh2PmGuyGrc17jXm48lz37+Gc9zyqb7mKZWTzdfTz4Qz78melLQdy+i8eeL1z3zX6uYdsi8P8hILxVRmNN//Anv3pMe4v+P6872Mn14dnTzf49hOv0eV8Qv/rX//6lnq+/PqP31lD/5uPhh7n/l9EaKx2QAcG+wAAAABJRU5ErkJggg=="/>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ru-RU" sz="1500"/>
          </a:p>
        </p:txBody>
      </p:sp>
      <p:sp>
        <p:nvSpPr>
          <p:cNvPr id="7" name="AutoShape 6" descr="data:image/png;base64,iVBORw0KGgoAAAANSUhEUgAAA/QAAANnCAYAAACf1xOPAAAAAXNSR0IArs4c6QAAIABJREFUeF7svc2rrd2ZvfWe5KQKQRuVqnyBCjZEbIjYELEhaENQQVDB/1JQQVDBhoINERsiNhQbggqCCpWkCiqppOqVeayxveqqMeazTn5Hc5LaL7ycvZ41nznvj3GPcc/5rL32h+9///vffvjw4Zvz33e+851v8vN5/e23337z13/915/eOz/nvzPmvM613HP+zf9n7Ln3jOH7vC9rZt7M53mzfubyep7zzdC/+cHv00aOzby0mT7wPo49c/i1bYgPjC/9dnw9ju+/kg+PZ27oX4uVrxkTnrvN4XueYp44GxOJLTERXBoPDY+MlW0gLp7iTzzHpiccMgYNW4nbqTtinLbERufM8WDtMpa00Th1/BzrhiHXqnEVvnBdsbYZl2M3ffR94RqvSy5qtcZ4euyqVWN2zbvGtXzT/pXLVW+3umv11Ooy69sOY6HZztp5qvnGa+ap4I3YbTzheARTxvKTTQ0zmSM1Z34wJy+uXPFyXI/tSzdcE8sf10C4KFxpW1at0baFbdvPcebIvPdXf/VXb73DsSU+t/inBojLhX/z87mHPMe4MAatZ7HvufeMDQeRJ8iNq64a5s3d5hq+JgYbrzoujHNwaxuYe2I7cSMWzbu2lfeYT7nO0uHm0y3vC2s3TK75ct117lwSY8w/sUV9pi2J5eojbvxDu1t9O78n99/73vc+TUlOck0uLWVsG2YWlhevU+dde8eG7373u5+WjG/k/l//+tfffPz48Y0XiaXj53lv/be40DliTpIn5suYct3EJ+OoccHiNNf68e38f64fHz1X+ramTdahlpcT15///Oc3an/pvW//H5j9zvz38VfffPNXvzPW/n9r6Ic/+qM/+rSh9/9nWW4Mmhmt0TLJGYgmIAPzvD6g93+LWFiYFJ1Fkrze1va6PpQw6TexiY8kbV5rRN/et8Cuhoqkybkdg+TGPtrexDG+mSz5PuPRyC5jSZC0y43BGZ/1bG/uMy5N1LTphqMlxE0AsiZjRZ9WmWZ8a95a7CgOed91xpg1G9yk0J+VO9YCG2Jev2GUeW5NhmvTuW1+P8XUeWa9GIvN9htO3BA82dJqy/XX8tbmbVzne7mem5EVF+e+2UfOom2rtputy++FvRVb59NYXzaFt24YWLjO9XYwRa43R9KHNne792Y/xzc/zKcrhubfhflbfbS8GRv0+fzsht88/8SdDdNND4y12NU4cOWP/p37XqllzsVDyVYztnHV2FMd5L6nemcMblywMMwYMBbtoNj4ctwb5+SaHyB5bOt3HAPWeuMi+n/ez4bqid/JPcy1cd4w9dQ3n7V9WGLbbzVvjDXMLu7L2jestRwa41zzN+GOlttXOdX9UA4I7FPTTB4YLBvageQZew4pWmxu9Zw4Hdsybw4RT0xbX8l7mg+OU8acOPzZn/3ZTQpeeu/bf+ilYV/NoI9/8b6hf+O584Q+pHSAGaJp5G0wu5DdZLZTPBONG5PzvpupJrBrnlsjZpImGbOImmhYJGkTm8DVzNLPm+0kzltj6PfWnE/C1e4z0cXXzxEZCi0rv/lkXLUnA7Hh5Ne4usXpljeu6zjRhvNeO2Rqfq0G0xh27Ti2tJvYdNPjhm3N49rk+swvBeQVxmZNPeGk4Yr+xM+VT+fSzRQxx7VWbTB2Wfvmf2sYnZvVVFqYWyPoXLpx8/vE2o1XV6NjPjQmjMFW0855a0xXTFesnJdgZI1/uu46p949YePp/War8bs0YdXX4pCFd9eg422M0n/XH59WLz8axzzlsmHJdqwxDZfNtsYPi3My9pWDG/MKtbzVxMrr4uYnDDWuaHPdnka/0n/Q7sV1HtP6kNYnNG4L1lYvkzoIx6y6uMW11d6tvpw729Byy4MJ9go3u/xJE2K32WwcNzterYkbPq0Jxo11LLbmOh/GhFvIv7aRuMhcpybzhH9pAXnLD0uy3uIN9wbBl2uZ9zNmzkUbFxvMFWeeHCq1Tyeu+LjuPP95/1e/+tX7hn6B++/J9Q9//Md//P9+lh5PR1MwBJg/ymbSb8VvsK9iSlGtp4NcyyRCEnIzQzH4HPGl/1zvqUHg+iaU1hzGPpLeIohjEwnTa6VxuwmkiemJQCymnyOGSxxNRre4GIcNg85/awBWTBt2GsE33DYsNBHnfCv+7T5j+cZJrkUKntdvNbIEq+WmiUsTruZTs4v2mENeaT6W7TcRNo75egl5q6uV27a25205a/6u+vAaT9x0xufpQO4NZ5B/Fl5e0UT7xHlfvf8V3ITLjUXji69tS4v/Ux219RrPcV3G2j8vTDgG5Palu40vbrxH7otdN0xad6mneY/3t7ms761+nCfjOuvanle1zHHy/In1K3glDvlkb8Wx1ZuxvHBpuxKnxb0t9y1GxMHtk2Tm6cYTLXcLr69+8o84azhtHGN+d92t982LLbat3hnD2NNwxGuJ35Mtfrj2xM+xxb9K8mRXtIH2MEer3hh/PwiJ5jSeI34ZP/rHeDnPqTf6m9zkwU/mYt2x3mgXxy4OaJx50+zM3z5G33SBWKdtjp/14dz3vqF/lbF/f8d9+JM/+ZNvDerVBFgIXewk20ayC8BLoJu4UBza6fqykeSZZqsVhcXD5OKPyLTTwdZUusGzPbSpkR9jawEwUVu0Wz4J6RtJNTFecVtl4jmct9V4tObD+SUJJ4Yt1y3+zvWrJE5xyM83UW5NAWN4i6ffW7nK+o7Zakhcny3WrV5ZD7bFtbLw0PzlNdpC+537heEmhLcaeBJp29By0nwiJp78cyNpvLr+7TvzSUwa426CGg5vmHHT0+ywDnwODl6V2oXzmz23OmP9NDw0brjhfdWTMUxcmidX7d/W9T03jXN9u+5azTzh/IbTpruLGxdHvJp348j5S75TN4596ubWs3gNb+if+HDV3uopWm9Cv+JD7Gi+NVyypvlzi0HmbBu3M5790eKRrLF4lx+pbnlpuV2c/JTfG5eTE4Jdf6og97fN88oXub090W7+kbcZ14bjvE+bEocbB1I3rCGxKfk1tmPHOgC46S9xFlzRXupo6/mNJ+OK2thim2vtYVnT5Zu+tbWfNG31BsSu48fX+UTDL3/5yy/zhP4ffrL463r/45+/f+T+DZPnCT1J0w2fBW01IK0ZuZGHIdGEmoUcgiFhkFxaI2exW02WCzrC1IQnJ39uELi+ibE1BZybhLM+Tk4Sb8XNOVouQpokHM9pn7xObPaJMQm5CaTz6Fg1LNBO2mFyXoJPwaEYkYxvdrcctgaETVwTC2Oo2bJEhnFr+Wsi2WrG965P2rA5cJzcZLEOXWdsWBb1GycNNxb61OUau9ZdPET8+95V38Ziw8RN8G+813BgsW+4bnlbDVlrHlpNua6yRvOXsWqYvL1/w4HxTzw8tRSMk/27YbLxbBvfeOcJw7QjY5tGcR7m0bF3fBrOuY7jt+J77rl99N783Z60tlwRp9YhxjNxon323fFj3p5qcumRcWoMLd1qcTe3vMqDrb4Zj6e6dK+xao82357Kr7hz45Vcnzn9wIP+0PYWH2P1Vu+eiz1JvjwwnN4OWlqtLp2wFtKu6CI/Pv0KT5FPn9ZtOT3r+aP+TSsSgxsHmrMXds9199zkJ/9Mu9unDKyTZ37iir1w5r71x+ZK4smcap+bLYmZN/rN51WjjefNI7TlrOUDOfYmrGfi7Fz/Yl+K9488qevX9f7HP3vf0L/ht23oCRQSZzudc/G/UjgE5TqNtnCxiEjUhFYTw3aiZ4LOfSRlb2DYjJCcTLYWmkYcvJZ5byePq5GI3SQ7zt2EwvniHPSZJMJ7SFyx63Y6bdvdJHG+Rsh5vxHZEsLWRLScRUBMmMbUIv9m2xLHlUNTo++3j6tZdY7swxKRV5qP+JmxiS9rYlH8alAZc//cbF9+W9RWPFc8jMeG+1c45BWJewWvWZ8xX3xFruF41kqLW+NS2tby6zzefElObJN1pc3ha7brlThzfetI4rti51g3fK05G3ZoS+ZevMxcpbbo7zpEW7lovOZ5rVe213Fa8W8c2eJkHlp6aV+bL7eadp6N+Rvn2MeWC+fS+tQwSJ3O7wgnbvnXG2Xbaf2+4XnF1rY3DNx41HklbhtvJRYLD+aoW301PbEONd5ZGr5scl7OuHZwxZwSJ7GT7584nLy3mlo13HiZHHXjMfbW0bA8kOLvqDe9WDyQ2LaaiC0tTtw7tFqkT+zD6f/KYeMBb4zze+ut7o0BxiP+Ol6sIa5FfC5NbhqTNXNQk3glX1yPHECcno/c//mf//mi6Jevf/u+oX85Vl/bwE8fuSdYLEwsXAPdRG3yac2Yi9lisMCatZqQ8r0UVOxuJ8YeTz+OfT5NdHNhsr81FibqRkpPIpiYOZ4hPvtqMm4NihsD573lknb6o2IrPyavhiHHJLbxi+gy5tbwmJjbQcMSSOLQDQbjt3LVYsw8POW4CU0jC+NpNWNPcSaG2xw3IW3YaXa1cY6l67k1Cg1by2Y3d0+1SQH26X9yYt88Z+NM+9V4i1xFzLXDJ8eAdhM7jV9WTIxz+uFG0bm8CZnvjX3OGWui3dOuvcL/t1p0ndEGxo65WTi48UTLv/nJOGr5IH+29Ro2Ww21cSvf5uxXuOlWA5zvxoP21RzUOGtpBzHXasKxv33Sithvh3vt3qYntGm937iO8ecmjXV9q2XXw3mSt750LHPesNr8OOP5QMA6e+OLVq/E8OLf9jCIGDnzHpvWJ0gYa69xXrO/ytibFpz3/FDEPEJeYH9iLlz6S19aL2TeuXGKewTm3jFb3GNtib/uTVvdN41ZukYONr9Zm5KH/Gk41ueNB+1Lw6ztu2GM8UysF08St6c2T++bb9U/PwfHxgUx9Jd/+ZfvG/rPIZrfw7FvG3o2kd6sudFJcRqcrzR5LAgX0JrvRqJuAkwSpxhuok97WFTx8bxvcltk67UdD8exNUpNCG1/xMbrWcwcNxIfCSZi1UQ8OYpQ5b7Erfn01MA1cXATaQFYvrT73BRR5Fp8GReLhXO9sHhrgG4ismrG8zVBpJ+/yfrE3w0breG6NUMr/qsejO9mlxsV5/3WuHjs5/B4q/XmOznzqYni+m4Q1ma++dCaC8aSfNrwY6zbrsZPDZfNDs7lmnu1hpp9rR5p0+Kwxs3WMcYrzTJtsD44z7caXDXUrq9cxZbGUbS91Z/j9jm2GhdLozwn7WSsbvq5Yrr4zzgjFq2HGcsm2DpmzLf5Fhe1+ll1cONuYzW+xxbblDivvDR7jZfYw7lazbT8nGt8qpoYcg1igWO9xo3TmE/Gguu9gv3G/2dubsazGWw+tBiwP/I9jTN9oJIc89cFuI45jq/5Ee2G15bTc+3pk2cNT4mvOdxjHSPWb96LXbEjGhruNY74lD/3NowSy8S++wzXDe1JDr3ODZ/G1do3ELvU+7NmaoN/Is9P6c1f8euLfSneH31Oh/TbH/vxT98/cv/WH56P3LvYGmibyCzxaw0bQexiIQmTZFoTknkaQZgIUgitkF30btZaA9385elfI7EmpiS0VQ4rhjfSSFxvzU8TUObDwp71/KkFE7uF5Ilo3Ww1TDDejodF8raec7DmankxBlteWhMR222nbWli7/p75YmtbTAWjd1VW8YXa8c4YQ5bPprvFv6G1VWvq1G84eRJbiLYr9S77aIv5J7VMN644MkHY9O5aGvat8aZNzy3OnHdktefsGPO8PjWpD3xY+Kw/L/d37DH2uMTsCd9sB2v5KfFi3XLORtPPGGbnPDEW67zJ55anNeut9gk9vYrTXB01U338tlY5zjjnmP5lDd2us45F+1pMaU/xPMNa0sjwgmMBfFprLyCh6e4LB19wk/DJ2ug8b7t9SfqyBdP8cv7xlri5folBmJ76+Wce9rkp/Hm8JWrzNHwceOzZkvWtD+rHlZ+jYuFpfVpB+fX9pz32yfgFgcyb4xJi88Nm7TDdd3q51U9tO4tfDZMnLEnjtm0p78jRvmAILEzXoyH84T+i/wd+vcN/edS6Vcz/tOfraO4NhJycQWkBKAJvRGMxZ4AzXt5om5CSiGTUG4Nz5mvbYTs302gWfCrwTGRtdjk3hajhoQn8eQ9N4I1gS1CMzG02C8/bf8NBxTDz6kAkuWt+WkE3cYT78135nrlgjltY7LuWr9hwvnJGJ+kr3EZbzG41WvLa8P9ypdrkLax1tb9fLLhXDQ/b75bVJtvruMnTro1Os2WJ/zbRo+/YanZumqqzbvqiDzuNZ74yTi/1Wfj0NYUP3FK8LzG3fJ+q+1g2c3ajdNvPNa09IlPGj55jfFt/G7u9obVvLNqnXYuneVajjl7hlZDxBx9apzROGLVmf1p9eb1FsYbh59rfhobfDTst3wxB22NxHvVpe+51W/Lb9NJY581Rp/5M7niFd+JI/q4YpD5+WTWfEe8nDmzKSfubxzeOIn5YWzbk+Pgqz2Ndf0z7i0H1r8bt9huH4Ycu3zNWGxjFrfm+i2u5IPghJ90yO+xm09ilw9UGKPznj/V0GxNvs542urYJzfElg8cGlezToLF+E0+fuJ5xzF20G7mK9c5L/N7rr9v6F+pmN/vMW9/h55gtKjydRNXFmJrCEnYTWBYGO33pmnb2sCSFFh0Lqxliz/O48ZvNTUWPjYQJLgGI4ug7zXB0wa+107zmoh5veS1rWvBaYLtZqkJvPO9GizHyuv7iU0Tv0asNzFfOfU8zl3ev2GZTcFTw/gkoq3BID5tj+u35Wk1Mhb9p7VZu81P12trKoy/hjXHiHXMGndz+ySsjpXr+Yafp7w++dHqmdfa+5yzxcANx43Hbg2R8fvEZU84MN6M3xXnpkWx+5Xcrhg/rdfqgNi6vc/3yM0NL7drrlv7srDCuDR8J1dtvsS2cVvDnmsvc7ZPrFBjl9YtTNuupReJpzfdnJcxsZ95zYOmjM+abUP/lNsWzxODs+G58X+bl747J8mHNwyJd8u568j3MnZ8SGKcWStuOnnubQfPzvOKjfN/5nIf2p7433iI9jNfN05deOU9K0fEmg82gzlyTutXuI5r0fpD3GfsubYefLUegfeRh21vYk/99zqM3U3fiYn4a+6zrcGX7XWOjWfXFvtO/rz00XbdckafM/dao3F929D//Oc/f6Kix/e//ZPHIV/VgI//1/tH7t/wmL9DTyFowp1r3HAvcrwRCe8h4bOQSGIE/RnTTiLToJhgDPhF2Lzv/NxOW4lgi/Ot0TLylwjSZ5Ojia+RH2Me8W4xdW4jhG5gbLfnd8wcn9YEuXFohG7snHso1CboNn6Ncewb2Tu39KuRams4KJyL+RyLNu5mb3Lc4m6bl6itfDSfHWefZlvgFu5Tw+f91RyynhvuMndrWs0BLU43bK/m66ZgqbOnnDasvqKMNz42B6+cEgNu/J54fNV+s6vhYK19G8t7WE+Ne53zvH4ll0+cxPomn3oN44zcRj43Bm51Yo71+q7ThWs2t+RlH5I2bXoF0/E9/GjuT516Q+8NmLnMr1dfQBzdnrIl9u0A3AcQN1ww19aEV+r5FQ1zbazc37jBtsVuPu1r8zJ/toPxZRxYo7neNtk3vVpc/VQzjVdvunGrOd/HOm66ar+ja/mX32pv7iIv8FvYvWbicq4n/utJubncsTn3MS9n7rWhX5gjrsiPxspZ5/xe9/e+971Pb2Ud+sP4ke/Su+d9c8gZG9+C56yfdbxXaLliTMkvTTuYv8bv8fHWGzGm5D/e03gwMfNfx2DMT6x/9rOfvUJB1zHf/uAfeIr/Xyf4+H++b+jfcPCDH/zg73zkvglOCt9FawJphN0aulYwjRzc2JlUaY/tXsTtOZooklxIHm3927oWCJMZfWZD1CriJmyLZG+NCUmSzV0TnhZLN1jMRSNPY8U2NxFuDWWLA21mjBdeE/dF0sbiEjdev2F11YlzTn9vuHIz1fxcY2zLwpXzwzqwbctWiySbGNfYE+YbltnYNH95reWAOGUuGxZ5f+5ruGt+MJa3eN9i4ObH+WhPJW+csbj0ZkOL8a3W21yO4ysHqPEjTZrz2vJs3l5csvTOsfP9bT77a5zkfTZzxlrTDMeM/NXsalhJPPze8oPXzZPmqcZ9y4aMbRuJ+Mm6bpzBOPvpJmNsu1zv1oFwQDtssC62mnZcfI/z1jZmnveWB853y2vqg3XSnmDHXtd0m5tzPuW6+UCcN8yvJ+zGojmh8bh1qOl77nuFq4k/3+d6esox43jmpd9PWpG1V35S8/HpjCPfeu1sjl0njB/nyv2MedbM4QHr3RvXzGWbGlcxL8ZT3jv/8uBw8bGfvN84sMWCdUI/sz5/dZgaQKy0mMZvctqNZ8iNv/zlL7/M79C/b+hvbctX/d6nb7k3YFgQJM8m2remkEVOEjAhm1zd4LVmhvc00cw96z0XcBMkil8jVpOKSa3ZsMR5xZbX2aDaNo5b5OQGl3E1BkgUfM/3+L1G0K4AEhmJkTl98oGHEWt+x/+VSmyNhXPvhoG5MM6NP/vlvHl9Nw4UhCZWrseGi9XwrOZh1d/C0xMnuN7ba/vdsLGE1pzVsNRqt63peLc6cU286s/C4yvclNg3X28c03gu9pprnjiUtcs4mQdfreUbbloTavy1uJFrGh+sfN5sZr0bMyt3jQfMfTeefAUrrt+lKa1uaHf8y7ilfY33GGNzWebLN3nn/laL1hXjtt1rPPCAy7FuHOgcuY79PjVycWfDX/PNHNt0wHW1+Ir3ZuPCeLnOqVnM37nugxXaeX5uTyM5v9df/OP4PWG5cRzz1eLXtJfjEt9mS9tgJab+xAdzvmrIm07e4/nMW41fie/M5SfXi89d+5nLn1ppnyJo+DYH0F5zZ4s149rqdOUxY2lT45bwhGtiYW7VQObhpwmCwRN7Yt844F8zSP0ZYwvjmYsHoufaeUL/RT5y/8OlNl/n9Y//x/sT+reaO1+K19IUkN1Ate7LPTw5NXES4C5yFogJg6Ka+5aYmkhM8r6vPSlahGBSaUXmgre99oUNCd9zo2JRdePhhiH3e87cRwF2XpzjFv9lX+Zv+XEj0GJhAbJQWDhpqzHV5lpxWgJHP3kvhcE2ugaMAdq5asL5cVz5/orBEqtVO6s5ohgubNzyEB8d+5Wv23qNfzj/Ez8ZE2yKFs5do1kv8VofnWtYc5xu8bxxXO67PfFssXgltk88tOLtGlrru2l0U9bq1o2M67Lx0dKK5IW5bzVqP43Xlp/Gq5zba5/XNw1aazBH1rhbjVAfrZXkGM65xjXsPmHHGuo5mvY2nXCcb9zfeMfxa3zabD33nXyxOX9Fg55i6xwy5ry36YKxb7sZmxbfpnHkuPiXe1cO+b7tf4XLbnrV3rMd4ZXmb+xp+OTf/47fK7/Z4Do+wdjSZfK1bQgHLAw0jmjxzIYyH3dvXL84mlzIfPOAoHHHqhFi9vwcjfQnF+yH82TscV72WRl3Nrjxm4ckjP/SJV53PMwXbe4Tizylz8bemKR/mZP9w9KYhtsz9ott6H/ySlS+njEf//f3Df1bn9Q29I2ISFp+f71O8baC8HxubkhABDaLvjV2jbjYFJp0aFsKbImASZaQTlE//d37JriOnwuWPtFe22mBNinRP5Nj5m1CyPg14rmV9oq3G4LgIT4FD4yXcdT8jY9tc7PiuuxfdRAh4X2NfI3xJt6cy41B3luNgUXV+bZNtzxxriacyYPHuTbtw4qLbTEelq2rBskftzo47/kjuoufGg+4ftmUNOw2PxYOWhOxrjVMeP2Gd9vT4tlq7+YHMeF6b7Ximr7xaluXWOG9LVbNnld8abzFeL6C6xsOl04tf578aPe1mmocY1uS/2X/zRbfYywFK02LyDvmmRv3m0Pz2jHx2ubvW22YExlH4+IpnhxPG5/4n3pw+1j2LVbMTzCcdXlfy7HndW0z12udG585Fpyf/O74Na3P767fNNC8Q06l/Wf+/IkxY8r3rDo0no9v2SCz3s7P6cEaf6/a47rcMLeYNtxTO7xBTXzbt8yvXiHX6TdrPphbWnz7lK7ndsyzgf71r3/95qoPD4xd54d2OR72yfWTub2hZ/2cn1ue/IkW1jx1kzHIz+db7r/IE/r3DX1rEX4nrr392TqTRxMaFqHJ26AOCbTG08LF4rGo3JoiP+V9RaBpN8f7UwEWCcej+UVSpACdddz4N1sdlyfyJkGu5i0kwPyuZpQ2rzFckwTTmsD4uEiba9g+280mrT3FYuw4r5uWG0EusaafTWQtDiTbJajGSvN3zWtibzbl2npi3MShiTPj53voA+ufPt8aw1caQOfEwrtqxOzbaoUxb3lyU2pbjH9itAkur7FeXQcLM61Gbpx3w7Mxvfhj4X3Fq+XD19zYEHc3vm/4fFLZFQPjaI2zXpj/zPNPMW98TB+Wzqw80z6v7SeLr9ja6ov58sdCG6Zta6th8tPSZNZTiys1uM1hX5ZeEfvN1sXD66PRC8+NP3nNH+21jjV+aTy38GQ/Xqk1c3njwDNv0/jFn8wb6ykaYs3J/O1J6LmHvWbsO2PXppD5Mae2el94ph8NI/RnYchzBA8323NPnsKfe/jle7GXczRcP2lQ7jkb4zOWhyStHpNLb1SbzjdccVzbgDOGGctPDSR2wU++wDt5aNzW4n/m4b38FFmbI3ExT565mSPmhfPwACf30Ffvc+K76+hs6L/Il+K9b+if2oqv9v23P1vXRCDA8Ykhn0K7QaFQ57TJTdCt6TnvkYgI3hRmEya+twogdphMWnZMdpx/xWoJOQmB8zYxvsVmoagJC3NnYWX8SHYWLs/b4tYE3uu5cbCIe91btTgPbHpu+AhOmaOndSz8zVf60vxs4spxyUWuNSH3ePvS/GjCw/tW3uwD4+t1ll1t7lcZ0HNSJCnYzI2byTbOtUkuIG4WN/wmdWluXPXlGBvjbkjcILUcPXFsw9Cyw5xFjuY67UnZwiZjk3VX7mlr4zLmm7FpNe/8muOeuMjs2JI8AAAgAElEQVR11eKYfLW83A52V127Js0ZS5uYN/r9OfXpeH5OvG73xobGIU2fGvfcbFmYaXXR+IPrLd5vWGg1znG32PPTcYwB8+2NTubmxoZxaXqZ+VYO2v3BcrvnN9Gnc0+rhZtNDedNf4M79l3GT8sdeSjvx8Y88HnCa9ZpnN3uNYZzX+uBXfd8Anw+Ws81Gcf04YvzqY32m/Hlz43Xc4B440i/Rzvzs+vAer50wtqw+If+uha4VuKW3Lf6zBrZ1OdTARzr/dJZI5/4SB20Oo0/fijjnJz5znpnQ//Tn/60peazrn37j37W8N/64I//2/tH7t9453zk3iJjATqvA9CcOJHgSULnensqmGaPwG0NT8BJYrS40V4Tgos9r1lgLnzOR4KlL42gm0gwdiQEk3EKmaTjPLg5WK9zXyPSVW1Z17F0Tiywtjdrmuxpi0WLa/h+ky19M7E3gWkxTO6Y99bEGdMWulYXzquxyqcKJmK+bjFqwpMYGLOrMfAcTdQzl2uUDc4rrG0B5T23GqNNS6zDC855w2vmWILu664BY+jm1y2+C4uOK3Fn3iNftjjRV8bOWPV75uGG45Yz4o8Nc3tKRo7x+sYTY2KfHRPWGHOzuGvxamuUFhZXfd442z6SC7x2q9/Gk+TA3LOeZt1qlrzbctHuNaYyJg0vMXSLV3tvze18LD0yb7T71mFpMHTjHsfDuuQa5pwL+62+TqMfbDBOzpc5zjFljfCj0mce/p44MeY5Wv/SdJ2xadxqHuAcTxtl1j51nPF2rGkD8+Sc2RdzELnO2m3eT1/88ePHvwWVc1/y6Qdc1uLY1562O0/ndTaK598//MM//PQUPTHiv0+/BnrDGf0m5pxTczQx/wr+GU/i9YZr8x/Hrk8mun94pa8hz9FOxy01lzWOHzx0cYy4J2G+qKXk+xtPn7l+8YtffJmP3P9jnxOV3/7Yj//r+4b+DVvnW+4JNIKUBRMxbKdN535u+E3q7Ym5RcBgN9lRoExaeY8nkWwuON7XV5FYMFvjZqKyQDdhITG3xtVz8rVjZgKnyLEB4JqcY532myjdYHAOiqR9WzluePOc9vsWf+OtCSWFlcS7CNq4cCPJ5oLYJL7YwNOmZm/LLce1uqTt/Nl4b++53vh0lb7x4MM5If5utN78zTUL9lNsjIOn+rjZ5bnc8DluC6OtYXniC96z7mfDSa5g7MhTjuXitmDx1Vgam+bf1L35x3z4FJNXniS5Dp84xjjn/S0HrtlWY8zLDV/Gi3NI3mg4bnrS6qbFtXH0Uy2sWjKf5nWrXa5hPb7lqvE9/aKenXluDbv9bDqX2K+Dlcb/zkfGnPnXU35romt65YT33Z40N05emCf2rYeJR/Ox5YG80/BAHifuifkbH9iO2ydbzIeMSYtdw9LSnTOWB1Ynz/xb4Of16YnPRt7cxFybI23XeT8+Zv5V/4y97SE3Z87zL3u4tvYTZlLLxnNqceG6ccqZ68TLGKINT5zGdTPW3J6ctjha2zMmBzPt770bC9btxCB4OXOdJ/aJd2qOOWp1R9sa3zduOmt9sd+hf9/QvyrrX924D/k79CYjFwxJzU2OC8nkQBJvEXBhmFxtGwskRdKELddeGe9mYxUrfSMhWbTczPAk2mLHtVn0jTxbrC3UKx+NCCLGzhH9oRgtESahP6HcczjWDS8tH87ZEoRbPOJnRC/r0MYlLonLEgzG0PG5CVZrlm6Nn+uROV0593XXj2uuCbPXsY+rSWr2PmHzxhsUdNq5nsDe+MjNwY3LnmLScL7uoU3tiStx2vBmLDY+bzm3jbc6bnW6cm4+XLXactFsv9XPrTF84qK87w0Zn+banhsfNBwvLqHdTb+M6+Znw0qr5cXbjSsa1z7dH/4kTpNbY4HzP9XQqj/ydHhmYd62cwO+uOgVrLsObWvLl7FgP1o9tE1pi5vjunjEPi/uZ/5o140jfE/DDe9vHNlq9oxrm3r2WYz3U83deCGfYEhtEFfWtJsviUXuCUcvLUue2a9yDv/c8HbW4MM18hg1whtWxpH38OebbjY7fW/i6UMI1gB9Yg79wMH3MEfnZz9E5LwNM7GNMXL9+jsEXG/NXuaDdddq89jV9lmLo871zPNFN/T/+Kuq+XWM+/i/vD+hf8N3NvSL5G8nnE6nG+jcmyJpImnS45wWTDY4JPgUO8mVhUmCPNf5hRcpZJKVyaCJzs02EjebGdrk2FkoHBfbQIKz8CQONwFZxNlEYpVt1llPSxhbz2ECJv4aTiiKiSlj254kG3/MMbHEWJvEPY5+tPgyx7emws3nsqfFsDWST3Y30WxC4QalNY7GSMNyYtr8Yh4WLmgb881c2Y5WI4tP1jytQbvFe8WQflv4V/xarBv+Eg/y6i2/Ld6Li+0Pcdo4ivFyrFftcJ4VG8/1Kn6f4tC4/InfWq3G7/Pv+rNWrt2mGa7bcw+5zPFnflpTePPl5nvLQ6s7Ys/+Gb9PuWh4XxjLWq2XyHs3/1pdm8sbj3nOG5+sOmtzGFOLR+j3TU+aFnndZofvS34di9unLcz1ySv1l5zX+qDFI463N6jEIH1hfNs95r8zfm0CjfNbjTVMPXEcuSR2s+9mvG75av6bP1ZuWjya365Zc5pteNK0vJ/NbOJnbjt/ku1cO//yT/Gd8e3gYPnj/LRD/3AQudmHLK5181arl8TqPLX/gz/4g0+fUPD6TRsd48VBX+xL8f6JhfCv8/rH//l9Q//Gr/nIPcFLIU6xmOiXeJO4CUSfsFGELdJNuBqR8CTShUASpO0sIpNmijT3+jCjNQWM22pwbk3BuSfFf2tIVik14mI8E5dGvE28mw25Zv+dtyYAy6eV4yZKzffY3hoB5q8JLP224GX8erp7E2digTFz03FrCJo9T41ZmpEl6E8ifKNp557xJk94jvbeLXbkg9ShNzbJ261JaPkmJ/H9dhC1Yu06p38rvq3uXa9Pdc053OQw3443ccTmw+PIm7Gl+dNizlox3pnPxX8rhgtXrdadb/Ldqzh5tU1ZuTPHEitr0517WgxusWYuzaHrvpYb5/rGEcbSbb42L8cnh8GudWlxfeMXzkFuONfZ5Nt+80HLq+NBjXa+g/XFEU+66Ps4funkiofxsWrPnGBN5H1+eMD4MdacM2P4xDFzNm11bbM+jB/q3VmnbegcH+IudmYNPuV0vJzrJw5qWHON27d2T64137hZtCZ6raUD7OsZD+pB5m4+Mye0Z2Gl6TIx508I2O5s6P10v3EReYH5Y0wzZtkb3Job8rrhenFzq1Xez5zlI/q858aRyc35931D/6qS//6O+zt/tq410U1gCPTWlLhYm/iSjPiUnSAlmWSO2HOKIoXhJ7R8vcikCW1rNNicWuifmi+Kn201WbxauDcxJxEyL4l1e7L/OeTRhJ7rLHG1ULqpYiPY8MRctYaq3b/W8HXbdmK0nki0+HLt1kg8NQGv2hnBoL205/ZJiWaX52PcjQkKPRuAVkPt3sUXi1rd5B4/26eFzCvGAZsS15dr4YYr+/wkCa3RuOVgceir3OtaNyZbPJ98aDxjLJ95+XTFTSA5PvcaS8Z/41TO0/jc9yy+cZxXnp543vM37j5zrEPjVvNPaxKDPCggBzA/1FFimz+H58gdt0MI2s35vcmIL9Th9tSx1Suv3fLDfiB10rix8XNiQCz656Y53NgHk8lLqyfa+Mq9xMzihFYfjZMbZ8enW734ybrj3O41L7APIJ7CF003jNcnvfMcN509732OPjKnzHPjP+Ok4aBtELk5NYaC41eePjfeYN0s7Y0viUu+kPHGLcdO88OrG/rF600X2+H1Gcd9gnPUdCFj/L0E1KLgm5xwfm6/R7803LggJy9fzHPJg+uWuSSGY3fq9Ze//OWX+VK89yf0n9safTXjP3z/+9//9C33BGATR4oLifbcdz5y2BqotoHNWhT3bKCyLk+vVpGeeSg8bCpZ9LcmiX4vUV4NxZM4ZN1GfiYOxoR2eA42Yh7X3mMDQUHxZrXlrpGlm1YLvRuBhvKGs4wjyba8L9Kk6NEm5r75SOJMDuzTIvCWJzdLzsnCMv2/rce687jY7RytNdcJveN0E6rVWN5saHXG8cQAm7Ac3nGseSPx5xrBpDnOHMG8Z+zCu2O0muNVV7TT8TBmG/9kTP4lF5kXPfZJeW42t4+WNw6wf8b3auxW/a8YeG1ilfXcfGYzRHubDY1HzB2rHom/xi3mw8YrbYxrxhgwFzEHrmlqu5vJhU/WE9fi/aumznXqtdekLxnXDgPIefTBsYnvqxZu2nCrdeKycYDzvXBvXl812A5NvCk0fqxr1CTGzDXAfoFxbjjzQYXrPVqzNizOD/FuG2NL+yZ4z8O4RksYQ2+WvZb9eNI1647x75jesBU724GgNZ06SUyuvujc3zaZwYrzlD+xFv+OX94gR4ttC7mGODJfmrv9lxmytje0tMmclBgS87GP+Ekv0PDDHLWe33uVxj1cv/E7eYn1unggcTyfWjgf3T//nr9y8MW+5f6ffOoSvq73P/5P7x+5f+Oq9mfrVkPWBMDFQHFfjci5HqIKETTQk5xMMj4QYDGbSPO6EewSE0KWdphYTFhunBjLNDK5Fp84/yJnxpVr3EQjzRBJghsZ20ZfLIa0izFz3kxordHh3CQ44yVrxq68b2K1cDXSXERr0WZz6Xg0QW9NmrHj+26Nne0xdbam48kGY4R5t4+Lql0Dre5vNJ+4Lt8bVxgbtIE1vYQvuCf+130U1bMu+eW8NuZarSSu5KJW461x4DX70/Bje7024+mxrRZueWfOnL/WjDQMmyebjxnTMO74ENPmE+LbvMk1zhw+2CLmWp4a1oivG/c0PmnzMaaOxeIn5oW4d5wW9ohZj2kczvF5v232aL/XaJzQmmbeZ1xzvDcp5mHGgtrIcY6vsXzu85emuXaYU9b/ygVxYZ5teGR+vClttiyucN1wbW5UGh5ZY9YXznN+5oOdhlP7uPimYbRxje9v2pLaP+9xk9+w7jWav8FNdJF/l9xawnpZdcfNKDfPjh/nig3x19wW2zjOWGW+zs95WOc5jTP/aTzbkhwndok7DzxTW+eaf0+e9y8taFzZOD71S9+J8cZTSxcyRzsoMv/w9cIcbXJf69f5m/fnnvNXA84T+p/97GdLyl++/u37hv7lWH1tAz995D7kzEagFaALxkXGIm5jz3iK7hlDwbNYk1y8lk8ub2LOw4AQip+c3ETZ5GS7G6n6yWDWbWJlESfpLVJgrHyaS8FxvPmFgCY0ixlx0Wxq4kIMNXF8Zc3ghGvSp0aubIpuTZAbkVaQtJHvr4ODhXXXU6uXtX6zwT5S2ILRNp8bEMbA4vjKe5mvbXIXwcW+FauG8xt+fKDgeDH2iRsbGmK7xZGibux5LceX99429Fx35W01HWxAmLNXMOcxN1+bjbcaJpetmlzY9lq3ON/w0mLW1iS/tHtumrBw/kpNtibzFlPXzNKHrN1q4bzHw1zzhTHR9MrckHuMxZuONKw1TVyxv+Wp4c3rsZG2P42bsl5ydv7NHOe983OeYDKm1kb6cxrx3MP5Gy5uWuYctpw6jtZUxpO9Qnu62+LDa4lNep/4Qx+X3hgzmathbvV6yT+xm2vEQeMOaoRtZG3c6oJznA0Wn8hT+zmOdtF+8igxwHg7ruYFzxEOsF7QX+Yu44mR83N7Ks0em+t4bNP02JNDNtu3+M9z+WFV4mZc87CEa3E+221MZK3MTU5oPGxuyOscmGQ9Y9v16b6HnPG+oX9S5d//9//Whj6niiQWF6qJkQTXBIXXfG8rQDd13pBmPjctKcxmnzf0WYNz0+cm9D4JN8lws3DGrg29yTn+rM2i/bqRmw85mh+NeCg2N7FzfjnWeW7iQh8pam1ejzWRuTRXo2fSJ9m2BsUxY77aYVSbn0Jqgs54b4ZXE9Guu0Zog+uC793GWYTYHLdmi3G55cLj3By8kp8m8Gn4bo1a3mPMjVPGcjVLjMUtvq1WUweuK9q24mtMt1w2DLtJbPWdxoxYJZe7tl/FB+czpzb85Zp53WPdvDqenKfV8PJn5bxhumkO8/uEDdroj5Q6Vqu+ntZ4xXfzbfDSNnGZz/c03GXME+YbLtb8r+SB2PDaq19ZuXT8Gr9wjfMzP5LccLZsaD4vHaNd5ovFgdYO64Zr+rxuPRH5gza7RhOX2GNf2uuGZ3PCqxggz8fmlufbfA0/2Whyg06s09/Y4I2x5/0cfjPvk2PNE41jM771HI6PtcNYN9ZYy/l54Yy2csOcOW+96RmTPHAd708cK+PZuW9c6Bo+6/HXiulz69sZo1YjZ/58SiDz8oAv8zs3iZkfEsTeL7ah/6ccpa/79cf/8f0j929cno/ccxNKAvemmyAL8NpmqxHFEqVGCm60SCxt48q5myjmfs9L8rEgWfAsZizcEwMSUgqdxE6hSoxzTzu4oK0+UDBJPzUCjN8SOQvpIqbEgTZkrH1MXs77bZNukaFYkbjPvGsT3DDZGiteW/dw/RWziIsbq9YgtRjGl5YHx9Y2G0/ENW1vDc3Nn9UAWdDp4xKrhQXHIvauhmXly83RwvOqCdrhZpU84p9bM8BrPMRjfbvpMsbWvLbf/LPmZY6eYnA7SLzN32xjrTu3LWfkW3KnceV8Nbtyz2oKjdsbTxET5qP42OqCPoe7zGG83urVDeZTjqlfrgOubT40zwQHvMdPobhWw5j5ufmy+NDc+cT1CxONk8lHft/5IYZd/+apxYXOCXN+y6dtW75Yp9kPkXe8aTLP3Oxs9bvup0/2Na8bFjjf4inHmLnkPVzHMT6vwwte0zXIe2Oznxw3DKV+zGM3u8wXzlc4pvVIxn+rF9a4sbvykXk5P+du/Oq56YcxwyfSzC3vsW15ne9wYd5jjzf2ySNr4wmLrT815zXeCb4SB2K08Vre58acOKQukoOaljC+X2xD/0/fKv3re+/j//DNN3/16XPm7/99OH+HnkVs8svvxvhJo4HemrDPIXGmgocIATqvsflwkd7WPO+Z2HnqxYJ0IYUgKFgmlqzNxp5jMkcKlk1hazpMEBYAx5zzmkhMEnyf83rOW4nYNwup7U9Mkz/+3hXFx7YHk8wd8+y8Nd9t2yJm5p0HVW542VQxRm4ymi3rAIw+ucGJve2AiPN5fc/TcOA8WjiWr8tv+vwKntwgcd4lkivnr1A6c88aXPXf5nRMzpz+hFPy8rm2vhIzcskreSD+6T9z7bg7L084Se2wYVncYnusJ+Zf43jVeJuHdjluNx+fOGnhtuWPtc0NAv18FWcexxyufN443vXgsY1DaDcb4XVAu/Sm4cC1xdgZY7TVufV7LW6La9oB+8qP+dLYtO83viN+7bfXX3FhTBeXtHo6Prcvvsx8N65oDybOeP6K3xNPtffDz9TfhpnYln+pc+dXHHKdeTUPMk/WBc5rbPAL1ngfa6Tprv31pjb3cOPX6oi2tRy1OmgHHGc9H0pnvYw3dp2fViOuscY3fmDFe8yXjGtiQ95xrDO3D6+tZ45tsJv13IuYbxgjf5GgcXl+JYPjbQtr2zpEjDGW7xv6J/T9/r//4Yc//OGnDT1Bm8I+/+aLF3zqZjFx00oCNThvAhewtvlzbRXok2A0Uo2d3mQxJjcYmCxDiCYojuNp4oqjySOFS0K1WOd1ExVfS75JCOfa2hySRCkatqsRvtdqsaAgc3xI0/lpmDIpNoEk9laOSNQmU4uTMdcaJd/T8uOY5h7igJt5v8/c570z3iLW1mZMmGfm0ptT48H3ORdNsBJnx7Bh3DhdeWg85HUa33EMbSVWW2NEO9gMHTtY56t5cB7NNY2HFgc0nlqNwq2ZCUbcSDouxtziTHMCmxvqzs3+aFI4injzfU1DGn4aJ7Z5nXfGodWX8fxKXtqYVtO271V8tk0389VwcuNyP81KXmgzY970q9Ul65f5aZpj3moPArgGNWNh+Yz3w4vVeDs/tNcHrw1/rQ4aJzZujS/899h5NhLG5OKUhrlWS2tcYujNobXcOLI/8TkxYq7Do4kn+cLaSC7lmqeHjY3+dvymU6vuiLfGdX7iyrmDDeO4zZn1qbnMczC6arZhjTlMTFsNMAfGZ8Nm/Lr1Ug1/mbsdBDnHWaP9ZQNrFbGUeZyrrH1sbn1lrrf4rrwbs8wB8ZTDpbOhp5/EbuP0mz6kz/1if4f+/Qn9K9T4VY758KMf/ehbN4gk6hAJQcbxBr0J6rzfCN+FR9DfRJ1FSjspEiwuE1nm9imrnyzwPhYxm4KWUW+i4ruJ/MzjP/fnPMQnznmzk6TQmpuV54gln5gzno6tyYcCfmsCPU87RCHejLnbKXETRvvwhFvjydihPSZjCiHj05o+2kV/WyNBvFIkXKPGou8777dNuetp1XmEM3W7xLLVDWNlDLLWHe9W64ytbeHrxlvGQ8uT7X8SV/KBRdx4YwxbnNi0NV51o5b5Gic98ZQx6Ne0tTV5iXWrqVYnxkDThYbhrE0NiW1urm615k0ax5K/bMN6zZjQnqdDnDOWm5PEsTWPxre51TYYz4yPuc11d95fhxPGku0nFozJxln0g5zuQwL7e9bxN1SzZhon32LSaoC+NV+IG8aQOk/earxpXnuVE4mRFhvXgx8cpPFvPJVr9mnxCOdgT+J8L86LHtmmM1euLbw3PVmHqcee9DXEeNMOYiWcwPqPbcSpD8rOmLNZSy680TVHxZfMnSe7sdnYiN32l3liLokZHjj4sDa8tOZxjmMHvwXfMSOWzG9NV1t+sgE+6yWWxEeLp3HDWCWf2bSHU4ipxsWMS+xgzbuXZw7On5U7mCCfsKdvuPOeiVxFLo+vBzdf7M/W/TOvquDXMe7jf//+kftk4m9t6C0+AUsKgidaT0QfwJ5xFBaLaJvHYDb5UDTcELEBtNgTfhZHjiURvQXqw4e3j22RjAzp5rfHx8Z8+sFzmAhDdI4jfW8i3Q4T2HyxISSxOSeOt+1lLFtcW4woqCTgV+ZqzUzDgbHGXDbc2Y4IFOvC/tneJqC2jb633HNd4895vh3wsH4pGqtRogh5TGvMjIv4zn99X+Ztdq+6Cv+05iY55r2uH4u+Gw/GpnGEBf5Jxji/cbaw29ZoGPWm62YL/V51ZQ55Jc/kkFYzzRdfc06WntA/8znj7Jw6zsbQykOr1VuMjfUztjVjizPp982HjGv8c65lQ7D43fp244BX8tsOSHhgGDvPNX/hU2KRJtj1ynpstbpqhXxv7m/5bnxzrvELCxML57TxI+dbDwyWXsTPfMzX8X0Fg01LWv1QU9q8rM2Gz1dsW1x+0z7beuPiVd+e33Y0LTD/t9/VNk9yXv5MnPhvtbOuPB91jHVkPg5OmINoaa5Fl1sOzNfmixbzpQmN61ZdmKtXbs+40xefP1uXOLhmcr0dAN4078xDHThjky/PSft8aGGNaLxNXThzcw+T8bHHfc2Kdw4yVs2eJ/Q///nPb1Tx0nvfvm/oX4rT1ziobugDqBBDNqlpHFxoJn2fiGU+CnfmcGEH7A3kLBKK0hlLgmMz0U4WXZBslhrh530LGTfYJtEmXLErhdkaoEawmdvCQ0JyzNdGj2RBosxcLR+L5N0YMD8mJTdtzHMTGQocY7Ias3U9sbuJUnBNf5p9jFcrZuPTWIpPzRZisvmSe7mux63mZeHH+bsR1BJqx4zxJl6XT8apMWkcuAboW4uH89iwtuK24mMbFy6Iedt9w88tD24e1tiFd9do46nmdztI8BrmQNvKOPG9VQ/mHepMwwGbsoWF3LeaRccjdq64txxbX1j3CwetRo3VhTPjl+t/Tj3ahjOP9fOMaVoT/WDj6kOUpjeM76o38iht5HxpmttHqomvxUMZc+bMHNZpcy/jvnLDp4ntoKfx1+J1YzGveZjzhL1mpzHseFu7XZev6Ibr55YH10vGuv8yn5hTyFmuOx+AcU1v6MM7zQ7Hxn4l/9Qh1yv9IF7MizkcMw5tl+uYa9NPHgDcOJi1YU4iJ2ec8dQw3ng142zvsdlcklqibfSt8TLnD7cxt85dq4uFufWAgg9BW91kPmLCcSQvtvo918767xv6GxP9/Xjv04aeZBdhThFlMx+h4PuNmPiEOgUUgBL0LoAULNexXUvwXRR57ZOxRYQhgkUox/7VxJBMKSgsPJJO5uFmfglYyGY1CzwU4aFLIwTP0Qi8HX4wx863iaatwXw6T63RZc49/pXN3+c0GxYAk3VrOpzXtZ4JOms1fLvZuPlgAVs1wfy2uLc1moDFXteO12V9pA544HWjU2OxYc5NARsJ45J1w+aA9WJxf/LzKc8rPsx747Plq+cz7m44vOVqNRDNP9rGv7VNDLuhJZfe6qflbDVnrsvGEc7fbe1o2OLVVVNPaxiji3OpE16L77l5ZkPvuDd/Wy4y7pXcmKuObdbBM4ZfOmabb7reaq7VC+1g3TK+/Fg1/c695AHjJ/OEr/jlln7w0OJGLmI+mwa0tT1uzUdfGCfa1O69cS9z0HDpfHxOzSxMxkbaetOAvJcn3utJZeOJlffUkjmnHbq0+N1ylPGs12MHD7sa9skfrdc5dcZPj5ADzs/coBsr3AB73OJi4zKbU2KcWktuYe5fPThofEW9yjzs65tu0Y6lHY4/e5WFcfra6s+czEOj2wEyD6qCR9bDiqVr84t95P6ffWKMr+v9j//d+0fu32ryxz/+8acNfQMSN4ke44YyYKeAB3BpoG6FRjExCed+CzWJpYn4ueZCag0NiZQngSwqN2sWK58gEvIUDT/pIgmQZDh/1rY93oCTGNrmxSREgbGgNnIlBkyUzrsJiQJIkm7+23fTh+9xrC04vp9CdWuum1i0vLamxxhu9ZK56K9F4UlsLT5c13EyhlseWizdOKxcrhoxbp2fhT2Oe2p2zC0t3q2em3g3jlhYoF23+l18wHteaZadiyWtrZFlvhuuGpbO/K3heGooYLgAACAASURBVOIXrt/mbflxw3urK2O3YWjFpj1NSR4477qfOWv5u+XRtW7di8/Wl2iZm/E2nvVJHid/N041p5Ofzpzm+Ib3V9Z27h1D6h39S0yetIa84Z+Z+9h6w2dw5Xw0nmWsm64QY1mb/QDzk/vNqeZE20Xu8tyZk9e50Wu4Nb813CxuNBaIJ/dBrinHr2HT82cDRZu9CbUGcI7F+2c+zr36pqYF5hPybqsVxuimDY0fXOutPhtGm932MTqwuNP5on3G8LKdfO8egweJ5z1u6lmLrX9ffJw1XONNAzLGOKQet9o0T7CuFzc3HJKrzI/h5i/2Lff/3E35vr73Pv637xv6N+z95Cc/+fSleP4/oGEz18jcBNnIvRWDC9ZFl6J1E2LyWcWacf6ityYcJjk3MmeuCAOLjYV/I42b4JnUGc9GEBagJvznvtVws0Fa5NzyvBqUzNeexNyIuzUbFjP6z7kaiT41Gn6f/tzmS17XKWrwFLw1HLccW6xdRxbBpzpYtUmRZMyJ3VueWLseR18dHwsZc+m8NszbVorYspd59Pgm2uaS1gAZG63OzZFPa9lf46Nh6ElGb/XpuKxaaZhrMfJTS/OU65i2WVesO7SNeeZ95sBg/BU+u+mVn87Z98ZB9LXFasX6VkvMP8etv+HMGm9ay1o3xo2bhm/j57zmx5KTD+bSNZF5OZa2JPZu3BuWjFNuSpvWZk1ykuelvdRUainjSKz5T72dcWe+pivMpzcf2TSaD4wx5tv1wnutccbVq5zhnMQHY635yxzH7jOu9ZVNB4xdco3r9bzOJ4lemd9YbweKrb49zjk1TwQPq64zfh1yuHYcU+KBOQ0GV1xXbBfmzbusZeKdeXY9Nlueapb1fn7md28Qc+cTDOfL59ire73Gb4mna8ccQR7xe/GZMSXfsGacr8bfT5x25uYnAM4cZ0P/RX6H/n1Db9n+nXn94TyhpxCTjNyghJhS8D7dJcEvscicJsV2smbhaCfzJLtEneO8ob+J7LmvCUFsPvemmeU8fN9jKUCMSexuTShz0IiChO7mwzHj+hZDx6KtayJq5Ovcxb4mYBYRx7ERpeeznY4xBYlk2cSF8WfuHDf70mzgGOKyxbU1D669JijEQ6sxXlvz2bdb3om1xmrmCI5xY7OE+0lQLcIUymWTse5YtmbGcWjNAP29YZf3kjcdn4Ujc0XGETetvhbe2awwFssH1hzrwjHhXKt+Gld6TvMg/c1YxtH1teJFP5rtxlaLh/Hmums55BO9htFWVw1buTe6Q64lF+Rn467VnNe+8Q7jnLm8WW2as3h+8QOv+3DY9nruNPKxg19iRR5oeWu+e3OSmDafXtGic9+q28VlLe6sYWtNbMyYzNvmN+Zdw6wBY8y5fqqf23j2W8Tt4t3mv201bzE/7cvNrAs8FHDdmmPMLcSa69Dc2A6BM2YdmLYaZ00u7k+f7oc8nI/c02LCQ53z/upbydXM/eJr4pXznutck/HLl0kT4zwM8UFGw3PWavjltVb7sTkx4Jd+kqvaAU3DlK8tjT12tS9sTKzen9Avpf37c/3T36En6bFQTTpuJlZjQAEj4bBQ1p95yJyr+bqRXgrNdnouCgN9yNw+rafdJz4mRgt95uQJMgmN5MTYW/x8wGC7b3OuRoNkbTI1ebn54pwkbjcNt7UtHE2kiYEmUhZLNh2JSfLkXDLfZ562ob+R7lNcKeqONeO95rH4NHy0g60bZTlvaywFkjmlTbb7jHMD7JpyPtv6XsMNq5uMNce6z1zFZoZzsWkzzlqdO9+5h/60Zsk4JIbtq5sh123jsNYktBguO8lFrsGnGuD7xEarxTP32sy7Fhz/hkVzVmJDTWoYaXNxPWKBcSRe+HPjrWZb4ws3mcsn3ut7Wv1az83bjktw9mqcV405Xsk5cU0fqd+OqWs1a+ap3OKFpjPmfs4Vn/2pCNby2Vgwpo5X/PCT5NRENo+sgdgU7T9z8hMAfCp3fs6fw2p+P3FmMN00OTa6BhIj8wb5gjhKXlzLZx7H7lYfLe+uvSd/W601rnVciP+2oXIf5jpIfDMPN3p5Lz0lY3f7iwc84IsP7Auo5dSkJ+5uWsXDyXb/4mnHwfcS2wsLtCexaZ+65eb/5m/jOOaFvhjTrO+mDYx50yrPTVw4NuaM835qcnHOF/s79P/8jU2+vvc+/jfvH7l/47Yf/OAHb1+KR2Fxs8DCCrDdEPAei2W+aIYb4hugm3BEBM593FSzGNw0sigbebeGgcV4fmaDccgkvrlJIFHzRH41Xj6JpR+JzSION0MkKs9Dgkvsjk1NyFfD1ASZ+WsntktAaetTI8I4HBsSM8e++RISpB2JBbHe5iL+jH3b7Fwsn7iOxe7VZmRh6SmOr7xvQWr1bWzxNDyYuvHDqzEgtmh7ayiMp6d80M+Vh8UVvN5wbPvcQDgPrM3wW+LYcOv4t7w2zlicYDw5n0/xWbwTv1g7bnKWfpizX7nvVqNNA8h/r8SUcSC+mn4sfmB9NBzfONnrsMYWz5LrnnC7cMQcOcau5RvHJH6ZI5uVp1g1uxmLV3iCzTE3xM3e/J372Gvd48aBmke8c17XP/Nmu4yx9mAi91AXz8+ca2GLdrE/aZz8ikYzNs5J4y7rQ4sTbSd+zTPW+4ZNYodxX5pFf24a5nqzbY6n+ct+J3bc1Lve+Zp9Y3pO82yziZhObNchK3NljXhVExpnkQesEY2v6AcPwm6659pd/Ege93zEyG0c+Sd5t19LI1K3XIs/U7dY78Q143n+3v1Pf/rTJxp+fP/b9w39Y4y+1gGfntCzeE30jXRNnk1gvaHnaXXE3KTjILXm2MXVxpxrWa+t1ZLRNuAU7xSfv02XBWXbHKcmcraftptIW9PghsOvkxuSJQXnZjPj1NamEAVDN6DHNorIGs+40EYfHFAsb02IiZdkSfFmLbhhCQZazDjfk4AswVmN2PIr5E8Mul55+GS76IfjzcMpC5XnWXVq7DFXFKXmd+MGjnPOiL82n5ss427l1PW07qM/tP2GyeStPSm0gLt+G8aMVwu/Y+o4tQ0E12WMm1+Ny8wLjo1z+iSUuf92YLo2Nw2nycHNt4VPY+rV+l0N3uLQp/p4hXPJT9Ql43Zplutt+WqNIwc84a/533Dm+OX1wmTjjabb5itzImvyyf/GG40XMs5P5MhH1r/zmhs5c6njYG5ruG25aTZQu4yjvOb8rV7ta+My61ae9DPX5sjM0zQvceZT7BaHxffEhjFOrWy12OKYa4zZelhB/bW+t1yf8X6K676+8afnJjeen1vf1jjVNi37fd21wPXc6wRD5iXb3Gp42dP857UcBjZ8c1w0s+WhcZTxxBoLJ5p7yOex5/0J/VP38Pv//qcN/RLC9gT5FNYq7NUMLCG3MFvQ26GAwc57UkghnzP/E3FlvjXOPmWNRaQ3UmhNQLtG0XGxs5C9FsXIMTfRNRHNNeeXcaUQnfEnbnxq4ByS3EhOLi2SpEk4Y8/1duBkm5Zvbi6eyN5i0fDa8NjWbzXG+vLcqyljY+Ect8aBuWP8jbsWi5Yjj2v4dZ45ho0osbFyztzf1nqFqm9iuu5f9R4fiVvXI/PRatW1wdox7xAfKw63mm51ydi25jj1Zl5Zft1q+um95tOqt5Ur5td1sniz8bWb4cad5hzXWbOR9zzh/VZ7Xpu+GgNcZ2E1/hkDKyeMR+OcYI1Nd/PnFqNX6tljHF/Gxfk3VuhHcuknpmcMN29e74zP79Mypqy92LE2gbccnXma1pJHGjZY584da8wcc+a1neZDxiRrc8Pup+HkTdvlHPD9Fi9yJO/1oX/jZWuBe93Egv82Hnji3OXjue7DheS3xa9xYeO7huvGTYsP7W/sz2bWmL9xxOIGru0aPa+5VuNMrmm7bA9jydi0X/ltWsCc267UKv1kvvO+a3rhnIcWrU7PffkVm/TdzO0X+1K8f+E3Yd/f3j0f/+v3j9y/8RD/Dj0Bf4DC31WxEHksyZUkx2bwRiy5x08GKYZto5l1PXcTEosJBYj3m+ybILcxq2lxwVs4OT8F0gSTIiZptLkzn99r5Mtcrc3Wjego8LGdJN1Oy5d9XKeRpe1fzQ+xyDGxi43aU6yMa9pA/CzhNk4amTcbiQk3DS0OHr98bfNaPNqY1RDTdmPBdrdYuvlq4hj77Hd8vNXiU522GmF9GvvksycJ89rmwnO/68NP3lbTwFjcGgbmYNljH+k/7SM3rfUXH3n8wvQ6LG5xD95uB8zGp+u0+W5tY31Yj+zXjWPNNYszmHPWXYtBs/UJl+v9zLVq8Dav703MmtateRafv+IP119Ya1wTTjIvG/fmGr/OJwHzd8Jd66suFj+tjTQxE9vPWn56+Jvmknhr2sUN0o1bWn0zL/SPh/SJa+P6plM3rWq1zk10/ONmvq37ykOhV7j1FT1cuKFWUEfzt+n56aozRzuUXDlh3Z378t0QrR6t4Tdtbphv/BgeJ2dEa1yX5sDFGZyz8Qc39I27GvZZG9aB5CfxaYdKXCc4vz3Uid3hlPO6/epy4vbFvhTvX3yFcb+eMR//q/cN/VttZ0PPQo1AtM3YEiCKyxrTitlkbhIw2XCdJtwhApMEC/CpCfMa9Kc1VU/QTvF6nMUz6+YwwrFwPpr4rNhz7bUuMdDWaqLFeERUGlktWxsmmnC3RuLWmDLmzifJtgmUG4Hmt2MVnC6BucWOftiezGcfWtwsTKkB2sY6yHiLSotJ5rrVNrHQ5niKQZu71bGbuBazho1bg+JY3e5n7JfNsXFhJw0A/XP+Wq7cVNxqoNlpTmGtGYdu1hYuFiZ4PfW4Gq3MTfv488Lfqjf70urFsTzr+XBgPe3LWM6xuMyNNLHxVMfEpbVncQLj3ng365/34l+4O98YT/580jfjtHGh87fykXVvPOP6X9pubC8NYs5PU/y9733v05+cYz0mVuuhAud+4lvqi/1sGGSemjbmWpvr3OvDAcaYDz5uHGg8cK0zBw/Jn3icPBLfYqdrPr6dNfwEs+HSnBO7/LDCNiRnPuw/a2TTTA5jHoyJW/3dsJuNNOu68XXjYdvmnDPPfthlrPvPMJLjuHYOsc5TY+oZ68b1TDszjhxLPsrmlTpkTbtxbvCcWDC3TU+I8ZZTapdxxjwtDB8/fKBE/Ns36kRiwXrO93nlez9+8YtffPOzn/3sFbq+jvn2fUP/DxzD39YEbx+5d3NggiaYF5m1YiVZWIxcID5lbA0mi5ONSca2OdoJ640YciLWvk1zNWdOoJsvkyLH2xYWPcWcsWzk8tQMucGxL47dmY9k6/WdTzYjbA64ziJF28KckZjdWBhfS+RN/LbDBL3ylfVYLz4gIC55ENGIngLfGiHHxXXYGoSV5xvJOD7rqefCua8TC7SRQmpf3Kg0DDXMOQZPIm/ecNPkPHg+Y5DCmzgQP40zWh4b37WYnHHtaWPDim1zTSeev4mPzkVrSFbuW72zaT/+5ePLLZ9P8b3VBfPnOmczeotNq9XFbdaCltPFP7FhPV2+2ZgYNH4i1shpC6vO9Sv3N72gvTe+o02MX9NyxrM9hLCtsSH3UW9fiVWrs1XPxpNtYT9DOziOB67miKZ/vNb0MutQ77nG4s/MywcO5M5oHfPB+uL75snFXbm/bcgTc2/0uT75jrFYNp45j51rzqZfjEeL/Znv/J+N79KbxsGxmVp45jqHTskfewzOkYMWcyHndE6eeI21k1o5trDuWK8N/7yWeLt+0j84T44RD2yc38zNeDt/xJ3taphcGDd/n9h7/xBfjg3ETPTctmV8YkF9zCcM4uOx64v9Dv37hp40+zv186cNvTeQ/uK3kKLFw41JazRZFC50HxrwVLGJCjcZfN8kxMImES4iZSHHp2Pb+ibe1SwukWjNEG1mITcxarG4kX/sW2LfENqInGJInynSWYNiz/XpW5ujNYa3JrXZuZqDFqNbI2HxCT7jW3D1ysHT8mGxw/LLNhHPn8s0FjbXb6sp1lJbr2GTeWasHPsm4saIx9iG5kNrKMxN5oI2b8PKU56MZ87R4u9acWPQuKbF5MaBi68alm71RS6/YW/F/1aPnLtxo9fLXOswbemO87N41PVLLm08z3kXtycPOaxIbXnuxh0r5+vehu9Wq037PM4cb04wb2RO/8k3jmtxJ24SgxtfmytcXw0D4QHzqnPatKBxIWNzi2/8MV95HfvdsEC/svnk/Jyj6ce55sODdhDCGjs/50EHOf2JR30A434gOWy1YDyYm9pcxMTSO87L+lnampzZnoalhnFey6as5dnXmDvW//k5OaBtHMPrjEPw0mLpXLj2Fr55+OHDJ/OLtShzMva5hz4aRw1XTeeoD1zLWmYcZK5cj008PAlm43/yknvzSYcWt7Y+8Zx1GQMfanGPcsZ/sQ39v2S1/bpff/wv3z9y/4anH//4x29/ti6AImhZ1CYBi9O5nwXdSCNiEjJkwfj3z0ywXm+RA9c1wfJ1a2ZSpD5d84ltg/gSHI5tPpDIvVlsonXzwUTnWCxyse1uJGI3hdf5aU8Ysp7fa8LnBs0ETEKz+NmvJT6tcXDTkzELy6uJucXQwrDE282YRZ312GLYbHilThaeGa82hkLYGkkewjXsWNi8BpuUNTbzvhrTtsYrksXaTexXvN0MtderqWK+jE3Gwzyw8PeES/veeL2NeYpj5nEd0x7b5rXNZ+SlGzYcN3Ow5yG2jHnmmvadn6OVHmOfbxpAjm+H1ivntJmH4bcaMm7tT+NHYtebuab5jU/dWJM3rFF+Tf9v2KHfrg367abcvMKxfshgzFELluY0Tk/cE+/Mw4ccXMtPUs3pN/5q2tN4pcWP2Iyt1PJco92xLZtHxnPp9OKoM5c3Mub55btx1PSDOIyvtvHMYx1jTSwtWHiwjjQdtwakznj9XGPP3Pw1By/c+Mlzsymxcm0xNqnzxtuxjxtg28z7rAU3vcl9/FLKprk3LDqnXv/YbR5j/TesWiOcD8Y0tUR889cOMn/m9OHJF/sd+vcN/Y1Ov+r3PvzkJz/5ls3HaqBCBAawySkguwnqmsNP80hiN1Fic2bSZpE0ISDJsKBZLLcnsqsx4VpuICxesTFzhTgoME3wnBP7alFws0Bken5iguIf8j5zMde03Y0BT6VjE5sVkiyxsZqnVlFLmNkwGavEiu0P9og7Y7AJtn13HNMc8LrnMaZuzU67t9XAEkPm1gJosU0+HMfVSCx80vdWkzfhbva+MsdqZGzLja1faTBWnb5qo3lz5Ye1sWLi+m6Ye4WnW2PUcn7jk/h/4zHmiDVwq6mWr+TJOmMMPPHrijHjbfx4Y93qsx1uklvY8K76Nmc+cUTjKuI5PzMmrWaa7e2p3JnHhxPmQusTa8S5W5vwpQWvaNttfebj2OKNCrltcYg1ibhsh99nTvZfjKvtWdpDveOG2vVqHXJ9cn6vlXtzj/3nWrFn1SlxTJ7hfbd6I26Jnxb7xkFN4+xX/DXPxsbGE/Gl1SV9a/Wda8QIPzXr+IYvaA99NScRI4vbG76sFfSR9Wo8MBfkHK79Ck82DSVfef9gPWFMGGOvnd7WB1fG13ntB33GSHxva5zNOg8IwjPOD2uVPoYfwo3vT+gby/z9uvZpQx9QLZFoBMMiZci40bs1W60hMTlT4LxeI2LOyWIk4ZqUKJQk8mYfr5FIKO722QckjiUL/vzMDXMjW9qbn00qJK4WpyWWTaB5vw82kutb85TY5N7M1zBnsmdD04QxczO/LWYWHgufBdI4aEKeOUjIzn3s4v0k5+CbmCTGftOmgMJj25eAN/GjP8S780Qx99pNwLOWNwL23VhhnTFntxzQL9u58kxcGduMJ3G38Nk4sOU4117BzC0XjD/jxfmJgcX5xqyx0Px6utb89j0Nr4yJ/TC/nfl4gOgckfvMG9aYdq9j6vhZw/w+OZ6+t0Pfhi/6n7VcY76v8ePCNWui5ZNfznTWjQawthLjtqF3jFfdeBNiXJMbqbEtH+Y2x5A5tf/mjHU43/JsX7mOMWpebtgMtun7TTu4fn5OrPjN2eZs25L3k1firWGr1SRz4Hw0DLBOn3hl1XSbgzGxH+T9My65Zs2y5njwxoclS/MyP+c1rzKf1hrHkK/PnPzOEc7jp/jk4cb/DbfJs+OXOl09gP1p/JjY8WCCGHdeVszO3Oachp3GVW1O5jH3MHeORWKUXjcP5niwRn5puM+c+bfpIe0nl32xDf2//FRxX9f7H/+L94/cv9XL+ci9yYigItmvEyuKb755kaSxRJuwSPFwc9rEopFNE2FuIPm78I3ALDAWONrPDfeay+RAIb6RKePYGhPmiYTX7nOcnI8QUxMfb5BMLiT3lY9GyCRzElHiY5ysU+nW0Hi+hj+LThPMJRYWrjPO+SBeLRpsBCgO3tQ6bu11a6gWFnndOGli4fUY1/j3Sj27+VjimPUYO4py4ky7WiN2q2vay3HEccOrZcv4CU84Hny97nF8jN9V32e+VjstjqthIL8tvJOPGyaMBdplXvd6rM0V41vcbvcnru3+2NgaItuR12sDF5/8PvNKrC17mDf+fMNU0wbXRDjcetq40xrA3DrPPijnOoxhNhj2z9rSMOprPhQ3ZltejcHGAS0/C8f2w9zZ6pfaaD1iHIMl57Xl+ZXaIta46Qw2s8FosQ+efd/yn7XNPNzi6FwEf65ra49j7lic8azHll/6wQcUrlseVDGPx4b2cMJrWcP4fuK/eNh4P2ueb8A/Xz7X8nA2cu09xscHOI13Yo+5xJppjnXsjPuVN2+OOQ/vYW/g2m/1EOwZTw3vjsPqI1gP5vK8Xj114kE/moaxZpbtrpXMfdb+Yn+H/l9Zavh1Xv/4n79v6N90/XwpnsWGIPd7jYxDFgdU2dCz6E3uDbgmiVVYJk4Xi5uTRlxLbFiomdciRfFtRWmSJjF5XTc3FgGTVfvWTJLgW1I/fPj0Y+ZfwpZY8d+Iov300/kmRvTPhLyogHE+YxKD+Jr3KaIm+FcaoYbbJQ4WBMe1Yao1X7yWJzLE2NOXLra8NbFdtXLDYqvxxN/Cl3g3YW+Cyngxv02MeH/bHDQxbzXOcbS/jfUhyo3jGkZW3Xusc9VqlXMtwW8NUcae9/xUouHBNreaaU0EfXBdNN1odeC4tPtWkxT8hM9cE8YqMd/eMw88xcW8ZY3Iel5r+UMMvJIn6qLrj7Ehd66aIWZo3/rZvjc+yhhr18pL5niqId7vTVrjp3atcVPG+SEGtctxTQ5avngfsXfGrqeF1FLGnhsC5/oJy9aoxdXtUJfXspHN0962safP+dkcdcM2D5lWfZkzrA2MbdvEOy/WBOa4ccC5xr9VnjE8iGHcmPu24TcWHR9ubs1htp3v3zSTOQmPtxrmNR42xOZb/TV9Tb24v20YJR9QyxpPL0y5XukrOY+9ZcYYJ+5d+Dp/Hi7r+TCXvJu18mdAk7P4wFqnhmRu4q3tCxjbcM0X+7N17xt609LvzOtP33JP0DaBagUTEGajEoF009CIs4kNSXVtbBcZWWBSrAZ9mp7zPgW9EbrJJ2uwaNsYki2bMTYFZ45Fdu0e+ufNiIU0NpEoGxpJxCQ3xqXZmNh9LsJNxs4Z/XZ86KOfOK15iUPP7by1nDHPjfQbZlrT5drKGMfW89mmJ5vjI/PiOrP42se2BoWo2ciG1P5zfMOp40psc177RLxaKJsP/JhwsOX6sH3NL9e+m46WA/oYLlw4adziOR2zFXPzgOt1NTJt3NMaC3vNTz594vunrs3XxOuKTWuq45s5xvlqOtR4ibW4cMEYmJNe1QlisuHRMWj16LXYODL2y17XXeLReLZxG+8P3lucl34456zvls8Wk1WXi1OyZjazwVTDH+c+P/tvdjv+t7jFN28MzHeMo+NrW2kftTxr8UntikcOmlcuzGns1xZXtLpqYxdnmDtj2w1brd59eEFtMCaDLfcS3LAzhqw15oW9Mde41dpZk38lggcJS+Nv2u9DJMbvbDrPax9AOX7MYfij5avZkTwxLk1PaZe5Z2n26nOi9Q1n570WU9ea7z2vW59yrp848kvsiB8ejLW8N41h/TEWsZFcc659sS/Fe9/QL3n66q+//R16g4SvWzNFsDUwPpEOwc77m5hS1EkkJFqDn/ew8eEBRCvMljETS8Zw3kXOjtPatJDwsl7uzdwhk1dOpBMnk6DjxzXOz/77ln4/Y1pj3sTVImBxtMC18SRVP2EgTikGbGZ4v/PkXDJurSaMD+bq1qS6HpoQuvlzDRIHzOtTs8N5GaNjEzdRxmp8c2NoDK0mNrleNc1ckGMch1fjusZRuMk7q6GIfxZMir3fc2O/cuVYGQfLd3KNMX/j2jYf497W97WGVXM+69Z5Z43RHjbG53p7EsS1n7hs1RjzZsyZJ80VbU3jI7F4ihPva9rBmHLOxRXmJ97DBv7E1Qcft5pqPGQOMY7jWxrXp6dzC7PmJ3NUfF5PR2/c4dyT71ZNUP+4MVu5bnG15jzZyPGOY1s318iziZvXWj5ba6wp5M2mgdzMmhufNDP2/+pXv/pbHx1fvEH94ZiGyYxN7trDolZH4TP6TU4nLqgj57o3imdtfhqPXMl5iHXmzZj3wZxr03hL/TP3LW7kD/KTa5XrtY/yv4LvphfGJucJvtyvNE02bm687EOMxID8mfkyNvE8a+ep/eLTYMPcQ/5yvs5cDadZw/1Y7v9iG/p/dXnzdV7/+J+9f+T+jft+9KMf/a2P3C/yNYmEKNnwhMxSFO3f1lAR9CnqJtgWmRAg121klgIxCS+BXjbeCLEVZWJk8kzMeGpHMQrZmewp0iYECwDXbqLO3Ky8UUgyJiTWnvYQC03ULXzLLhKwhcVCS3F33ijUnNO5sl2JDfHWhIOi9ArVcV2LTGscjJ8WF+eRWF9zNjGnr44xcxAbmhC2+NMH199qFG4NAe9hPbYGiBj0g1/gXQAAIABJREFUz8y5G6LGgU/5NfYTC+fMa3ncOmRstWJ+YL5tb4upMdji5fozp5s7GFfjl/eak31f4/qnuV/NkXFnTN2w0vJqv57q1PO38Y33XJfkH/Nbqw1ilBqTPHHj743kwq05tnHrqtnmjzHJeiDX/6bcYc72eo5bw3c7rHAObxhYa2bT4qfIT7FPH2FsrppKznKf8dvqofVKWc+H+8TEqi3rTcatg6DFf+e+p4NA1wlryzEixqj5bX1jMFgJhrjxil+ck/FrG8jkxTxPf88YPmEnfh37c9/5338eeuWfOOGY+JKHY01blobbl9iYPKy+gtrGsefnc49jwryak+KLe2jyUew0lv36jGtrr/qnv01vGy8zllmr4fF9Q//UAfz+v/8hG/oGwJCMm0w3G3zNokjhNPJmgZIs+NSG11M4JD43KCQzCkOKnuLM39EOifNfEkIT1EYSjRhXYZMwPL9fU2Rup7OOtwmdYkJf8zPXzc+Jd/7ldyR4DopyYu6YmIiMpTUnRfncw/waM0+kaVwx1xYY5m/9TBzeKIM+nHF+itbyfssT8+kacx02u5roEteJCxvF9nPDL+ubdbnqhjlpdhmjbAxcq17DTY7z8JQ/NyHNPmOoNVZeh7Fk7VjovZ7j2XLGfLf7W83TnhaThin72eJg7BGrxveqAXIb+bBx7hPWlx/my8YjuebGk3776cqN8xyL5c/SC/vamlRrIWNOTsvvezL3LR/kbN7f8mIc+Sky8+r3yCELMxxzy1fDYHu6ePzJU7dVD00vGq9Zs1zXjpdj6bxxDdp27P348ePfgf0tdzy8SWwZv8x/cpJPH60ng95QN3y1+FC3nesbf2X+HEjEF+ohY+m4Er9nLsaZfBa/zjX2wLk/9jNu/jvo3ECvgyCu07Sl6QR5IvkxXl1Pzp/zRhwwRm2T3XjrlZw5F+Qr54WxCD54v3HbuLPpGOswNWoNpT4SE/wkXqvH4Om8l4MGHpw1G8kT1sPM1w7frAlf7Fvu35/Qtxbid+Lah/Mt961wSLYkgibmvEax88ltQH4i4w21i6yJH69lTf6+lzf7LjgWgA8pTIYmP4vjrWkj+TQxoR03Eoq/JtTEkbGmmFkUFvH4uhsVEllsaOLn/Ce3tDtrNVFbleLYsfkz+cfWm/hYcEKkTUQpBE1QTaYUgDYfiZpiSBtaA8Z5G/6NH+aM+WyxvInYzRaLDgXJ/rTG4HMwYNE2/9xyeOOQ1rwQX+ajFj82csxDw0urc2OizZFrXJ85NqZtU6utVVfNHl8zpha/cV03LJmzXXfOVkPWONQx8r0r57bV+HYttBp7isvCyg2jt9ytukjjl1hkQ9Y0wTj10x/3BeSihfHE5vxLDW29AGPi+dpfpuHcxI51q2HG2HCOmQc+gWw5yHr80rTY5qd15qdbHVO7snHIWvGJGyDa1g5Dlu3klFaD2SCvGmvacK5xY9pwTb3J3PQ5eGFvlnmCh7Nh5kZ61YH7A9rje857K2/EPDHMOZgT9zy5x/XHHqBxeNPN3PPEY3nf/XDjIOKRtp45uAdg7hpfGmuuQXIm16SNjpVjduNlHwywbsKJDbfmqxajhbesYe7KddYkx5qvUoONU/krsPxkRcP9F9vQ/2uNOb7eax//0/eP3L/x29nQh+BdBCuFPpkk0ZkUzhwkBm4MXyE7gtwk6G/U9yZ7kdAicI73IYYJ1kLo1xzvn90QNhLhPSTAEG1ylnvje/vmdAtpa168huNOMuV8PDlME+fmLRiI6C9cUbAoKCRDY4ZkeH5uBy1N3OlDE1vnxHG+5fAmRM7rsuN2YESsOaYUSGLE9vo1bW7xID4srH7PgpXxsdt5pi2vYKONsQ2rwSD22azR5iX8T5JmkSU2OT9tXXXn+qbdLd60reHvqQljja1YUh/afLccmLtbfsg5jU/tF8csfD5pjPHQ4nyLTcN6m/PGMU+5MRZYL+aPvJd/ww9tw7I4Pes1TjB2Vw7MUY2Dm9/8nVTGlk+hzXFnnpZn13FiQs0yDslRbYOamHnTybHGizm/8Sexz3y3uaiv5Nb44ocV5LmMST2eWLDXIWf5PvIbfz73nM3Emcu9IX33YUQbSz1rtZVNDXHveB5/fCjj8Q17jV+OX+fTD2ddPqhwTl0HjOtZyw+e4ps3i879mTdj2kG489W0y7XXXse+2M1ckVNsX2op/ybOrR7N7wu7rq1jb+yhXaw58lKLEzEeH9xjsTaIj8Y3maPxX+xl7ZJT+VfBWGOMT3J0PjV1bM8ncBgL1/LB6k9/+lNT2me//vZf/+xbfqs3fPxP3jf0ScCnj9xTxAzCJngh7oDUm3gTRkiJ4DVZ555GlG/Gfvjw6ds4s66/aMSi2IqO664mkKLSipzN0hJizx3f3SS0pump+Wk5cQ7bGIsw/WwbyEYwFk+TivGTWJHQVvU7N45z3m8YjW9eb63VBN5idMv9wk57ukD83hoBYsFC72aD8WQ86H/GJGe0mbFtjZPrkT64Hp03+riaCdu25nf+iAFj0TkJJhq3EO/GFeuEaxAzrb5vuOZ7zkPz8Qm3zJ8b+GY/+eHM7eb6tl7ix0bpFiNzWsMd1zP+qBfhKDZOzAlz3HLS+JW60PzOWq6lxhmNI55yt2or9/kj36x1fyt3YseGmhsAxtYcsvJC+4ybVg/2l/E77xE3S1NcH8YXbW91Tj5x3XNNYssYdC7NXeQo14LXvPEZcUQeYk0nzq02WBPmdmpBxj3xJG09G4jYZPyv+Kz5E5PFlbyejWT6I2/KzlzpO4l51/KZk3xoHDUeJre4RrJu5s16Zw32wcQf40ZtcZw8R6u7cDW/8Z75b1pCH7JGemVuDO33TdNSN8QUY597edhk7nAdNt44m1L/2gLr0LqdOduhR2LPT7sQww3ft5p3vIJZ1jN/DvZOTPh0nXHmwZN509iJbe7V48df/MVffPOzn/1syc/L19839C+H6qsbWD9yv5oUFmRAldPQVrwc38STxWMipcgs0qKIkrgXMZEwb8RuwqRvLOo2h6+ZxOinxbrFoPnSiJ9E8jkoM4E51vHXTRnHsYlg3pgfY6rl9IyJoFP82jztFLY1Ny0WFnnmyCS67Db5msgt8E28nDM2D64X2mwcGzcheObWPtqehr1bvdhfr9XwYWy4wXH+LL583YTXmHLT3RqQzOmDmMUhXuNWs67vxQ3x+ykHyWuL7c0ONhQt5o3vF94az7aGhnHlmvRh4XiNaTlfHNw4kjy18nvLUfBDPmKttRzcuNg2mvOe8EKO8djGyVkvTb5xZ05jvBvHPNVg4sQmv/GO1zVeGPd1v2PRckR+yVOvM46aw1qw3cl1W4u17h6B951722EtxyzujK05vGEe/RSR+bJtsc9PVc1XtMnfr3DD3uLxxPbMm4OD8zMPF203c8+4sS9pT5Pji2v+xlVPPjWezD1rE9rwemx65SAn+W19wqoR8m57ssy5kv9W2+SGaOM5DGBNpMaM91YftNc/Z57Yc97Pmu5b2kG0dTF1wnxZaxr/Mw6u2dhEvm9zOD4+gEhs7Ic1L/O4HrJmm/eLfSnev2HUft2vP/7H70/o37g1v0PPRo0FSUCZhFh4vIfgTLGHxCgai0gMnxsJn/dc/E/wa8XNAl5PFCgunmMR1iJu3u/YmxBJaon58nE1YW5GuD6JqTUWa7PD3DYRb+K8crv8cXNDIW9zkXCXAPO6xaAR6cpHm4c2tYaX7xPXHGuy53sWTzYub0X9N59iYU4YFzY5zV7H1YcnFjva4HgSrysexp9rqdnomnGNsFZv+VvxcxO1cNtE3fY2v5u95tDFMa2WjVvOv2Lj2iKeX+GkhgPHiXyfvLYNjXN07vPvDN5w0fJjfWm4b/ziOmLNOZeuYb9vG17FRtPG2OH8E+tNo82D2ShQkxPbG2e/Ur9nntjA3/90nbT68jVz+VO/0OqFmKEN3MwS640PUlv8G9PEa9OMxmlZh0/AWR/kTl6PX9Hh9bfTF069xtIJ44RY5SGCteSmO/G5xZj6xLWNlfYwITHhr2hwA9ywQN5hDTDnGcNYGpf26RxOfO9733sL13mff5OcB0a519hu/jdtoa1Na41f54rYyxNmcz1tPHbx4/iNJ1p8Gu+5Js6Y/BrDee/gunE+cbji5li1+ll1wFoOJ2bNddjUeKVhjrEhplgzjgt/tYPY9wGeY/zFNvT/ptX063798T9639C/4clfincj9SeCIUhJjCmYc7+/7MYE5+J1A8RCynvt98bXPCTjRhTnGgn4JrLe6Nq2xItzpKhNOBwbGxg3xp7Ewfsyp8ea+Bvpt3jFVm/oVnnb39YcOZ+xrTUFa50zbztkcK4adpx/r9+EgCJmQUkubn5wTPOJxNzyvOIafNDmhUGe1rd8NrF5lQtuQkaxNJ65ppuChVnb5LgzV82uvO86XHlkjM1/bW3G3+s3/mzXXol77mMdWOBfrS3f13iEuWMMG27o97KJ9631mEvyw8LquR7uzhjiiusw7saeudD2uR6JEW8+Gt9k/rURXBywsEKefmVDT4yuWLbaYWxX/Ii5VX+3A0vGxmu0emIuGHtzLvuMpXXkKmN41bq5d3E98ejDBNrTeDpzJv6MX35uDzViM228YcjcFZ09a/DpqfFrjid3J+6sZX58vOmhbTy+GXtNM7mW5z3v+Ym1NcC8ljn8LfLmtGMb/2LCef9Xv/pV/csDjk3jPmOV2Gl4c7xavpNLHkrFltSNeadhxXxKjFG3HCNzznl94upPfvzBH/zBp1+rfaq/4IH11jbfTYuCBfL24gTHpGmI9YNYbfjOIVRw4xjSZuv70p7j+9nQf5HfoX/f0Le0/U5ce/uzdWyY3LzxJM/jDsBCuCTE/MyN/RmXzXdrkkwgjSwYVQtdI5HWnC2iIsGbgOJnrtPnp0yfe0M2Ecb4b2GKbW3D2nx3A0UxINmRCNra9sHE3QjvFTF2TkhWJqcVfzdJ7SDFuGz+GHOcl82ARZNY4M8td8wHBcNjiaNWe0tgMifFk+u0Gjrv+yNaTz7eBNn5YE5vOLJPFkLyDuPYsNiw7XzefEj80+g021pTsXDGRo32vnoY1uZtmOE417H9NRZ576rv1MGqW3I8MUU88l7jrHGvMcNabHhiw0fM3DiAdqy4ON72g7Yz35y7xY2bIXKc+ajFxji3776H63sTtjio8XjD/sKj83WziVpI/10nbU7zjPXDT0Ktl+4n+Jo2c23a2PjqieNbzTmHN16k1nF99lXn+urBWM/n51az1BRiJtzYfv/X2F25yXzcbCXXtIWbZtsZO5408Ya7c6///nrLJ3PDWr39Xrc52YcrrsnM5RpLrvhJgsZ15iWuv/SGcy+tYT01HnONZM4Vs8XdwdvJub8s8HzSwb0KtYVrkRvNF36PeHX8iLe8x379rO/DQsYivMODnWWP9Sp86Pli78qn9efMew6R/vRP/7TR+Wdd+/Z9Q/9Z8fqaBn/44Q9/+PZn61qjk2v8aAzBFLD7lI8ADUHxiYQLhCRGwslhghvG1lxYfPM6TaiJlzbS93ZiGdHMXJzbjcMiMq5x7vcnC1Lca+4lQFzv2M54M1e5n3lwQ2IbTUwWTcaDcb7lpwmKT1fZiHg8hdAxif0WpFZ0a4wJnzFpTYNjTJuSS8fDuWjzNhwZGw0TFDMT/2oGXBstR7nWGjLiyKLVYm+c5R5iyI2ND9FWriP6r2DAtrFJsZDfYhK7afOZy82d/WSuXEu0rdUd52JNmO8a/yV27XDM8csYNlrWgMaBr8afvrnxst8ee/O11WHGx0fzee5pNnGtxpOL/5zHxQlrnHFH28973rjnfR4e32rQPhO3xmfjXnIZ52L8wxnn93DbQYP7gbNOxrHOjSnmIT4u3BnXvjfvO74NY+Q46yntME68qWw13nCbeDR8nmuMX3ttTuYa5JEWQ8bf970S82DU66waY43mHvdy5GlyBmsl13n4cbOXueLhkH2+4eismU8gOA/JIX9lglwQn3yAwvVo1y1vjK3540lXVl582POkXX4/eT3zZD+Ra8Fv/ixhs5mxSky8iU4MzXfs6dsY59Rcn3sa1s5Y6nx0kjhwrljPzlXixn4nh0AZ60OPc/08of8iG/p/q6nF13vt43/4/pH7t3r5wQ9+8OnP1jXRCsG5oSPxNdIieJfgtk0zIdM2pSwckgUF3ML3dMJFOxoJ+n6OWU9AVtFbqExqXr8JaSNxilT8Z07ZBLRm0tduYmCyb2OfbGQcmDuTamveTCsUW4q8x1lc2CC0sbaLMVwxSL5okxtVrtXstc+J5U1wlq9PdZ25n+Lshsax5MahnWTfMOP80WYf8rlx5r23n2PvajBYP+RBx6Xdz9gfG9bBVOZt9ef6ZAy4ZjDgfLDeWpPlevRTOmPd42+10jBvjD/FlP6H43mP/Xa+PPapns3D9M+2UHPMAdE+Nnsck+a71XTD3FOdZR1jLvG5caPv4VzWNObAHLG4YvFlux78xW4eKlE7V72RC4M/xpO8auye1zz09v2ttli752fWuH0gFhrOzr3kS+bOPMnYh1tu/tpv1oXzyLXc4/Aj8Y1XGevUgNcK9lkP5sbm+9mU5GPX9j8bHPMXfWHM3dsldvY3OnPil7mb1gQ7zkHWPPf4zy6am8+97S9VcEPrWDIOxO+qd+en8eETZy6NYc6oqy0m1i5zYz6VQf/4xXvtIZ/rOfG2LamFxLVpnvmc+Y1NrSatEef1wW1qtOlTrqVeEkf7SG7wdxfwgJO1lDievxDwRTb0/7YR83W//vgfvG/o3/DFDT2LvDUhFGIWMIs/RbEKidDgGhQjCyhF1H+qrs3BwwAS6iJAr+052WTQb5788jTNpMNiZox5j8W/NRokrVZiPiTJHKuhZFNnmy2SjJHz7XUo8iu2TTCMDTeDmYvkHGJkA+GGiQ2jBdtNg2PC3DVyd02YzBcWKHYW8JVnzkVRic2e07Y0IXKz0Jqjm0A1zrCQtxokvuOXceoxxodtdZ3d8OR6cz05lq2G3Nzc7H3CO2PUcuB8255Wv62GjTXaZXynjs/cfjrDseaqG+fyvVYDDeO2OXMw/iuf5nJiefGjn3441q05bNjl74cmXnzCZn6jPY0DkgfHnvWTOVruyW1NP3ivNzSO29IU5mHVzFnHmzvjgv43fLm2Fz5b/l2LnP/GKcQrNYaY9c/Ox1qbcy+bz/X2xXzkf9to7ib+yP3Jm2uyHV6Ya5zzhjPm3Osai67LhTX63TiCepCx4YzEIQcs1g7WFP1hn8E5Wd+ZK3+CLWtmzvzpOMa85a1pxhm3HlKd+Z4OTdqcax1il+t6POPTONVxIm+33ixxalxmLJhPc0+u88sJG/c3Hoy9jHPjoHMth4Pn4+7WoFYnwb57WNeptY2b+bzHf8/9X+wJ/fuGvsHid+Lah7OhJ5mQfAjQFDH/NUmnOBfprCZjrcPCPoBm8TdSCaFx08bCYJOQsa+s0U56bTNt489NaGi7i341ACb/rMF80JfWICxSagLLsbeDAou3fWtVECJkE9f8oD+MtxvqxCLinPnd6FjUW0NDm1qj4feJadt1xjJ2qxEiRojR1sgwr8ZW3uOp7xO+2LhY8Bp2bV/DVOZpjULmdONhX/navMG8WPho88Jia54sqMSKc+7aWjlph5q3nLZ4N3+MS+fYfE7fWK+3uDoeLc4Zw0OtxiXkrs+tL2PJdjEWrUly80v80n/z2GqMg/eFgcUZC0OMIededWs7OY6YJZ8uPWpYtH8Na+sa+wFufIyJ8JPrhvY0/xtPNgw3DiV+HWdyGOdb91gbnYPkgZuNxMa85oOIxGrVJrm9cVbW5Ed0Y59r+FyndrLW6GPLU8OOcdFqIfOuusz75u6Ge4/xQZx7isaDOSBJfhKjfHrSvueQztjg2okpfSQWjH/6dtbl75E3DUveWrwbh2T8Wdcf92+1HN+Yi3XAZy1mXIyRht2MbzWbejcWzRPWzRYz62g24sQ8bWjYZZ2vPQbv83y0y/XdXre6I6Ydl1/84hdf5gn9v/NUyV/X+x///fcn9G84Pr9Db+Fh87HELgWSTdQBX/sGexYByaatkeJuGyM2Ba3AzzohjFY4N1FjI8Rx8dHX3ITRNpMtbTnjnp7+MEb0080Mv9PAhOYGiqRlYrN9Fs4WdxMmScYxW8ToXzcgeSfeJEQKLsmPBxsZ0/x3I2UhaUS86qCJm+tkxYj1wLxQRO2/yd4iGjv/+rsfv/nw3e98851f/er60W/isMV64cUxYt04zw1HsbPl6alpZKNgvDWOaTXhOqUdsd9z8frCstdaub9hjDl2Tbb8Mwa3ZshreqPV5nYjZr9bHBon32JnjK01GsZWDfEpRhuTuRafswYbLzLPiRGf1NLfxMPzmJtuvGH+eeIo8wntbYfhttd5NzaecGEMsGbNv81WjvFa5JNWH6458lqzy9cSax5OESfOk/PIzZt9NbeZvxKLs1nkOo1XGq/e+Kbxpnnwie/PmtyErtpanJvrxBNjwnjxgMP4NP7pm9c+c5LrGCNvruMbD/HOGD/IyJzemFpHcm+rpzyYYm3Tdh+OMh7xgbXsXMSWXGev8nQYRBwwP7TZdrc6zjXHb+GZeW48sbSFupfYGD/W88Qnf4WgcRx/FaDFxIcBi9saxs96xN/SPce13Ze4ZJ0vtqH/d5+s+rre//jvvW/o3/Dyox/96NOG3qTbyLAJdL7EImTHVJt4FgwsliRW32NxtOguUaE/JIJGOm2NG9mZVH36TB9YhEvoSZoU/8SfsXYDEP8Te6/RiMLCY3vpTyPA2NWaJL5Hoic2iL0QVxNv+9rEzPYxZvQ9xL825xYLzmtcO0d8TXxa6IjV1uy0hsC5Oa/ffPjud7/58N3vfvOdv2kMuV4awfybWLoRbVjIWNvYsEWOYLyJadeoRde5p+2eM6/pV6s3juN6Pjxk3hf3NI4xh9mu+E9fWn4T45V7xtyYbGu2nMUGcwFtbDlqvPS5GPa8rlfHqeU7XM5YtKderSFv8W02xE7jgfe7oWLOFm+7Dsh9K+bEIX1fvjRNaFxJvBjrt9drLvIE49bisnBDPltc0nTT65kzmi4wfqwJ55W5JB7J7dGE5McH9+akbJJoVzuk99r8oi2+17BubBl7Sz+bFhlTvjf+n3HtSbk5xzzWNPPGjw27nNOactMubnTPOOcyPmWjTh/9ZP70w2fcydP5l3/ObsUwdufhWPLk8amH5qc1zWNbPRO/Kz/t4ZprzTn32pnbfJVxrsOmS02LjY8zZj0wO2PbQUyb14cg3MA3znX+iBPa2A6rzHGMLX0JX+Rfrpn4ng39F/mzde8b+s+Rw69q7Nu33AeofOLgQg2YKB4hoVzjxpmF4Y0TCZbElTVbE0ACao3RIq0nMSLhWAhag2kxWrY0QWKjyHVjIzfitNunxyaRCFHmv206HVv644bKje0iIJMwBYK5TqxuXwhowWpzt7y4+SH5EpcUHDcmFn43RRnfxCT5cnPSRMPX2ro3MfB4x5viwWbLjTTX8CGLx74qvAv3LWaLDZt/a143y7Sb+Tv3MxYt5q2Wb+syJmkYjHc2n5zLPzeeuqlFxpMXbWvbWLQDOtaE4+Kav+XsiR9cTwv35qRbTKMZXDtNtWPqXLBmG/dzvG33txgHO8wL12/15Rq7xdZ1/JQHvm/fXMvWImst+dbzmvdYQ20e8iPt8Lyu45UL19HimeBj1VnTdeYytcT6WXFZOmIMMVbWbPNJ+MtPcbPhOO+T96kJ+dnX4nPuNZcyV3mv6UD0PP1gPppuLORe6rH9ocYyZ43XaX/iEz7g2jft4mFg5ksu8p774sxHTDDGC/eMZ8YET3w4Zv5jfRJD7Be5puvKrxOrzLXqn3hqHNxqZundqvV1vdV/cGPuM06MC2qEOde8zHsb5tchBw8MiGHul8g91Kv8nDzQT47jnzzk2LP2+4b+1i39/Xjv09+hvwn0Ah2FIcVCkmjiHJCzSAhwvk/CJNjPmPZ3PCmsJs1GDLQ/9+Y+fsurYdCaYRK5BTvkYBvs643Uzr3e0Gc+k0hrJEgo8WcRI0VxiTkbS+PAwkPByM9ptmMLBZXxM56CFR8OmaDbJqZhi4J/K/fkkKLuexkrY9pzExOOFwWyNQWON8WTuXcDs+5b4tvqo8XVeOd89Nv32s/GCYwTG5cmsm42mANzkX0zRp1bCrznzWv6Yzy2mNA3ruf6bbzwSi5XXs511g95pdUD+d9xbzXg8Y17EjOu7Xj4Po5tHOf800e/t3Ro+Z/rq1ZbXIzndVjW+NKxaBzaxhDn0WTnm9cTB/IM8ZyNIudlXoj5lpOG8eiOv9wtv67X/mTX4hT6Zs1fuCWXM9+MRWLAf5OnfMmWMWSOtwYwz9bV2ETMMrb5ErWnAyFizvz6f7P3Nj23LVl21j3WcVZWlk03v6os0aHHH0KIBrIQsiyELL4EGBBgQAYBwuJDIKCBEP+KLjQqs26VXa4O5YviSM/Rk49HrP3eqiPXSed7pauz91qxImbMOeYYM2KtvV78fo7faomeO/1Vm4sx54Y5njkef9HPss9cthZKK/fK3461NxaebG1+Ms7CDTg7cWBs+8p1Abjg5xN+l8HSZ4/rPF960hoDu4xF59ziPevJeez84MLvEbjxA/7q5guPpy+8L/5YebKOLX4DS/Vj50wMz7+u19lsaoyb+8R25fji6+KseFxY4xj4IPYnJl7fHJtb74LD6sIXe+T+X2hEvu7vH/+v90fuP2PsJz/5yacFPSCsSDexaIdAOEnOsVcL3qdCZF1romDMRVRMyH28Io/2s8TDBFj7Shj4cZEb57DJZFGBx46VRqv4cuxMyJ6Px62IEJMSmAuaYmQJzvLfIjMv6DsGInDDoxd2Jk73w2cTdX1aEXbMbn6vTc0V+9UxdQGyfFzbjLnGzf6syDq3PGYXN8y9frI/m6eNd0Xshm/weMujXrcR8pPLAAAgAElEQVRy6BzrS4rq04r8TYJWwWM/rJx5krPm+ivOcR494ex2rnhg3r0z17yr/xfPmwfWvFYx4366aXPeunte8LR84nwtbpdGvIqvbe94xkrjW+696Z151749BRhz7ILEPq99S3vKA7fcMAbIWfdXjbhhhmu8SL/ZdfpYmyQev/yxcm1p+PeJQfmvcbH9twUFdrFYfdosXItUY+iGVfvCugAWu5EGx1mXyp2vuOkpdrYBXD3N2zxsXHaMxt/xOXMlP6ofq5YCY9XOc9y/eV66ZSw/aYP11xzU3Fs8YO42P9oeapty5fIbvlpYaI6X/5r3rYvO9affo5uHh3/4wx9+pkV80FqE+XkTh3k0lxm//A9+8UP9ZByuHCnnlUPPeN6cYp63fLMWnDb+CYR9DB69QbFqHnx25unNx+YIfvOayL7w2PZ3+Yv5Oh9pY80/x86C/pe//KWn/Gf6/N37gv7P5Lev4aIPP/3pT39lQU+yLONWAeC3ZlYgDOAWGas4WOLYhLRgOPlNUr5mkVZ3GU3UTmLbvxLznGfOK+EQqPZpW53At7uYJotl3yLXCkAFy4VVdwBvpGoSquA8+dDnsMOiWxKzQNqvvtZC8ySWTwVXRXD5jHkuH1W0b1g1Zm8Yb37Qrv+62CnmbjnQ2C9hcTwrZLb5JvDNS88HwXL8buTH/HwHD1GzL5zXT/FvbtTPLTgYA2ysgsQLIOfK2pB8InnbbR93PqsPz6P5Wt+0QOum51vseLKveYPPO05zfsXNL1ZtPvn6Nefyfou8J4y7cFx5XB1xHpYH6s/mT22/xXe1e+J6Y7e8uebUODlPb1xf3q8fzJc3vzwdfzVufXXGXy+x8vyfNMBxXXndxZZxcq7ljn392ziVH90v9j1tMtPe9QZzNF/bvuK/OXzTGNtaLN+41hxj3BKb+nb9rftzXTmjfrOWea7d0Fwc2vlXB42FxXecd/1Y7qNN+Rm7l/9a9z3V4Occj+Y7f63Lzkn7yxhlwd2xubabk0/871qyGDYWbBefbxphjvDYtzps2XuuK6edcd3WNwrO8dP/4kH78fR7+2sBYIo77bxLYdlhjnKuooHmEJ8/fZkPzrlj9xf7O/TvC/olyb8Wxz787Gc/+8ceua/lJguLR4uGc86FcEXLyQRoW6QtQV/FyBp7CaMJo8J3I/QeR2huwrmOQwAtJkpkHmsRu/1R3z8VLe53FTS+dpHkrUBZ8anoL3+YkG4F1s1Oi4LHt6C/yjYLxM2nqwiwaD5h02L1JH4rt9pvC7FVDDi+fHYx8coft4LnFcYXnm/H7JO1WbUKLI9fkWZO3lxbBV+LiBZZXLMKs+VD8xbnPQY2P8X9hnkXCgvnK06vOBIbwUXzZMWrmHMc1rxudt24oHi8Xe/F2eK7xXlPPNC5Or71Dzxv29z3zR5j0LlIf8WK8bS46Iljn+wxDs/n4rtxdPsnm578W957xeH4nwL3xpvV3OaJ8eQivBvVtztyvLxs6RJa0SKc2oZHYuEh1znGVBffxkH58JzrotRYx07zT7XQmsAcqu3NO8ervMH4Pb5w5A1Y44XYLEyzOMVWYtw8Wzm8cqq5t7QWe5wbT+Ni27LJ/q4OnfZ9jwB9LX1nkda6ePmecb14dn6UvxbfGxc33YJDnvJ/6e/Cqn1lrjEfN17Fn/mU+Zo/ej34sj0dmxx17tG+j74bC855b8CsvDN2bhi1fw5ulj3YVe5kDudJjC/yUrx/cUXi6z328f98f+T+cx7+7u/+7qcFfYnfIFyFQoUBsHkBXSIgmVYSl+QqXB3PYlcy8+7VEsCbUD6RhMX5No8K6hm7/rBPSnImpxYDT/546rM2WAhNLhaOitcSIPvK593PIvuKyxJ6E7n7qH877uqrYrV8TL8LY/TpjarizUJt8aivl7D62O3zTTRXEWGc3OaDvbZvFTXG1Q1/K57Fy/Lv8sUqSpoj4Lk7++WDCueNc5YPLF21fd1RuM2lEvgqNk/4W3xnXva1zsHVZ+1dGycuUsqL9dkTjlbbt5YGN64oJoyblUPOycZgcbZ91hxoTi/Men4LG14o1rbm4crxFvJP/lycWfvMX8t2+2CNVR7mu8c2N/f4wujKs2LS3EwfLbRb/OJf7saZJ4gVCwHnBXPCBvMJ/jv/rrt7iztt56scqY3FsDc0br7En+Wz2nbTS2vGjT9O372J47lxnefjDTzj5pYHi1N9XRdCxp377EYPmzN9t4M5lr8R/6SVzJd5+cWZxod1jOPnpzscb04aY2cM48w2Vrs6f649/64Np/LNwqYxc8P8yk3mcGz34+rF4OIY/OLf0YP1xdfloOLa9hnbnu8NS/YpudectC5wzrm32q9Y2Z5zffOFuZ/j5w79F1nQ/0tPivL1nfv4f7wv6D/n7VnQm0QM7gq5E9LgW2S/RL79WWRaSJjAnLAWhSWKFhVIun2b1FxQlQw9Fn0t0SqxOFnXBgdJ2kLaQgch1L4b+Zx2qwg3sZSsW1itRdJb0tdxrdhXEOxTty3p2W7bWfJuHwgV13s85lLcYOPC2Q3n9csqDO1v50PjYEFe/rN9t1x4JVD1U2N/G/fJj40Rdjp3K6S1v7GtHUus31KIUPC0+Hia520+y+cLd4334rRX+fSEk97VM25u/dp2Y7m2msPs3/JNsbuwbJ8v7N444hUGPZYXaoznTWk+33y27F6+Wvqw+P5VXMs9LciZwy2m5ti3LuirJyvnzbsuYM2jXaQVo4v/GesV1xInvzzs2FTdPMduT28Yb/YNdqLZC8v2kcc8bf3WceNgcQo+IK4s5BYuyk220xxkTufFeMWJsXjO4e9z/Mzn2MHTCM3F9mVbbVPzYt2kKLaMn+LwnCNO3I0kRvyEgfOL640/Nl+ofbxQJ9700QUa8+rL1ozZjoWda36NHTFwf+UjXp53bORdHOD/tG3+wA/MZXHW0rFz7PbiSXNANYtYFce3uhb7bnaVF1pfFIPWrDPmeZR9acrSpdrQXCGGtfl8d76ZU/x0DraDEWL5pA/Mf+WQN4GMk+YP51zvH5u/2CP37wv6t8r5V9fuw89//vNPf4fexZCT4ykpbqRmQjFZlBwhXBcEThJ/hhxdGFlkTRQmwQrCbcHwqtDvDvcib5PPU2GG8Fp8e23J52b3ImD3tey0+JosnhZKN+S+stNYsg9dXNlX2OPY3sjaol8/uOiqSBjTJd/6zoJzE6vmiGN1O+cYNF9eFUzOI9vUQhjhe8KI26z5rdgsHy2xtO8aQ+bg68wDnqN9aN+unDV+jKEuglzMrnnXPtv/ygb71HNqrJ6wUQxV1Bcub+N2nPJqsVgeKD+/wtWKSwtZ+mhs7XfHby3QKXix11glvi7wadf5lANWgXfjv1e+6HWM1T9RxZhv2aw6fZpLnY/ltn5He85x+80YgJvrz1caUF5on445dp0C3QuXhbWlZ9aPxf3OV2PvZqOxRt8svP1m+2LoFl/mCg4Xz7UgN+d1Ts5/55c3tjy35iBjcXzdITVWVr4uXJxrTtvTP4sg7PD8zDmLP10L4YdusNiHbJg4VsZX9f/JdmtB5208goNylnOq56qvzcczDxZyZ2xe/tc+bSNYWDzmdoubjk9XPtzwVm5cawVj0xi2feabs3GxOLf66BwyptZmgq9tLvepixtfLCyBW+qHVUfctNj21y/Vd9tE3tR/jid2+CV+X+wt9+8L+ie5/6rPfVrQH6Iy4TU5uktooTb4vHN0ExcIp6C9EaGJuSTgRMImigMTWws0yIXrHaESroua064J3aKlQtrrS8YI4unbROWCZAmgr/NLNEpW7tfX8Nlx5wUhzNP+rTgUI/YlPmzBUt/Udx5jibp9svDCXJ58SR9L1IwLi5RFbIlkM9zkvfy2CoBzzMV8/VtcOr8qYMSi+VK73G7FpkXRLf8cR9vVz57Dwktj0tyvCFrw7K/y1Y2XWjAaX4u1X9lfnmkfxmf5sX3XluXj2+JvFQJPXMeigDGfFnrmwOWjxVXkwJrjzVauIS88lnG4xrOfncfui1y4YXrNrTExvxlzzSXn2VqAmWebc/ZDP6/8Yu5Lx/CF88E54Dk0t+zTxf3GF+dXPhfH5qR+Xph1DNHiasGTzqw+Tz/r5XbOixs3F2vWe3i+3MQ1XmQ7bgs/tdu4vfGm47C407YuDWu+3t57hP/OQo3FfRfGayyw7nG8+PLmiXOt2Fw5XDzav8YZ9roeLSct3ra/1p9uK1e8JaZPnFO9MDY9n+Vnc6AX9Dc9s+317dlwKKc2p7vgLhf5+sUbPu++yf1i+QnbbDSZVxdfWA9u59E+MGNf32JQnfGTO7ca9FwD9r3R5dh17GPb+Q39H/zBH7wFRo9tvvuX/9xd/BPt4OP//v7I/eecPX+2zmJVUe1b7AG1E5FFNEBsQbjItUIIQT0RvwvDJf4+TwJDLhAD13HcZFAbjEqLMuP4fBfjK8FL8qeNNyAq8Kv48BwpaFZhX1LiuhZBtCsGaL+OYxcFi+0sWXvOxMSFhv1Uv5qE6zvbUMGoeLpwMA6MhYqbbWEXveNYZB2X5Y/i7mbH9y2yypz1WcV2YfrGvvajC6K2r8Azf/zlXO/nlRP4snNZwl38NPaNq21qznaOqwi74ftJwVoQ2oZboef+aL+K5Ap751veamzO9xYWt5xfOXjjqBt3Yt/Kt2XripFzs75dfjNX1N5lz1PcnfPVMPdtzvG8XIgvfrvNZ/nmyfdPeU/OrHxq3BYf1Wfur306l8vvN05f2GgMV1+Lr55i5PGbk/7ejY4njuliBruJO/rr2HXh6iJ+YcR2r0UB50+/R7t85/wp7xqrxmfZYixw15+XwRmzfPbCfNVMxd9Nl7Hl/Ls2yc5x13gLs/bTjaPPdSykjIkb3y/+tdZj06o/i8dqm/PM+W1Nsk8Xj93m+SpPmdfyaft8yo/afcb1esF53Zg1vxmXf/HP8tstXq/0qz/zAWt+9N52POkDmDSOjI3GoFx6vnvccy0bBCfHz4L+F7/4xdNU33TufUH/Jjd9lY0+/PjHP/70G/pFviw2n4jvnFuPD7qgIWnWxoEBbTIsKfgutBfeiyCwlz8Zcdq0kHoSExNEE94k42LHQvVUbDj58a8LBpLeMVlFiUl8FWi1oaRrNC6h4JiLjcbHmGl/67vnViKzmFn8S/AI7NN4xXKJ0Zjxhg8+b0HlJxcsGjdsNNMb39vcLZa3eLVgaBHAHJx/SxgtKkv4LUwWyNv4LcRs12K+ck7j2TFbAJU3PO8bNmr7kw03oXcfN180L1759y3KcCtuyrPLpidedS4w5/b5Fvu4tsWK/UhMvQixbbfFkLG4bFlzLmc+Fbo33z7FutgxXj1nY6G+sX6U577PnIuvFdPVX31knjIWWIS2/dKDxbXlksbwlTY1F62h9pvH/rPYsfh8aW/z23FdGG48jBXjqBpIO8+3WP0+nFY8d+Fdvy4eZX7cpbQ9zeu1MfgUu8YPv3HN0iyuYTMBG7DTd0TdXzHXHGq9CM6IlzdmFuc1dh2bflb9cRZnbb9w3nh6zHJL85+2N44rn7nv4oINj5tO+Nq1+eIF/cq3xY3Nm173ihNPn9TsrC1c99lfXtRjC3hz/Oiz/H/Tpxv/4q9ufoGJFef3Bf1bq5R/utt9XtB7miZQE/baVTxJYHAvcTZ59fxNoEruThyTrUXQJHuOe0FvUTUZdId7FQK0bx9e7NqOkiTXL5Lpzv3pk/+XoNa+G9E/iaDFqXE34WLH6as+X4UI/a4C0AXizVeNubHi8S3Syx/1CcRYrDmuJmH74LQBRze/eT6LLhah38jZfr2JrefXzwtrnXf983TNE/05PsTBhcCat/28OGf5cgmYc/FWbCycNQdv47nIsP9uc3qaS3H9fSXl+/jRheAZx/xWvIMD93/adLNz2bvybuGh/nXx13mVU4ylW54by8XJjfNXHt9ydHHwOebFSm0w1y3Ooc+FxZWrzRnH+FXe2Yftx9faV7aver1y6lz76i5bMXTL2dr7inN93vNhrit3adf2nvcND6/0d2n8W+bOdb5Zge8b4+oC+rbmtTSEY34DO5jm3PKN67zTrotl5umNodOOl4WZb4o911LlqcbCHEKNwgvlar85xQu2LqQXf69ctN1ecHncW34W2+UQ+688XgwVh87f9nvTn/rVfdy4d835HPM7GcyH5brmY2sPxx4bbKfzg3m27u/4K7eM945p7kAPGw+eXGax3xxk3vimOXzjoKeXg2JXNf0cP9f9yZ/8yZd55P6vF21f9/eP/+v7I/efdfncoV9gBMD+t6J9OuEu8yrGLBw+X5G5iVkLCwtC7VoEeCPMJ5FrMebF6bHTO8Ddnat9tt9FMkTlhSPjcDd4FXtPJF7/ExvP1W1KMCaxzpl5mzi5vvNaBcmKo31V0l9FUUUSH1b8G4NzvoUL11qcag/jeXPlJoyfk+nDh08fK5Slw3V+xa/9njYWXY/lgqIiecO7xySOjGGbO6bFqEWK7aj97nON8+SnxS9tv3Kmvjbubd/Kk2LLnFMsrJg2JuRYfbuOP/mu+eT4mKPAh329cstjGQc+3usWF3ke5sbip/NfvPQU2ydf24Zic3GFee+Gh2WLbfb8zEsrPx2T26ZAucjxdp8L776WuN94qzEsd73Cyi1n7A9rSTHdjaMVrycurSZ045YYeSG3cvKWawvj5o9yyY1/GNPztW2e9/nMm+nr3/XdmPbn9lksLj41ry+feNFmTS2XWzvrb58DG/YP8z/jN24Lr8zj9ufmTj/43f15rrc8ghtc4zp/Hf+lg41Nfcr5G5fe8vFVTjSvbvn/xMvY6nq3OmU7nmxa1xkX1TPwtPr0jR1qM2MK3Jw+vLH0xIvFfWNZTVl2FUPlXuwB356jP/dmkt9vBpbXzbVz7Iu9FO9fqeJ93d8//i/vC/rP3OIFvYELaLwb5AX9rYgx2CHsdZ0Bb0AvIbL40Ba73lIwtMhycq95tBjFLxWBJTD0ZzJh/vjG/3p8+8ki6fnXXvryTxLqo4qQ7bFvFpFatEqQqyioONO/SbdCaOGEtDp/C4DHWAXuOV/croKmmxH1rW2p6JjinoRtFTu32LbtrdCsoGA3vu7G22pfAXq1oL8VFzeRX7lhH7a/9b2xdYFkXBWHT/JTPHbc5oPn0YLwaY6OXQuqp4KhMV9tFxYXdm9+cP75c9sXI7f4eWxi0Rw3Ble/b4nhWzC18vzmr9v8vCnZPO/8bvFaOnbj+hUn53RzbH2vndWa+vemKe7nyd+ey40DbjkNz72K+Rq/XEubFvf1fzkSm8u56/vp24V28bRytPHzeOUxx+qc8w2W8yhtc7T5az8uDXnSJ8+tNjZ+XoBbL6y1iwvox/H0Zvpt/j2On3vTgP6rc8VX+zvXgZunnOc6fMt311GtjapdTzlbHlrj3XLRerV4pNrjWDRuK/f5k4fGZLmmnOvzrqVrHz/5WPlkHzi+fidEudjxcR74+Jmz57J837mar8C3++wmuPPTNaZviJ3jfj+Z48JPLpif+6g/nRPnN/S//OUvFwy+17Hv3hf038tfX1PjD+eleE4Mkx7g9S5dd8ENxCYHhHlLzo67hKdi6WQpsZbYK3wWkdPWmwKLhExUkPciZie5+7V9FRvGO8chmRY6vr7tPVf/HdUWCyXptblwxukifwmS51ChWGK6hN7kVIFkTPvaZL8Ep763X5bYGYtPc34qDhbOPW7j+CSA9kfn51x0nhmDzJ9/Oddipn6s75nTErjmYHFg8aTtKthqw5rfanPLi4WHNY+Ve2tsY2nlu/F8K8JueU5c6ssbpi3+qyhbflo8W7668an5ZcXX+PM4xh992HfGZfOx9t7y6sa5jMefenIO2q/OidWXfdn5VEPar+PaPPd8bj613xfXPeFpxbb2PcXyqW19ssa62faU1+7niXMWf/XO1OK0FR/jAttYyHGu2HnikZXDjjWLjrUBDi/yL3e9l96cY+WcxTv2VTHXXDVXr5w/529/7ea095+BvHGXfekar7a7VrGvzH3mnfMZ3xKD8y+LI8eSsarx5qPbW/ubk9Yfj0E7b4oYN+W3csXKzfO3xH/wgx986trnb7nmeC6+Of2Vg61zPnfjA+KEn2+8tvrqzzK49nD2wRKPmN/6rB8ca8e4OWl84PeDK4/H4/LOn1tunzb9E6heF50xwJpvMvoRettBze/6j3xnE+WM2RuWjEHczRHvd+hv7P+bc/zDT3/6008L+t7h9Y60ielJEM45A87FUIWlfZq4TQzdjXWfTiLbVSI8303eFW/PlTmY1L0D90RmnS/zuBW42LwW9Nh4W3S678bOwmGh9NxaLJRYKqQ3QSEGS0yxkbEs7raRvhcm7HsLUXGwBLAFhHG1iNFkXgx1I6LFjOfK3CzuLRIYa82D6z2nJf7u03dPuJ6isaJvMfBYnVNt9nf7ynNojFdRWw45bVys22/GRO1Z86rvnetLrHue8YyPmxzcOMfta3/juPp+VcRzTbHT/KHQfLLfPu18XOgs3i+PGtNc+33ierPzhtHGE3+0iDImitunPLzxwcoL+4rrFnYXNm55d8u/tn8VG873p0fE76Zp6/zC/Bq//Om+itMnDqym3jigXOs8Rn9sUzXZWDaHFWPWENqtNuZu21b/NdeLOeOzi5+bJhR/zaubLhrD3pD1oqL5fMZCG7EHf3Nda8IzTheH9SvnGzO3WzzI2OfcWrCffvm9vTdXzDGex6vc5Lr6hThXG734X33b7/RBfWiNXzm34sqCvvVBv3vO1XDna+NkrC2/NbfP97OYP+Of+LB5UdvJC/o3xpzbq3/nXjnM9QixWPwHRqtxS6PKPZ1LOR/7by9s9E9b7AdzFmOAl9PnifUXuUP/N56U+Os79/F/fH/k/rMusqA3WADxIikLkMkM0vGL6JxsEIgF2ULhpDBpUOyXZPz9VpC4ny4Ma9sSex+reKxix0TC2BCXE899lSArLC4auM4bEPi7JNLCwf3Sj4nDC9YWI8vGVbB0DPvAouDCoYVURW6Ro48ZVy6GLKg3obFNJvpbobQwcCNrz7H4tCBVMJ7EwOMbF7YXn/u8+6wAOh/fMnbFsvNHCG9Cu8Y4vufxs2N/uWhJiGPduBdf9rHbNp8a38Zw8YH9VzvXWO3DfgKzq83yJ5zS4qcFxvJf47BypJtYxpb5r9eam80d5b3FSa9y7HZ+5cBT/yuXXmF7cR4xXv4s5xUr5ZniuPbccrf5XV8sny2MOY7GovHUeD5tGtneGwffYlTfMe4tf+inPnWOtJjnDh3XoKuLLx27Fadb7mJXNaD5U7vLq25vXJRjsGPxcm1ZNUnbOOdXDOHrYm7VjjdNND59d/LpaYDy5vluDTEezGPUk54nmlVsNR9WLNfGQ7FoW291YPmodQ3njVli4zvNHrvcZGzcOMIL5/LNE0bBZPOUFyKyGXXanTE4zp9UXPnhtQY1wSsbXuUV15/+uklwzvWN947XLbfW2sKc6Xq9fTgniJc51pxVXqr9X+zv0L8v6E2fv1af/7FH7gFNQVhBMwHR1o9q3YoPJzxiYPC3CHD7CkITycWBRbpFw0o2t1m2lxxbcJTQznf7xYXPrUBifhUSSGD5BjFaYvnkA5NGiaJiWaEj9mtzZ4nAiqFF9pw3cVXcnFEl/tpm3xqztwKpbdq//fsqs29+KmmD+xZmxtgSLuPghiF8beFYC7Plj+LMvjE2i8/a6vk+xdI5Q6GFb7rBtHLb1+OPtRnQPCgftPhcfPHEZzdfLrzc8FosvPIbhZF5Zl0DpmrLitEqwp8w377NifWJ8+qWz7b/lktPPG1Ou/H1W/xwi9ttfs1F4xJ7b5qyxlqxWRhjnKf2i0dexcbXVOf655rA39Ko6pUxvuJ42nuTuTFkjMU3xYuv9YYXNpgnrE++rnrMXMsPT9xEnnbzwH7z51ue3OLPwm/lomPi88xrcTrj+2mObhjSV/PB+eccaH1xzvmpwrb1Iqqxtj40361L+MvxPJ/7u+Xq+w2z9OOak3mcO/727/nM/IyZW64vPC3f3mzDX8VO+3BNYO7oZ/q78aB52jnterC14eIcFtWLb8ort03+my43/raTWPHCOa91iEXr0ebP+e5Nl244uB4Bc76BaX/gB+svPsEOcOfYOIdO+3OH/g/+4A9W2L7Xse/eF/Tfy19fU+NPj9wDxqfkMFneioS1IDCpkAQA17tkEGvbG9gm5woyTvWuVQX4ZvcTofqa9s119VsJwsRlsq8A0n8LkBaMXGfxXaKJv2nfRbT9WZIuSN3/ExbqC8a2zTci77xceCx7vNt+zldsTeoV3Pre+PE5bK3IuT+uNSEbU8t33V1dMVrFXWPWvm37W+JrfC8MOB9bUPdaj0fsHLfbfIwR51T7WO2a0y5SWwB5LozjHCmH1PYWRBQJxdbik+9D+mtOtcVjli86/vI7fNscWbhe8zZWFoae+ONpLj7nfm1X+bDX1H/EyTEvVl/F5y22GA83PmVc97fuRK2Yuf81x1f5u+a44l1udE45h2h3W0g84eKJC4xJa0A501xRm59wZBzA6120kh/lPNtmvvDC2ng7n12w26616LnlaselXX+Dv2LRfPF3t/eCgxsQjfFp7zvnrzh6adCZy21Bz00h+wYbunA1v7e9x+Du8GnTn+MQG/ryZgJxRNfBxLGni6ku1lzLPWms8b34A6y2f2vh+ezaZ3FMc9gYOGPcFps37l9zKqfVDucSvlx1Ff2Ya7i2/qrGl+Nqp/nOeKKf1nDV0s6RPlpbNy+oVc9xfnJg/jjH19hcxwYb6x6PR/zOHfpvv/32lZS9PP/d33zZ5Ktq8PG/f3/k/rM+8Mi9AehEsvi1oPCC3IJK8nkHy8dWMQJQO3YTqAltm7zIZ4LeafNC25sYr0SJMWxjyYY2Ji2PbQJt8p929qVF+mabj3ejweRkkijpm8RL8M1YC7/FxIRK8ZLa6NIAACAASURBVOLiY7VtnEzgjrfbmdAhMPdt/xmz7vtG/hatfkZ4PP8WbMVax2wMK64uGF7FoZgqlp4K2/b9VHB7jr6uYmuccM651TGKoxaq7s94dcxp41hZeBurNRePY15orDyWx/C8XCQ88Vdzhf48j1cxaQxdCHTs2m77PXbxe/PXzf5XNr+KTbnmLf11LguHt36N0/rhaexq3FtsuOH9xiHO5xuObznu9h138ReLNvupHGmuWjaD/eUb2reP+q0+P9+XNlkPmn8rbs6rxbFedPmRYOxdOn3zq/1AG3N1sbh8ueK9risPUT90g+BVf2ibdbScZE5prIkH4y8u4hpigU19dBx/8BNC5o1tzA2dP9/PHVYW6eZg7HEf5zOLI2P19LeeLMVeX/PEY9Ui+u0mgv0Jzqo5K7/PsS5+uY7H1rvIw6dce85zt3i1XfNb2sSxVQv43BN2rGPFaevfYxdzB7Nv4Xvb0vgYj/b/sdlcwDiM73q6vnEdbpxyLf36sf7F9/YrWOAvAjB/+w8bzx36L7Kg/9durPN1Hv/4994X9J+57izo+eLE6ucluk4ugGcxMzCbtO6PcxCPRQVCvYl5Sct91SYKhfPvSaoSeQkIEaEft3+aG/7sBgLEZCJv8VIRagp5Tu7HYm4f3BaLHtePh61Co+RfP61YIqCej4mzttsek+iikHMtwmTsro2ChYHiHVtqQzFL/zfBtR/qkxLwyhOLTG1kTPfbBe+y65bbK4bGTf3eYuJc31xzQXDzlX16w82y2bi07Tdhv3HZyif37SLA8zEnvcrRdR5/FVMeowX5wr77MW7LR/bRGrNzM4/eco5rHDf303gaIzcbbnOsD986h6f+bjm5rrn1U78yx7fEbmF1+fKJB6xJ7u/GL6uNsdLzjL34x3nS+NxysviwnQsvT7aV726YNe6w86aD1mjnlvnLc20em3Mdt/PZxX/zrf4qHxcrXtC4LxZpjWP96LjazrNQ8CPB9MN4nm+x6jG9mDnHjVMW6Wccb9TUr4x52vMWdPzbzZHGeNlWnzpHuzGOT1edal8eG4/Pbi9zY078RtwYOP0Yh33/kWPk+fCZTRDnITgzJtYcnCvn/NoccM675mttaX8QH+PTOVHcF9euCbGxi+bGZuVgdftcwxz8Mx6O28byCuOf4+D1XNfNkFvOtl5urcdi/6ZH9V+xb5+dtuDivOX+fUFvhP3mff7ws5/97NNb7vtfE63FvpOqhb0ByWf6M7h9jIW7F80moQrGInDbTH8dg93MIxi16SayPu4iGuFapAR5V2hJZkjqtPOLYJYv3RZbungl6U0m63E8208MTWiOnXFRu0oqxVD9v/DCvFxUWayY4yLrkj4i9STIjYUFzMWFjxdnLnRWXG6CVRG6ifeiIIs2/rH/PedVCNzyG5uM1fZLG4+7cq/i5HxdsbrFYh13/DuO8XLzneP0FNv6znN/WkyUE2yT+a+FCd/Nc8ZFjzcfV1xvsSlHLT+72DQ2TlsXbLXxhr813xWjxrD5/jRP+37Z5b7qv5Uryz7aPeF+LbSd8x2rCzFw0kK79tSGxpU5+l/alHP47vPGpPu4bVhU56w/1dNb7Mujtzh6rvhr+WNxefPQY1Z/+DOwNyxYg1fuNh/4br2t3xgLXBQvjSd+dlzW7/QXbzsuxpt9ymKzmxL0hzb7nQo8FuxH8j2W82hxxg2PtxxYvHCLvY97kWaeq/Y5F87nVdPAjdaV+tx+9eKMWtCL/5v9Z7HG2/n7HgDzjMduXmEHNhsvxlf7s7+M9/Z32hmXzuNy79Ifz935WtuMKWLWFyieNseWM8d18wfbWs8R54Ut5ud542OfIzfwo+dqnmfD4OYLbCj3urayL77YS/He79A/SdVXfe5XFvQF21Mh5eSrKHDOxOMF6BJEQMuCfiVNRbwJc+x1gnqRS/J4tw5CbQGxErCCWnGqQN3Eywt6z4frSzAtWOw77HYbx8ILegjOZMOxEubaHKhPSkIuWiBF+rfImIxWZri4Ip7uuxiAULvBAdGv9st2+7C4WuKybDe5PmW9bcM3Fd8WCPX/rZipr57aGaPNlVe53/ysTy3sFf6bTUsAn+LovF3X4tNik7Yr7+0Tx+DmD/fVYszzXsWi+y/+jAvPrTxUnC3sFkvllPrnluvkYzG72tsvt3g/jeMxbv03vt9XaR3r22fH1PF0rp/PXvi8yo1utJovi6EbzxRPy99n0/psYNOWf1k0Ek9vnJpzfd3CTLnV+LjFtphfnGkM89m6BTZqE3jgXxfC3qxanOK++sTa6Y/6we3aD0V988nffU03gZzbXaAUB/jDfSxtbfFf+7sJ4MXbytvOxfVU2zc+zrEnH3lTCN8vnrNmluOWn40bbLF/fAe8seXaddw8VE0xNyw9YNFJ//i/2vakFc4X14+tuattfvFh/cs5c5NrS47bL84/9+eFPvG85a5xcdNicwacw406x5VzXRDbt4sLbpy7uKrxdv50Yb+ux4/002vOcfq0H2nv8b7Ygv5vfV8l/Ytt//G/eX/k/nPd8JOf/OS7Js4ByxK1ho0dyxsxeDfyJvanTxb+6+68RQJyhERKIB7DBRY77thLEvHYvYl+idIi4toFMdhHq7BrYVKfkqgmvBKBCdzXVyRvBdcitM+A+PDhV97YukT9Vb/1V8XQ8WsMHWPGblGyirPlf4vbrbjwdS128ElxbF9hf0XmhgPGW3Fex+yfxu0mEMu/S0Ab8/O9ObgKlIXr4tAxa7xcsC3uoS+LLX5oEXyTErCz8nRhwWO5AGi8zBUrd52DxbL78hyLu1XIrHl6bitP34KD+qfjEGt4qxuON/83hrf51sbyQfPofG98ig3juvilre/aMEf6LcaM98bGjyyvuZTHb7Fei8/yrLkGLFnn6ivmbkz6GIsJ7hCin+duIMVjF/tnDDalsc+5dtNBx7/8id8WhpvH9v+N/6qDp3/fSbYty383TVgcWh93/rbR/nK81zw8zzWf5pO5xfjty9vab+f6pCnOTdqxoPB1XvgtTTux8O+IG3eu7wZJubUL/2PDwsuKm9su7fb5ldfFbGPE9dYA92O/W3uaJ+Yez615cON/crq8VR5qTq7Fe7XiZpvbVfsXhnysMYXvy6PmIWsC7VpnrzxdWmeucFwcR2+mtd/Gz+fBRI+57667innjxnXp6ePw9hd5y/37gr7Q+LX5/unP1rlwADArsVxQOJlbSJQMua47hhAcwLT4lJhdbJ1zBjPjY7NF5Hy2eLCo57jFwwlngvM1HqPCZT9gvwltkdmNiEvA9TF9PRHVWvw0Bq8EfYmIiyDs7PsFngSz2Fk2MC/7DB+8ZYG4RHL59Db2Ei8fKymXyBtr+8Ni48JuXeN+i5UWX8b9wmILm7bHF/ZJhX4JbNlu3Rmw0Dam4KHzs5g9+aY22n7jyL5cRd6a6/L5E34rwIj1Oe7F0VKIzrcx9LjGU+NV/q29qxB+GmtpQjVj4W0VN/XxwiS6sHzkcdvX4qX2hY+7oG+72nXDy+KEztt5uvrxsdMf8yhfEdfiwN+5tgtGNAw8rniBz3Onxwt6FvD8C5Z9vPg2/668fuWTXrNys35b+VOcrni5n/PZm5Hgor43V1abbzzmvhbGaz9jcvzYRRwXxrzZZn1qHplv6Zv2LNB7k6Z8g/1e0DP+Ld6M0UfGb+09f/BlrBtjxQJ6YU7oXBem8DHXMy4/i2xOLn0419LPOe8363O9OfiJ9x2r6uYtJ4rxG56NIfOO/WScNmfhEuOTGGPr4rs1X2JpvztfynnExXF+0qDW6ituHCv/2g7wjr3d+KCtj3tjynjCV/Zj/bD0snlOP1/sN/TvC/pVevxaHPu0oD+WugBowjXBK3IlVvoqaXkh0yLk9ImILFD38XGTS0nAnrcNLmq4O48dayfRyeREhrCbzCXriozFwD4yubS48Lj22Zqz/VsyJOlNhKsoWMJdJJvwsM+/O1zEv4i6grLI62YjdnqRVLGv3S3uOv4qdGzTwtzKctvhxW3zqMJh3Hfcde7GMGuza/nxJqzEyv/WnmLR8XW/LoRv/b5F9F3cge3bv/Zzhfv7sHLz0vgxFlpcwKfdUGMBZBucb/jnluce3/FcRcUTJy+fFNv49uZLipAV09X/KqDMUcVafVDutC+cRzdcLiwbP/gTDYLXnvDigmxx701HF+85TzxXt22etJ3nvrjwPJaKBrKoah9PG4zm2vMZDeX31ufY0QG3A4fG0Vr4fZ88rY1v4bbyx/Kr+Z8cts9ZpDlXzO/G89N8jK1b3tne89nj3H4T3PG9kCjntJ7xea4z53s+/gyeqk+NtzXpfO4TE2CiC6ZVJzlO5s/iovnSWJVvnQudDzFYnFF/nDZedPmt6Tfsd2x/NxaeanHHi7l5zsZaNzqK/eJvzducVX69acyrPC9fvOI0+3lx/PKdsQ6Hc+3TYv60NT69UdI8Zp7GvWPnfoxxc0N9db57Y6kx+mKP3P+bT6r39Z37+F+9P3L/Ofd//OMff75DX0KoCN6KMgP1XNPF8VuTFPJxgUrSrEXkDVomXy/ose1c56cB6MfEu4oEkpbCvERe4W2SQ07YsRYCjoFJFjJ5EtmKLtdULPDzW4pWC6YLVIsyBd2N9FvALiEwsbZwarGBX3gqoMV0i5f13bGxeN8KnUXMNwFxDuCb5oiFynFYC4M1zppT8eh4tUB5ouUWVe7HRVLx7Ti7nWN7a/OUy8a887l21TbP2W2fhP8tMW1B0AXMOc8bnW84ayGx/LIw50IMW5v3T9x1a1v/1+76xVzGtatgXtcx99XHad8FOrzC8f5748T6Z+lQOct6U73rOJ7Hauvz51oWwPzec+mpcbFyyJjG3/39KHOiL8aBV8GVF0CMxQKN2NjX4No+Q8P49/xu/9wp8p/S4py5kHk4d4jXjVesY9biJy6zfrXf8mNxZv0954yNhS2uP9fxUwxjxvOzBuKf+txj+I75mpNrJmvL+umk9aY+cW3i3H2Lr4yFlfc+Bs7wqxdmT7pyy5li85aPizMbI/vP/ZjfFg8bn/xJPdfCzNX62lqo3+FD+w4crjk6p6uV1Ufri/PpVhee8YodY3HlYa9Z8XOegSHj2XxTTuyiujnrvH3iiXJ1MfhqbQC/H/8cm/xUhsf1hs4Zkz9HRyzsT3P9Oe8bnvXJaXv+bN0XeeT+33ry1Nd37uN/+b6g/8xhLOghDBdTi0SawCuBnHT0YXIxSWHIW4pBrrMNEAx2+BzJ00U9iVLy9M73Kv5KkLQxufc6i7xtZOzbvN32lkKQZQn+XLuIruJpUmAMF5Sch4RdIFr4XTRYDJcw0oeJrfPj5TQtOB0v5uiC0O1ru0W7ha5xvhZRFRzbu/zlYqULeou++2E+TwXLwkEFrvN0jN03vnQuME98sN5psXLb2Ln5vXN1gVh/rpwxBonX6qN54+sad3PFU2HSvPX4K9+xf70U1H5vbJwvK/fqF3Pn8mGxufDj+HtMbDG33Px9s+OJU26Ldm+EGI+3vCn2jr2nsDkLShdhjn2LN/fRc8Wd8X/GYpHcgs8bc81Rvq++fa7tzFPG61qYO/bl7+KgODGmHQ/HzAv/tTDAH6cv/MSGBv37bv7a+CwXOl/sC+NvacDS//LRK7194qvy6tKL08Y//eNlhdZq5tc5FCfMfeXE4niw6DrFYyzN+T6cTr/E0Is+fO+X51mjwDHvceBN7jebWi/ZB8sf/Pk78pTxnJ/HHmLDRpRfSogt/RnCjTfM4+ZP46I5iO3dmHHMyKOF/frUGDHHMxdrk7nRtpO7xqW5ofN50lAvSFn0Nuc8v8WR5MrKL2uF9Xnp7crlHvNczme/96HnGPst9RJYI0fAXX8C1rrijGH8LW78Yn+H/n1Bv0qlX4tjH86Cfonbjay6u/iK+J1QS/g41gJokcNp6+KhJHZLdI/hosBJbOKkGPGd57cKpcmkhVLF54nsmSvX3NBkIbA/XMRUvD3vVewt4SEetccL6nOuxchaIFsoVjG4yNVC4wJu2Y/fLQqLAO0v4wLhqJ8cT+PaWKUAJk8QKYTa/iteS+K16Ukwi8/OrVh0UdCCj3G8KdS4VjTLAz7vedSuVZw0T1YcG8/m8sqXJwy4AKpNLhaMt/V5cdI51s1At7PtnnvtMK6NI+fTKmDwP/h68k3x2TguHL3iJsefhWAX9PZxOd6LSueI5+PY9vMrDrX95R7H+Oa3xuKWG8zxponVptVvOaBzW3O1n/Ctc+qtubK4y7x8W/DDL17EkhNHY89iDq2lwKU4boxXPIxJ50jzszzSBS6+xUfNWfu+3E3s7KMuzm4c/ZTXxeYtvotP6qtu/JQrPJbjuvDs+fv84gf7vT4mvrSh9uomDON5Qc+1xh24Ko/Wj09caFzYr+upzuX35rHb3OoAbmIUI45DNyEcX2PNP09tbLCFNt58WT7q/IyZ8oHrhXPufPdCdW2sdX7Y21ztceyiz1vMii+uWzhdvm9ONH7lVs6jyWcerb9p4w0+80d5Bkzz1Efzlv7PI/df5O/Q/9s3Rf86j3/8u+936D/nKS/FuxVETqTewV4FB+AjYW5ia9C6SDMRWzSaSDfC53oTHHNYyXjOkRBdfFo87IcmVMXD8ykRLZ+Z1ExAPn4T3wor45WIfNx9rSKjfd42cYh1+7agrc2Ebt482XrsaxFqUm4BvmxpUWj76mP3bQxZrLjeY/OZBYtxeJuv2yzhrWDWT6u4bfG0+mDO6ycLjRdjLsE0duw3z2VJgG166/nmjXllbYytDYibmHcexdT3yW9fu2xefPBUBNc/5QrO2we3MZZt5X1suXH7ijltnafNK7QDHN1ymuvsc+cUhZI3Ep3zznVrjP245lD83r4vfl3xW+288GAei5dXTjzZX3zeeKLaumxcPuv8zHXLVtqbM06/3uz0OW96Or4+Trz7b+dg/BoLtbNzsOY9aWr7L5f5ezXjSWuxD/8vvUcLe64a+TRva5e1wrXRwlPvTi9db+4xVjFlfJw2Z2zjAQzUDvrxoon4n+vXUzLYUJxY27GnvH+uWRtgzLPa+sQr9vWKQc8XK09cRltj87RvPWu7fd7Ys3bXhvWEwumnvrTPWzfYVuPjxreuwZ0bbV9MmbMal/rlxrcd73z3nwKFJ7owXzhofMF9MdR5eXNxrWnA6Bnz/NTpD//wD1/Jx8vz3/27L5t8VQ0+/hfffPOn/+irMukvzJgPP/3pTz/9ht4kWkDy/eywA0CDy6CjnxuoSySQTMkUIuB8wbw8RoKtc2tR1fb4oY/OvIVcWwR0M+CJjGyH/eBrHCMTsHdYK/RLBCriELht6FyexriJGH2YsBzrznMVXDfhtDh3HI+xxvYxC4r76WKhxYBtvfXnTZAKqeP3tDBpTFZxYlxXmG2bCzDnq++E+fpih0VV83RxBfN9EkrjziJW7HW81WdjXkx0Li58bH83CetP23krTG6xrk8WbvCJixFj9OZP9+3PxX/ja1yv+az5lwuxzwv1bmr1+5PaoQ+OIdef69Yiz7Yv7Jnzlo9vfmree+433vPcVszXWE99rXMrJ9zvDVvVE/NJ7W7R2z4XRukDTjLnmMuMFce7/HbGMD+ezzy238f3u8h7wlgx4EWbfXvzfX2xNg/PtbdHZJfW3nhtLbRt/40fWCTTtjbCdWthfq7pAru+qF52sYePwNzKHT/WfqsTlr5juzcC7FN8iU317ascvGl6eab9MFfnzsoxcudJ25a/m6M3fq4vHIOO2fi71oNvmWc3qJzv/omN9fXVgh6sLd5c2MGf1avzvWPVfuyinfX+STfIodYR+Jmx6e8prra/9YbxU53tfJkbczlY/2KP3L8v6F/Jx1d7/sPPf/7zTwt6C+ci39Omv7shGSEBii3Axqzpz0JuUVrFgZOFZFtFC6JfYWtSrSTDHicqv+tbBUzJ2ddRmDD3taC/ibb7dVK7AMNf7uNmY/3uuZucu0liEb7NdYnDk2gtYTd5ch4M8Z02a5Hl+XixQBG1ijKLTH0J1roxdRPQNV+L64qLMd452p4SeXFdm24L+uZKY0veOBbLRxXBhWHnwRJG+4b+PM8bfswRLVJqRzmC9vb1U39c78KgOOo8LfQ3v3j8tanouS/RbvxbVCzs1LfFzM2Xt/HNk8U55/rb9y4gGof6y/GyfR2bRR3/dv7llqeC0mOSD+XtJzzf5oBN7cu+MxYXdlYMF28u3in/3L6XI4zFFvZPmHri/1te1O4Vfx/j5VFw/Pl+7pad/4yFFT/GIsZrwcVYi5d8zDzeeTc3uwAy95223kgol6xcvOm986U6U04v7taCvgtlfNxY3vSy3NvrbdPiInOx+e+0XTnVPuwn64I5qPj24p84mv+NocaheY2dx9bbuwPMW+3PC0PsvG2wcO0Nv8aoa6mVs+eYY7r8uDjPvvFnajNf03qDMautxvFTreA8aR6wHvFLQxmn/8IN+IU6wGMTV/yytIX2t404coG+7BtibcyUb25cdI6fBf0vf/nLRbnf69j7Hfrv5a6vqvGH3/u93/v0G3qSnTt2JbW1+LUoOSFIWpPvaesNAY+5CLlkYq8xLuOsR16cUCZ1C4QTkvmeImGRxCJ3k9Aik5LBIonV7yI5i4Z31y2OJezOo+ReojSh89n2ub/lIwtm5845bxxVjDw+eFo+9JwtGhD4IkF8bzuKKcfQxdjyo315ExznkG3y5wrZK8GscNc/LRQ6b4Sk9uDvFhf2dTH+islu2L4dvxUQt/arUCgndT4W1F6P7zzP5rj9vTabFqbo1+2Ji/nIhdyKa2Pv4ml9XvGxL1esix/8efLstmjvwmT5fB0DW7XpfGcBV23gt9bWlhuPWXOai70G/J9xV383Drjl62m/+lmYe8oj99E+zZ/FXfHzFBP3Qyy74Fm5Vh6rDdasNccb1zgnnM8uzPHFwcF51PS8TM0v1kMLjBNz+tPvoakdWq84N8yLnVtxfeOvlTenre9220dPWuF43WJ9w6NzgznaNtvkuXrx11jfFjvkmTcSumlHm3JROa74d3zLG+XZ4psXadoXYMe2epHuPhdfg6OeK5d4Ht2wYB5Lh4wzuA6fkR/ojK/H7ps/l9+x8cZBix9s003bzCG166ZpzQn7uTzvPu3LG5/Rvv473/0UAtevlyf62nXeMbK92NfN8OWHxv60OTz4Rd5y/7efFOnrO/fx77w/cv+Zf1nQG4QWS5OWd7ZLpk7MJaYIM9eZfCF0ErNJ1UKhO1hdyJ727t+fz7mKDcfOHFrQ2Tb7oqRnwmP8V0XVInoT8OmzIoXYWbD43BiUOExuJlj7F6GrIFYQer2v87xa+FQQPgPxw4dPP+eoH92+orZ2rVfR4oJqET7x97+34meJXds+FV5cfxNq58CyocXa8q8F4BbHM46FA1xZKByb0niLkJUbts1xLaaNywrtzd/2Q/ObOVMclava3v5yDjmvzEnOK/to4cB2vsI+17vdsqfxbXvb2vGb642r58NmGQt5/x3zW4G3cLK0onMlZ5yfjQvzbH9cg+5w3psQ8BM4BwNelPgxbuPu6fPNf+t4OXT1u3jBvnoar7H2925eP8XdNqz8W/h3f8zT/FLeas6X9xf3YBe4PN/P57MY++3f/u3Pd2/BAS/cQ9O7uK9OOde8Udx2T7xorSkflHPrZ+PYC2rjpi/Gsi3OC9tx2pjzOk/Ok1+t806/rbE8Fi81hB88rxODwx/ExD5xzL15Um5x3tO38UOfaGfbnPPdoOBYY3tbeDbmjtXZTOq82q/x31h0LnAUda43N82JfPaGyNIQ97/ysH0u3W5MzNdLj4pLx2hhEYw5dvCM8bfO2w+ev2/0dZHs+PPZLyYkBgtLtqv2nHNsLJ74eUFPnjGf8gN+v3E1553bzsvzUrwvcof+P/g+qvYX3/bjf/q+oP+cb3/tr/21z4/cQ7oVbCdv345pkAFUhJOkOP2VUCEZC6cXMxahFgsWHCewScfivYoHi6QTqAtV93kjw3Mc0UJ8/K+vax+2o0RhIbMPKx6QCrFwHFfxQb+LiBdBVRBMImtxtMj/JgAVvps4LdqwrZ3TEj63d5w53v7qH8fH9pSYPX/nkmO9/Fws2M+OcQuAGy5d4PSa4sKLIefUKgY6X9rUDvDIeeeEr6nfV1xvPjZPmGPw+8Jn8+cpluUe+m1c2we+eMKUY9CcueF35UGxX/z1u7nEdpJ7cLL/dbvyaW164jhrArErBzzlbv1Ef/xLUdY5OH9W/A9OWAAW/8uelQMrNuYM+6ULpOJs6cKy65b7K79o2zzp2K843f5ojuNnFq9exJb/yhud81vnxsbNseU8Yfdbv/Vbn++m9Tf3fsLDdUr12jrkXC9vOr43rnmaF7HgZVvnu+ugxY0e52xmnAVl89N2Oc/cXzXImPTGQTd+nYPM7fiPTbMzHpuAjO2nJ/CtFybGDZg6GwRsxhhnXfAQO55scOzot37Ez+s9B63hrF/FLLHqws21G5/xz00/wdbp88ybP+G3uGDlt+3EX/Di6aN1s78XL2iEc9CxZt7EvdxnTXIfzbNzDs6+4Wrxhv1L7e35r/puvbOh2tm4lbOtI/gILBnP4H6tl/DViTF+d06gXQtD+MKxY/yzoP/FL35xk6E3H//ufUH/Zl99bQ0/P3IPsLwQNimQLC6UIOkWWRaQmziZkAAnYy8hN7gBf4siE46JrP3ZXpKygaktTWSuw0cklYnuRmoVBXzvOXKMtti35nKO2c+OYUW7hEq/jnUJ2AUgY1l8bGPt85xcdLg4XQvXGwY8lkX+ydcW0BYn9qtxZZtuomWh8RjFV22zH24ifLvGuLDtFhPngXHdwqB5iz97/Yrpwqex5tgYYxW94pO2LT4Wjuxz2469zgP7ufGpj2rvbf74YBUczdvyy5rPEgfnybKzBYnneZsXPvcC/hzzW8gby9rWPm7zs/3mntu8yo0Lo16Ir+bFxwAAIABJREFUOVbNjTUnY8YcRhHNXZ3l15V7K2a3HDWOXi3olz9fjb8403F0zMwd5e8nzC3/Le6zLYxLnvRcc4VNgPLk8nX7MoaLJTZtToz7+3s2NJ/qlVVvGH9ca7tdD6z5l5dow+KvXFWuWfFwn15EmiNPG2thsfWkpzfMe97GXfPV2uD4eZF92pyNGb+01b6gDj22NC7otXGHT7zpwLWtP8pTHhdsnjZ+qz5/ktG+cb/FFf523690qXbxVEN96HYdx/gqdy6sccw48mK5OWbsYYe1nGvPv7xk27W28V39MiaNey+AmW/rt3Oc8ZyH7nPhAAzRrvns8098tXKNea9ah80cz7PveaivziP3X+QO/X94y/Cv8/jH/+T9Dv1nPT8vxVtJaPIH6P4N5bmG3VMvyAFZScUFREX4tqA3wQDsFgftlyTBZo91WwCs4obNCgtBx0KAaqd9UJG3cHZxWWKryC47e8x9rPRzsXYTkOXrFinY5rYtEowBx83+sai2IMD3a6zGdRWVFqw1pwoG43kh6Dyo3S4OmOtpQ1xZHDQOLnY8x4pQbXY/nW/j0DEd94rwrS/32dyxb29C5hjdYtg2tQ181P7mYn3VInKNs/zp2HT+zRfH/BbjW5sWD/bhmqv9f4vtynf3ywIejFIIURhy3rzTcRd2G38XP41DOa1aUJxVR26+8XE+e35PczvtuTvf3L/l3PK1c+IWiy6wykHmm/a3cvAJ1/Ut/NxrGtPG6Ix7/LLucL3Kq24Gr/mR89ypY9G07Oqcbhu0HhccdGEBtriLzwtx/R4hYtBFjHmqumBuespbcz994HvwalzffF3u91MqjmWv7yIDrjUmyQdiXzvPdx6rP3Y03uZvYn/DQBc2jW05/ox97OP/6i4/AfB4xdRNc5cmghdzCTlVP2Pb4it86Hjc9LW6YHvta/zsjYUuPquZb+GrXmM+t7Y5VtVJj1MfviV36if7wJxWvSa/iP9b8N54gReO3969UUz7upUX5Gh9w3fnAth6Fftzh/6L/Ib+P35St6/v3Mf/6H1B/zlPf/azn30HGE1KPUYRyItp+N0UCeUiin5IXvfVAsbA7yK8ibwKx46/CPRGlk4mE72FosJNuyZ6RZW5e0GPH/xomG3ojp396LkvYedYyc4xNcGVzFe8O3fHrrG9xaZ+KdGd892E6PxM+o1ThdMChI0+9jQnz8+F/dpdrY3GbgXN+Cthl9CXwK14N48sri0CHCvP39ggv4sX59OaB/3VnkX7LZKaQ46Tfeg4rj5uGL/F/yZJzgHisOZ348nmlPtwP2C+870VQosHOlb9bwx4QePP5bKncZYfFteWz43L5mb9aJwuzu54tzbmnDPf3rX1PM3T1rRy3Q0z36edc8z8Un5yji7sl1PfYlt585avC4PgdS1kzE397O/e/ORzeY2FYXlh6QE+6sL3yRcukrlbx7ETDzbxwYEXLyzynXfEs3lePrpxSGNgfJfDT9vbzYGb9t78VrzRbm1kY5PvBpu/+Mzdase2m1erFlg4vPnTfIWPHSPmwaKLWhVet5+ss91IWHFpbJwnvlPva7sJtHQc2+ybV5zJ3Nd8nDvWs2LS7ZZd5WrzBxsopw0/Fakt5RH723Z14Xr69G/ZzZnmbc/nxgGOu+fo437K2DY7BmsjsBxd3vFmi+fLZmUxaS2rphy7/NMQx+acIwfOHfpvv/32LXLw2Oa79wX9n9uHf1EdfPjJT37y6Tf0BjNE1EShODrg4/cfBVe/t90iMIvkSvZb8iJwy3kdp4TmQonktLj7vIV7CRBt1676OediBsKiz1WUlkxN4I6V/Wa7zngW51s8zzVrA2CR8ZOYesFrH+LXJSYWuwrYEhu3MTn7s+fiIqUxazyLBfziYmaRLPNzgWMsuQhYxYxFrj4qpivOy7cVMPp30WNs1S8Lv9i1cNK+ipsbqS0sef7lI85V9IwTx6J5Ud/f7OrxW6HTuLXdk69sm+2y79rfwmcLFOYPtoklL+bxQv4Ja8xt+cJ28NkYd1zXHOhz3eVZudK4L658OoY9xwfcrVvYoEDlDq37fPLHytFX2CIOa0HffFxYuRV+ndetL/PGU5vFN712aZFx6PYucFde2c/td2Hp+M9PDFrj+vvtLlSPXd3kYkz/1ptFPHfw6Qe8cE31vVxWnnRt0jy++Z0+ly84Vh963HKNaydrZcd338y32CUWxiA8xLje8GYu3Sj39Sx8PN/qS2s04sIC+4ZP4t/rm/ceGwwQa7/Ej2Nr4Wet8Pna1rwuH+LPlef0xTVrkXy7rjEjZ284OOddu/mz825x49Jhb/oYh/itvLG00Jxjv3Uure8Zw9g8x7oRw9Mp4Ivcsd5xzDUYOFu4pkY3xoz56mqx6vyCp86C/g//8A9fSdDL8+8L+pcu+mobfPjxj3/8aUFPAQhoSYYmlJMAkLHQh+hNPt7ZdiIUoPaQiWmJfwXzrf1yHWMzlwpiC1d8U1sqoMtWEyP92l4n+3qpSwvWJQSeD74v6TomLigqtC7CGiOKIM+jpGn7Sq7um7l2fpCgfdv51c+Qo4uUhSeOOZ7LRsarQBZ3FQj377a9zn7wOWPFhcBiD2MWkeV6z498XkJoQfJn+vPCtJhtAWLxWjH1HMw3p+1a3LTY63iOTXMM3zi2bvPExh5nYbn50b6WX5wjT/E2Pxnjq8/yAN/J0bOA9YLH7R1Xx812NgeYJ7HCJnPo4ibPyVznfsq3bleuvuVV/cpcjk3n94gs6o0N5nBsYSHXO7GvOP0V3xUf1srGoW3NAbecWvO5YfAJ90/nGtfm8rK717iOKE+WD5tjjsHSYLd3vOEx/w7bthrD1rbzmTeXnzYs5vyv8UuceMLgjOE7agtDi9/gKHDBy77O9beagfmYv6tpXH/auk/nDDa2luI4mtJ8Lq+6H7jF+V3doj/sf+LflQ+1t1zbRTR6yN37VzmBvb2T63kcm6lBTjuwwwJt5SPXFI/M0RxYH/mc+bd5VNyZ040XfOIcbRzWJoF12/2Rd/6ZBpulYMKbYOaw4rlzWvWqr3FO+6cz5De54EfemT+bNOZl+5D5GnP+uUl5yvM3X5QLHRc+u43rW3LYeciczwsyv8gj93/nVVZ8Xec//u33R+4/58C5Q0/SHOA4CSy8FIcuwA2+c97FUJPUpP6KrAAoSWjhgSyc6C0uEZmSo5PAgmpbb4uLFk4WIItdBQty8AK7ZIldJgoXGPjLC1bPzQJ+jvu3jhQkFXyI7WlB73OLsFs4QNargGlMVjHruBcjFjWTmn3z6prSEHMyvozTFisWDuYKHrnOfVZoXJAUJ72++VL/Ldsrho6P/e18aVzXJkXxugoU8vFVLnHeBcITjpxnbrew0vg455YErfg2lzyfxsy4IZ9WbjsfFg+ugsT23vr0xg18AU9TnNyk1/gxLrEPnl/ca8w012/XL44213J+xeyGt3XcMT22sTg7RTaPWVsHyF8W9V78Od7lf2vmKVatjyvGxv1tI/CGg2rS4hritXKpeXHD4Mov2/2KD63JxkU5pjy1vjfvrHfEFXvOv9yVPZ9PnM8L1c5nFuHNIeOMhRf5dArj3/md3/l8kwNbwAiP5LPIs34bx8tm69jKnaVRK6bnWnBX/65c6lML1srGle+2D9/Yj8bh4hnHsDziBUtzCyyfnGXhx1jOBf52fBdIxZ45CfvNjyzowJHzvhzjGsxzMv6IR2sc13fOFXzneuuWa77uVg/SX+dY3ivfOJ/OubUJt/TglvfmSHjWOkB+WH/KueUBNsrKacYf/YGP8ss5D8+T+8YMfiUerVUam2X/uaaYANfwVzdJznmeaDaGzmfWV8YKXIdP/+RP/uTL3KH/z25Vw9d5/OO//76g/4zxPnIPYTax1g6tib8FBYAkkQ2FiqvFZSVfyY/fSJV4XahYTE1CFj+TC+N2U+JG7qvgqO3u0341IZRITIK21Tt8kK3nyxy9E4noQ1r0bXHkWEXwHK+fn8YteXusJxposdIip7Fb9i4/lOBbXPS8Y3WztwWOcbs2Rm5jLFFbRVXzwli8nTMGyb0WJbd8aJ65EAKL9rULOmP1fHaRtPzQ/GkM25/n2zwvZiywa+63+BqL9fUqsDqu88r2d7z6tTG72cx45DhFg783j/FFjxuDtgced+FsX3gj1P7qhpH56jbf5n415Ik3em7Nm0LoBz/4wTfnfx6776YBC7XzLy96dUzKHc51dJHizfphfXRuES/nyMqHYp68rX6Sb/bfauO8sD3GbfNwYffGa+UPc/XK0VvekjuuOZ44q+Oe6/lTbn6Enn7hxVd8es7fcssbQGCdsarV9MO4y96neDXungfXWeNZ9LAw8cYf8fWm0lv07rTxb8WNmS72F0fc9MptPc/TP5sQ5iL70Jxsniv3+mefXHMWez/84Q9/5aem1rNi17xoLTztvPBdvFp+t789B+ceGxlLk4vjFb/mDm2MzYWj5jZtwFc3HRzX5pM3Oss9S09vY4OLG3/Bf7e88PXl8uW7cuBbcqXY4ZpuBhBPnz/XdnMQXIEnP/Zff9DneeT+i9yhf1/Q3yjxqz/+4bwUz4liQipxIUwu0JzQBrWvtVjVIyaBFpE+5/66eHJB42RcyWtx7VxJLBOwi44WoLWvBZzFtgVvRadiTyFhIvY8IfxFchZwE4XnYh82roukIZEnArTN9X0Fl/5aXFvA1twcPwriCpzjamH2HNrGfuaaG25tQ6+rf56E6yaoS/yKScfSY3Ze3aDDns6teKyocb7FlTG/ctQ54/kuPzk+tqdYWnFpLtPXmscTK99wcTveONQ/FnTiunLJXHKLDXnNQp6C91b8NZcWV5vLn/jNfbkodP62L/u+cVh5uXTFsbKPbsfBjRfaZzHPHfpz3DFiTDYv/XevGaNFWRf0vjvvBeTp28W+7Sdm1Tznp3Hg2Cx+O8fgQ2zgDp3v1NHOd2x77XpKb8Wm9jkXqo23nGv+9Lp1vjzSReEZ67aoNJcQH2uT5+RxrJH2nR/Fxv++g2/ersaX78gJsOGFBItz8GH9P7Z1E4F2zrOlk+YkxqjWOHa+69j8xkeNjzXIY7idcwybaYtfe8ezmDrt/HSiMdCcP995YoeY207rT+NgHq1/8YlxRnzAJfPi+MobsGE7lpYb647HTT/LN9jfa8FP868awvjmp4WzPjVqDrvN376tflQjbxtD9jXXrEW2uR4+dK4tzeYa49TxoB6mH3TD4/PZPMJcj8/65LP9T+7CY19sQf+f39j66zz+8d97v0P/mbN/93d/99Nb7gExSeR/ASyFJAS7ipFVBC1SIOmbcEcMW7h5txE7XSidMSnISqhNAMZtOwTSj/S0uLCPKnoWWJLfQuHC10nfAsMkxryx9Xxnnh6/ZOwFPbFyKrogxR8Uuj1Xwi+Rmugcp6Z+SRsy8h0tX2NR8Pzsk9r6hONi0PG/EXyLu3WNSbVztmhVEFosLsGwSDreq4BddiyBfxIm5/yKs4u/4uIWr/rA19lft/Gcg25TgXfeFOsL0+WF5tMtlsWofXY+M5b7v835VV/OTbiXxRnFc+2sPWsecMLCxy1PzGlePJgT6a+4XTi2v118Lh+uXPExx375jMU8f9KJAsjcaK7uXfq1oKcP+Oj0hQZUS83fC8/G52n7lhh0/vitixJv+pC/LHz8d6DPscPF563V/r0rcTJmjG3svcXYeguGzCOda3V9cQ7xxt/8Hpq25aLFvcvP1hbj03YzBsW6F9/WtOPH8/8tJxY/kNPn3xML5tViv/N3XNdcmx/lPvBHLWbfOD7nuP8smvmDfLjxsHFSXYXTrK+eh7UNfN800PYWW57n6f+m+8agefbY55/kkHMsVh0H14N89viu0Txv5wu/8/b1nvfS1mqK25u3rRPmrZWb9n+1bHFVMWNsOK7NweqA8+6mq83TcpP9Ud913tjNGqA4bW7B+fWPY0vNbp8wrm1fPEFeEDdrjOOAf7/Y36H/u/ba1//547/zvqD/jCX+Dj1FSAsFE6gfgfLjZYtEn4i1JAk4KSqapE50Fz9OXif8EmvaOokrdGuDgrEhA28c2K72WzJy3yXdJidi01gg9PaPCRgfUGxgwyq28JHnsH5uwPkuvG/EXyHuXB37xrsE6jEaUxcTN2FeY5fwa4+F7oY1FwMl+caSPOhcjL0bZdoft7l4sWCfOPYWGI5TvC2xvtlqTN/mWX+06ABPzQfHd2HT8ycu9U8LAjhtxfGG3/rjqRBtDOv/5kIL1ltumHPIZd8VLD8as4tLXCy4qCu3gVUXEKvQwK/rnOfs+Kzi07lBHr4q1HtNubC6w93547/ekSvfwUe9S0/+nLG8sD3H+yik887zd/HnPDr2VrsaXxeY5T3rjvEFXs6c+S0y455rzhx/+7d/+/PLvJj7KQr9Z9u4xk8eLA7tHG7F8NKiztcxNLbNC3Bwc55rqwkr3z0uRfEtt6yt5SdscY6yoCe+zqlbvOmniz1wCmd7fOyuX8GMfQmX1L/G1Pl84o//mo+uSXzdykt44szLd2jLx86v5X/m1vqsWmMsYI9t9PUe03bSB361H6on8IGxU1+2FqvN1gD76fRDrekND8eui1zwY83i2I2XGk/7rbFwTpOXrW/apljtec8fX3uOXH+rn5dNNw0qlp8W9GudYH5tXrkmQcv4d92EOzY6vuZU+6Txtg3EAF44f4f+l7/8ZSH1vb9/976g/94++1ou+OAFfYkAwnLhhzBW4CE1E2LF2OTmXSr6dNJWLCzQK2Et2E0I5oU97ts2lmw9Jx736mKiJGRhtdg+FW32uwkQQigZM4bPV1yeRLtFr2NqX1n0XPxy/EZw2NtxEBfspnA0KfO5u/YWkC5KHNcnwXxVjNwEzNdBwvXvK/EzJh0/fF/hW/HrGLe51p+239c8iXf7XrE0LpvrHecm/M6X5i12Lzu5DjEzPty+YmofNg7lkBZni7Q7rydid1xsI/nAAtH/uv+FuTU+dvtf8095wzGgXRf15VznYIsqc0j90ZhyHk45//rldZ2zsey5NzeI+/mdrN9yj+6wgC33noVYNy+xzYt58LYeJS2m6x982UXnacdduXKV+d1ccfogFlxzjvlnBmtBf/rwTwWI+/lt8fnfi/pzznebq6NnPPtsLTScS16YVosXjzIv48o4uuFgYcc8tbD5dAw9v3EIeWt7iTX+oW6yv4oP10nGXOdfPinvG9vHJv/04nz3wtrXdsFdrmr8qw3+bo71dWcM106L26opXTQ1Vs4L9wfevMlRzHSzwPhy3BenMpdiGXu6eWB+qH/8BBb9mQuqueVaNKz2l7/p+7aZcltA26+3+PVa48f21vYuuInvjSM6p/rJGnXadq7E1X4u18O75urbxoPtQWfc9ozDZrH/jCq4rh5UJ2jnJzds3/sd+qfq6zfj3K8s6EsWdkEXcQeciM1T0dmFe3dqTcIez4WlC1CT+o3wEALIrSJeAaVdj3Od516x60YDc2g7i6uJygSMTxnPhQG2Oflb9C0h9twsMJCd7b+JGqSB3csf9rlxZGHx9RSBLWwgWYoafNKYdq5vIf8Svq8xRuyz+nhhzri5FTPFFkXGDaMr31rg3OyvaLYd328F74pfMVuRXra5EKpf+G7MucgonswNt4LoVeFDn83FW/HjmC2fup8WiOUcfOp5MC5YP9zI4uvmr9WvOcdFTIvFVVh2kUoMVj+cW/7vvIwx+7efzf/MmWLHPNjiz/jz2P3M4vb06ZfinflRXLmvc+wsXtd84KJyggvR+ui0bWHZ/IMDTru1oPd5eG/l27Hj4Of8z4sAz7/r6Y5iw2OwoGdRf/xxjp1rbB99nHH9VMOrAtX8csNU411+fvq++K24u8XX9UoxfOt3cSOL+1WkHx+e/9eGdvtyvG+8fq5Z49RH5XvPx3ioNtkGjwW2W+M5n1zDWOvMxeCBftY7H2jTPuyvxa09duZ5Fj4nL05fjGlOc36fuftnK+QAuPX49VNztDzhPKAtv5te504OHrufFtuOYzcbsbV8ZFw8aWh9aT1xnO0T7PGYzsVbjp3jN9x1DYDvjI3Gk9whBqv+wpajE+SoF+blTOob2+OYn2t50z628ZPiFWfyye+KKL5On/gSP572cPS3337rMP2ZPn/3X/+ZLvsLu+jjv/H+yP3nPPJL8UoiS6hKCk4MF7W3Yt5k7wTpTpaF3oV1x4eUS563gu+pUO44nYNJvKJVNDf5LWD1gcmHflbxDckxZ9/FpjA3sZq83G/J0vO+FXo+7jHwSYsFjndz4ozNMUiz86+omLCNUUi6MW2cajt9FN8Wl4XNinjHbb/GpPFhn60iZ/nXtjEOAuBxbVOL05v9Kyee5mq/NTbFVmNpjmgs679l1y13lh0rHitPF966uQXW3Oc61jxw38SaYxT9iLsLsMbb/GEOtA/hAPvC+cecvIhfPNvFfPlh8bHj6jk3/83XayHQ816MtkjDny1w0SS45hRofgT99AP30JZCiYW+fWl/d+4LO/bpynsf88YdTxWcsVssY7Nz3vzCYv78ubbzVML5l8X9uuu38psYstg8xecpSHl8nAWox63/Tr8ucNcCGcw6bnz2G8md681bf3fOLR0ir9Dzxsy1R/m447QmqF3lX8Yq7/WO/VPO4S/uMIONLuKLTeOofll8Yj01t8HptxpgxcZcZ71aetcc8cK+54yZ6j/nGs+FV9et5tClV/iOfuEO9/vEkcv3S5vgPuPen1nQNw5e+GK/89I+N4dy3cqHxWHGsPnD/OLx3Wbx6WnrzZtisrx+2xCxVmKjF73FH3guv3jxThv7Ed/hN9ex5/PBBTpDri78Mk/aGreHa9l4xpdwRWNCfrMB8MVeive+oH+Sm6/63Ief/vSnn95y72RyojsZVnFSUrUQAEgSxYngZD/nb8lqsmJ8Fw0WzKcCwIlJPy78IL1VrJp8Tc60tbC2rX3rzySpxy1R198lJsjQxYD7q60Ihm30mI7JEuQn4rS4LX81TsTwJtC1fW1wGHtub8x0TthRcnRsKra2nesW1iqsjl/n48Kw/iJfbGNFl/6eHil/VfA5Zqe/5pqxYf9XaFdhc8Oy/bCKGsdrMaf94OKkPETfLUxbNDjfFzZWvj8xuud92nVB62KchXzn5O+2iTl58UOeNjfbJwUV1/rf8oFjUD68+RM/weVwTRemHK+viYtzjTmx8bG4eS2EnKOnP/zsfvxIuRfVp7/+htzxXkXwwnR5onHiPP463124NafMN9hAH2d+/O31s5j/0Y9+9CuP3J++2NSAd/2vfd/Yn99lnoUE/56xzTnOO/NVY2B88tk/XwKfHHNulyfsK8fOcbC/nxZ4zlHXIEsDyh1LD13rdIPOd+UYl7l4gwlfeA72Z7XQfixWVz6Zo4if4+5cpr8bL9O/84I+zzFvpthf5Wv8AFbtn5V/nsONt4kFnINfW6+5/9Ovr1v8etpzp/W0NQdZu5cu0t+NM7rIO99bpxqbN/53vG71abXPfOtcXtpiDrKmVS9ph+8dt2pjcQlHOUeZu9vWPs+rPGw8+zN2Wze7DjJO8Ht5Dlw7RuYy8xVt0Kjz3esUsATWGIunpBiLPs/fof8iv6F/X9A71L9Wnz/479AfYHVx2ARdJAVhcK1FpMWSyR7yNKANfi8cbAfHLdRdvJSkKyArSkvUSgAtlPvdZGJfuV1JyePe7Cz5WqRMHiaJJ9s7fwjK4nEjsEV62AcJee4m3EW29ZnjWsK071x4LHws8r/Fa+Hcdi+hbsHVBXFFuwJSW54w2WKTvjsmfl/zNM7czjlXQQJnpz3FWXeM1zwXXo1tj2kxbSHBNbaL9j7XfF++7DjrGgv1wnBzbfFhceMFZRe8nouvu8XPC3NsWYURxZD92cX88nXzsz5YhU/5nqIU7BgfbltfG5O3+JVHfaezc2VcFrxdPPtt9vR7+uAO9Yp1+egpx31929nP1k8XyuULLx7sH158d+7Knxfdnf/PZ/90wXfCrKvlhMUnxx9nQX8KxnMXiMfvb3Nqn+RpcboW9LbN/itWV7tyTvXL2KNt8WzteeIQzqGXxbXzpn7yAqixJ2+9weFc9hMrZ4zmdPPDc+jcvDHDdWvDavEsNlkX6v9bTXbaoafr8WL89Woh6hiWR6012IjN8M6Krzm457kDu7SXvm8L+lWzrvxZ8WMB59pq8YdtX7lgDeUO8i1m5J4xAm7NS16ArifMvKA3ZqwN5l73bR6h/emPlzbCh5xzzmErebRi2XGtzeccm2zmiOLDeoDP7NOlAe7POEV7jh38hQvjxv5gDHLk/PvHf/zHX2ZB/98+ZcbXd+7j33p/5P4zLs+C3sTpgsIiVWACLv8uscnvxTziYyHkMwWvNxMs4Ca5JlBtdAJA3BR9tmeRqfv2+Y7pwtAJbjF86sviaZFpEeAEbnFSsXQhVlG4Cd+tnWNlsmxMSr716YqNcdRx7Mv6375Z8bCgL+KzD4yDxum2KG//9V0LzCfag8QtkLbPmyqrwALXq4g5465+i6Xl3/oVn9PWxafFmXY3IVubEU9F1eq7/lz2G4/FWW1wcdPr/jySZYE+Y7KY7GN0bvcKK/jDxUlz63x3cd9Cn1xzDn+fAsRFSBdmxsf57AV9iyaw4ngUN/YH55qn4Ici6HC89cN84Z80UBSftr4Gu891/W0zsbrlUHnvZn/5Hf/bR+eRy5XX5mHzpO/O93F74oBeWXvNX8aEC3Dn6PHJWdD/w3/4Dz8t6vFdF7TFFLhssVyfgfFqjLHh2mS1L3f7WuN36VQ52e0dzxtuV3ti1vHAoGPK586XzSUWF31EmdrG+uOFe3nSWHNulYOskcR48bt5aOUoeMC++qJ38I1L6wrxtu84Viz3O3ng9q3VnFPW39Ydq3ZwHbO0ZPllccbSJMfF+Wh77Sdzxw3D53if6vDY1vkbrpZ2WBdsk3nZfi9On/BIf/B2a3mF7c4/AAAgAElEQVTygj68oHc9Yf+Y18EMT0Sc61vT2Ufu57RbayjHy5h0XJxT1hevMXyt86iccbj5F7/4xZ+nfPl07Xf/3Z+7i3+iHXz8198X9J/54CzoS5yAzGS9Evic5yVO/n3daXtbVCzy6S7tKlwrJiV+J3xJ+LagbxI+CZIRaoHAL/53kbWJnkQvgXVOPQ+htH8XQZ6757eEoTGCmCx8JmkXUcTYuFhisohu+cy2LF967p2vd4ZLkO7LuMTWFhoLZxVPE71jWUG+CbTn0lie7y5Ma4/96Wvre7DkXDIGWpguLNLeGKC/+nkVG4vVzSk3AbewtShZPm37t+bVyqPGurnaOa34sZD3QvLGVzcbuiBf3IRtbesY2TfOm+Kq/ACPYF8XZKt4o8Dg3/LwE/4WJ7gQ7Dw8Rufrgvy0g6/N26c/FqXY2cU+fGfNWvG/5fktl207cSAf1+8lad+7s+CLN9qfx+15GZ7vzmOzF99eGOF7/N2f8eD7c5f+3AU6hSO/rW+f9c8q2ouPcujC5mpjPSovmQMWpy/utKatvMbuG8/frjGHrbqIcYkJmzTn+JnXqa14nwFtOIcPvNkB15Cz1hPw5T/hSC6Yo4zHxV1g5omfsfX0z2PD1qlqWTnFWHL+L67CH+WYc103DW6bCytPVkzNB9WaJ461H9tv6xRj7NbWvic/HBefr364nfPDNhZb5ndzxtIK+2jx+Io19nqzYc29WD9jdaPL2rNqoNbGZ66Lq1Z8yVefc3/GQHnGdRf64E0O4l6OpDbHN/jPOfa+oK/6/OZ9//DjH/943qFvkpZwXGRAphYOE7fF2P2SECYRF6c38TPY3UfDtwhpkarbOaE8juff3UCTJTYwzk2IlgCvwpCkX0WJx2oM6iPbUZKxGPC5hRrXQI4339imLhq9EKb/RWDLn52rSdPjOE6eCyRcIaHAqQ9asLwSiGWfr6G/4tV4NH4rJO6fcxUHX8+5iqltumG0OMRnLVac40/Uaew5p80LjNl8wcabsLcYwY6F99WHjz315QKlc3WhwyLLd+R7bWPuWDte5VN854UX82ycV9zLIeWqcqN9zxydP+Vn+2H51XntfOv8y2UsalxI1bbmF2Nho+9Wwz1d0NMnHNfzTxgvtppbzh3mUR+xsW2epC2LPC/quZv0V/7KX/n8Ajze5s+/1g+KQvo0Lp0v/+Af/INPxS3/k5vn+rOg//t//+9/XtQvza8G4AsXvWioMVfeX/xS3xCr24LexXy51zzHWI2bi/zTHp/Yh4sPyv3OjWqFr6edX+RYPJ7v/HnFzpu+Gr/mlPPHsbePnKPkV3XQfND8Lr68cFm5BP65bo3vnGEOS8NvOkOftuWmAcTb8zBOqteuXc+1jGHMFBf+fuNnfN+xzXEs7MyDzLXX3eZbTBRbxvCt/nI+H5uqQ57jws7SCPOG+cy+M5/YX7bT3HHyC1tuOuvzrQ2I77qZxDnXYJ5r42IsdpziHc4yF6FTZ8P1/Q79k0r/03/u82/oW3A4uXEDwANUK4kMOIOzYkpiepzz2XcoVrIAcO9MdcEBgfK4WpPEIo3QMX+KPchibSq00KgIlrT5vRLXmeRc7DyJjEXXgufCYhGwCxSTfYuIiq8F3IJk2/ENxE0f+NDkbiHtXDwfcNE5LhFaAui+XRCAyxap/tNVtLeA4F/H3MJQXFdQF4W4ULgVL1x3m2N95nYU/cdO/1auwlUcP9Fdc8h44brVn8e0zc7ZFt3NJy9k7ZeK/81nFtCK6Vso3uM0t49tLOL9+Sm/bIN5x7nF9c0xYroetW3x4hzuPMu7LjhWnJwH5oPlT+cPsWzxVG2gCHL7dcyc4rh0k3UVacQHnaEQcqHKOS8UHfMbPxV75AL+cWyMb3zFGOiadY7fyHuRd9qDu/OU3PnvPHKPZnIHlo2lM9ezCOSa5uz57gXJ4UVrIe3PY/d/9Ed/9GlhfwpI67X51j4DL8ZcC9zmi3XXutYxsHstbI2fao7jUV9Ya3zO2HO8sOn498TAc8eHvoMINomRedMadHxA/I695w7ceT8Cc+VPVXnjyXYZW67dmLufjPScvRBdc3EOoGW+3nG2n1sHlUvPdQd3fnoA3kGnneetCfzbamw4Y7Y+rKae+bqWbQ3hmCw9rj+8wQAHk9fnHHlsf1CfVGc5bi6vzq4alTkYAyvnzVvwoDl41arNA9voczfuW1hpfjYnOmfzu+dfHGODa2vnCH7lvPHFvMhh8s4cVL7mmtpru7z+KA/Zl9jm8egHzJ6+Do6O3Ycffv/3f79S/72/f/c/fO9L/kIv+Pg33x+5/5zb5y33FvOS7CIEFySQgIlhkQ/E4IQ/xwpuJ54XitgFuOmnCeD+/Tu/JcyMbdLyYhQxcYEKCXuOLUZIOiei2xyb/VhRFyz1qQst+wG7IBXPA7/YdnzTBVR9w3cLe32w7AAXLQgqqC4u7CuToInxRmiLRW5i7OLf9uCLisLqx2TK/N3OYnwj9oqq21nUKwjFT2NG7CkCz/VesJDjT2J2sw2sN++bi/VJRZr+XcyfNsXtW/KpQtgiY2HDolq+Mg4r/i2yGAtfU6BxfIm5MWy/eCFyG8f5fz4T1/qAOL3KL/vKi1zngHm58zI/2afYBh8552yr52lsuZA0lyy/lKPMR/Rp23yH/pw/PsSPx17+x87GZXETY67c9NjmjeZEfcuC2/8efJ1H6c9/XpCfa8/3s6BnEcR58t/f63ePTR6iS+tN/+fcWcSfO/jn/y7ozQ/2jfPdcSr3o/dsUNjnT4/hYruLfOcC553zT3hc3FHeLN7IiRV3+8I+AnM+vziKRcbxy/ls7J5FPY/ke/4rtut8Y4bf6oPGCk6qH9ZcnEvmGOdp510/wi29i9/aifmYg1jUN0+rGV6cuZ9ydznvfLdm+E8vUk+65ui47s+caZ8br4uPsZG4eGNk6anntGLe/lyneHzacX5x4uL4xrs4NFedz9xR93iv8uacBzfHH9549xxaX7uuPn04nubvpzgWM+WAYsj+I16OgfnFtbj9dt5t8r6gv7H3b8bxT3+2DuAvEjd4TEomgS7Y6O8GvBKIhXsVeyWwimsX4RDsrSj09SYIL3Rd5DE/hLTC4EKhZLdEhB3cc45xajPn8JUXPR0DkVsbE5wz+bh4MyG43xaeLni9A+1+TUAWeoQSXzheLda5znbZFjDlgqJkWfFhvj7umC2xsoASA8b23MA69lSojO1eZ6GrqLfwabFaXLmg6LUVbxcKXUz7nMfo+DdfFDeNo8WKsdx3r68/HTfzyBLXcolxUg5qv40H37vQ6l22FW/sMKZc5C6fGLMuOHx8YXRxuIuBcqkXusaNcVDfLj8eWw4vnN9WH5+sjU9zbf3ruC9/3XzkOJZLPAfz7LnmLITw621B3yKTXF/8f8NL2xaTjofvuPM35Hl0nnfVoBPHdjaSfOfesSZOzK8LOi+0iZ+1wS8HPMdPbM8d+nN3/vyPD5s7xGRhqPxiv/WJPy/Kju2OoTm7ueQcNL9ZW8p7C3/NpfK3bedzNy/gSXPwzQfEzlhnMUqe+k4/fZ44sbDvfOmLRQl+cw4vjn3CKfHFttO2enDs4GkRNmPKG+Xg+qp2rfx2G3BgHjNHMvfmtce98Wf94Rqmd9qxo/a7DmrNbB9ip30K9xj3tpW+n+qE5uPSQOOD8661Fr+YF288WO6pn5vPxQpYZ558hw99/FzLd36awrFz3DlkjnFd7vaev+ss52k50L7uNeQGx42tYw/HHVPjzTzpfD8brF/kz9a936Ff1P9rcezzgn4V0i3+LJQVKIDYItOkYcHqeG63bDEZ2i7bYcFtH3w3sVR8+wimz59x+mjbIsSKvosIJ71FBeFrIWt/+5yJ5LTx9RRktO8c7AcTWImauSE0nHf/LQ4gV8iHuZeETbhu67EYn/hWhG0HePA1PWZSXoLvuJnki2f84CL59O2ipUTfXGkR0mLBfuPamyA23hYSFw32jQuFWwFoQb1xgxluYbWi3HmWT1wYNN4eC9zd+mvbJbxl51sMHIuTZyywKLDrg/IRcyJOFHvFKjE57XwHzvi7fV5xwLdeBPlz8e75kIflsnJQucBYcr4VB2/BTfPOBU2xaa7is9t84oLf+uE3/+jn/9w3H3/5/3zzl/74219Z0FuXzNGdv/tuu7fgsxgjHvx7YsAL7ryg9115fH4wQlsXeOY95uUC9thZ3QMrYPP0zWIdLJ7v57fz59+zmOdN99UA5li+WvpSHHhh5TyyllXPnF8r92oPY3RB703qcqrjZv8uXPu842uue8pX1za0s145puX3E5tT1KNHjasXENUJ8s3XmDfdnpivBb3rBOoB6wcxsgYSQ8+z/IyvbSd1j3PxqU64cYP9WDzXTvo4vuQ6Pz3i8+fac44/QWY7rcG3ubYNmHUsem3zrtgtL950z8e78CzHLL+WD72orU9XzJrL1jP7EYzVJ3znpxr8HIOfsMCD51/i1zrnnOOGmLVv8UFrqvJX85/zrZWNc2xjjuDdWn2u54WTX2xB/z8tRH69xz7+jfdH7j9z9blDD2BITCccogTQXFgV2E6IVdBZ1ClcTQaQ6SIQF7wWPRKjouEE53MX5LaH5MEGzpH4FfkSVomyor2I04WKhc7FrImkKWU/3ESN+dh/9L/utDv2tEO4TG6OrwkePy1C9hxPXxYox68CWzuYawWuPm+M7O8Sp7HP+F2gcI0fY6V4spAaQ7eYLTxZ2Iy/WyF2+u6CfIm9Y9ocrN1POb36dgH0KieIo3HwmYg+fPj0khr/75xa3GTuaDwroEuObiJLW+Pev2N+KsbsaxZI/EvM4RTyhjm7Pbnp2N+KCuZeXuR778LjNy+gyvOeB+2NWXDXhdFT4dMYdv6Le8xrxsrCWrFjfHz40T/zzZ/+s//8N3/5//2/v/lLf/T7n3+H7Jy7YaT8tto92WOcnfG80DOu+Mwj9Dz9YWyjv6ef045H8eu7U9yd31v35yDnOj96arspDv24PYv7s4A/d39OG95yX76yv83NxeWKo/mOfro4wQ9dKJuzFn8Zv2xuLNwaP85Za5P9deNajnfzoQvwct+57ozrDZouct3niQ2bjGgzNc55muL8x7sQOF4Odv9v5XLzMtfQL1yDbeY8cwP2nvHPcTYHzAm/kr8fPvxK2hUvjnG1oBppvjSXFzvVTeZUHsN+204syTf3vTBUTmnO4EfX39Uh8zPXk0PdLDOv2v+tvcprN76sXhjbq34x1qgHGjf83DxqPtKX+2G+zXOOwyFLr4xZP2UCVonBsY9+yr/mv8VjzNV9lU+JC8fJreoRtcLh6G+//faVPL08/93//LLJV9Xg47/6vqD/nG8///nPv2uCNMEqwCU6i8QSYwuxr0VsSnAtYiHvjkuCnetviWGCol/+Pf15l3cVIVzPnYoSUUnnSVgsJKsYMqE1mW9E6j5LvsTRBECbM1fvLN/anHGPD3oHj4KnwrpiV9tXPH2dbSw2KsAuKCxSyy/LDnxkwV0bCsbGOU+xTaHk89hkfNa/Ft8VtwpEc7CCXD+t7y40wSn/cs7iY7FDvJZ4gpG2rw1vLWrwZVVjFQ23Ptf83fZWgJiriLPvyj9d15gcbHCHwPEDwy7SyCfm3kLEfWND/3Vx4YKQ/G2uGpN8bn55YcNnc7xjtWKxjq1caKzNq4tT2x4N8ni/MvaHv/TNN3/5B998+NP/75tv/tGffn7DcXOvuFm2VodutldXaceCmgX8WZSfl6n5DfXn2rNgN0/w2LRxue4gnXFOXLiDD58VB6cNmEEPWMAz7vl+FofnrjyP258F/aoZzKVgpcW4eXnlkvtoXWFMLyzjX34/DP8+aZttsKbxGY2sPhXXzsWO50XEyl1z77GdF+vVV8yLdwy4FukmDfXDiR0xNKes/GI89wuWOGebFu45f8Y9+Dtzq6Y4jvQB/vxCPHOLa4bylnO/tmN/8QruPQdqyOLytD3n8P8awxsS5nrGJ9eWz6r1rh/OufPkBXf5+S14fbh8QC5Ve85x5nLOnYXg+e+M86Mf/egfM9H9PHG8dc04d11ArQAu+A4ea/PiC1970wlvYDR3m4/EHc6jTxxx2h/fdH5gsk/YOs/WfE6/3nAo3vCXeQFbTu6bW/10wcm5L/LI/fuC/kZtX/3xDz/72c8+/Ya+RN0FimcC0Lzw6Uy9WHQSmxAoUCpyFR4SZxEGyWeSbUJ4YWVycWI5eSoY5zvFef1EwnpXHTHFppKgi2b6q0iUXNb5EgHzsT8bB+aGAFjEes4FFbEmzvYx/rWonHHtR/ugCw/EHF9AwBU6ClLH3P1atImLxbGi0YV7xcM+Ih6nXz+2xXHbbN94DvaHF0f1qa/H/iWQ9oNzuLlaGyxYxRBxq6jhG/9rfDQOT8y3Cg3scAybN+WJju/2a86Lw8oVFMa+8+VFSf1gPjEWvBA2X+JXNgi7cF8L+c7LudjPXUDBndi9zhs7zmHysnnAHMrT9k0x7e83XljXmPOfMG67i73iqNg29swRttO5Zhz62rbvNZz37+IPzk6Rdu6mn39PGz8iD6bOIprCER7027Kb06cNd/r7hEYf0fdiHp1jI+qc47fzx4Zz55+X4YHhxt1Pl3Ss09a8Wy5obJqf1ihjv4uxLtieMFedAUu+q928dN4fm1nQeSFhvDrvrEm2a9U31RLmxSLTPiDX4S7G5234/C370yfvuqiGGM+um5oXxPy0953rXg+OXCMw51d83jymvfODY9wcOnPDR+YE6woYPMe8gXC+r7vwbJoZA2vOxVG1tZgxlq1lZxzfjV3cVh+ak1cMyQ/6NSeejbrjh4OJH/7wh5/cfouNcWCfrvxyHMAJ2K8W1ze0q375umpseRlugY/oq75jrG48dX7VYfrr4ry6iO/NB9hmbDWnwDJtzRvkE32ffw8/v9+hL2v8Zn3/tKAvwG/FqBf5TrSSZYsLE4QTFzB6gbs2Emyfwe1QLfFpAtkuE4ZJ5ozfBTfXIU4mBsaokHvn7CZMN6iZkE+b+t0E0YKnhYxJqiTKd4tJF+e93r7xZ9sMfjoP/LwKVsirWLIorrlVIDyXEvAqSlpAGjPFKtiwHRUiF0g3MbK4OX43bLcwcBw9R+fZivUqKCwi5zzYar9uhz3g0jhamF72N27Gyhq7dtbPvsa5veLp4sPnKYRZcLngwr7GHp+df9djrbbbCydzLJjtv42hCwgKefOOedILCNvgBUBxxFyI67JxXbMKHcdn4RWsr/iQZ8WNMeNzKwfXtQubN74prz7h2mNVS1dMDr5O4eyX2p27mX5azP47tpyim/9OWy/s0AjOw6/8GbtjA9jGHv7EGnHgMftz3C+SOmOfQp+FPC9fo51fLmhfNgeXX1bO3rjEOYu/zRneQHZb50H7eIrxLRfwNbq4sGdM29byzrGZO69sEr8FtyzKuMt6bPFPLxiHt+KjN7w8z7FzTr3iUMcGTLU+ME/y2bUQfzqx/FXOv+la48n41iLm7zoEbBYba/7Ybb333BdfH7uenvYsB/oOOZprf3kjzFzgOnflQfPHObI0/BwDD+fz7emQG97L44zBvzef0F95/KYlre9vtYd5pn1Va+ybZYdtXDXF6Y+NNf9lDmzrDUv6Oz45n1nM22fGFsepLfymf+ZpXJ8nLb7I36H/35bafb3HPv7190fuP2P7PHK/iMEJA4maIAuokj3fKThbOPm8hdXE0SRyX4aXCdxJ4DbeRYMgPQfb70Wt574W9PRxW9CXFFwAnGvrH8fCbfGF/WgytZAun9+K4dWHY1/irGDTrwnXIt85HD/78f3ijO+rsKGIteDaL43xoiDm6+ss8iZIC2kLAm9mNDarUARHnFuFkAWmcb4J5ypUVqxbhFR466tVYN3EcuV2cVXBvBUeS+hdiLSwcr47tusaC7rz7MSGx597Z4Q+neccYwHvn+PcbO1ifhWF9aNthCuwz5tiFBYe27Hqop9xyrXk3jnvRX2x2NiRJ/Zv2xiTbX8rFRYHlPdv4zSnbzaan9ymmuh8cb53zsSJfyn0fZf8YO0Uzl2YMyZ3G13on88s6n/nd37nV+4sut3pg0Lx3PU3Z/I0wLH5/Nm5v/pX/+on88/1LOhZvFNw8gj+OW67uOt7FvpsAKxFVXPuFtPFmSvWxrVjX97wOM31bmrVpsX7xz4vTJ0rxk3xVJ4trpqn1olyKOMsHWRB4Vxnk8B3ZY/dJ14HS8dWx/SW5+bYc303C4lDcbhy03GunlhzqoWel+NnDiterLXt2/zg+eFj8z054v6sNc557HYdU2yiG12011/GApxjTLhOtb/oh8V0MWm/0x+1fX2x+m2NdKvLWxOvvHLu2c4bxoiFY73mV94Bt63bnvLV+WDcu4/md7nAOWGb+ySIY29sMV+vQ45dzgGwcbj4fUFvL//mff7we7/3e99BDF2IlXwtai2YAO5xoRO8xOzr+OxxKpRdCAH2VXDZhhJg7Sh53sQA8XTRXkKswJKEftTHZMZYXHe+0xb/1V4XkRanV0K1yO4tRQNk5n9vxYljvuZpwe/8KnZLuLCB4tixM+kuAbN/vOCHoE38zK+LbfugsS/mbA/9Ifi2u2NUJJ6KqxtNWew7LzD5qt9V3FqkjIHGoaJkG1oA3fLPeLAtFbDOw7zgYqoFCf34Xy/m3d4cU7/ABxRnjrVzoI/tUjg5L28FF5iwrbcFfW31tY1TF+vYa9vs33JMY9cCD1/4uDneeFoF48JuMej+mnPGqPPKxbZ1yPNvHJcttbkcA6+fWPmpD2LHnXnuoLZw958gO2NR+MONfcLJBZ7vxPsOLf0wNjb3EfuzcD93es7509Z37uE66oBTQJ6F4WnvO/VLm8sbLeTtwxvHrCL/9FMuNT/iG8e1HH7jPOex8bdy2G2rnc4XL3JsR7XCNhlvZ2weE/dxjpUr8A2/Z4cnT+zOf2zIMKfly8bK8XFOnWuNzZUniyt8p7K5tGJTe1b9Ci7Ouda1T7xuLqHeoK+D8ZNT3HlFU41L1xj4Cb7lHHfEz3f/fM+8WX6yvr3iJObQJ36WvRxbHNo8Ku9jI/5vvhjrcBfxtc475rRz37QllkszsN/rh7VhYr9W4xjbcfCcjJuucYhPfXbL4/4k1dzqnDLnM7cVh3Ps/2fv3GNuy6oqvy99/0ApS1SUopACefiE0IkYUYRW2xICShFbBRQV8Q0K8RVB8YWi8Y0an8SkRC0FVJRGUJGUgoiCCPhoEiNqeChCKRZg0nanqzpjx9/xV4O5zr0XvxQX+W5y852z99przTXnmGPOudbe+5zYM/SnO/Q247vV5zNXXHHFvkNPkI70OGiTawDl20hwjrSzgzqJcnCbApjJYJVYtQN7XK73s79YwOTasjLnaREAkksbJ1NdoOc8yVuTlxP5dlAIw8GP9taRA5XJxjq1cyOvk492ficOE1JNTE143b5ltZ2moqqPTdhwsOog4wDbgQhbeO6tp4kouc6yT/O2XoylDkb+Tp9O2CcsrGxibK5shVzTuI0ZdNYJwZRkeY6rsR3sWg+e0xSAu8/WeXOFgyxjMT/zTQdg68B+59udfceI5XIANzfhqw6wtjHFfhfIbr9KoJi3k5GpoLd+OmngHHPxM83m6vYPJ0WTr0+6sb593jay7Vb9dnuumfpkzMZV49icYDwy1sqPe0fT2J768bjEA7iY59j5GTo4LP2AQc+xC2z6Y1y+t0xeLKDfvtbFPMUXWHXh7oLFb7y3L+V6P1vPDr5tY1xO/GROtQ7IJbogaX8018OVHhO+ox9fb5vls+1i7E1y49cTh60WxRz7zL/Nc45Hljef04fzDGPR+Mhn343BdbF1rufOkBzPMV6cF1tje/MEMjbfgYf8hWPQtflwiqeWfcoBsUnPF92ZLzrPs38bIysemnjEdqB/7tBgrhSYlpHFicaX82MW7OAIrkHPnT9H7o5xzflgHf304srE3atcxPpr/DcusHNzmPE4+WTnNs3J7au2neMb1wW3Oe67aMBVxwH31bmE5TIujXWPf4zjwLAxiB97kQe5G+teyKAPfLljXb4HVyeyQ391M9vF/f3so05vuT/ElOzQ33jJJduN//p/tu1f//fhVo6pIJuKVBedU5Lp4GeS7GBk0qc4b7LA2QA+TsYYdsBO1iYScICaSMeJNEQ2JW9OAHFYbmVr8oBASLaYC+2RgwSD8UysODpO7j47SXIS5nPuo4NFB00nIL7OgcakiQ48dsuKLJ6X+/O8Te4uvmwTru1g5H6m4ITcYMc47CDopHGSjzl2guDkZkqO2kbWX1OpddHnmuQ7gfH5DkRtB65djW+MtM5Wwblx1bZy4DM/TFhpnRnD7R9gA5/q2+unZGfy2y7kzXeRx7v2zRfMdcKXbQpW2N21XzVntI5s02kxwYX9ZIuJa5oXzQXHzrWv2SeO8UKfm1IJ48a80rhDX+0Xfb3nkc8spjje9Xwa//QBP2HHFPK5vd4vqPNiTeMCuzmZs3yONVybsdJ//nqRgJfsGf9OHh2rKOYa4xR9jsnpL8dzTXbn2aVPYTjlDZ6j43Dr3b4xtWtexfb29+bH5gnzWvsiY2K7xnfaR/8uzowL+kMHzQFcN2HJXNJxFf6bcOO2fR2FO/NALopuv4Wexyb8+ARY7FjhosfcjK6Z53Qnif2m844uZNEJ/a44xO2sW4o723PFv1OMMRfnOi92MA8KLHS/ilXWWfrirenOceF69GBfWvHupBPmaH26XefJjWHH4fZR5/OWveNv28zyr2Khfdf+b13ns3GFrDwO2zGs+2zfW8USjz/xROdH03xzzDGo/d88Qn85BseApa6xOiaCrfDviRT0T5ui7sV77OwjTwv6g3/lGfotO/Q33LAf6yLaQCW4d+LkhAlSIuh3kMbxXZR3ckT/JC8kHl4ZxeGcuOIADb0mTScCvUhgWeivSROdOME2ATgRtON7AYHiwhzHRV8AACAASURBVHOz3E7cTGhN1hPBMicXoE4YSMYgnCbPVdCznZkX8qMjdDLdzYDe0Z/7w+YTLqwX9GbiNjE6WHk86942YbwpEHciw3WNabebyNYy09b6WfmT5+WkZSVHy4V927/w0Q6s2MXB1/PpedoGfa37mPTjwIqdLKfx1fJPfXcAbj9mx4rCqpPJaTwXV9irx848XPTQrnXjOVpWJxzwFHihqOdafMvX2D7o1HIjH3/bD1bc2xhYcWv7iLmysWObm49aNx2DOO++V1hsO7L75Z2bCd/MD951XEn7qWhs3Oa7bZcx8xw7z8tTbHsXj1gx+ah1hH/1gmau4yWO4IP+nRimeDPHwpPs0LLDbs5ANmPf1+V4ChOK+ty+7ffMNGbMc+hq5beN8cYONjGH2a4UWo2T5tEutOBGX9exbeJEc2/6jC54iVX7Hosj3Y914bjEXPuODhfo7U/gguKncyDsDGbANzblTpHO+To3cLzOOTDTj3YY311QduGJ76Uvy0//vEgQX5/6pi32nNquOJk5Mja68pv0m5MnjnKbKVY2V2JDbOWCHl+ynY1l999znfiu5bUsbeNpHI+BjrEr10d+HgVhLpxz244hcEPrgXl4YSvXOp/FV8BzYyvnvdDT8YIx4AXrAhxMsWfiq1Wcpu9VTsGcVrmwscB8ciyccyI/W3da0Jua360+n7nd7W6333Lf5IEzNSgh7HZyOzgrwL2j32TkIE3QmwgL8nEy2rsokID7wRJOlJ0AEDgyJjKb5CeSRgbrx5+dQE+O76QGh3VRnjGdtDlYQVaeK+NxzO2dwFmvDtJOVjxf64ZrndQynrFDcpC/nahO5ASxWk/dzoRqOyIr51vXkF4H0nzvwElbF9nW14QJ27HHdpCAvLu/tnknu1PihJzYwcHR8zUGGLdZyUmVdTTNZZUg2C+nNta1ecTBcvKxYwxqzmDMTn7bxhQ8PFPcQbsLSJJBdtzNjbTF71z00K7t4/mYa/AXzmOr+D/PVtpOnqex4ATK/DNhv324+aXtMdnCGEHXtn9z7OT7JEf2ldZT+0zHHGPB8zq2Az7hh/k0LptLPe+Vz2euLMQYd/7lBC8y+M4s9GSeyzi2e8cazrvYs96MB+SyfrzLns9gj1jDzn3HD7CV89mhZ5feO2XoyHiYuN52nXi8MWius93bth0TJyz3NfbvxqPPWYeTDzk++a6HXvDrMZpHsa953LaITI4xzSVcn3YUV90GWX1HB+9ScHHtoh/d2sZTrAZHtkWuiR7gts41V3aCl1e5aeRrfp6ww/iW3fHJnOQ55XPwjT92/MEOHhN+tA+gi4mLuk/nBciC/ZkrC0Qeo/OJCWccs864jtxsxc/u37qD2yZdMF7L27KBMy+uMncw43wdjHHdxAn2n5YdjrQ+7L8Thuxz7s9cbey4D+YQmcz/zYNtby8E04drotMd+ok53rOOnbntbW97+B16O69J00Bz0eOij/YGusHmvp1AdWFhQjPh+bOTHIIljuQxp4TQjjqREuc9ZyBhx5/6tgzI2Mltk1faWY+QvYNGBxUHBJ9r0iLAOVFs8mviJwC5iLEuIMtpfrYL/br9KviToDnoY4cmVuvd16FXJ4ToBru1vcHsRN7WZctijIDXHr9lwy9Wxc0UuD3OufDQ824ZLV8nMh14Jkz0PPlunLhNB6Nz+ZP5oROd7tf2WCV3JLB+dhmbNA5adxQxzSUOov126FUxbxwhq+888tg5z/9e1GsZ4Qz+GutTIuHz5iD83T7gsaZw2OfpY+V7jbeJAyc/8nXmBnNLYwV9o0ds7p3j6ZrmgI491pM5yHNnTO/Ecys8f508s2CUPnKcgpt+mDPFo33En8ElbzrvRRuKEL83ItcnAcy/7OzkN4zR0Xu/93vvi56Ri2fo2xbgKWNxvd9437iaFpLsG8aOudO6Nqc1Bhrz03W2ac57Aed840raGVtTnGg/iF5iQ3InuAJ5iE/tVz2H/g4+uG51fdrBJ5a9Y1HjDo7zSxqN2ZXN2r/N1+gPHThvtG/QR3OL8wn8xjmkxzZ/O/6m/VT0IafzAudmfOY8+jOWjNEcZ5HMeEUHHWft042r9p8J34zd+aR1OHFx6x08OmeYPndcbs6dcNA26X7tC8zRvg03uKBH/80BzfPWA209BvnyNFff4WW/QR77oO3btuBcxvDChusm6825e/ib/hrn8PCJ7NBfM0X9i/fY2Uec3nJ/wOxll122F/QmFxN7Bws7pIvpiYxNQlPwBsSGCiTtoJ7zbttkZmdbBQLmuEpg7dgmqslxOG9Cn4Jtk0UniQTkDuguUiAe/21ZbTsTtm9ZM5F0QtGu2gTaCcpko4mIsRvt0Vv3TzsHNNvRidcU9Hr+YMdFVo9pjHusKcDYP6Yg1XixDZy0uW/7VQdQj9fBuPvz3BvbKwruZGEKfCs/6bn2tZ5788o07oojJoy0b/N9KoAS/HKbMTvd5i3j1zKmDQVMB3ww6l17+5H9szHiBDA6QCb7Mf7por4TGoK573ya+KFtMvkd87ZvT8dsB9u+7dzYnmRoPE6c2RxgvJO44y/+a05GNvScdjz/2kWM5+Sx2s8apxMPuaD37jy2Nf6bz70I4MUcruX27fYhvls37jty87xu/CFFv1+K5h16bp+/9NJLD3esoTvm34UF57MgkMI1t9/7Lj5z+4qPrMsVbtpX2lYrHmJMF5DNI/YBxnG+YS4EP+mDRZjmRPMStrDvenxjuH2tub9tTz99C/IUoxqDLvAtTz4HB7e85S0P82OBM38p7n13nfUz+Xj3b+7o4sh8jG6sZ4ogYryL745Z5nzsZS60rMaPYzN263jU3OVca5XXTvhHZufPHr9zCeQ0FtCFfQI/5Zj11DzeMWCVH4KhnkeP4UcVbKfmJdvH/t1xCB1NNrB/d0zKd/SAHPZvy03fK91zR0nbln7t8+jXt/a3L3s868X4bJtxh40x4Fwg3Hta0B+LMv/5z525/PLLb1LQd6LSpGeH8K5HF0gdnOhnctwVwZig7ZgTmTbRQRYer49BHHa2Yya343Ux70DvuXoM63ZyaJNJ690kOwX2JngCkeXq6zrgdfCwvB2UewFnkq8J1Xa2PXN8Spgd3K2PDizWJXJ5br7N0djxKm/jy3brQNI6dTLQgWFlf2Okr3FgXgWCY8nBhL+23wqLUzvP75h/ODFA7lXBDjY6kZoCbiccLQPJKbcLU8xj3ylgOgnCV/J3egyE4/xNf8aUcdrcBFa9e5HPHZzTx6qYZxGhC3mPa/8zF9rn2p+6nds2Bs3Fbefm9nPZa8X3jdsuHjnvJHvCFzpvW0x6Wc3FPt+fmxe9YOPb7fsRj8kWFCveneezfd/PDYPrzN2FvvGJzMRoMMciF9fxE1q5ZT479rnOz+RHZgq6nANnYJXvSSYp6NNn42filfYbvts36WeKr827E+7Q4cTLU3w7xm8dvyY7WQYXq6siqQtGc1XzrvHscRwP/bl9tvMLOCjH2f3DBuCSuz7SV+wbeVn0dIxd+WpzinHhHAq9963eLFT5dmPbqH3AOHNB5Wuc56xwSRt4vn3X2CGWTflV2wP9Nh651j7PZ/Q05WvGWGPH+RcchW+Za93HJF/LMflIY9P+Grmxo/OCns+KD9B1Y8xzMWc4hzCeLTdcNnEy1xufjD3xGjbuc8ZD+6tlRBbmQNuMn3H5Dt94rt7MDIefFvTnYvD/3Of3gr6TGhxwIj4D0cmvHdjOa8LscZxgNSEY3Ha+9GdHyzkHgSYSgx/ncGBbFZImPM+hgyyE4FXJTjTy3YTaxNK7R62ntHdg6WBi3UFgLlAdPEw+rddj9jbR00cHGsaZdGedu6/Wredugu8A1LIyNnruwORg14Rte60waqx2QW85Tc6WsW1gsu/rHRiYt4PuhA9jyro2/lsHXvxom7Utc97BZbKxbQlGJ0wg00StrbMOuI0PEk+K+P7tbft3+yXJqYM1dsGOqx35KRlxYUfB42SIY+2vK+6D2yjkPebEMY2b9rnJ79qOUyxY+Ufbb5rXsfA5ydfcCO7gUGO45WrcGzuNmz7XOMVuzU/mAXP/tKjkBUP3b98PJoJZ+P1Wt7rVYWHHPE9B48KfXSPO5TtvKQe/+GzaUMw7VrHrOhX0XjjoO1fMs5GT3f0UffwMWseMFc/Z5lPibD10H1McmGw9cVNzsH1/ij2Tr/Q1lnWKtRyjL3zaBT8LM+bu9iPnQB2POj9KP35sI9iIPXlmHgwyF3CFrGAOjLLA4wVGPjdfT/7csdDXeIEDbs+x9iVsTK668mf7scdtfZpLWmbuCmgc2paOje7LtjEGuzjtdtjeY5j70lfnlMZS2wE9dZHoOdn3mv9aDvwDud2v7zDq/BpdGu/IMOVo9rkp5tqHfd76Yy5TLmRb5zx2NL91TIRbfW0X/8jSd1tNsZT+LPPEYWnnRcTmqHD4dddd19C+4O83Pv2CL3mXXnD24ae33B/8hIKeIhzSdkLq4tABdEpSHMSatExoOA/O7GTXDp7P7agdnC3fFFAIEpCgyXMKLj0vCKGDQzu0C9wuEiCIOKT14kBo8lol1hCCCcfBDidfBZi2T9sWUmmi6+8OJi4kfLvlVPg6EE9FCedXcpj0jBPm4cSlC6C2tQnegcH299yMVcuJzt3W5zt4WXfWh23XhYNx3bJ6fM6tAoLtbbxal9aL7d72MpZ6Ho1fB5/WXY/RiZfb+3MX89xK3PqwXQiefgbeds1nMOxi3smG8cG16MKFXQdo2jj4n8vP4S4nuu2LLU/zVGNhlbx6LtZh28P9r2wzYdQY6AxghdeJi6drJ9w3hxivE/fQ7yremJ/b7uxq+y6Rybb04UTYO/lg2rHKXO+X3wXDwTwFfb5TTGd+xHJus3fbzJEindvu2aEnRlmuXlRCJvKG9MEOvd+Y3/HFsW/iE/zzGP+5jXEWnRH30P35YD1tKEjymbsXms8pRny3RNqgf+OGfMYcS1svqKAP+7fn59jROmnMM2fzC2PZT+mfvCHneMeD44BzMvRCP36+njsy2FhxMdPcaxuhd7A0FXkZz/r1d/OS7Tfld3CW8yLPdRXnOG7dW89wjHFuzvKimDHZnNr5FPLy11zGtW2f5mz04PZsHnXOaG5LG7DlQr312jlJcMDCIRzSPm79eyPO3DvFocjT7VtG5tm6te6wAXLgC/At8qLbKdaSI3ROY743z3VtYyxa1onzLBfXNVdl3IyXu6ROpKB/RkfYi/v72YedFvQH/6Wgb2KCYAz4TogAUic3AL13zu1wDjpc7zFNfgQ7HLhJokmvg7kdpRMRggh9O8CaVFEYRGjSJshAOpa3dUMCZB3Z+XFgz7WDuolsSmg8X+vKsmDXJhHrzgQFiVg+2435+DGMthcBnKDe8zbxdrBwXx1c0bflMek50GFHY812nggWmxlnK4y1jo0T9w1mpkRiVVBMOOZY4xg5LPOkJ2xBu6Zu64Y5UyjAB8aJ8db2nMaY7DrhgrHAX2zCC+/8wrHV+OmTAr0X0ZxQdhtzlm15INB/e0kW9qTgWmGmg7t9of2c8TrZt75X9upkY2pnH0MO+rbtmiNsR+xnHmr5Wm/NSS0HY0/cdQxDjcMVnzj5Ri+MZZ1P52x3MEkRz08i8tcxxThygZ7PXgRysef+Oc7uqd/DQEzyrfEZDz/Nz+blf64hJqf4Tv/ccp/vtE/hj59ZB96RtT+mTc6lkM+z9Eks0y94Zjd44jrjjc/2A+uwCxTs2EXz5B8TJh0D+Jw5xH6214RP87x92PNxm853WBRo/nZctr7x5y5IV3ESXYOt9s/WBzjs65Ab3AUneccC/BbbZmfQd3A477MvO/4ZVx0Lmy+MfebL+I2ZxpPtOPGK+avtaP6I3ttvfT5zdm7o+WFj51AtC3HB47iAdl5K35bHvERb8za82b7iWItPdy5h7DgfWMUBcxj2ck6TY7zXw/mJ9W/7eh7mbnSW8/nMYsVU+K/yI/eXeeJf6ML6yrHGNv1aXvfTerfd205w7oThxmLaRs8sMmac+OaJ/A79aUHf6dK7zffDM/QGjAOdg6sBdyyxSrvp+XonpiajTg7cNw4GcDsQdcAw+RAETQhOqC2P+2GMDuomEAIvOulCn+TIQZ15IiNJFyTRpNBJphNcB6JJXsZyEDV5msinfh2QIA/05bGxI/qDVNGL+/ZnyNuByPZqO05JVdvefUGq7YkmWOutsdAJmJMMX4fMDrJTMO92Pb+VDZm3x++icAr2U//GLPaxXG2fnjP6NnZaT1OAbNu1zVuf+IMDG3Mm8WTX0btM3S8Yw896V948lzGnZ0PR2THfQzZuhyOJbl1MumKhwVwz+X0nROZBJ1mN94kvbT/jCyycj+95HHOAfbiTv8aX+7CcLXP7jvE0tXW/Tpqm8R33VnzScQTfgWNZxOGlc95Fbx71tZGtCy5ug0bW6JbiHezDbcRGjhur8FnOIVf6Ji5zPok1b6fPubS3DNYZi13MgXiFn6WfFHcp6lMYN2ZXXGzuzNwoHrFz23jVb8frxrNt7TF7Hs4/HDOZ58StzpM6t+l5wxMtD7qOTWzjiQ8c19sfrC84B55sX21uZm7mMvMzmAe3uZ67QrA5uY93erFFF5AeHzs0b1iftqmvBfvMd+I1x7N8Zue/Yy/FeduZHLR3t9MO32l/N36waePLOHfMY3zm1n7gfoxn4wV/it7hJevBuEUn4NJ6mWzDmGCir/N3uIqx/R37WhbPFZ7kGvSFTCwgwGn8nfjG1zbfgx1z79QH57Fn+1vr33oCvxmLPKfxznzgWeaN7xifYAM/PJGC/pk964v7+9mHnu7QHzDG79AfI0IHUCfBJhHAhpO5SOUa74w5sJi4ALwJ2Y7jIGjCDbAh3MmBcr4DA2M5abGzEsA9N+ZnMiChRx4SH/TmcdEzf00+TixMunYnFwk+3jrs79ZJBz/PufVrG9t+Dvy2FXN2MLCckJcxZTs2aTceOoiYPB0YTXSe0xQ8sYGTJGzqAN1jdfAmsDVuWheN2xVdWm5jtAOoz7VMni+6dNJgH5j8oMdtXHouk636+sZs22zVP0WLn5XvJMN+GJtSwOOPkyy062eEbev2D+sf30Y+zuHf6McYAJv2J+Y9jbvCXeP6XGHXnNX8OuELX6Xt9Lf9ibk1ljwHJ0D2ZyeAjePm5eazY9d2gjeN37g85lPYNDam2M5fduadkE3c5xhqnkm/9IcvMUbkcWEPx4AbJ8XWXWR6r/d6r122/OOZeRdd7KjTV3bzKXZSpKEv65G7EpCT2/0p6Nnxd+Leumi8NpfkuxfKnXBP9jGXTTxofuJ622KKWcjf+m28Nb7Nscau8x7P33OjEDYnmBfbx1oXHtv8Y97qGMB8KDR815Nfnme/M+eZR/0mfBfw/txxKd/hc+7o8JxzrXXXfNAciS85ttv+FLjuh8+MNfGp9Wnfm/Ie7GS5O7/p8Z1D8Nm5EmOaw+Bpx5zGS743L3UbY8Lzof8e07Ijq3XSHG2fdK5uvze2mw9ajl6Q8e75NH/b04vu5rdVfmLsTJx+DDNg0LUDjyR0XgBumSt/M6YXAJif74YI557ILffPmpB/8R47+z9OC/qDr/mWe54dawIxEXfQc2EKSduZnLCQwHZgwXGb8HGiDp4dsGjXt9pYHj6TCE0Bt+VPGycxU0CEoE30LiAgUvRkOZokcHL070CNDjpwdYCdCGnVj5OItqPltH0aCw4iK5x0woENTNA9vx5/CnwdYEgK6L8pyMHQiZyDSD47ACPXhM0mdicp9Nn2tr2wfwdGk7gx0u2M1ynYuh8nCu0XHUSn4OUAM51f+Wi3tZz+PIULZGa3yG+vb7zku3eN/DwxtgPHzBc/hZea98w/yOICvvnACwr4hX0MLmEc5DpX8oFubP8JeysdTng6hrlOpIxZ82brx4lR+3zPsePIaszJR1Zz7z772k4IV+3bR61/83zwRuGT4ymEfb59H27pOzhIysBw7wB2IW+5g6GOexmHBYbszkeu4JAX5qU9t8Rzyz27q+kvv0PPLeH9kj106LlnnvhbFge47Z5FsonbjQfjqGNS71ZNscR6tk9N9vexxtwKD90O/vBxX2teI9FHb46Xlnvib+POcd85SceHKUa4kDA+O84xXvpH73Ca/1pW+gAvLBiBG4r7XONcyb4IH/qN+h03OpblfPN6jnF3R8f3tnv7JudZ0LDOci7fXeQap2CZRQL8AX+f+JP5WCfIZIygN8boOJxreHbd8af1x3wYw3iyfJbLbYh1K0yas1zcTjEe/Poc/a9yXzgE/GJf52XGfudrju3Ys33R3IG+3Cd+71ze+nQ+gF2xj/GWfrqgNwd6oaL1hwztS5EpBf2b3/xmTPRO/73xtKB/p3X3rr7wzAd/8Acf3nLfBf2UaE6JmEEP8RlwOIcdGQJwgJmc00DHKezcXYg64E+JrIPAROr0bUdlN6PJxEHFTs48HcS732leODm3RTZZcM1UXEJwBhTyOuGzHJbZBGb9Ykfb0DoGD53QOIB0EABX07XGUpOgSd9YwA4OoNMYDsjoxoHSNnGy1n7QY6OvTjAmO00OP815CoSNw9ZfB3EHFfvZFNQd8KYg4kSifcx2muSe5jy183ywNYUJL+hqf/e8LKNfDmb5Ms9VIe+AbvmczDrR9djI6ySZeTOmecE6Mb7AMuN38tBJIgG+MTlhamW31rs5Akwdw2hj61xY8nlz9Ao7nmNjd8Je67PxZ36zzzBH++3kNznGDrWfl+/CKX0bD9iOBSrGoQ1/KfjRTcbzM/OWM595zMnxlUKeRbDIwjP28Q120HnUJEUB8jInihuKfz9Gx/sryBnoJwV9dunzt30Quae/nmsXNG2DiU/IJ2w7+7PHtB86D5n67XjqfiyzcWhMRWd+iV77WmNg4l4XqfhOFyiOY1Ocm3y8+csxPP2xM8/cjEHzErjm1xqIO7E/C0bHYij2cEFPH+aszgfIa/BH/Bp58t0x0H05P5lyVeSF11c82McpxhyrLYPzNOu7cYZtjsVdY3GKO53P+Ps0n85hJx61XD7P8clfGiurfpuL7QvtF9N46IMaxLmCNxPBkXmWuIv8jDf5Gf06JiIPuYJ5CN5k3rQxxnpc99ecY/4Hb7n+xH627rSgP1couGjPn7niiiv236EnmAMyJwd2NNpCmgaugcotNXbEiSQdVBizxzNBMz4kaWI2oTuAOdg5CE8JZAfpfIeckcPkORVZXGO9Njl10mgi6BfLmagcxBygWs/oFUJazZtxTWgT0UCSU4BlLg5+2MJEZVkgVdusg4EDUGPAOsln63PlbZ7XlDitzvec0aVx0HMzhjtwN06tqwnr9NWY6SDQAdt2sb6xE3qz/hif9tPYkz7c3kF/0sPkd/bXfGYHkOd/CVxtI+vOhbrxgQzsGPYjMRN+0BF/KcI6cepizLYGE3BEJwfmUn82Buh/mjc+64S0se/EAD1MPtwJkjlzktu7yr4Wexh7UwywToyd1onlaIxNfLHyFeY8+b37mWJFL+hQzKcv8Nk8Zvz4zpEU0tkxv+Utb7kPC58bV/lMoYy8jOl4RBHtwgu9B+t5eZmfm2Vn3j8tl8Ib/ON3+B5zwm8o+tNP5sBb89Mu4+Z4kkr++233HdMb77Zt+5h9vLkUH0gxSP4QufjspN7YYM5p57sAVr6BXsk3Ovau4onn5T4mDkzbqeCLXpGx/cG+yWf+ojf/PbZYwtxYyDGumAe+AD6NbWT34go/Zwjnsvg0xSDv8jJPdOLv2JGFjhXHeRcUfaObqXi1z1qH9G9d9/Uu8hiL5+odU7u4ta7gcbBFzDPmzGPH8hlktt4cE81X1h9tnBuYH7uYXfkL12ROnSdNcW/i4M7t+X4+8c6cATdxnTFlf+jYaV9rfscf4D7eO0IftKcO6rhiHHRf7aPxIV5UylwmWcPrJ/I79M/u3i/u72cfcnrL/QF3KeibQFjNynEna01yFHkGsR2e6008nbw1ibpANlk40BGsO8FzkJwCP3KYYCAunNxOb2L2tb5+tWvauqJ/dOXCnCCZ8Qh8TQzMFYIw2Zkgu+jr+bWOrFfs5WRoSoQnonMy0n2iUyf5HZgmexG4O5lo+ze+fF0HXpNnX9dJg2nMekNPjXW3bzv0/Dx/n8txgnwHS8+rAyDn0L1tZCxNSYv1OdkxfYHzlQw9hhOoDgec87yRC1/wi7w6oeK7x3CxznjokZ1JeK0TX+vZyQ2y5C8FvWV3W88FffpvJ1Y9Jno1Jnue4G6yffuKudGJeWPc/N4y8N1YNvb7WvPQMXxzrpOcXN9YnLADVjxHPtMnyf4Ke5bV/Vi25p0kbSlk+9cVrKdcjw82fkjycty74OyAp5/Yqt+ATpyNT6QPdtfhH4pSdlAjQ4rqSy655PBIQO/I4wO+RZq5Mz/rzotg+APzSzsWC9Jfbrl/29vetu/SG5cT5o/hFp9yPJkwajutMOlirPuwXMd42zEArE7+g52NSeuy+c9YdG5h/59ip/vEb4j3tDee229adn9vOVp+MAq38MsAjMG4Oe/HOuDpLgzR2cQ1jG0bmgv5zKJHF3ycd7xwftbxvLmB79aP+Y2cDFyhA96FwDsBms8b+/0SQXTSuENeZOjiMP123gMuJp8yHt03Omr9ubC2DNZJY7NzbvvcMf5t31j5rjnX/kee7VhjO9im+dz4m3LXiW+86JZ+GNc2No5tU+OybZ7vXvRBRtsp5zNe+PZECvr/aetd/J/PXnVa0B84Krfck4TgqL5FxARth4U8XZgCdABqouuAgIPZuTrB66RwIv12rib6JneTh53DDtKBzYWAk5h20BXhN+l5numDVe5cj+6PLWDYwTsZmQr6SY8OUquEyeSJTT2ede0gAmaa+J2UNE04OV2RvQO2g3vP2XPzOB1wwFOPt0q+TPgm5Cl5cnBv8vZ4U7Bu3TjgdrIBljpwgMVzjWUfasEgZgAAIABJREFU6MSlbbLScycmU4Bu/NhXaE8x02+w9xycqJCk8LwmclhuF/pOUDrBNw91AW88dzvbYyrgu0C1vRqnx85NYbV9cYUbOGtKItpW3Sc6bp9o+00+1FxMm56nj2cc42w1bvtE42ulm5W/+Xr3TUIVTGZXnVvZeXYe+04LtF0U2Q5+gR477RmLfjuWIlOStvxnUYDxcx754N34RY7lXHbLuQWemJgxMja3RhOv0z7zTD85R9FGHGRxq20eX/Ob7rOo4M0BfK4LEHh4mjO+Z65uHMFh3mn3dcwz16Ebj3ks77B/+xr7jfkP3bpgpaCbfJh+8BXkbi7GJ9j17UcFmENzEAtbHQdynFvcmZdxb11mLvTDvJCT3MW4zVhgKQtg+DQYpHAFW5bdtxBb925jnaE352XNO9ZlF7ouvIw/68RjOG40BzHP5h7HDPRmX2uMdd5szmquzLWTP/U1jkPO9+A35uj+HS8zzmqjoXPsc3Fsz9dz6IJ6snXHJHx6ys1tEzCEbdFDxmxe6EUaZOwc1hzfsRRegJ/MM/Yv9OFFJl97LD93u8SFE3nL/WlBv6Lqi/74Gb/lPsAJqNiNIwB2IHNi4uSgZ9tBZArE7fwTiUOIgNcJoQP3RGIOlPTdxXI7ehM1BIL8lsfEPxEZRMG1naxax05aHDgJkLQ1sSIbpNGkYJtYbnTZJGjS6aA2odn6td4mm50rUW+7OsC2Hbug9/n+bBx2AoUeTMZ9zHPp4GU5LL+TiB6/Ewe+exe8dX2M1Nuv3H8HewdD5tVJgu1oPHgeU7/ofQrYPR8nOenLL/Hy7Wv2TeRC5/mb5NCYB7Pelbf/ThhEFnRMkkrQnRKylqV3/8HQNJ71vUp+zjdyWOcTl5ofbbO2ubn1GI8b18dkb0xOvrEaxzib+HvimcnHesxJVx0z2je5/ZxCnh16dOnn13MtfOq/yMZt89iEHXfjF+ynDTjkPEkmu+EZj3id8dJfCngnqozNNSnyrQf7Cb7ksZkTY+VabuPveMziALfcZ6eeuw+muNexqW1tO5ObOEZOHMs1nWg3HrllvHE/FWzmoHzuopAxjUHHTs+TNpx3nHd+0jGoY5pj0sSLcB6YYVzsMI1rmcEeemy5891t+q4OFlnzCwu0yzW8JI/Fpcxz2vhpf2Y+XhSyTI6PE9d4vuRK9Nn2cduM5+KrF+6MDXMJ7SgWLd8KL1PMcOzxefsGxzumuiC3TozfLizdztc7jnjO5gXm2JhZ5aTYD660zc0X2AtunnIux27nHyv/7vmgO2PCnNGxru2CbFOe43yl4wv68/W9qIG9nPd3m8hzYjv0zznf7OPiaHf2wac79IdYSEE/AdpE0Ymc2xuMq8SqA7HJ2ARnMnBfHZAd/Lq4MMlMDoZjOGg2STnp4Rx/pyI4fXVQMbFYfo/Lde3Q6LcTR5OfycdBaqXbiXQgNgeL6fqWmb6stw6aJtMpyDopaWKbApnJsIOV7Wxstt57zGncCTNT/+i8C3HjtnHPHKKrtDPeHfjajxx40eUq6HXQ8JwpANyGudFfBy/jv/u2jRtfx7gA3LmQZ1ewsWZ+iIzMofHPdxcpjevGtpMQB077OMft3+CmC3njvPkLLHh+TswmHzHuJn22n9h2Ptc+YZu2XO0jK99tDljxXftg+1L7m+dJQtyY5BrLattOump8et7TudgbfKZQTjHPbe3YMFgjnoCZTmzTlnPsQEY+F9/4A+fT3oUQt8aDOxYSrLvIlj599xzt8Im+Dn9KocWb7pEFjuI7/ORn55En80nf6YO7CFLY+66A9ofJ7vaHiWuOccNkw9UY2GjiZxcMxnT3z9wbRxO+jd+OD8Zy87J9x77guN0y2rfhxClmtA9ZRvOfx/Jc0WE4kEekwC195ZwLf+wXjIBJFpmQx7v0jRkX1I6fnovjQj5HFhdDkTG6dFzhmsZf+sWf3K+xwBjNUR7D/Ot2vZhhDvOciEETNpvzp5wCP8euuSbH/JgOtul5Mr/me4/rhQtkPRbPjGvLtMIpugR/XSQ39xp/lrtznOY4b2ZaH85t23/N6W0z5E6/viuj8zm4JH+NceMxx2Mv5oBd0FnujnrLW97SlHfB32983gVf8i694OyDTgv6A+6mgt5AwVE76NhJ8tkkAsBwlim5oo0BC0FDuEYJhNTB0sU5584VkCfnbBmbWE1OXVS77ZQMu1BjvlPx5HMmKJKl1jPFhAsNy+lAbH33XJuATZ5Twuz5ut9VktTE3kHT5A72OvCADZMs1026BHud7DhhQq4maAd6B24+e54Ul33rXicY0xjWrYO/54gsjTkCT9vHvtfXEjSmgNGBZNIbclkP9Omg39d24kSCxTPJ7HqSZBh/9mmCov3bfbtooY2xZ9zavzp57Z15+xfzhY/81zju5M72t89MCaT7WdnB14EBJ43Nk+brxn1zcGO+/dd9t6wrHm1emuSbsoIJV5bPfDFd33PpNisOoDAxRilkjXmSLDDE7en2y5xjsSrH8T8XxjnOzjd8Bu7ynR1PHslKH5z32Cw6RMYkeOAT38h87Rv4ffqnPf7p8fMZudGJi4z06Vvu6Y8X43WizBwnLNlmjfO238rPSPwbK3AYc/T1zVMea4ox5umV74PPSc4ee5LFYyCP/d2xG96cZME+U3/oaOIU2vsljc6f4Gw4k7/gPbI4R8OvstiTz7zbgbtD8rffIREZeNSg42TLjrxT4bbiOebguxnaFuSk1rftgRyWj9zZRTs+hf/y17hszsfeyIC8btcxwPLY53Pc+Qu2Mfb7ro6JMyf+bi52nGN+E0fjiznnX9vo2EJOx3ycVzMnL770mB2bOvbCzeZo+6+x7DwrcmTczgFdfHcRPuXsni846jm7T+Mv7U8L+gld71nHbnLLvYmCgOgkGAdwMM6xLr4cNJpYV4GNcSbCJCmxQzqZcdLXiaMdib7tCO3kx4jVhIXTWz+QqIvJdmSI185vYnEyh14p3CHj/LVOTNBtLxNCE2QHJPfrIDIR+jFyBDtT0mYdMV7L1cHJNvW4qwSM6xnLeOwEi+8TDowF5pRjfZta5mkbua31b3k8R+vXWG692ycdzFoPEwacSNgn7W8dkOyrU3BlDshyjDpbJykKcjtmdhRJ4MA0emJM9EvS134Wuf2svIuHCS+ZMzsT5i78ywmrPyMftu7EYmWvtm/LZLw6CTHukW3im8aSbdUJSfN6Y7L9of2ifXHlN8fm3GNOuOk44TatL86Z35GzkzZsiD9M3EKCGYykMOG/d7O4Ln/9+/PsRuYvPMHtyI6fuY7iBgyyGMBt6sRW8E+RzM+DYSuehc5ffkM+11BM45/8ZUeU78EzLy7zYl/kxzed5OZ45uxdT3wwSWV2X+kvhVvk9KMx7wyGJk4Hy/nLXOyv9qUVNzmxdtzGPo4djWm+H+O/ic+N7dXnjl1gwM+9Nz+jI8akKEA/xsExmc0n6IS/+IbHMjeB2bQ3Rqxn+yS4AS8sWCH7ufio8wk4Gdu0/yNrx5jOEcyzYCEy4Q/0TzvHUXMs8nS+ahshC7rjGvzEmG4OsQ8wN/eDP7vPtIOfOpbm+5SbGsf238YBejzG37Yp7SIPHGFu9vzs54xDLgPXTvXDJAv92s/ok/yB744r3f8Uc1gQ8c49MmAH/Kj5xbHbWHVdYDmxdY6Fa0936FdM/55x/CYF/eSMJrac70LCtxtynr8OGl0EdTA6pu5e3TdxcZ0dzUmmHahJt0nZJI/Du/iBiOycHGvSdcHtoEJgtB6nuTsAWp8mdJORSZDjJJfIsiqwPX7mAyGZLKwb63eSHZLv8RwUXGA2rpxYMW76NNEyBphtOVp2E6ex5+C7mqPt7XHdjwt6ZHFgtc7chxMm+18HMq53MelxpsDAOP7biRy4XeG1/ZRg3iv79pPGk/Gf63jBmBM+5HKwx3cp1jt45zu3IhvjPUfGd1LFbmjzEsVVz4H+c5w7BdBF+4PxYky1jayXvqZxbczY7lOy4oTL/D21Pca7Ti5WBYDt5b7A7+R3nrc5bJK1Ze5r7TPdF3hpGfO9+dX6BgN+m72fG/c4+Rwccw1FMNxLH945Mo/lOi8ugS9jHZ/PM+lJ2jIePJ1+eRwg1/KyvVzj55StC/oDx/gQfpZ+vMjAZ4qsnEcfjpPeoee37vPX3E1halycK540LzbvTRhuf3LsMTabq3OO3WDbrHMKrjMHHJtH49i5xCRP45pxsIXnh12mopnrXCCby4wLj+GYQYxyroMc9i30Bp5ZEGOhyjqj/+g4MvDIB3eiOB40F1s3znucW+GjK37kjgO4oPHo3MVztP7Rl7m59UFR1/LYHpYxn+0jjlnGKjZkbLCX9r4jon2Pebmd+zAWLRfydk7Xebc53Bi37fnsPI+CHjtMmDZHNz7wVduCNuiwYweyOnfx/Pp6Y4U5oOvO/9Bj/yWnQSbwgT3twyvOcly2TCf2UrznH8sKLr5zZ+9/esv9gRtuf/vbH36HHoeZkh0TnhOaJiPABsBzvkmwCzY7KoTWBGAQI58TjA7yDrSWt8kEh3OwsqObAKfEokkLQjEpm8wZj1XQJpt2YhOcE4aWK+2s14xDIEWWTkomwjWxWKe2s0k7bVqWVfLSNvS1x4Kjsbcay3NrGzvoeE4dfGzf1pWDgW1Ef06SPL7x1Rh18CEgEUQYj8CbMUnAeycdfLUOHORX/uTj2KDx6iDftveCQF9n6qdwoZjn5V8dnOx77N6gEzBOksJtxOieYGkZ4R+udSDtl3s1T9Gvk4c+1npd4aTn2bw52ZBgDU46OZhs19i0PJNftj3ta+bQbuf5TPxq2xuXxnx/Zmww1fK2//QYE7+5YDEGnADah5kLO1jBKZ/ZncMnkR8c0ZbvLmzS1jtQxjJ27jfnE9/wg7e+9a377ncKeHZqWSCjyM84OZbCCD9xnMxYFNngmuLbiW37sgsL5m1ehZsybhYdeI6euw06dtlXJ+6ejhkvjbnG58RZ5ndjZ8Vbxl/vuq18z348+UjHUecLaU+CH91iN8eQzheMb+wBtuACj4nNp7/NZc2Z9j9jIJ+dN/ixk17giowsaMG3vkMr2AEzvlOl46vHN+exQJAxpmIfm9AOf8ncMl6uCXb9YlZjZeJT8yTxpnnHtsQvm9czTnQB1uy3xn6P11j2IgI5IfmD8ydk9V/GbC7NGI7D7YvYx/qxv7k9tomc8AY/exgu4jO8OPkq8zHGwRPn8BtzvTHhuG5/Q789LvJYp/gcjwrg/+mbYt/98blxgqzGhG3hDRTzOnMNbk7spXinBX2b/t3m+5n8bF0TuQMADtAFuoHbCZsJpxOXDsQeCwLoRG0i1ByjsLEzuMCwI/U4OJQDcD5DhiQcHVRdNK8KRebRenDwth5MRNYlThwZ+jYgdOIgbjuSdELEEPkUtJ0wWJcrQjYp0X8HOojWiZbnhty+JayxYVmRyzbvoD4FIdp0wufvDjYkJ03qkLl15UTCwa4TH+MaPTF+J8rgGnx6lwgcuKCf5mXdN+6NTesbvJ/LP90fMvparrdtSOpSdLCbCW6moOmX2qFXB2LfXu9i3jZzce4kmOP4h4tH28Y+NxX0rfdjjG9cHmtnH8KGlt3yofNOFhp7nWA1x04472Pth80hyDphrbnbvmbu6hgy9YXveQ7mWD7HXt23/YmCu/mbGIfPUcjzF8z0jjp3mnS/3Iofeae4wTicN8c5aQN/119//R4H0m8eA+B5Sop6237CB4k0tzXTJkl0Cqn8y2IBXJe/uSa30XOnQS+C+VZ6Fh746br0yXP5LVvbrTkSPDRPN78wB/uGcXLM3/pc+8qEQfOFZfR8mmMdJ9xnF3mTrO3zE66tW+sHXLlfy2nuNMfBzY555qH2d3DcuuEa+5HjcceItOfOEv+UIrmPi1HL5lhq3VvXK77OmCwogCXrAizlGIto6KdtgW7NcY3j5sOJrzvHwKYTD6OTzmEYt4vK1UYbY1hPzIfCu3HtmGy+mfA4xYEujM159hnn9MaPF3nS3oswYKYLYdtspedwlvXWmLUdPAfHMOtgWiRZ+fqEa2JX+uHOEjAKp+d75D6R36E/LegvJGxcVG3P3OEOd9h/h94B1QRiZ8LBV4mYyQVgrvptp2dMANrnGduyucgleHUwt0xNKg5A9Ov5un+Cgwt+O7rJvImvCZmAgMzpM+MiKwSwkoX+TeImGfo12TgYdpKQ7y74OyA5gJsEOwg4sJqQkY15IR96mIKtyRF5TeDI2DrwdcYMshofTuDcH3Zvv3AAs76ayDsxZJ6dIKIjJ/YExrQFF7YXSfMxFpkCi/2wsdp4bTnti504rLBO4cxtl/65r06Y3Efmx22XjQtW88GB/06+jf6wm/3CBb2Ttu4bXU1/e0z7+bFErm3XePF3J9LoCf2lmGq+M49NWLeuPSfjw/ZuXpnmaN/yeeO2MWQOaGxaP41l69V82VxE/yRD2JtdcBfz3ScYJ9mnIMEneeGXC/zgnP/YzGM4ZuIb/G2+ZWeSYhnexPczDncDoCvfjdV6sQ3hnLThNuckgvmcPm51q1vtn1PYZ3x22n0nAAsa6evtb3/7YbEC+XjTfR4R4KVnxkXbtzl7woP5ubEUOb0r2fOdsLfCuzmneTA6825fY844wrfYbZ18vnm4C+Jz6cx5QsdBYv+UIxDviTX+a05wvG79p53xa8zTv68xj+GD9IGvGld+qWLwhIzWuf2r5wn3IQt2sB8ybut9yiHoH//hr/m0edOxvHmz++N7L1p4nOZZ62TiXbdnTt4MaA62zibso0tw0XOY8nHbuHNx8MM8nK9OfD75m/3V+TJ26XzFORx3abSdWkfoYvIHbO58sG1oPnL7rj+YC3rxHNr2nHOuemIF/QuarS7u72evPL3l/sA9V1xxxU0K+g4yTi45Z/Ma7O1EFKnus4nLxDF9xslJYk1cPtZOw3UNRQiyA5STuFwzFQskhxCbx3S/Hdi5zrJAGiSL6M5/0YeJ2zYwofb8O8B1otJzMCF10Gv7OUnBxpbVmJnmYN07gbDNTP6QsAtBE1z3B/FO+GiCn/CB/a3TtqH7dtD13N239U//HHPh7kULJ/70xe509zdRrpOPxlcnJJNP23aTvo3FDqwUAPx+t2+r7EAFvjN3v43b+ncx7/aMeyC0f3vEx7ulxgefXaSlD4oR7IodJs7rY538WNcTBsxhfAbjKz3Tj33APuv557MTF+sI3TGHTlLcT9u/5e4xJ9/KsbbRhNX2bXRonE4Ydt9th3wHhxTbvXjW3OpCqHfo0x8LVPRDceK32Hdx48LDOnP/HIdPebmcsY6teGZ+4uwcc2Ld+klxFFnTJsV6im6efc6im1+qlx12inLmnhdZosscSx8sDuC/KcZyHX2nf+O6/QOMtC2ak47ha4Uxx2Jff6y9MWBZwZfjo7kFeaNjdviii2mxoX2XfhorLbPnkz5cKKPHjv3Wo2VHBnOBY9MqfjZnWQcTj+HDtOvFKPtLPqM779bzgsf05ZyDPMa+b+7zDqZjVMfpzNXP+k9xxfpybELvjYuOj8y/Y/cUy50LMUfr1vw4Xc8xX4M8EyebZ9vPPA8w0XO27xof7tf9NN47v2fOjjmOR54DfkBb544dzyyPN+caJx13Mh5tOGeecBzteTZW8DFsaDzTN/Gl+dv8kHPccZHjJ3bL/bVThL54j53976cF/QHnKeidLAIyB9kOxpNjGdB2IsDdBHPM6eysHotC0uRtwNuRpoTW55mTE7wOhE7q077JETlJoHy9x+daj+9bgpDBQb6J0PagHQVfE4QDaBOCgwrnpuDVffAdnTiIN8GZhI9dB2n3+J5P2kyBDBKHVNFFF9ouFDqIgKOJjKcg2bhr3U4J6JQQGleWyfIYb+0DU/CbbOn+WscdsJqu2xfS3smjE4qeNzuISf7980WdxJobfBs9suUvRYJ1xmfzjPUVOSnoHRjBkv0mY3iRhL4bN57jxCMO2q2P5kD7Tn92wG48uB/bb+LL9nPPB712smN8N+e3rqe23Z/jinU2YbV1OuHLfuD2lqU/8xNrxgP8Qh/ekfEObD6za0jx7YWB2Ipb3ylCwCEYM7e337pP+1bk8u/C5zvFcYru7KJnXu0HGZuFL+zH7fV8x49znKI7Oku/l1xyyT6fyJXxs/v+tre97fDMPYsZkTW+zQ7Xv/zLv+w78TnPrdLpOwkmu6uNV/uLbWb/cxyhTccCx8Xuh7k2B/ddgO3bTtTBaq7p3Xn7iP3Y/dvvwB1xz3Hc/LXyNeOHz8Zd84ALzI5nyOBr0oYcq3Mfy+652kbGMPhvnuA4slFEczwysMDNmBT2wRPzcB7Scdjf084LKuCQ/MHyIT/5APyA3fuOKM4710OfLhYZw1i1PfrzFB9YdDM2Oq7YxxxrjZEpNoGFifPNudjDXOLP1nv7qfncciIb2HM+53bTONancXjsM7HP8qUfcN+x0TrxtS0bcwfXYMj+he7ThphjPCMHi9CMZ6zap5vvw7Un8pb704LebvJu9flMCnpANyXcdiQH1QCL9k6uevYmnU4y/d2k14HJAXkiEycHyJQ+nBxbDjujHYRrVkTZzgpps0pmh52K0CY1gs2xgh5Z0Tey2RY9N5OLber5magdUDqJattOSamvsW7plz6QxfN1ELAdHSwJ8G7rZMhBufuDFK1HcIc9PCdjrZORaRwCkHHvsSZ5VnhGLoKBsekEy7ppn/J49uvpuPXQ8+5zlmnSQ/qnkE5RkJ2+/CXocH37KvPip7TAUo53kd84d7CNTODKO5/oEOzbh/FbY4SFtsb5pGfs3DhBl50M2c/oD7nMf5PPtW900mJdNBY9P/dt+c2XxxIi+m4fakzb9/vc6nvL1nqcOGuSx7oIBrOj7dvkY2N2TrvgAkcutuGf/KXgDY78XLntkz68i+3C21ihiOHN9JbFNqO4TsKWQvrSSy/dx6Z47/hj+6VPbl920ZRrUoSzmxwdve/7vu/huXzGTFGfdvFFPz6T9ukv7VL043ssRKT4yg5/+j8ffu1Y4bvAzKe2N/Ps+OW+Jt+kOGoMO++wDxmH5oG2pfvLZ3SGLcEBMaP9HPtMXJxjxLzO05C7x584K8dcsJqHkJmCwzEHHu98KcedZ1Ggm2+tJ2QNXmJj/+RjfIu2LIrkWPQErngMpd8DwbwmTDDHxqHnTtFk7sBuFJ1ZuIr/TfoHL443rWvLRrwEA2nLohHnjnGs45h5wxxpHmgfwg4dl23Pvt6+51jcfoPtrXd04ZoBnjTXkefaNl5Mo6317dzGunMtgH5bP8Yuftd+2T5vm5kbctwLOVOMbl7BdtZL+uF9DT2W6wrPL+1Od+hbu+9538/c8Y533At6A6sJBScC2AQerrGTNLnYkSeCckHEeVb+DWZIw84L+TC+A1D69eqfg6HlsBPbWTw2Y7asfkEFhQB9MLZ166BM/8hpgu155xw6oY8mPJPiRCROeib7Wq+2cxOoyQ7Zp+Dkdvns20BtF8vCNSY3isQmyiZr7NjHO3BB4AQOy9XBpvGKba2rLrptO/ACPk0vDhIdSNCJgw126ELTMk2BqO1n3HT7fEdfbmfcOun0fChwkqAl6fEOopNzrvFz8n2HS78UrwsdJxbIw1+SCeSBI8xZfju+cYM++m/zhe01cUknhei19YXtmtvadzos0d+EK2TzX673vKxDdNbHVgld94M/NG8dC6d9TSfbTpSsT2Nxkpfz7HLwyAdFOT7JDkljC5yw884OPbcJ8+Il+qeQte/4cQ9iUjCXRa6Oh/STcXt3lLc9pzBO0Zw+Ukjf+ta3PsSDHEvBbX+FXzM2ixfRiwv/yJtiO/8zdnbn3+d93mdfsKBPfiaPgj7XsFARPyf+sfDm8SjoeYYePWBLc6hj05S8uwCfYlvmnjYUf8Z++0jvzjt3sd81P4ev+lcI7L+NUfqdfLvHtLzN+fBX+8vkW7QBk4wN1s3t9Gs5nUc53tg3Jzkss19Mhn74S/FovsEf+PUTv6COvIdYEkyxiOVb8Fs+5skc4QTiu+Myn3MOjmhb4jsTz2E7Y6HzBnBlPeDvk70Zv/Mky4Wt0EfjwbhHx+gdruqFCfowfjiGjtFX+y94YQzbEbs7B59ynIkbkJ3+Yvf8Ix/0OPTZPtP5R+Qg/2uMeFFlwqt9lX4YF27xdcac/Qu9th5tI8ayvRxvGAd8RTcn8lK8F03scvEeO/vfTm+5P+RC3qF3QHPinuMEBZOeQekFgUPnZ87sH3H2dh4n2e3gTrTczsHJyTtjODmALF0wWLYpmDuQO0nzXNOvd43TjhVjy0RfJFIONO3oEFcnFdY3c7eu0o9Xq6f52RW5toOO7esg73lbNmzZRSttHCxsf8a1LhgPknWAxvYEN/CEvA5yU7HrAOQgt5LTNu9kx9dbzy4SpgUFAjnYdPJAEmy8Y3PjcwrctmEnzA6O9gnr35jDHi3/ROMe10lXio0U85MdnRhkDBf09rku5o2dngd+6ATE/scuqwPp9DvHxnUnbeDNessx7NXH6cs6Mkb5PCUvxof13nZecZgx5DEb923TxkTzRffrJMTzWR3v/lY6nvj2GF+3Lm0rdtMpPNGBedu+R3IWTLHzzs55rvEt++COYt9xzbzo41Pc9LHJdjkfv0+ixi3sKbxzyz0FgWOP9Zfr/ChJ5u+fASOm81Nd6TO+m/9pm93IFFDpI224g6b9q3097VkoSDHPC/e8mOCYgs0a78wFXsKvGmOte+PFn+FHcoKJyzu+rfi+84nmAHBp3rdv5zM7cB0nPT9zMXoyB3KM+AMvde7WftXxvf0fTNlOjq3IZX25oPVn85B13zrrR1nMeZ1rZXzuLvEdIGClddVc23Ek3yeZzVPpgzsu0LP1aLt5nuDOfoM8U6Fp3DtuGecUcmzyrPDYvsAjA1M8QD7i+RQD0C/c0zKhF+KuYzfnkJ1rO04aW503wWHpl7k7V7L9yQnFNZo9AAAgAElEQVT8yNEUdzw+eHZu2dhg3CnWTTmB/RtctP3NDZGHhVL0x1/bxnpKf7kmfH3dddfZdO/U5xtPC/p3Sm8Xw0WHt9zjDHZsjpH44EgEDM4TrB2ADN4pGJm47Ahc12Tq4ryJyi/cwik9fhd6TSLIh/wOkCZtn+/VUycsJHzWXyco7fzMqY9DTB1EkBkyd3C1DTsBcLLhMR0kOG4dNhmudNiJV39HtgY/x9OeOa1I331OhOwkgpXcbtcJdAew1mcn5MaC8dNY7t2SDnoU6g7K0Xtj2nZmPM/JGLd/MA8nUA6UnVB2Etm+5u8Ebm5r5ue7vPiAD2BX/IRAiyxwDEUHiVDbwYkRPOS/YMaBnr65XdOB0v0zNx+z/7Te8OlO3M0ZfO5CYkrkJ1lst9aF5bX9kQtdNBf7Osva80dP7RtOCKfkcApsToCOfe5EaYU/t0P/Hjf2759J5HwX9caii/gu7MEeuKegN4ZJuogh2MI/18gxrkfPFMN+wR7HeB6d5+fRO36SdnAdiwC8WI/5UgTxm/X4Bbuj6TsLBpGL5+vhq+lZeOQ2D2VsfraOXVTv4E+8a1uaL3I8esw1XtDteG27T3GJPqeYgx47ThFDJux3PoGclt05Uo/bBTfzsQzmB2Jz64nrnDOt+IK2jo3I29c4/0EOb1gw/5bLXOK8hTGtE9sJ/8GvfC3YdZuMyy8p8LOIYPl8+IjHbcyLXWwZFx1vOz5Yj9gof1mQ8/zhh84ZJoxyDHt0LEEO50twVOO3403HAHJWYobPG5+cd17hvrGrY+JUHzQmjE/HrymWTPlh8wNydKxnHHbTjVlz00oGsNmxOvNlnh1vnUMYn9i1bTPVLoyHj2QezAFdJka8+c1vnlR2QcdOC/oLUtdF1fjwO/QmC5MCROnkzjsTOe5iFiKjIGkySH8dgNy3yStyuEAyydhJGKuJbXJq5tbE34V0OyGJBY7ehN+JigMWfRHQTDJT4CBBcAB08oQe0LvJBd2ugpWTAAJGF6EmWxMt465s0kFgSlSs/0nHHaSm9g6aBMjWqQNLBzcnTpPuunjO9WDeOnO/7tPHe3fB+me1l0KT6xz0fVeG/cGFNzJ5Lj7mfjuZ7MTxXMEUvUb2FAIU874d1SvcDqBO7M2CcAwLAS7maWd7EtTARieK6NzFTi8QOClvRu6EbfIHY5ckx/0grxMG+kEW+0sXCT3vybcmPkQuy2yum/x5OmYfc5+Wq+c7XXNsbPRsDuyx+vq21WqePO/tW4DxiVzjBZ+2Jc/Jg3Hv8uObXO+FPnibpC949qKXxzGGwUMKDW4vB9PpI4lazmXszCvHeFa5cQEPsque/nLLfo7DM+0LubMm//NIQJ6jj2z8XB3YZqfeRZwfXSGhznkKem6RRsYe37hrGxgH6LVjtjkX2zruGlcdj/09csCDjtXtF90G7CGfbQE3uY2x6qK1+cZc0LHqmP9ZXgoMFnk61rZfmaeIAfYXcIUOzGHt944xjt9gaYrNtEMv+QvG8RXkolDmURAWjhwrvfvt+djWzdHNZ9Ynsdd27RjiRTx81DimyLXuHdPNh8aU7eDxsQl/V3q1rZprm7PA6ORrzjmm2GN98pk5uUYwDqwTdDWN4+J3yldd0DM2XGVcNOc0L0w1BPghbkx8gR3t79Y1c+a822G/SfeuK7CVHzNAf7k2i7AnUtC/eIqyF++xs/e9+W+5z+NpH//xH799xEd8xH5XW3Dzhje8YXvhC1+4ve51r3sHZd3mNrfZ7ne/+20f8iEfsufMiY1/8Rd/sf3RH/3Rdv3119+k/WWXXbZdddVV+6N1b3rTm7Zrr712e+1rX/sO7+742I/92O3e97739gu/8AuHOzP2HXp6s3MBRu+24Zy9SoXDcE0A55c6dIDqYEK/dmRkIdnvVSuDH2eeVu5w4E6Y3Z+DZq+umXzseHZyF0UOzg6+JluTvImxA7Kd1Y7N3F14OhGZkppGWBN2B7MmOs8FcnYSsEoQXNyhm9ZxB/1OHujbAZMgl78Uxg6IK307sZmSOIjZiyU55t24VYCcEoJOALjWiztN6MZ+J1fgwJhDF06sJnu3TozDTgoao7428rGrl0LA75Jo/Oc7HNILF/i2V/BdbDj4oa/8dTEGF3VRn368gGAfN07wOTDWXNU+3P7aSUwH7InrOhEkQTCn2P88ZmPc11j3xk0nFpNtJx46F65WMnZf1kljtGVZyYYs7qvxYZ4gBoEP2wndgBkvusU27KazKOACP9eCQXwbPoOL8N+0ZZffuuQ8/WQevnUYf8m1wXAStfQVufIvhQwLaMQ+5p5r8TN293k5HXe/UOygBxblkpgkUUnf7O7j65EPuRjLLyrDFtFfjidh4Zb7jOOCn7jVySo7TvC846HjvY+bz1cxjsS+45VtYlyClcZix3n3N2F+inPGoeO79dexPufQmfmk/ZrxsCv69DzM4+ixeWcVx8xT5mliR4+T9tjSPtMy2G8dL7lTBT9E3s4FWXzqO7Ac37H1ZDPkASe2pe21irlwgmPJqiglV7EdiZGtd+PQ8tuXpryQflzkTj5jGb1A2LI55jR/u19sx/XWp/MpcAH/givnRFzLeM79HMuZI3+neOi4aHv6EQTzZ9vZmMHWYN42t/1oh33alszHHMQ4LMKRO9tO5lL8AEyF51MA/kf/3fiS/2gPN+/1Z+9z8xb0t7/97bcv/dIv3R760Idud7rTnfa4HFvlcYcU9N/zPd+zvfzlLz8o4fLLL98e//jHbw9+8IO3XBtfSzx9zWtesz3zmc/cfviHf/gm7z74qZ/6qe0BD3jA9nd/93f7C3Bf8YpXbF/5lV+5/fM///Ohz9vd7nbbD/7gD27p+yEPecjh1w1uUtCTkOSvybCTbIIPjkhbSJsXCOFILoCmwMcxg78Lbgc8B3EHgCmg2Pnb2Zu4nDS0Azr4NVwn4rKOTGA9hvVhx+15TUQ62QW9mTBaXuuBc9bF5I5ck3Ze5LGczNOk6dVRSLCDqvtA7qnoaRmb7DsgrmjFtjUxe9fExaCLSMjT8kHKtq2TK8tBvw5+DoDo0LalbQeRlZ3A6qQPxupk1YGpA5jt6l15Cp0O1vZnsNIr9FPB7eQEG9l3XLxzHtvYdhQ13CZqDjimm+YK7GnsN3+RlFtnlr15wzZs/vE4fc5JhnFmO/J5amv7TrgxLpofJl+0DNZTy2OunnhosoePmUtWx1v37Oj5rhr7W/rJnMAOz8fDbX4hHp/Z6W/crcZOkcFvupOE8WZ6czSLCRTMkY2X3OVcnmVPopbPWTyL3ME3O5hePMjnnKeg5u32WRBgwYA5ssuZ8Vj8SEHPs/QZI3PIP363PnI5oY1/8Yw8GMlfnqHv5+8pGvAzuMF5AhhZ8VTHjsZXx4hOqBsHjqvNifgB8hm/zQntP7T1Yo/b+E6L9mfrg9jCIoy5levwi14gcA5nvbqd59acY7/GpxgLHMLj9NOxkD6MeevEeYoLlFyXMYM9Yk4XsvgveMeHuNMFWaa8yjxMjAErfobZ8oMP5zTowwUlc4JnzGH2Acc7Yw9uaiyD3S5uyRUYh/l6480Ys69yTdvXMYD25hrHGPJf5ynGjjFjW7igN69m7N4kpI/2Vy/u21+Rybl5cwXfnat5UxBcgCM40zlgzq3GsA7pwzI4T+A8x+yXxonzDfCR88FV4sQ//MM/dJi94O+nBf1aZSneP//zP3/73u/93r3g/qVf+qXtt3/7t/fCPoV1ivbf+I3f2L7ma75me/3rX7/z1+Me97jtW77lW7a/+qu/2n7mZ35m+5M/+ZPtyiuv3Iv02PkJT3jCfjz/suue63/yJ39yu/rqq7cHPehB21d/9Vfv/f3qr/7qQbAv/MIv3L792799+7qv+7p9UeCAq7wUz2TMm3XtOBBGJ4p2MhODb8nn2k70TFZNvA4+Bi0E2cHJBIpMHVimgNMB3KTX5GgTd7Lhfrx73c7rQIaOpl32Jm6ToAN6k4/ld5C3vqxD6wiiWNmYvrm+iZkxekcMcob4sIPJznJ30Pa4Dii2x7mSiU6+sIMDm8k7nykKOe7gg26RwYGhEzgSHidX4MeBngTJuDOumugn7DYN2Yfb34yJTuo8B+sumOXFWfzcEC+Zm/CRObEr6GCLbr0QkPPoyEELvdsnmIsXWrDJsd1+y2CesD8bn56T8WqdrAp6Y8S2Nyc0Dj2eZSJh6ATB+EN/LX8n+cZec9qxuTd/W9Zz4W7Fsy3/lMxY/uZ04xR5ciw4hV+dbNrfHK9IZuGoYJuddYpdbnPkOhYBeHbdO0XGZ+RhUQD9cq0XxJKM5X/kpX2KZQr69MmiAnNkTPMiu/K8FT/9pQ92ozpW5Xj+sWCQRQjexs8t9chL8Y4cFOzevfdiWj771v+M7dyAxc2OCcZ7+137SOO5YzMcb3yYCzuO0K7x3hg2lvpczwfuMr59rLmofZ/HMCyrizhzec+tiz1kIGea4j1+lnl0zkL/XqjN+CyedkxsvYPVXO/i1oUZMZdFq+Aut5/2XSnGST5zRwjvipi4kL5zjmfp0Uljwdhh17T1az5Hb/nrgpSCi7Fp57gABugP327buvjMuc6vzT09fy965xwy4v/mTL8zwfhErin3BFPWQ+TLceTkrhHadAynLfMwPpkPdkef1onn7DjddoPr7WvoJP2DR/Tf9rD+Jv9Hp8jjcdAT/mVf9MKQ+215zT/ImAXY04K+s5GT/X7b2952+/7v//7t/ve///ZFX/RF22/+5m/uPBIb5nb67M7n3Kd8yqfst9O/3/u93/aqV71q+/u///u9MH/pS196+EWWT/3UT90XBJ773OduX/u1X7vfqv/Yxz52e+ITn7jl3Ctf+cott9+nkH/BC16wffM3f/M+mSweZHc+MT4FvR+z2H+H3sDBOQCZVyMhOAcmrgWcTo5MOCYFkxSEj8PTrhM577YZzCQ6Jl8+OyB5/A7yDuK5xsTntiZkrjF551oICMKi3YqYu//JUZ2Utr48V5IEzwc7Wo4mSRerUzJyLLlpovSqsMe2bprkLK8LehMy+gMXnYh0kLR92gZgvO8eQH8mdq5tHTVNICv4R2eR07eaO/l2H068rKvGDThGhxNdOXhwvhMPJzH24U5u8j1zSjKVQifJvt/Q7MCO3C6qnRigV/ThXXtkQM/oie/t88hlu5sj7FfYhr/ocLKhdeHzU0JgGe3vE75Xfr6Shf46WegEpP3K9qatbdr2nXRg3+p5r/RjH/acVtdPujUGmH9zmnncvsH4JGK+hRS724edSDKGFwMo6NNfCuL8e//3f//9OXbHyBznlmDbDGzkGLcOcyyLYjyXH8wmEcsuegqRHM9OfP6lwPfPvyFf2vjFecyZ4jnXUMTzhvyMw6ME+Cw76STZmXNki4+nLz9qkHlEnvTDgkn0ym33FPUsKLBLis97N96Fgxf12hfMcfZdY8f80Jji+sZzczAcnev9qKC51sVK+1VzsWMod1N4odu5jWMTdmHxKOecc3ln0H445Qc+37rz/J2/gOscM1+1r6AX5CV2dQ7WPIDvmBP47Ltp0AnjelGNl1Yia4/JXSn+dQXkdF6X61nMau5q7rW81t2Eq4kfc6w5I2MiF/o2t1tWcADXtF+kn46Pxi7t4QmwPOWO9DPFK/wr59LHKvdk8cOxizjVuUb6dMx3sQ5uI5NzKPM+uGHB0jkddkVexkGWLp6n+ThmmF9WG3fYwrHMeLZPO5ZN+SV9OBaaL4zTtA0/n8hb7l/mmV78n8/eO75088iZW9x/5Ed+ZPugD/qg7TGPecz2Z3/2Z4eBg6ev//qv377ru75ru+9977u9+MUv3p+zf9GLXrQ97WlP23fkySVyUYr1pz71qftCwJd/+Zdvv//7v7/v1j/60Y/e7nCHO+z9xsbPf/7z90WBFP3BycMf/vDtyU9+8vZlX/Zl22/91m/dZOL779A7KTTxTE7YwcHX4lwu6gjoDkxNPvQxJUSA3ivAXj2LvNzKCEF65dFjdYA3YaySMZNpyw0Bd1HTAQKC68BLIITU/NfBkONOxrnWBOaA6SDUxa8DgpNZkIHNpsRn5TbosglwCgyMD9ZWQdDzbd0zpya7VeGEPhjTwan1AR4ZgzlRJOS4Cd3ETEFP0GTHqkndwXwieQdDB7BJbtva2PNxBwcH0Q66Dhj5TDGfJD/JfnRg3NqnSNrxVeOOpNnF/mQrJ3GTv3VSCFZdGNieto0TJvNY66B1Zdv5XGPdXDjZbLJp86lxbX80P1lvU5/2UfuQZWpsdHJwLvnbZzxmyzTh8JiMLobRPfIxdzAIHtjNYzeZPoxB7EV86iKLa13MIydFrOeCr3tM+0/Gc0zkJx3BePTk583z+QM/8AMP8YxCn8Ke24/p131nnili8i9JQ563owCnuObld/hKinDaoBsX9fgWRVSu4+friMHepae472fr8Qv7KNfDpeDJf+2vxmP7DLa27jum8N1tO5at4lCOOxaCOeOcogEun+I38lFI9PwsY+cKcDb9U4w2V636tDwTh9IvhVrHkVyDzSZfRA77pzkCmyEffbjIhKusH8btu1rwIS9yMEceBWGnnmLQY3oOziE6FjgGBb8stjRejSvm2gU/x10Md7x1nowebDvyF/ToItQYcexgXPNd56zm3LYvOrBu0r79OboxDiYs2seMBWQ3v7bPmysck8m1rKdVbmGZ8AOwj88Zq11o2+7IwJ0e9NNjtP6to45v5hov1LDoik6YM/JkzCwK/+M//mPT2gV/v/G0oF/qLIv6udX9cz/3c7dv/MZv3J71rGftd0UkP7773e++n7vnPe+5fdqnfdp+a32K8Cc96Un7rv63fuu33qTfvIA2t+J/yZd8yfbIRz5y34nPLn523T/qoz5qj+Hs0P/e7/3eXuzf+c533p+5z45/duz7jozDDj2FIY7tYgtiMnjsbJw3OeNcDuaAlWshGJPYFLhxZBMAxAqxc/ueHdkOm88ONtZsE5ZJkzm7EOygBBF00PQ8OWf5XBg1obp9PpM8msghVI/rlV2IuQOMidlEih6Qy0lM2kEwHs+Bg+sdpIwZ7N/J1VQgmujcb8tkvKQdgaqDT+OKfjqwGScmT3BGIMNfrGN0SducY+dq5VdTcYbPWI/0PeHoGJaRj+ssxxR43FewxAuz/Dwwb9xOW2zHwoWDPH31uU5CmCd6o3iyzVYJx7RA0PhujDjRNJb7Oidz5pLub7KJk7dObOwz1nd/7qTReuvEh/EaC5OsyOs+jOOV/lruSV8+1gnbNG/ruGXtOZq/4SIn9i7Ep8Qr/XnBjbGNu3zmHTD4OoU0eoPH8A8vMHsMcExBzGJYCo3Iz0I0/p7zCfLwBi+z49Z39BM9pC0/E5nxeb49/eZWvCR2fpYYH+NRmYwZbnr729++/zV3Zb60y1i8+DJtKI7QI/1QxLMzypvHHdvTlkW/9OWF/+YN43mVd5jT3KZxYx/vWG9etX4bq+0rk+90LHBe4PzBXNZcRL9O5m0bc6qvtTwed4rZyNmxtONz85HlnnwZeeynU3yzzt1n8IBfGB9wb9+inwUy3ith+5Mv+tl6372Fv4PH5rHm0vPJa2x7ii3mznf307bjXHw+/scdMuZE6w17r2KCCz5837mhbeUx2Hzq2JP+MpYLXGI/uDHG2x+nmNt+St/YA53y1wV928T1SnM/88819g3HJ8uL/cEdGJ3y1LQJtsLlXXvY94gLtpv1PvGXZc3nXgjM9bZ/FoDfEwv6ez/mXtsNN55pujr6Pfr+4z/+4wu6Bk76xE/8xO07v/M799vp/+AP/mDvJ7fif9zHfdz+1vuf/dmf3X7oh35ot0UK/K/4iq/Yvumbvmnfjfe/xNjssv/AD/zA/lz+L/7iL+632j/jGc/Y219zzTX77fvZ8U/x/vSnP337qq/6qn0BIHcC5Fn7/nf42boAwwBz4m/HtbM1QXENxGOwObADahf0jN+kYNCaAHyLFgkRDs88psDZRMUcpiTAx5owmmhNOu4TUkBvJgV/ngoW5gVhskqNTlyMWn+QuWV2UgNRmDBNbg5EDlR9nQMhJOhg2Dp1wmCyNFE3Dmk36Rui9l+uXyVKTeIEKfSDzmnHfLw7gd2M/8Y39nSiSp9OpKYC2DrwvC2Tx0P2npv14jZeqTcuTA6RMYlFCnmeKTYPgAuKdZ6lBxPofyr0O4FywsFOK9g1DxmLLuTt0w6qEz5sZ8/XMlmPJBm29aqPHrsTYCcK9m3ktL9a1+bR9oMpIq24zMdtp8lP6df+POlr5e8dJ9zfhLnm2ta3xzb2Sc6DGwpn2wc5sKP9GG7BH9KGuEK/adML1ekfLqbwJeZ5UcG3CpMos3uYgjf+RV8U57net6uzIJjr/dKvyMUt9NGHX06X61Ooux8WwCnEKaxT/KeIyHfrwX7ol5KBSyff3qX3rqh9H/3A9V4QBfcdvydsr/AeO7OL1XiGN8wHxr99vOOGeYH4137dfkE7eJxE/Fju1H7tHTn688JR2jvWOTZ0XG7fc1tyBXRjvWCziXNax+4HW/jvMV7mWgp28NBxyjE1bXmB48QtyMcb8P3Tdvg5HAwWbcfmynzPHFzwtn6wh+OUbeHc1hxorvNiObix/h2bOO58zXzXY4Bzjjt/RIaet/Ohxj8YdAxYfZ5iUucB1gOf2/8670HXXhy0D7fP2UarOJRr0L3zD+6KaSyDA+ch9k/brOVsfZvDOjf1XK17dB4eP5GC/t9f0H6+FPwubffS//vi7cbtv1yQDLHlJ3zCJ1zQNTTObffZbf+8z/u8/a5V88+f//mfb9/wDd+w3yafMfJM/cMe9rC9EH/2s5/9DuN95md+5v5Su/T18z//8/uvzOS5+rvd7W77M/gf+ZEfub98L7fkJw7/2q/92pbd+ox/xzvecX8JX34S741vfOPez00KeoMLh4LACOQml1WR6+AwBRon6wamCx2cAyKlT/qbyBHywVGZwxRsmrwnArEj0of1YIJMW+8+kCw6+OczSQ4yTkE+7SANE1gHdHTkgGRinvRpgrZeGmkmV2SE0JsIOwmaiNk2gQDREYGfIs22oA1kZpv05w6oDljgx0EYvXGrmInauM013pFyAAWHkL0x56TVRZlxA2Y6kTJJNPbRd8/Xem98W//gwjoxDimOKOaNfXMEWPZPbjEO59jRW/mm/ZkiykVXJ9voywWv8XgscbROO/Ew33hMPpvrPHb303rnug7c9mv7LEWN9WXsGPO2X/tkt5si17GEyrrquGB/n4qK6dr26eYMxxXrg3nZJszb3EqB7YQb2fB5cNVFvTmGooJjJGAU58jpghf+yF+/FZ+XeOE/xhAvi0w/8bPsNPJSPD/H7aKQnXo/++6i2fEnhQxFTOZi2SJHxs8tmrk9P3/hStsavbGwl7/wMDYwd3MLP78PDpYdMx1LPCb2XT0r21xlv+tYOsUy42viVsdK9+f5miOdf7ROHCdJytOmucl4mDiePKDPdXxtX2r/pBBtbnLMwe4s7HDO85w4077kRSFsj407Frt/x0z8zj5u2yAn75HgJ6Py13wGnjIuRb3vWMEeyIXO8NXmz461tgn2b703dtyOu3Xwsc43+rv14Vi+yr0mu1nPHcM6llj2nPMjHnAieALjncMYL21jxzTHrtY79ui+LV/6grftu9bNpA/b1HGm44/9zRxrzEw8kT7hAubVuR8LB8dyT/rJHDO+sQFH5O+J3XL/iilbuHiPPfAJV27/74YL36FP0X2h/1JwZ1c9b51PEf2c5zxnf1Y+z7xnd/2TPumT9u+5df5v/uZvLrigjzzZ5f/0T//0/e9f//Vfb7/+67++/2Z93qz/wAc+cL/dPws32bn/5E/+5P2Feblr4Hd/93e3w8/WARSAOSVVHUQNLMDtoGdHmJzWgdXJGcmsCboTjQ5OHdSZDwHHiacLLeZkWT1uPnul1LI52c/1LtbpD/Ljr3cyTfAmMs+1i8e2AYHTAcZFBHK4WO7A3LpjXlPAb2I1qU9EiFzWs4NTE7NfVMM1JOkd/IyfTracTDamp+DlpHPCPseQieITQkW/Pu/PnIfgKQL6OieDtkvj3/7m+U1J2xQkJ3/KMW7l5cVdOebCiOCSY+zMOVmLXPiB33CPvA5s+Wy/T98UZhwHi4xnfbVcEwc5+ZnI2z7YPmT/xs7G1YrrGovtz10E2zfQn9s4MWEOKz60P7XdbYOJ75qDPK45cfK7tm/LOcnimOA+V1zGohp24ZZ2+6tjEj7tQp4+fPuucQjXmLe5xjuGXBNZ2aX3jrxv06fQITll3swj/fJ8ffQI1uwr4J43efP2e/sDc4rfvfWtbz3cHp8+I49/oYLn7K+//vq9qKcI57fuIyNcnH6z4JAdUe4qcAxJcnHJJZfsBVWSSt7Yb5taTuITj8kZy+h/WmAwBxs7HacmLDqhb9xN+IHn7Mudr5hb3K59xZjs+Nk+N/F8Y5q7LZCbfIbj4J5YYlsxL8dUy2su8rgdY+AnMNw6TD9wJXbucezn9qcu4IkJLkKz6BVMcldO/6yk5Yt+/H4H92NdOT5QpPJ8NH5pfnV8J05iC/RMzsLcO891LpIxvYFmLDA+OCYvbBsZT/AeY3cBaxk9d2MAjDs/Yg5TPJ1ihotYcyBvB2e89qH2d/Mh+PI1/oUu5Oi5oG/0Z9+wPZ1DowPrsX3LeYRtkEVOb8Q5/3Ouh36tH2TwXLz5ZD9Jm3C433g+2ed8jt34blbQn73XzfdSvBTZ2WnPHXB5Pv4P//AP95gX7OVFeXnOPW+/z98f+7Ef25+R/+Iv/uJ91z4vxvO/XJOfn/vxH//xfYc+t9yDz8Th/A9+siB517vedXvZy162/5xdbsf/gi/4gr3v9JsX42UhIc/W7y/Fc9GIoxjQk4NDBh1sTNoUPSbBTtwAq5OltOlCZwp0OIQJA/khR0AP0U6E42DUARdCdhJmxzchTEUhelGyyeYAACAASURBVMRRe6XaZIHM1qmDnnWOzARNvjtAEARMyui/9QkGmC/yTvowKAlkltNzbjI0KVsWxqMI5FwnYl7RbB04uUBXvP2UeRmL1oH12Fh04Uig9w6dizwnV06C3MZFqvXu9nz2eftOB/vGoROkJnH80r7AfEjcSZDAq5NwJ2q8JAs7U8yz02afACMuZIzb6Tj4Ykx4wXMyRs0/E2f42MrP0J15pTnJmOh2nejBSegIbKIb8w/n/Bc7rbBrP/L8V75uX7B/OjlqzNCudeo5GU+MYT5y21X/bT9jwj6X473440TKYznZB/t+ZMv2pg/feg83ORn3QjEFf4pd3gzPmJlPMMviA9fxPX/5/XfGwefxvXxP0c1OIwUz3BYfTB+RPdekmOeWe3b7M24+X3rppXth7oI+7ZOUOM5PnJeinXdp2H6RA9nZpY+McIPn41wD/DMW48PxjpVtW/tHb0Y0VtMvfTavdjyiKKYPcowpgZ/8sfm8cW6e7tjYPGIZHAfRF7JO+Y8LS8tpveU6+qJNc5fl99wY25yR/jIuvulCHg7EHxhnGs/5A77pTRXe+ZBjfiQMPui5oMfgPOe4rZ0Fq8jceRn2dkz2XJknnIAPdLwmXzAPOrdqXGMTj288k5vYZ8y7jiVwHbxgbs05F9RTDHF8xH7uv/VsGyOzZcCuxHTkNgaRo/2Ea9B3+w44scz4ANdkvvkHB9Nn9+X4aN+BZ5B7ipfMkXPIwEJN+kvh3T9l2jaMTpATuXNtjoEp/6XfN73pTVNovaBjpwX9Wl0f/dEfvd8Knzfdp6BOnPW//G58Cuvf+Z3f2Xfp82b7tMvu+nd8x3fcpG12+1Oc53b8FOi//Mu/PA4cTD3vec/b7nGPe2wf8zEfs73hDW/Yb7m/6qqrts/4jM/Y/vZv/3Z/hv/nfu7ntjN3vvOd94KefyTOJhqcGFIyoE3MTWYQu4OIJW6C8Tgu6O04yOXEAKDjfL792YGQfpivSdP9Mk8HewceJx4O9MjU503qdlxkI7Ex6Xs8k1zLDFlb5iZf5m27eYXehGbCnIjOMjrQ8NlkCHkyPwcDZCEZQRe9ms81aT/JxvzRMW0IjA7UnHOwMCbow4TfQQr9I7d3lIxtB20Hrg4GlsX6aZvbhvYTywdeubaDC9c5sHKMt1sn2acIaH92sU4S5ISXW4LxXfsDuEFvLpiYG8HfdoKP0oYxmV8nHB0UWx/mm9Y1dnBiYOy1Da1j26Nlg/uOYaDlNB83wzcOzMlOPvo668rnJp9sHlr1dcwO5iPPz/i3vK0Dxx+K0S6KwVLPDRyR/HLruzGHnTkGV7lw4HrHn4lDzAX0Zw7JeV40xwv30E9snWPxuxTMvK8iY6bI5ufsUoDnefd8T4KXgjlz4Bp2ICnmcz0LIGnHG/AzVq7JP263z9t0eTmed3nhFridn9TLol/7CXwXH+Wn9riVH/6HD0hysT8cbWx7d9HFqf2U6+0vxpT9fSoEzL1wou3r6y2b+3Jh5bGJJZPfGdvWsWVw7HW/6Nn+gg87piNvL3b4OH31WPZ/7Jxj9OU4yfx5MZh3I+E+F8yOCVMcRrfmJft5jhsvWcjiBXJJkO1/zkkcT7nLJeNzl5l5yXHEfeR448OxlPkyR2Iju6rNiR1fW+/op3HaeWNjwf20PzM3b4yY38zp9Ov8tM+3j3hO6IvFTccq69s5rf3M8+5429hxDLb9Oq70/KNL1xpub1+b4hbzg2uxv/3b+sCPo/uMOfkr8kw2RTctFz4RXJ/Iz9b9+y+xdei/KL+f/a833w59Cvr8lvx3f/d37y+8Y7EFxWSn/Ed/9Ee3l7zkJdvjHve47corr9xfcvfTP/3Te4HvO5Dz7Ht+T/5+97vf/qK71SMAn/3Zn739xE/8xL4wkF3//MviwId+6IfuiwFZxPmAD/iAfad/L+jbiRqEJiIXKu28kB9ghIhXDubjJu0cn4oCEjUHQScWTiqQhX5R+EROJvsuDJvA7JQ4X/6axNEX5/Md2WiXfqadCOuQNtjHwdDzJtAyrufYQdu2ZK4QkQNBey62aoJ0wO++8x3SIvA7SHAeG1G8EbBN0ujQurXOIXh0lj55s62JliQ9x0gUG09O8rFHB1/I3KTsxCvXeWWVftBj9+cEhs+rJKMTSmPKwcS4tm3oH3/ym+zzuRMaErL85Q3d7fskRrZJJ9pghR1NJ0e2G/YCx/7roOb52Yb2WePYyQeykBy1frrvyUcmm9HOYyG/7Wk/Z+xOGix7+810rmVuLPT83Yf14HjgPtv37YutZ/OFr1slcvi3sclnClNur+0Ev/sHS7xoLt9zLcWyk3Bjkc+W3cWnOWjyJ87DMdwCn/HymV2Z1jXcxS573p6bncf4VIptfr7O/pRj9BkZU5ynKM9fEuRcnz7znQWAyMhdBNzOl9vu2dF3rAGj5k8/T0/cQ28klhkXmXlJnjHVMRjfbf/AR6fYao60zxFTVzmHcdo+tLILtkb/jqnoyLG0/cxxwTHN7RjDf805xlu3AT/eBeRYc7n79Pgd35tnIze4om/mbr3lmIt6bM3dJKuccdKZcxz3a39nzvwSA1zBbj0yej5+B0U/NjbxNjhh/uZ9bOFcjnhp/kKOzhGMXfijcUg/Gd+LA4295nv053bMr33Lvm69Y3frMX04dve59j0vpLqt8zxjGj5oXm/Ote46z/d8uM4c5IVbxut8BX7rcbBh5GeBlmutX+OGz50zUOdwHtu7H3jV/o0M5swTe8v9aUGPOd7hb35O7rnPfe7+fHzeNP/yl7/8cJdT7n7LT87l+foU/N/3fd+3L9T/6Z/+6fba1752P572cGHeYJ/iPy/Sy7n02f/yM7ZXX331/rK8FP78S3Gfl/rllv3s2Ofn7faX4t3lLnfZC3oct8FtAnIx5OKS63FAvruI7WTQgGyQ40Au6jtQGMg4gUmG8zi6ExUXwFYg1/QqM7JD6B2wPBcHfQp6B9c+b32buE3uHPdus0kKgu05OnF1QLFNaWMy64A9JQW2mcfxHBw0XHSa1LEPWMHmU+KDHVrmJlGvPjepUsTmuFf6O9C5aMZGDvYmYOvTuOwkhXl7ocF+4fnZH60v/MCYPFZ0IKdtis6jJxL0JP6spINzAhq7f0mE/Fy85+Nb7K2Dxont3ec8p6mY76DouXlMt2vdNddgZ45P/Tg5MC7dl3Hm4N66aHnc94QvjwcvTkkDGDQWrYfGottN82g5zWHN8/i5sdx6ZHz/9TyQgeLQhTY+61tqj/EP3MmLs1xQ8xZ6/ItzvgXfXMSinIvz5lLj0El/PxKQfvExxogOuPMgn1NYZwc9iUCKlPyj8OaZYXDATj23z3NLcXw6cuS6JBn5y8/a5dqMh5w5l0WDXJuEsJPa3j2PXSJH+ILigjsgkCt9RLaMmYWE9NuP5sCp9huPhRzgNGM5/nVBYb07Xq38YbLhhN+OQ25j3+3P+U7bvsb+g1+5wLBO7C/4mftmrs1j7oP25teJ5+zjXG8OQcf56xyo9YbOsKEx1Z8d5yaOou8pbhgD+Bq+xOKZ58xciJcU87wsD3x5nugJHCGjecpjOA5ir1zjIp1cyMWbc1IKN8Zi7iwaTVzqHMy5S9uRuGqZbS+Ok+ubp+yzk6/YB7CzF/sa96s8obmhMdj6bB+y//tasGafNias32NcYLuhJ/Ta4zEXYxtfpz4AD80ZlhPZkdHygdvw7Ym85f60oG+3OXzPTvi3fdu37c+8X3vttfsb51/1qlftb5rP7fCf9VmftcfbFNrZpU8Okp+4e/SjH7298IUv3H7lV35lf9FdfrP+EY94xHaXu9xlf7ldCnvuomOwcNijHvWo/Vn93LqfZ+X5l+N5Tv/JT37y/jN5n/M5n7PLtRf0ACmgAxzTrVpe/e4C0AEFBwvoIDiA73NTUMVZ079lSVuCCGDu4g/iI7Gwg/DZSYOJDLkYh3MmPm6T8Tmu8wJH+kAf3gU20XTB6OTWzu85TUHYCwTMe1r5XCUXJqcOFNjHQa1thnxtVycRE6m5T+vChb8DmZONDq72vk56GAcidOADP9Y3tnOywHkCPeM5uE/BzMeMNSemU2DtwNfs0rI5+UV+jz1dn8QnZJOdQJJz686BLgk5O20OPvnMbfYct/3AAPJiT8bpJBT+sS9NgbL9uv2i7Wnf8hztW4311pkTy/Z/Y2xKRjy+xzGOpiTEPtRtWwfm8E5G8JcpkTHvtf0nPmi9+Lvta/ysbGg7IRuLTAlm6c8JoXnVGPK4TkS9K+5bcXmxW/rzca7t3baMlXa8dMn+xm5cF2T4uBcCjDfuNkjfuZa+409JCNKWF1PmM8/oIm++p5Dnf3bZU5hwVwJxJ334N+pzHb9zDVZTzPMcPYW3ecnzjSy+24FiHvuB44zPQkKKel66R3xn7OYTnm82j6St7UqRYR6dfN7Ybn9ZxcMJ81Nbc479yn5sTNgn8UdzNLdG24/xG8/N8cucYE5y/+mj8ybHY+u/+zuXr0+84rjuhWbHtPTrcS2P9c+cnGM4luA7xmrm6sVpXljp8bzgDy69WA3em5OJ/2AYH+YnKHOcfNecT3v02Tr3OI0lOA87GjPNn+DdfOg2xqxlgUtdLHKMPvO9F/fch/3LtQH8Rz/WofFlHwMPk886N+hrbFfGs07QXcdH6785w/ru+GZbGTN8ZsGzN3BcC/m6jNU1BuPj95anOTp52j/90z8dc9vzOnfj/zqvZhdNo7P3uPluuY8d8lNyj3/84/dn2GO/173udfsOenbTs8ue5+XzPHxic2z0YR/2YduTnvSk/SfmEqez6JK34udcnntPUf7617/+HfSZuwGe8pSn7Dvwj33sY/cYzb8sBOR2/Q//8A/fXvnKV273vOc9t1e/+tX/XtDjPCQokLGLBwJpB1sIC9D5Gl5gYlJmLAehdkAH64wH0L0y3KuhTv5MCiaGJrUONE5qma8DjoOYV9omp8115yro6c8BoJ22yZV+TdZcg6yeVwd7E5vb2Qbur5FmWZHNYxgfTbotn8kVOxFYunDtRGWSy/Zzf/lMMoz8PK/fBE8f4NmJlRe1GL8XupyUQNjGfyeiYNKyW8dOqAnwTebWv3HbOqJIcjHvZJndAYILP3/FT2CBi8wB/Vk/Ezamgj7yMm76xMfb7+0LzRtTgmLde+7tA8bt5N+eh5PothFzd6JxvpHOsnZSseJIY4U2zR2Mf8NtLttucd0b96/49uSPlnda5Gg9to0tO9ejM3TrxTPbwvME2317vJMZ281jERfYoQNb7MjzPddzmyR9GYf4jtuD9Vvf+taHx1Fy7Vve8pZ9Bxx9kHTDzxTmFMF+lIfFhvTjWBsdZMc8MuZ42vFbty7q85kinAU33oOBD8OXKah5lCZt0y6ypphJm/ST5/N56Z4X8/HLzIn4ynx4L0COE/9YLEFnyObfp8fOcIzjRXQWmVwUtC/y83n8XGbHS8f+Kb40hx785YYbbvLTZ74WzDouGvc+j977+uYF+2LLiW48XvuKYwvnmhOYq4t6c1UXSM4pOr9YzWfFKe0X8Dy6Qn+OHy520aMLKcbyMcfWnMe3WBwk/rT+zE289yFtnMsZS1ls4v0yzUPc9cJcmCuc0HxozNt2YGTCAxxOmxXvWzfOHSimjSl8Hc5AV8ZzY9Dx0rGl9Wtb2Uc7hrV/d1y3LjrOOvcyb0zxu+McPN3xzD7Usc0cjj2MY2RwngCeaO+80vZGjvwlDjWXYBfsBt7S/sQK+lc3U13c38/e/eYr6KOJYC478ve5z332XfnkBYlFr3nNa/Yd+7/8y7/c70zjX2yTYj8/MZf2ucMtxX52+PPm+tUvE9zrXvfaX3qXW+lzF4BjYvq8/PLL9535O93pTvuL8a655prtzF3vetfDDj1BhF23fO8iCCewiU28LrgJ6nZ0AG/iMKEhdBNR+qIYyV8c28HAtziamJsIIduJ4E3+Jk4TtRNBiKqV7SQH57SsOKYd33JOyYJJloUXE2UTfQeHVXKDPjrQtgxTIOl5NNm7mOtzx+bufj1uk31TjYO7A1j661vKrUPbkT4IciS1JAtN8shA0WLCdvCiP690O4Gx7PaJKbFCP329bWi9cZyd+RQiPLOLnryaHg7g5UEhK2QGw9x6b0wbv7a7/QUMTgWT+5pwbUzAI9aN7dLJDjKYd4wlt3efyJu/JA+MbZ2skhT7oP0PXXWC4jnk2pW87dvNxzt+bnGLVPLLIgUdN756zGksbOFiG/9GbuPZunYhgl3cX/TsHeypjXk67X2rrd82b7wha/6yk01MmeTz85GxdVbhzetgOPPxXEm24jfpl2f3iaUsjiE3u4PMk1vV+V16Ft8ooNNn2vBSO95Qzxvs7cf8LB0LD0n60Ak79xnHO/TskhvnFCbMIbpJYkK890Ig/ecanqVnYZBFQGPb/EoOYiyZC9J3zjkvYWHfRVP7Xft0xx77wsQd7buO951HtC/Sn/t1LKdvx43mN+PTPoc+kN/9Wi7wmb/BG3eE0C8Ybk5ENmSPnYlz3FVgvcNr5sOef+dY2B+bO/ezzuy/nicLTdZj2sIh8AlYTZ/8HB198lgL74gBU9Ehb4PveIr/gv1cw2IZsaF5sufaeTDcwXHHA/JIdILNbCPrIHIZp+0Djj3MAU6z3mnHXJhD540dn42/Kd6BXf/tOXkMPhtP4Jr6AD/ge9pax+7fRXGuw375jO68uOmcBp5yftA1AvOyDZEnfaFH2xr5zHm0xd/SL4sE+QzWgtMT2aE/LehN4cvPjiHYq+NCxwJzt3P3aRD6P9ausXO45Z4OAVkAk38kSjiTiyAPSIA2IQS87D7g7BwzqZuccSAH5CaUDjIEmCZ2BwhkJVBSxEykwzEHeTurV7tNVOiIuXkMB84OtOiujdrgcL/e8UKGvr711HO1jh2ITUTn6nNKTDxvAGxZLK+vtwwtK8HMxfB0rXGGznMtiz1gwrYFo4wPVpzcMCcny9YN/XpuHYwJEv28Ofq276AvxnCANT5N/NYZxx3g2e1LYZJndJ2cmZyijyQ2JOH4PL7r5+h73vYz2x6fIQAzZ3DMXydzK+x1AmM7ddLy/9m7u57dtq2s83PJKsugBVtA5GWz9+ZNiIoHxhPrwA/gl/ZIjAemNIZEggIWETawQwRNYWmZVbme8jfzpznuuTesVbJW1ZzJzH0/Y/SX1ltv7WpX672PcV+SUfJ5A3D9ofrrmOigINs+r96vX90+Sqoultz5vPZ27aB/P+nolf+XIOmjCWr7LYF55fv6aRLxpNvb1xNh71FksQgOFu8diffsrJdkmePVWXm7u+tb4r/ve3YdqW2fDZh7PMUOnd336sbb3zsuO87d2ZlM8621zc92v75w31chCVtivn/zwbXB/zaW7RRYqNhY/C7x6k72XSOPRYVh0drxQj273sVbmEuHEpn+Dnjtwjyu3trr2/phiTbhguuXBNe3i3XFNaT2xq3KdHGUbTYO9Hvx98YUHEJ/q1ei1uvtF5nnH7MDttbYc+tfHnMx/8k/yVTZ912MaR8wSOKwupdESnbq8+1XfGzMKwY1fl1buUnuK2xVr/7Z8fhOfgk9bLCLPh/he+x8nxujX5GwiA0/alswAafoHJe/mu8uJNwj+cXk6sv18pWrz/3dJLQ229j7NA+vbKh+cfknu3/iUGuP/svtLx8ic22HbZiLJ/9pebKzRXKZd5/amVwXOzqf1Vvno3gg0b443sUNeinH4VPlSeV5mz+8kEzFBP5Uv1ubd1No94f3OzX2ef999jGh/7wq/HOr/yfeci8IzFg8S4dEcZpd7ypinatg4HrLFrg5/dotabqEHoEWjJ6CrgDQRLv9Czbtp45S7QOVC3hkr7MWdC8p5pwXLAqSHXuDXMdY/fp+A97V2e37KRl8Nf4GJ98rW4HQ+J+CQwGo3/VbAlQQfUou6KnERh3zVVKi7S4EeSa3OgT8JazG3HavfTwF3iZmDTTVszYF9a7ivyKYnY+2+xSkrw11LCM3I/VL5vffi7N6bJ5uvGyrz72y/+7Md67IhvRfcmF8fPCSuKe5vb7TeShRMI9NrK9v1QbNVf2m92vPbYfMd/flonf10oS+/nKxo7hw/bX+cf3zybfb9vXhK+vFmtpM8bL1Oi/3+8WK6q/YefX9hBfq8ud9IueSeSdOVnY2Lknv863I+crsVArbX3uS0ulfOUQdmfd3Cbz5Qhb3t+P9jssjbl6sR5/79NK4JdPzQYm0F3Rpf/Nb+Ts/Yqud+Y0NxkxWRzC3Ay+JsXg5314fTuI0oV8fG8Nk4e92vJxaoDsLKI29FkYm++p7zt8z9fUjcX2fJce1t7t4/eRHu8ZOmlTW/utjN+m42HLtvTt1tfkmI5XrxmjJnbqIfuW4vsknjMccNDm4urhyzw7UZ6t0xWaLd5W7cXHfX+3Iq0++4k9lLlY1HsDvLurW/psowQTjNCbt8bnV971+Ox9Zex5jMcaV55dOlfQeDmlsXUhgu50vj8d0nPDEfLTNy50vLivbGPcUFy4H2N+t8yGeevFe7OJXa6u+WFvhx/XD+t5TTDTGq4f+XV++PlTb134T3SdZro/BS3NXPT/5ed+/Uh5R/kfOy3EvP2H3T7EVPpTnSPzVK7fc9y8sof+1q6Uv99+f/uL/2CP3X2ZtfPKtb33r7cg952BIdujvqieH5gAA4xK0JkQcQ12Odkk34Obo2m4g6LU6XMGt15EE8tXJGjRa/5XjcdrKTXdPQHsBzfjIt7/vinlB9YKZ9go6BZInkmyMV1fV8TXQynf1cudEOx1r5/fqR/2S9ILW05g7rt6vjZVYNWnUdldWSxD2XRAw1hK/J53ST3Vb22Ufl2A2kN/AUyJydVbbalJUe3wKCuTY2JfM/+AP/uBbMj8ys/4kEki7R208S9vdhMn79Mx8cQCpv7tOl7xtPHengm5qC9cur23cgKtuZbrEvf7yCjOuLjtvl8Q8+RWfqB1dDOscX1x48kdjqg6e5CTPK7nq93zx+nD10t2EV3Nzfa8YW1+4pFs/r/Bn5WtTrY+kL1H1NvuWtRDN1pbU2lVXfv16Xn/lHZG3WECu9SsxaiJWn21/koz5TBNptrjr68tvy0+21bHoaPdcgtEXxVlo90z86u3Nu+vHDqTjxOtnz8avffd2jXxO4Ei4Pee+ce9N+6u3/3S4ehL6fd9iSBN6+ricYe17ad/aM4Ybu4rntVOJkM/GmicOcO2q+Hnj9JMNKlOfZfvF9Ot/jZsXqy42PZH9+m7H5bvdvOLRq/GU73TOq7vGEnpoLLxYV1woZhS7L0bc5Kw66yLQU7ILF58w7/KH2XexpnG7OMJvdkJt/yRJEvDVm31up76nZIrljSm7zrcuV7j2wb6nYwtr5labMNkCgzZh151v5Tvf5Wi1yctrzFVt+3uNH+amiz61p87ZUyyii+no5hSrWwwtDrOn+k/HUZutrV+9tY+Vu359uR17L7bdOF97ZYt3foy386L/izf7u3q6MsJlMWk28oXs0H9M6C8l+cr8/ck3vvGNt4T+JgpWpG+QbRC+QalEet9v4lknqcHTVgGnGgQOl9ReAG3QFHxuULoE/4IJ52jw4mglFAXgBrdLEMh4V/CqH4HtAlDHXRkuQbmJ3QXQG2Svbp8I0gWcAtMr0KzOagvr/wawBrKnuabTzvENVA1+bLj9ts8bAAqiN8mr3msvBX7y3XkpqVD3EjD6KBGqbdPjE1G6fnrtrbpEwEdetovnqL13CdgxsxO3v5H4HqtHQPgKvVbnkiDylSS4tvLTdXdiaps36HYsT/5TPdX2imfFlid8+RAJu/r/kJ8/EYbrpx3PE9Gq37Ltzu/1yfrtU8R5IlKV6UNjL7FrUn/H8GTDyrN/+Obv61NPsqvDrnpSDEG3I+9lcBbt1DEGNuf49+xvxN6xfEk9+7B7h/RdDF85v+U+4m/BzCKZ8kuYPT/v2vqeb1WWfV+fW3Rb2xJ6fmfhrTYuAVnibWeef5mT1ZeYrH+nACTlds/7/LxFjcm9BF/ybY7MQxdC+q6B9ePRA9xhmDI5fE4vTzt95rxJJZ9r+frhjedIdRfKq7cmjjfu1b/o8Nrm9Zn6ibL1iaf6T5iNvNdmGyOfYnrj8Ie4VRP6jusuwEyXNnKKm0+4fGMxvTeOvdKhtosH6sPuGyMmV+encb7xZde7ULC/Jd3dqV9MVPbO0WTxKIqfXKzd3Bh8cdv8lpfhBbtXW74y4MwSejrqZlj7M+/4jbF3zpR54m13Lsj5KtY05l6fNCdPief1Ewm7eadfmGHcldniC52VV9Ue64eV99rP1VXttd+bAz3hzbVzf1+7pJeNCX6XJ9WHYNzNR2qr176+sJfifUzonyjJV+LaJ1//+tc/m6Fb4WRIAKEBpoEK8HCkAmwD7lP9Gvqcau1KEjgPQ38i/A1eN1gXOCqbOl1h0+8Nhk8BrE5dmQpeDfZto2NCuqqjEuBep++OowsQJXAXuF4F4Ts3LVf5G5gvQN7E6IJ12wFI6lwAM7YnknNt6sk2nwhKx3T10Ll7Zdslek1maifmHfmsv0g4lHkiR08vNWmgfrIDZOcmRA1U5JDML4lvMt+f8ZEo2JHv0VjBpc/7l9Q0eDeZv/5HF3xNu8WSIuWT3bbOE6peOykpqcwX01qv9/TXBaHaaWX4EJG4gf5J9lvm+tLtq3bx5DO13eu33013xZniCbsrdtbHS7roXn0J4FMyf+eDfOLDPtVf37Nd49/fjtevTy+MU94pEeUl9T1O63lzCfnaWTnH8le3iSHsnVyepZ/PrG9H/CX4a8szuXvD7fpa2x5Z893CgL77bHtPzkjK6Hq6W5uOENdWEcYel7d4tzHR0cr1lIDj/+bKC8KKKXzdyQhJUhOK6aKJyGRbW9PN+usL8rR9beEmHzdWXyyuHz7FtKfYXAy6RB2/uXjEP433+kx97olXiD+v6rW+pKey1+fJFdov3wAAIABJREFUdhdAis3FrVdYw8aNWR8X8xrrGnNu0sGWq8PGts71EwavPX3B7y40dE7Mm/Yt6vl7Y1tbFrHZb30W3rA54/FYzBainE6rborF117K+ZrI3ThTvFx7dw6Mr35/2+jfktTiNzukyxsHai8w7ymOdM7JeuP5rd+ks/he2ybXk73UBhsba08dn3Hffqtn+mIrrc9H2n7nefc7nyt3N6vqZ8UVY941/I+88qDLi+CFz2JKsWTtDFe/853vPIX5P9W1z379T1X8z73wpz//8cj9e3/9yZ/8yc8QJ4b7BLIAFthZMQVcjJXBFVAabF1Xr4kRp7tGWwd6BRCCyAUiDqheE7SSvRton3ShDcBzSQL5L6Hg1K4/AWsBp8BGF9VTdXz7KiF4Au5XBOVVEO88FmwKeE/20nl+Gu8FsFftGfcFtgt8DUoNcE/EcLIJ4tq5AXPtlczvPhBWl42Qrfpu/cre/ox5bc+/ak/XzttHy9FPg46EY8n8jtlvN2LE347k6ntWF9He0dz9bxKAxNygzVbhxt0NI2vJBd2Zmzt/lf8psHceSyzI8hTsyV2iptyT3sjwtEhzA3xx5mkstY2LJZcgvPLhjun69bU5NvHk3yUY/LLyF3vazx3zdIYQv9Lj9WMJ31Ny0jHAyPbRZJFNszU7HB4fmdwtb9e4uM7Pltw6Tjt5l5zON/xbm/MdPunZeM+d68ez8XaOdn11yGbMFsv3t6P7e2Z9su24/D7Vk9Dzz87ryi25aLz2qEDxQnvkX5s78r4yjvVbYJgcjuWv7ZLTvi+HjRjD9OVXMnaviZTvbHFtesRgSb2EXvvss1jvWneXzR+/rg0XzxtvSqjrG+yiPKS2qyy9TtYe665v1r/wkNUrxuBN1x6vjxvvE57BDbj6FLtuDHoVmxsj1eF7+5v81RlcZCOXGxSLcZSLbWS+sa7xsvi/8o1DxdXOYeN/sal8r9hibizedUzr30KZRTl4cW2otvgUv9nX2tfH6viVgeKeRyoaL2rX5as3vlT35ctXX8XcawPmYNfrN5dH3r7v4wDVA/30WnnDteFy//ZLVvrQHoyz4NMxtS366X2LvvCyGFpdaKftPWEJebs5uTp3w27lyM2Hyu97z/21I76w72IMjN1vnH/ef5/9xudt4X9s/U9/7mNC/z4WLqG/ARgIrZBAVMMEsHXSgjtABgqCXANfgwhH6krx7iNEAkyTrrVZQO+CwlMQ4WQtV8coYBhLgZUMDXbqd1w3iNNhiZmdHjpokH9FKgrSN+GovHUlOno/2Z988vb1Xu/9p0BfOV+VLRkz/8aMYFUHvXflozPgXd0LNuZmumhQdP3KbFx3nlsesNc2r97pr/PkGr+59tdxtz++tWt2wqvHV/Xa9w28uzfSvqO425nf533WVfIgmR+p37Fbx2sni4RCQK5dmJceg76yNoCa/ycy1HniR0822Lq1lxKZp7YE4euH9ZPa0isiev2qPtTFhpZ7wrvq6drkxdPb57XtJ7+5ZYpRd45qy8Wt6xO1b6S4PidJvaSp5Kt23fbUkSgiUkif2FQsQIZno+TpCTPX7MrVn43N4yVrQ3KKIM1n9l/Ms4vurfLV1a4pJ36t7X3v0fN+X/n53trZdbgxv3Qcv7vjdGOMfHK73Y7Ii8lPcWJJ9J6t3D3vD5huvPRy7XjURpwUY+iL/i3orJ3paDJ5Y/8eGWBjldVCiLfdW7SwsEL21tEvol4dNWG/tkk3YkbxoX7axAY2dF6Ng583Zl/MJWt97eJAuQy/v6TeWNRtHPX9JgdNmC6eNFbW/7xjof3Vvy4utN3uVJO/icXlVzcWXq63vpoAiYld8JcM31j0hMnFHHPYa7UXJ0nW1xL4/e2dETBmbVy/9E6LG0Poga7rk9qw+Oe00bWT1e0iVvF27dcvax+da3OAz9zYefnf5Z9Pcagx+dpleXkXbhtX9cF+m3PUZ68v3b+vj65vm4uV0bzxbb4JR2oHTeTxsLsQxE4v76vuqgcJuPswo5ygC7/lw+Iav6ArmGZe1Zms7OvVb5pfW/3Q3x8T+j+Ntr5cZT/5iZ/4iT+R0AOlOiBDZZSApYGwoF/QLjBz3KeE74KIQMyh6wgNzCWAwPAmBoKxsg3WDdTt84JenalObDoBasET+DRYloxIHoCEPi/xrm6NrcBe3bWNJyBvEL/36fqC4CuTLYCWMNwEp7qsfHSq/YIunQHgO+f00CBaMts5qu2UrNzrxmNeWta88YEPBcVrK/u7uyo38K8tCXR1fYlj5a0c6qwPb7P3O/P3aKzANJK9RN7brbszTxZjvvbeBKM2XvvxvUHuSd/0+Ore1XMDagkbHVyZn2z02jNcun52y12Mqsz1pX6/tvTkf/RbeyuufDD4fvbZ+2dLW67jrn816SjuFBMv5l4dbs5voo14wntjaaJ957h1LA5JGO/R2RI5ZYof2jKmlbELfX3FWP3e++Tysqz1u0QV4fbSt7UxX3FUd3XXzkiZnTUvwNt1iwB8f+3OFrpQ1thlLNobvvcI/Px6cvXfdtaXjIthjSfqe0P+Fuw2hrVhl379+z37JTL66/yL1WICvW4hYv89wjMdwjiPI8AaMniO3mKFXU8LjGympHtlel1yd+PBUwx88vPa4JP9s/XGM/0/xYX67pOfwpbqREJ946+2Ov7iWu34YlGxV59s78ZCicRTcgNvp2c23BjM1tbmXfQpf6rdPMWFJ2ztPN+4YEzmvUkY36Gf+0muysf3fHbRm41MTxJ7CdP8hO/fBI4P3M0lfLkLOGvXwp/y5devMJtsxcNrs00eyzdv7OyCTPuD4TdW4C03NhV3Lte7XJDcOETnFcawt9pAT8iwE7pga1eO5hltm0z6adynk8ZD/qPcte22U99zHZd9hUeuTyc2VYyNzdZX9UE/7s0uv5Ad+t98QrIv77VPf/bjDv17/21CX5DkvIymAaRB8QmEgIgAzwFLgBhqg02BnxPUsN0vkK4dOzH73t1rhu/aBXHycOImJ9dJBY1LSi9IXnAFJPRXECowFjSq6wbTlr8LESUnF4Cq/wvGr9yULq7cHS8AZQOdH/q6xEP91WnyVRk7TwX1J0AsiF9bvLKXMJGjtnQDRfu7dth71waMvcFMABPcV6crryX6N5hXh1ZtC/RrE9HeLtmO2CNjEnorzpIKifwSAjsJiHUTBPZMhum4yVfHXtsyzgbBJ3u/Oi4G3Pk25vbZOW+f14ee7NycviLWH/J1crKpyl2C0Lbro61//bN223bVb5tX9qf50Ab96e/aWef6ynfLTu8WkOB8P9lbx3Z9rbY0m2KzjrSXGItHs031ulgMJ4odXhZXu9l3hKw7bxv7/l7fO26/mLJyju6LFcbsuP3GN5I/v1vdlm/cWX3JKF12Z9oOvuOr69vOtjgmJhr3EuT5sQWF2oKEftcsXDi5I5nYpxfjeXlej8/epGn9epmgcUqEiq2N+xYoPI+8RQNJUU8C9YSSea+demRn156OYF8falJTP3/lj9c3X9n/jVPXF9vvk1+LDU8Ywe/Z8hNmudaY2xhZjFgfTfxu7OYLTTwufrD36rAJqnkXy58w+mIje17bN+la2cpjvMWOfr9z27hoLLBoZWGLdruAuHsWqNgwHa38bNj7ZujAp3mFi8Z8ZTU+eLC/2Xvn7gnHq6vGiOL2nXO6fmW35u0pFtR2er+2q90nv7pzd33MT8BVhqs/esV7qj+213sd/+WG9FxZy9GKszdG1i7v+B2FV58MG4t4xV/rq2IaOeG62FJMvfGPLdQmvrCE/rc+hDxfvnuffutjQv/eP/dSPLsoHAtIFgQ495PjXiKIyCAgSNbK9chWg1NBv/XIcgNVna9HK5vQG0+JibaNGZEogAJzfXO4rkjfYH110ES85LYB6I6prtLA2PkwbjJx6CtP9VkgfRX8L6Df9gqOQLZ1Cv6XuN/+tV0wbX8FMn24pq3bx11UKCDXZgFz7bn63f2u0j4FxDv+6oHer+1I6HcfYEtM9HmDa4OXebsJvcA+IrJEZIlFV/wdsTVexNruHvtHvIsB5pxuBdsmbhfeN+6nXbQ7B+bzBs76R9smP/9tPTLfBOoG0drSkx9e/yNz8aM+Wx9r29cGrm+VsBc3nvxUW5fgVZ9PmPyk1/oYu7l+fvH2jks9umXXFnnYSHfwlfHMtDZLpiWItTGEz0LT+u4xRQRo7ZWsLcmUiNRe2Bz/Zqfe/g5L+1wtH21yYNcONpDJggD/aAJfffdouetsYqQMQZTE8qnawO4tMV5CP732BYHirHpO33iXxq6vn2GDF2EuUXEEvziESJoru/J2nKcrzxsXL9bHZJqca1efFhfWL7kk9o2v+qve6KPJVPG5tuo4NWy95arL3SvnKA6oV79orLkY0LiCA3QMrt1264ct0/bZSH2w2HIxduVgF1+5ONL2V7bJpX7KX8S+2nbjJ12+wisJDl9rHKBX7VXPfLa4fflquVDrduG8Y+q8K9OfwDTuJk/DivsOCD5CN53vy3Fqo+a5cf7akznt3DaumeMnO2kcwievjqvD2lft8caXzvetYywdZ7mj+V696td1+K9O59vjNz3tAuNubDMXrldnteHqt37XOWQnbfP6q3ud76eFmtr7k77XzmzMvJo3c8nW2CS/2P0v7HfoPyb0DQFfqe9vP1tXMlQHv85Q52JodVYG2oQI2eIsTegvmbnkoQGpAFE5EC7X6lCulegjCgJv73GarugWFG/CcB3yFfDpq2O4VlKQpPfuVJSQFISu/tvulUe7rgu6N1g8gXkJTb9fIO3cPHnCDXavgLi2Qc/AkC4aBEqk9Nt6DSTX7qp7AaKBrzp2vYtWnZvqtPW6SISYCmoNFCU6dNN5M1cCH/vfUdol9J5nFoRq73YkvW3a8a6n5+VrI+RsWzfg0XV3z16RmdpFiV/t+tpOCbe+6d0ix5X5JnMXI25wrd20/yY47Rs2XJ+79tR2L9HVRvVZXKlvfi+RpToo7rDF+lsJZQnW9X9tss0uADeB7xHdXl/5JYIS8/qtZL8723DPJ7vt2BBwc+Mt893dl9QZJzsxjibMyKK4tr7FMe24h1BOHrvjXUi+uG2OydFPunYs3dw/Ja2O7Vt8kyzPf/08XnGw8k2mzY/26ft3f/d33xYGtOW59vqGubRo4NQPmxn2VG7275GHtb/+JUMWEfQL/3pSqJhzYwa/V762zUdglbZhUePAxaHqrjjemAZXn/y4eL3v5lnZW6f42DL7Xnnrj5WZvLddc1F8uvHROIpVFqTIrl3+UgwuT2ycI199tXI8zVXnbH3cuNHxaItvrizfvW3z1/p0+2JXtTUnhWDZ7KjtWox3yqTv1ShWP83hU3yhfwsuxbyL/ebM/NTG7hxczC6+V8ddRCNLY9y1m9atj1Sm+sG18fKX+nX1QBc3jhrjtXt9PF2nc7yN/VhMbF/KvOLUcOe22YVluL0y8oiLX/RTefnTh2yfH1SO+sbHhP57YUj/3y7z3yX0Jb2clOGV2F7jp6abxNzkvgZfwl1n7er8DWyv5CvoXiDs8UjkBHDWgUo0O+11oILe1cEFRGSiwCfIN6Aqd8lGQagBtIDbcV9CcgPMNeUbKC8haQBChi8JumSjfRpP9dKgVHCv7OakgFiCUBsQqD7kpnTUNrpoc+26geSJFO2aQDgC0L+rsxIh/a3eU3/qXZ11Tq78a9Mz856NfZpT9rW+HRm0Mz/fkNg/BRM+akHCOMhV4nDHdvV461RXN3j33iVmTR7uglyDJ/+pvdwxPtlNiR7fr12zVbZxbf5p3E9+8+SPT3bwqm6TgKu/jqFEoPZUXFe+JAMOIyywvDZfMux589qI01Ns9c6rxLyLRRallJW4IcnkYJswxfPt5Nj1a69NUroQJC7xWTbXJEbdkvwe4UV24Y22in8b0+psTGvvaedx5ZvcwosmyE4FkNsiSxMDPr4d9P1rvN1JniUl3/72t9+/kHPYsJM7bL6J0L7bnZfYm6ctJK5fMq2+5FBbk1NCv357MoBNrkyT9NWl38bG6tepj+ufxYzrw+bx+lWx8yYr9a+biLyKEe3nxmzjafxsbGxcL4d6krE+fePxE3ZIZvhefQI/qa3YjadT/t+5LVepPnxnw0+6V2b36vvaJ9Mdp7j2tLBDv+R68uP6eMc2zGLjXRjqWJx0my33uefid+ewOilu35horJfP1h7ZQPHv2hF7nW56Wupy+fqN2HiTX3puPK0dagP2XNwrt1tbTmng4OU8K9tNCW3Xh8nBpyo3PcPiJ72v/LDOY1XsGUaqUx/VnsXlnvqw0EonzYF6GstYdr9xdt/ppPlObaDxGeepT+3+xrSXn37ef5/99udt4X9s/U9/6uOR+/e86pvf/Obbz9bV8IFBHbVAdYNRdycEpTkr4iIgcWbt19g5ExLWBAigFFArG2KkDY7ls8ko2Uv0gGF3ThuALyGjiwISGUs81kYd9BV43/YL2OSwu+XvAmrdp3NTWT7kYgXNjvu2e9sosXlqn4xP4+scCabmEdmlX3prsPN9dQSSAurVw9P81O4ro7af/EBfbKXJTVe7K18D5LWH+p1xXl+8cyLojXSMmNuZ73xMdgn2Pr2ACsmfHJL5+u97YPjkk/e/HiCZLykqHjQZqh59r22UmLC7J3JQQlZSxqee/Iod3XaRgSbz5Lh2234b2DuW9lMyUj/y/ZVfPPmS/ipbx1Kd1ycuNl99X7uondXWSuLZr0S8u91sXmKwst2d74JsXyqFKNfGWrZ+XMJzbc1utusI1WTw/gi70VentbVr9xe76WntN4kpkWYLKwuv+iI3JwckqyvP75ZoLyEgozKTg5/uHvvns7UzsdVR/Y175SbL7u1zCwES7LUlNo/8eYnSrvu1iyaQLd8Xh0l49OFn/uisOIAE9xnkjdtP2JUfSM56ks9L/CQKtVlxsaS+caP+eX3uFWG+dRrH2eW1ydr0k//1Wgn/xfwmTbULsZEvNzFbudon/PApqVu5JhOV48YofnLjG9uqf178xuFcF4dgSm2kWLe2+fKSk/soh4W06kjsEY9xvcbf6qx1fRffzFFPosx/Yd/1O/Y837OwpC9ydS4aQ26cqQ4ljzeGmK9db0yUDF6bMB5lG7f4S/ttglg7ry83fqtLTvNzFwaqt859E+n6B/8lT+N2x3JjePUL/yojvXnEyiJkF7bkBeUXjZ/l4fWZy2twDosG1af2+AlcY7MdN/znd9UTjgfb5zNfyEvxfuci5Zf770+//jGhfx9/duT+CXTqxDVcQabg0YSZsSJqgvkluxdcgKr6FyzIU7k4aGXiFHXuBs2SgRscu9pPvjpzyVv7buC9wZxzvhq/unfcvS4Q03Pn6wbTjrWyPyUYrVuC8t2+l7zUNm4ft/0bxApkyt6jr1c/DVLGWoB8StrI9XSvwaO2UT0i/nb+Srw3/ibyN/i9ar9kssH1Esbq2jgWgEaul7xsZ94R4OqhO3wDesmXICCpuPbJthB5fwt016bo4lUAfLI7Y7oEvfZS/2sCJVDedhvo62s3ONa260dPIevJftnwh8jEJTC37Vf9dky375LhJ/+7+PjkJ7Vp49BnsXD21ReNdkHHiZCVvwtY2jdfkuqVNddI3K613SYKZFHnxgKkii0gPftcEtCk3iJBfQfZXjuSjdVFvkbQ/QTbxoLQr2zf19J55AeSz/nffMyu9tq3k2c8+9tPuPHL7tzTr1i6JHj98Hc74mvP99rJrm0cq7N+vFvA+LcbP2xAfrdr7uV4k1e/++zL8Nbf5tE7DrbL/6M/+qNvfbGBi28eE1h/fr5ueu6b9eHvyloUkezT+7Xb1TGPynaH78Zj8j3hSLH3KflkZ+UWkgO6aH/KfSj5bYJZ/K4/X7+t/z/xhuLrHdNTPLl40r/pcrrdXNFBx3QTm+qOXVv4Kf4W7/CpD+Er+7gxqIvU3ZQptpFxdtkETpwjs7Yl9RL69V08M67N/+y4759gW+tr7fokf+O9/vCE1jXvcKY2e+OdeKlMddSyZKgfPcWr8vvae+MKXK9f7Dvcforvnf/LdWB1fai8Qj82AvUFa+Dqja9doFwdWNS4BOvoz0L0k+/B6OtLbKJzoY/OQedTrNQWWY2p42cj6jfvgvF/8Ad/UPX9mb5/9jGh/zPp7ctQ6ZOf+qmfekvoS6LqiAWGklhAhTDXiQT8leE8FzQuYNShCiA1/oLBvY4g1qlLKjqOtWNVk8OuT0kQsOOEdTqJTcnkBdoGEk5nTGS6QVBAq44vKerfNZ4nXRR4gfgF84JVwen2cwH92kSJSNspuD/JSE/XFm7AbpvmYp93gaO2eEHdnBf8tcVmaqM3mRDQAb1V+Tv2khQ2CZQ7D8ZE5s7XEwGsrvwGtGP2TzqXsHdnnp16Zl7CYH6LA3fX4okUSAzuGJ7sofb65N/1wytHA9hT3ZanYzpv0vmk/4sLl2ReW/wQ4axsxYC2+crnKht77Lw++c+uFUeubmDKdxt3x7h5fzpyypbXFqzWPzJ8sa3E+c6RGLH2jAGhY098sJj7CkeQqbU3//Czak3GV6a77RJBv+VusQEudBGr/qkNskxOSYX+SsS2wLC2+B0sstjtkTCLAGysi5tOuy2p32649teuN9NPHnV2f/eWZFc34vHaEQNXViK/a5JUc268Tdgt+uzTz3jtPkIK+9mkhRMvxbOYIBG6/mLxg14nS5P64oW+SoKLN08x9+KE9m5iVz6hzcaJLrpcHH6KmxcH2dpkhPutZ56bkE4mvvGUKBjbdMeGjU9dyUHj0PpVni92QRrewxV2v0U0Om67V0+Na4051cnkY0PFtvKoe12CVfn40FO86OZR+cTFQXbPp1dv14YvxsZfnl6UZx5q2+VWbK380hgaA6q3cpzOKVwW4xuDL9e88aD8BKZdO60/N+7Q822T3tnKxe075+JA/dpYWracnC3fhL3crWPTdvlK5+DGW3MlLty23H8V65Wvz1W/MK1cVpsdUzG0OND5X5lh6Xe+852q68/0/bNv/5mq/blV+vQnP+7Qv7fdveWegzLMgk5B7on8cp4aNbIGnDnQLQO0nohny76yFGUYdokfR30KssCJozW4X3Br0qf9XbvBA7AViNu+dgs2TyS3gFZZLpg8AeLVx3X4SzAKoq+AufJcXfobyDSAl5wAsc43nTc4IEe1s0toSmDueJ7qd4yv5pY91O6vLgV3q8N+t7ntd0zVTfXSdlcGUam9Nmi5rt7IxRJ5v5Vde9P/CM7AXTLP/yQQ3dG4dtRk5s5351Qy9BR0n0hBA/oTySoBqU20nvljq+SpnNpu0K7+n+ao8t75qS2+wqQG9lv/CbtuUCcTX1Pn4uUtV/zQJlnqc+pdm6bn7pRPp2y9z0qvTIlscZEN8j9t7Hoxk7wwEI6WVD+RJPcn/91dKz7tvt92Vq5H3hsnJCz8RPmV8b369xK5XeuChnb4g/FuHEtKJ7uj6naeR/49D3/fLK8d9qvflXfEdwsEJYtPCQ0dDyfodH35qbvNxdrcvx21373q0m/FS9x37wd/8AffFgymg9nG6vPB6d1jF5Lx2t3qSH68nX+y3J3N+htd7FNyOnm6k9e4JSYXxy/mF1vouD5z/cbfxZriSdtv4iX2P8Xk69f858bHJ6y6O93iz8WwG3OLFZP5JnnF5N2jY0fgxcjGWPbShLTtXNzVhqT/CWvFE/Le+Nc6+lpZcl3cV6b1nhJ6dqE/Zfq5hYvZPA6g7fVtl96JE3G99nHjh/mmDzZT36bjp/hZW64f3JjuXn0LPjSmKPc0b+Uqr+Jzx2cea2e15/ro9bE71sulrg/rq2Ohty4wPsXiy3Eul6gdwi8npG5cbQyuzuszkvdrX3yjn9ceutBVH2ZHs70vJKH//Q9p6st379Mf+5jQv7fbJvQucpB9FtzraIyZYV1wLgl7Ag2BCFAAxyaHnOmCVQOf7zew9XrvAcsCbsfdgFTgKEnd9e623AB5QYGT3uDSHaAnwG4CU4C4wPX0dwP8DfYF0xvYq4sbGJ4Cxa41QLODEqCSi4LgDTQ3mFdvH5JTnw2EBeICI6BnE92BsLt1x7C/kVVgvuOpdvZKlq7+as8NlA2eTZTJdwnGrjtqvx26JQm3HkLbI4AlOo73Ij13nE3m63uVaXWadFy/r37rBzfYtd4lCCUeT8EaLtVnigkldb1+/eTJLm+4qixPoezKd8f11F718uRvd1zGUEyrfRSbLNa03+L5lc+uU3dce9wUgV252dxtt3YCV5DFJsbdKZwM9bu1cXfzr96aYNTfimXwdWX5a/G+hFOicndYV14SXRn4hl1ivifB0rfdnNWVJHsr/MpaCFyivTp9/nZ1PBpjYaLvLphsG9uura3JAI/UczJn5YwFrq1NCf2Sk9X3c3Xac8R6ST7ck7hv/mHM9Ls21o+Fw83LyjrpRsdNtL1F37F7O5tNfIohkvl9dvw35sB42NQ4I46wmy7865fNNm5Vjvogu2B7dHex4gkbK9ddAGh8KG5dPHzyjV2rLV5s08blKhZKbrxeeX6k7dXtKUbcUCwtFhrnE3bdJJ2s6piL4uDaZk/lUcrgc5WBzdy4K5kyv3dBU1/GZQFvvuYnLfm5/vjd7NmvN9x+b7ztuDs/PdJ9bepynOKo8RTnaivFzVe2eW2b77D1ymNu609t98rRe11Q0Ca7qD1Vh+U7zTuqx1c4wma+l3je9uiUbORu3FH+XlufcKm6qA+q+8TlJP/4DJ/UZnOsXZvd/d7v/d4TTflTXfvsY0L/p9LXl6nwJxJ6oHbJPsI3g7E6zzkuaD+RRU7f4EgBSJogcZ1NMlTnXx9NkrRbwLl9PQUMQCUQkEn7/i4JKCnti5luHY48OQsAwMZ9QeEGrgasC7x3LE/ArP2OoeO7QYE+13ZB9RKMkgTz2r76vWO6gYSNPfV7g8ATQF8Ar0NdGwR6+hQsCtQr00fGMOkMAAAgAElEQVRDzGftDLnZnNkpK3nUT4m+vtgBQlrSUfn0S4/sbfXWr+eDm8x3XrtTwD715Tjv9e8GU7J0vq5uS8750CUmcMH4tXft2jgbqFq2/tI2n4iJtp/s5Qmvil2XCFWnVxe1z46HLqqv+sCTL17i8FTmBgvJ+2xg9iDhk3RZaOyY7QzD2Wu3sy0JmqPqa0/yKDZIkvm+9ujv+rzrKyfxLDbyC4S5xFofSM1kvrvz9bWSqbWzhBH5NjcrY/fYLpskiK9PVn4gsScfLO+xegso083GJqaR3861ZGQJ/BYDV86uu4W29eso/Pryzo7GSzFj9b0rYPf9jNbGszHuvnfCSPbX5o66w/kmy2vDrwT80R/90Zv+9m8yejmZdwxsnJ6pnzyS9LVrB93pBAsmq2OHazrzpnsJfRce+VhJNJvdvT7XXCxd/5K47oopwz7NLwy4MeNi3sXltocXddfuYlV9kV1czLwc4On+xRv6eYW/jedwbLJtbjzzLybxVbuAYo8TLmzMeJV/tThyuRtfrazlF3TOH8sv6JP9wXixqMl1dfQUq5pMkfHizvqzsEVvd8FTDFYODsy/txg2u2aDdNr4CkvYEmyDUfRBb/t7crLvG6uLf+XCbKSx9nK8Ym1jevVceemtuFSuW/8hS32g/kEu42ubt079tRwS5lZ2Zd27Ptj76hV32tflAE8cw/gb3yyWsQNzeR+FWV/qz8bnn/zE3LBb+QqsrS6H2b//+58/G/+Y0NeCv1rf356hR0QYlSEg2shPkwSAzgmejLyr6BcEGLEgbBeBgep7n4z5yQkbCMjkkyMW7LRhrH1RkQCIRLYdY+Fod/X3BiBtXUAD4OtDMKzTApc6aoNgx1idlxBUhy1/g13He0HrBtsSAnN5iVKDhnmrvn2v3Mhyx3tlbmJXOfVR4lK5G7xr0zfIVS8AswGzQWbyrl0LAC1fHRXYyVnC36CrLGJxZZgsIxCO2ZdskP0m8/xp/XRn3pzdAN95uLaw8ZdQ159Khu+8aUcge7K/lilGNOmsHz7BqzE9+Tnfar0nnOs4nur0Wv2xY7q6aJ/uPem25RrIL4553GKJXN84DkNLbMhVIsBu7aiygdmT3zHvd6Rh15Bmn3RokZd+ulPWJNnc1K+a/Eom+5w0+arXEt+SQYmsXfH1UxJePLa4xY+mZ4mLdla/x8rtmtmVXh0xYcmpF2bxu2KSRQIJdF9uV1taLHLUvXpavZ4a2D2JtkWWJRBLJPZv38WwvSRpelp9x9tXxo6iOLTn39fWZNubkulxduYFgfzM4srs0GmBlV9bxspOnDRQl+6dFHBCAEG/MQ12uE+/fQTiYik9P/lfMapxzPXG54s17Wd9FK8uZtTf+eL156cy2mksaSxtMlb5qve2Wy5wOdgTr6jdKm8Ouuiydi9e68t4b6y+HMVY69+NS+UL0/3mvKc/mtzc2CvuSUTZjzkoN4BzxglP+0gJf4SPuzfb/trXvvY+0Z7sFvvni5J8L3g0Thhn/DeeljNWpuqvbbGJ+tCdn9on3JrvrY4XeXY+yYDn1o6ubd546D4ZfZqLxqbWNQ42WO5458scNf7yB/1N/xYYW44/DbOGYftHd40p1Zn5ry8XK8QyersLXWRzf59kE0vbd3VV/2+ctbBMF8PUL2SH/vP/8t0TTft/7dqnP/LxyD3lvu3Q1/nrjIyYcdr9YWydIeD6vuH/ttvbIHaDSwOFQO5TcqO9OjtAKnnsqlaDdr830F1CWjklbQ0u7f+S1zorgKLHC2IFuVu2YNHgeAFSvQaCBsenQN22S5pKHG+9G5jp6BKhp3LVSQN25dx1/dc2XO8471iB/sp24ah6q53SYdt8CpAlbSU0xihRkEBbfTeujm9yIbaXdNa2jFey0t2l9WdnXjJRe1i7ZPH8nh25tdu3aD8FP77f3c/qanUkOWRu4LlBuzrVDj9v2bYhqahfdb6LKddOyFffVqYB/kO+du2+uFbbvaTm+lTH/tRGZbgYdcdId7OhJVQjjv0d8PpgSR9icjHC32xr/UkCOt9strtW3aVrQo1I2FUzFxZjiuGIOP8p7hiLo/5rx4628ZCr/Y+QrSziXB/rmPbdGBAvu9ed+/48GqK78uoaAz8Uf5YA//W//tffJxxLisWX6Xk78nbj+aZ4YrFkcng5Hp/etcZDO5R2/dfmZCbHykooJrefhtt3utIebJgcs6/Z1uRUx0mBH/iBH3j/qIW5sLjBHtf/ZCp+bdxdMDGm9TsZ1/5OC6xPCw2S9Rt3zVkXFc1pd+Dq7z090jhQ3BFDGoOKvfXvJ5x7FS8r/2TSf8uXTyjTco1r7OAJM25s5ZPsv23ica/aoYcmJex4c2YR5SbS/L52a6xic/ENzmvzVQwph4C9jSVsub5eG5BI75rE9MkWVr+bK+yi+MUWJPT9NY3JNDuGbevXrzl4C74xapPMjSnsGx6SdZ/Grfyusf0+ClObvfFGe+rBqT7WU/3x9xvL6Iud38WttsHOyd34U96GA13fuXpaO8WD4tmVU5uXr+I87hsnu1e+42jbLdfrl+fQE9srRzFOizswgGy1V/Lck26XO+9k1RfyDP3HhL7T+pX6/n6HviBWUohsA0WGdh21gaNO6Psl3PoTrPSp3BNhrYMCiIJ1wdH3AkSDHPkbnBp02n6vA+QGsQYkwcr4BM+VMcb1ffu94Kt9Dr5+SzYqnzF2rIBdu5ecdD46F527J0AHInf+ydnxA6mCrvvVadvqHF7ZW7f6vYDdQP/KG81H23nS6bVlQXv1708uXXn5Dhtnv9WROtqtje77SPtWkT3ziuixITtenptHCqaDp2SePV5bJytdkksy/7QbUpt6Cvr6unNecnLtxtxd/60f6QuBvHNcf+g4O5cNoK1v3Hc8/i6B1s8tewnqbf/6+rVrRGBzv0R+/5d03WO91ePqdIFTm/TZBIJ8xRPlhzPI7T4ljbVl437C7N2za88WjWflJd9re0S0hMZRavNE5mKnpIJ9lwSX4OiT3XRxzbjpq0TMrn779vhB8dWpNQm6fnbd4vLal/x2t26ym0sJ/V0ome9WD9rpuEv0vPl+SbIj9+t/Ot7vzUuekG9Jtef7zZt3g1QuCwLeZk8Pu74FhZsA2q23KMO2xLSNxYkCP5XnpzWLjeazMbfke/edUDCnMHafnZsb/+B+cW9zaJ7qk091iwfFyuvbN57RnbEVK8qhitPFpOLPjVfqtJ1i1E1QbwxvLKTHLkg3NrVd/skXYXpjSRPpLiyoyzYaD5/GvT4uRpufixuND02Q2OvlIOrTg4STr9P9fLePKG2cXhjKPtn4dk3xBPXp5cZg9ldcv/HQPTowT8X52kVjcL9bhMMx7twX2+mXvdQfjak61ZY5V0+ZxudiQ7/XdooJlwfAxcsXahNdOKhfV67GNJigzSf+Wj/e/caezive3thc3yab+ayO1qa/d3/f+Y7x1Q+/sCP3HxP6Sym/Mn9/8s1vfvOzOh4DtFrOUBl/Sdo1wgJqQbcJ1gVNxPqS0ZKsJ0J8+9YO5+K4dQhjqdO0fIGjgYbzILtka5B4AmeB7ZKDXX9aSFDe/c5LAetD1lWgL3BcUnJ1+gSg1YG26PDqan8XbLQvqLb/p/m85ISdKHsDR4NuA6B+GggvAShQN8jdwNExI8ISg5X17KigcoPTTYKMoWMjm3YFy8k/ImH3DDlmIwjQSCs5EFiJhJf2Vff1v85DE7n6lp3MkkRtlIzW/ks6n+zxBj/Bqjhx5/3aPAJPrpKEV/5R0gIvLjG9dvckx5M+a+9Peql+6OR+srfNxR6v+OEf/uG3ZN7byKu3jrdY2UC/690RqY961OjiIx9e2f72eEn4xaLd69ztexea6h+Tyb2+B6CLCE3yi2HaaSxqvzDMZ5PktcPG2fQTJm3cd6d5ciL1dL3PXTOW/b1Edv56d4fX98iWupN5MmyRbm2vT8d7953/Tl6/E293ZjL7PfB933WPS3jpHduYfGvLsXaLDa5vR8fv1Gtr5S3kuLek2xFic189eZ5YstVFmxJl8WT3J6u33e9z//usP1/ljyXZN3nv8+D1IfPc8sX7i0PsyoLUxYbi98UYY2ssIvtNtvj9E8dprLpxAuYbQ+W5yVJxtz7dMcNdcUsbK7+2y5euXBI+SUfjvBjVWFO+Uz+g85u4dL6bLBZnKxNfhnH+9i4H8vosTpKXXGyPDNUfvuj9FvO9ld8vQJQ78+P5/RbZ+Jf65TuNDe6Xx1Q3N353ns1j4285TOMNn4CV5rvYXhnqN/RRjmV+L58i7xPWNob1vph+F346Fv7Wsd4+tF8Zrv9r5ymm0Ree/8Rx+ND1Me2JweUbvdf54wvssfp3r4sTyokXw60v5Mj9H150+3L//ekPfTxy/942v/Wtbz0m9Ix4RiXZEFAKMBc8EJ06U1duSyprsA1Ol7i61wDLETh/HaYriMbRNm+AuP1xuAYBzlPHvQm9QFCdAMwGH+0+gfolq9o0YW27YFCg+l7K0ldB6q7+3XZKrgSP1i8BIE/B8Ckw3zEIaB13g29Bu8l1ZaWj9nfBvQSk4+p4OmeOJ9u5MncI8+2fnXcFtqSjba/uytl9VNcLygriJVB95nYEmV09PTN/Axm7pCNzV4JV+776K8TXdy/Jqo3T8w3UNzhfmyD7xYsbzJ/6rpz6f/K7zl/9uKSjhOnVXJZYvwqDlaN27vvI4Y5wL6nv85YIZkkI2+kc1EckWcgXbLRAhdjpG0HZp52o2nIXNfu9iTWC4TfH+yZ1bbLV/b3E0YvXJrsxk1U/xt14UiytH3k+8foZ3ENAV18Ct3vqsRF64C9kUc6z5vVRfmOXfW3pw9yP6PcFhBszW+sijCR3be2kztpZn51HCVjxwDFaSa0j92zDcfjuSC+phqlLWDYv63ePFCz57z9xd3V+7Md+7K2eMU5XFjX0s/KOQE8HTghMD978//SOHr6/z+lFAoWL7LNzbXx8ZXIY4xNXMa/wfbLVHp58eO3AyYsJ7M089/5TjG4cvTFPG/Xnm9yVGz1hLVnbtsWp+jr/Lc4be3W0a+UojReV01ibMPK9cgO2235vQtfEUdJtrJ2LG+/FypYtr4UBdCgGFgvLDWvLEvr52bDLCzjX1uwZjnnpoxN0nT/YXL11noy742/seOKWXTip/VwcvPZJlhtrG+fM0eWJcLljq2wfist037GS4amfzkcXEa5tNR7q/86zfqpf7TSHuKd22l71WJtn1/Wrxqrq5M7FnSv6hXX1n+nD4jysfsU7vtfrn/2H77Xkl6Pcp1/7mNCbiU+W0HNUyfgcRYIAYAq8DSINkvuOENS4Z8ieD+SQNdIbpDjTdbinVV6y16GbWHYl8gYfwemuOAqyTejrdG3nKYjWzK+zIibKPMnfACRgCWQF2Pb9RBYKajewVv/t44KfPp4CyXXnBhD3Sk5vYLp6un1VlgK/gI+0sdH93f4a7Ku3O78NVNVj+9TubEUwRxhGSrV/A0kDQ+8Zq3mdTD3mKskpcSQ3/+xPXrHV+VmfoS/JMT9NkIy983sT+eqOHdV+34PJJ5+87VbUpktW+GWTH3Lf+Xmy7Za9968tFpdugPxQGKo+6of00wD91E77/VA/xYXOy45O/+RP/uRb8manuCQGZtU2HYvtnLD9S3I7vley0nNJmeSTTGzIQhQ8qY3OPiXzXoI2cmTnn99urF5OdO3F8+t93EA8KT7z28njp/bgQZMA15A0+jGv/Ls23WdMjd+nONmY4yRBiWDnQZLtcQYv1LPIUmyeHJLx9enYO/3DwrVp53v1/c69JNkx+OKbudKf0wDGNrm+/e1vvz0fXFyFSWtr/f7Vv/pX359WWDlzpW8nArp4ZIfekWS41dMNN6ZtrDB/4y8e7Lp+6UTienfq+bW433hwcY2/8KeLCbXXi/385yYM8OiS+qck6Mbpp5h724cRa3/3zGf73ffpqwt+T7EC5yr/My+NeavbpPDaWfVaO7+xw1x0DO2n8ZK+xeEmTLsnznTO6MqiYOePzOaBT/tbLGeH+PKuL6FfzN53C2v7m4/AwZ5CuSdB2Nq1g8p642+xrTo21/XV4n3HuOtNjslx+dq11+q1cySemWc+u/LafOJ2nYvdL09ovC/P5OtPfttYV9mr34u1dFRsuJzy8onqmNyuGRP93oXdO3901sUMfrW6Yj1/xNU2/tnYFl8/77+PCf3n1eCfX/1Pfvqnf/p9Qg/4HePlEAWySwKu6Jy3hHVGN2PcP22V7FwHtSjA8dS/ib++6zxIIkdVR1t14AK260BdPQ7ZRKVg1ADU4AS8ngJTx9Hg2IB6AeyViVwSQbarK2NV3njvim711D4LPJcYGIPyFwCNRV/sqgG0uqPz9ulag4wxsanJBeCegk8DELIjIFw90k9XWgGrt183eNd+qrfu+LWvBiL2v/Gs7SV1npluUBJ4keEeh197jv/SQW2XTBKBqx9/l1DXVm5wfLJ782k8tWF+cP3wFdntfFxfvr5wyz75wCv/ueMwL6/GVxsqiWj52vf1jZKqYuT0sqT2p37qp94f34Sl/ABx7fjYsWSmPsA/Oi8lGMXKD2FX3/a+NvVVort2669OiSxhY1N+qmx264Vq848ln10wMAY4YqFLXFhfTV4nO5t3PN6z4U/4jyCr1793TYLNZte/F+YhbPToLe4rs75gwj7h3e71jdK+a7fzaacYeZMM7zn4ndho2enR395wz6bsJnp+t/bJjpQx/o0FBsG6LQT84R/+4X/3s56N5RZQzAu72ufq0039eH15Cd/KsBdz/oRdJeLFZYkcOym28QGPJWn32rt4XZ+8mIFnNCm5uN/6vt/EiAxNOOmsMbGy4kvGXZ9+SugteNwTPnyLL7FZbbx9/oXve/d//S8/8u77/vP/8e4v/PH/c1ycbxtvZbvfn3QLN9khORqX1oeEZrbtUYon2+Wb9FC+Vg5QDCyHgEnlJJWbn5tDCRaucePprt933czmhkcWtiT1To3U1mFRMZ9NsO9yuqdku3G3tmv+xJ7GEzaNn5Oj80TXN67xGX1d/rpxj8csBngPyeW+xtZYSge19c5d5+km9Dc+w4Lrl2uvGG0uGsM61+5ffqDdchA4NZ3yw8bd+hM9t1142fjM71zTR3nf+vtCXor3cYf+FV380l9/26EvaAnKTcpKYhrU6kycvUlyHb0Os/YaFDkdo10bTYSa0DewNPiRxf0LFLceh74rXU+gxQFLDtteVyLJ1MDH+YDNTaIBY0GhQbKgdEGTvAUs7RQkzIt7gPv2U0C7xOhacwGnc91gQ77qA4hVL5W/oE/ejqlzxE6uXZrfBjljVf8GyM5Lg582BOLZjJcxrZyjpNWt7xJo8rGBO4/rY+RrpH0J/YiAsupOvhEdx/iQEj779MzoncP6eueaPdzjpq/ssDZ5faZ9Vv8lV92dqN2XvF38KCm8hIWPFks6HyUBxnRto/6tr/YDt55Iw537VzqoPmHFyo7wbGf+x3/8x9/vQvIvhMoclWBNZjvIxZHqQ5+IUn2qOFb/UHb+1R3q2XMT+pVjd3bTJ5M3lzt2rwz7tVPft0VL8iXJKzMy2F3gktGNlx1JTJrA2DEzXi9wExvsdkuWGrt6jHv9b9yedze3Eg6/K792tWGXfmU9iz6/LV43HjRuTa615afkjJO8TrvZ1SZf/ZCM2lobjmZaJJjuLQKuv+ndYgZMc8rC4kEXP66+9rc47/EhmFl8dm16s1ggxmuf/jrfN5m9i618wQvKxABy2agot+HfjUXruwtk9dP6b+Mc7OiCaf1JG3y0PvzEYzyCUawSz/VVPy6Grj2LBeYT1m0+xRZ+3aRi/vbp//yX3v3xN3/p3X/9/r/87i//yi+/+wufvHv3SXZX6cyij3e1mGNzpt0bH5o8wik4Qy98km4ajy+W31hUGy2GVu7pUDw1j5P7cqYbL+Fi+3TNYypOhkzP3ncBE6crv1FPzs4xO1z7FhHgfuep/FadxnNYVLzRT/2IndBBeXl9Qnv1F7ZcWRr38Ck4WX+4tntx0aM1Fmcajxtrd392PN9mf7tfLGZTxiNWsF/y11auP11eoi3lYIrxWyylLzZ/8aP8Yt/ZDn00LsgzynGMzaLoF7JD/8dXqi/335/+lY9H7t9j4l6KB7SeAgTDEmBqoNfJC3La3Ged0qrXdQB9A9SCCQe9TsbJ21eDSBM27XEKgcQqnQBSYHkKSE8BQluVo2DXYA6cO846efvsePVbEtFAQPcXhDl8QaDgdPveverNmIBldd5kgFyvSMy1repRH9q+QahgXkKkDSuabPOSK3UqQwMPG+1qfeeUDpFOwFtCedu+dqQsme+C2fxrK/z7maj+/i3b0bdk3qr/xmq3UmAy/hKf2uYlJZPV4kDnvvNBjvr4vVZbKsl45cstr60G60sAeu+GmEsI/P1Up9fqF3zyQ+Hr2vdTWX1XP/W5289sY/P+Mz/zM2+LOZdY1Ha0U9/rd3N2CcfqOa4nCW6ypJ6j2rC9CfLF2RLDtWWHlD1JOL3BfDv0yD9MdyJlC1lInMSSHiVJndO+cX2+4TGYXd/fTazshJOPn/Md2LXr88HqU3ywe+2316cvSa7YyEfXj8RpbXnEAOla3btzs7Fpz662F+xJqsmyz5WdPuH1knOYIhmmL4soEhY262/26HSAZH7tkbm6F8/Z6T6bfKwsuynZb0y0Y95HMejvLio2Bt34yO4sTOy+nxVE3NmphN6x5+qh8YD9wH14oR1/NxYXa5tY3XjVfi6+Npm7sfUmK8XL8gTlLKjs7+KvORMD3MdL9gK3+eF/+oEfevcff+F/fffpd77z7vv/9//t3Sf/6T++Pw1S3PbdItNTnGiSaP4aoyaDR8wsNm2hZ//uYps5aayvHd4YWN2wI2V2T1LdhPbOJfumq8a2xp3Zx/DBiRU+bi7Zdxc5jY8PlndI7qqzxh8yd44bW57soryzeKBs65hLdlqeRkewvjGrMbF2TFf1m37X/vTmtPArTlP7ufrp/N0Y3Lj4qu/aa+1NUn450NrsIlV9szG3OY95KJ6xM7g1fU0X3elvDOaz5nFx9gt5Kd7HhP5DFPBLfe9th76OWyMv8WWYnFu5AtAFQuDTJOGuCBZklb9GWxBrfw0sQO2pbJ26gMe5C+rGV520fgGBfhrAC64FuxsEEeaCUZOLli+hedI/0CmoIno3wD6Nr2BOnhs4L5HSVwNAiU77ud+fAoOxN0jVcwQDIFZQRWLMTe2t1wSHp+DTZN53JJW8AjKg1e8dH3voOMmrTaR11+dbfmu8yXztYeWbzCMC3XWqT6prHslUIme+7JhVbw3YDeg3QN6gX8LQpGrlSqRuILv+oXzlaJn2e9sqDpG9WHZ9+5ap7nrv+sB3Q/aLY0++vjZGvvcSvB23twvc5KF2BD+LA6989hJPmHPxmF5rG/VDuw0lOpJk9ry6kjjtSbIsOEnsLUbZCd1iBiK8sUjI+DrfR/bt9tcvJTAwtzvDu+dN8PQn6bVbxj4c/1/bEtwmPSWbS0ad1CkeTr7d2z/j2ryuDzt2XVjedckz27Or5ffgyW1XaW1LGPZ9si4ZWz36Wlswa+3wKbtZF2u9D2DXu+DoODy/cb9jvnO/udoOvKO2XWRYO31Z2HSljy4sNrawZfoxrunAmLvQ4Jch+BfSa4Hikvm233h48a44cvEIHpQPXI7CZtlpk6rixY2RF+P48BNPEFNsnvDrxiD+wo52b21uLt70+Be//91//r7/6d33/dF3/kQifzGP7V59Nl7XzvhVxzo59yLQ+X1tdPZjviR4u395Wxcdy7kurovbxU4xqRyQbsvlygXo1TVjZYuTdWNxYmn316ZFyPXfn7Njt8rVFvVVm6TzJ9u69mnOL1fZ9btARfedG/VuAk2HMKZ+Ur99ipE3x2h543VCamVxpasDNiuuuV9Zd808aptMMI6/ms9yweriCTOMG24Ve9t3+zJ/Vzd0fXmDPlq+uAH/h6EfE/oni/v/z7W3Z+gN9waHOhBg8KksZ2oQY5BNMLRVEKwjM/KSBH01Ca/DlGAAKGUbRDgW8AGYdWygeoNyAxPZLsi9SujXVsHhAk31dO8BTGO8hKPJkTIFLASgwHvn+SYHBY6Ou7LcpK+61b45uMGlugVI7KiE5fZ958TYr03eea2tNoh3nJ0DAa391d4Q2X1eO+5Y3btAzEZrFwtcI/sjNN0drOwLFt6Si/hOBsl8T5fcYFpSon9jXtlXBLr2c22Rfp4wYff0WRJGd0/QygaKKU820ID6FOQ6dmM0pxfb1H/CsxtQS56ri875kzzt4/bTPjb/P/ETP/HuR3/0R//Ez5fRwZNtXd8yX/WBO462t++1U7JevbOZ7k7Y6e7L58z56punLhSxX280Z3dOpmyHfv+ni750cv3re207Qg53ugtm0dlcrx4blMCsPPLe56phO1Iuca8f0AXscoR98q79YrJddS/L8tNuk2nlvVvAYwBePGcMsJk+9Wm3hlzGYkGg46x/95cGukgg0V797rLW5qv/zu/F8xuv16cFD/FVrNzf07+33E8mj2m07+Jv8YYcbFzskwCsH4siFptWh55g5h1D/aqJHVwTz/1dXGmsvjGTnMZfOYuJxvik2xsrG88bl9mpBdWVc7ye7zribheYfW0+vOSVfRvLxSM86NpH5Zos5W/aKmeanD/0Qz/0dkppffDLvRfCEXX+6VMMXdsej+AzdNHPxgYYSZ/1odqFubgJdhdKVmZ6soAEb/pekM65xTS79N5xUa7c+No5ZPNwpja27xL0xrwuRHRerv3W7slbnlB+WhtlE11ofIqtjY9X/rZX7uC6EzXry+IyeekNHt44rxw91u7IrAw7or+Oma13nPwMzj7xk/LE+jkc4Ru1a9dqz/zINX/T6+p8YTv0/2cl/fJ///T7Px65f48ZP/MzP/P2UrwbIC9xncFwNjB+NYUAACAASURBVJWvk9dZCipt6xK/GiSS1sCtHY5Rp+EEDWbaMyafHLIEoeNooL7O1TZv0ligWtuAo/1z0JsYNLDUwQFMZX1ahDBnwLnJ25WrQQKgdj5L/oFFQZ58d26uPgHrUxJUUtP5KBG+dle52JdxN0hf+c3hnQfysqPq9QYDJKfBoySvpFq7q9NE6alNc7HgtMC/Y9ZLZpD72ptkvs/NCyBN7p+CifktIan/NeHqXNOluei9BuunOvTOD9hSF8zu3DSAXmJzycPt85Ka6zNt272O4bZf8nlJwtXD7bs+9/Rde723OR+ZXULvmelbjtzFxwZ0dmreJLntx7zbGeZ/xuDvJ7KmfbZtd77HqiUGbJuPSlzs0i9xtSuOjG/cs39v9vdCO8SZ3mfvI/l2m+28SygkLWuXD5bI1Z9XZqTaMXf3LLDZ0Zd4blwIc2PRZFlbm8PJ2dMHFi2Mj92vjz3riPzv+r//9//+PVnt+znW78rBHfO3604qeIM9fbEDczB9N3Eg49q4O+MXf699TI76srlp7Om1cgS7VGzXYwNejjdZJJFws4SXbdWu+cr6Z4NdPGCj7EDy1pMZ/Or6xMW6iweN39q4fn8xwtxUF0918C02U798wrzGmfopndgt9oJLCX1PMng0wyKLubhJ09WLvpW/PLDz1rpNzub/W9DctdnBbMIOvUd31g8bh+uXF0l4dp+Ory2V9/ARNvNqcbzcpX4Ga/tIKltYXIdpnXdYM+zo6RTymt/VuRjI/2oz5UEXf7sgwL7LR9X12YUxfdBf41A5Qu2xXLz+URtoe9f21ek8mpNyvI5z9sGWyMJ/nvCpHLUJ8sVNbdW3y2v5Jv+4O/vlXeQtT2PPT5h79Ws8je2tt74WG7+Ql+L9l+uxX+6/P/1LHxN6M/TJEvoa6TXeBopVEiAAIee4gadG3mCEDDVBLFFWtqR/bSE/Tf6UvUG//dl1cK3AhVgAyQJGk8c643VSIFfi01U5eiqI0TGC2IDThQVtk70ASQ9ka5CqDq8rltReXd9+KgvSTC8lNyVCxvS0QEG/QLQBookcnQH7SxY773RHN/dT4K++Vr/BEwGqbbF184oI6q9zrC1y+nwKXPTmWF6DPj2aI7tJJeRrU5JBppvM05vgXJs1f03mSyAaYPnHk382oFbndFn/qQ+U0FU/TRSur15i8aHwUn9sO5e4XLxiJx3rJU1NTi5BucSkfd/gXLveDu7Xv/71d3/tr/21P/Fyu5I0doEA0C27cxS9uMKGikuXaNf/7r3Vc61tzaZGXv1fOW+Av8SGjkfQPdvuqCn9LKFYwmtnnm769+QcuV/dnWRZ8vv28q7/9vb5lV3fPf6+Oo7EL1mQ7Fsgk2zbxW8M9Mz7ZCT36nuDvuOgfHFtSIwkqXanV1/dPk6xZ4TXDlzd+NaeZ/T5XuOeBH42IxGHAS3Hlj3HLyHapx35jdcJH8ea2dM+N892o5BJttSkh5wXc/i8EwdsY3XZs5MCFmnIVyyojTYevvIpL4GjF4ls8Vw/9Fn+AJ/fE6TzU5yvsLA6+m7016JM2zI2izd8mR9Wz08YbW70vfmzG19/9eLJ+YSXRq5tyfwe2+CjPQ2j/YuPdLf7dlI7N+ytMWj3+cTqe9RjO/T7CcTpx6JCF5z0pa0nPb/iSHfe2KD5bkLPrzs28yC2i//a6Xs0tOnlttN5y/NPj+Y4rXMXsy6PKO95ijfiafUCg7UF58q3yLPPLpjUpoqPt+/G5zsn+OD1q9oTe2nsbqwzN3Cp5cjexaHyinJacvIl/d7Pm3QXd2bPbKm2Ro5rM/UFOtw1+CpB5+9wBH4qO9uwOMmnjMOpreHpH/zBH3w3+Pmu9z/7mNB/Vx19WQu8/9m6GWeT7BpowfACM+fhuByVYTNQxqd+k6A6OwCS9ClXoEGCVva2U+dEWhoAbnvAgrNJSMjBsepg7nVMdfICsSSxCSWiXGe++i5oNfgwpAveJeRAzOclAGR90nv1X9BHQrTVpPP2o92bIJO9iYKyV6Ym3J1TgZWdsdnaRwOEdo1FfxZ6zLeAi+wJbuyaLbGTm9BXL52LS4DodwnA1772tbfdeW25h9Ai2o7LskFHU/3dwNugVVtuYJHMNHB1bujo1dzc/uwClOzUb26ApZ+SC4GS3dffzHltnl5vcH8iG5X3CcuMvTbSdtpXyf+TDPWFgv69vr9HQn7kR37k3Te+8Y03co3M0w98M3ddCNN2bV0fyFAXDJ/0gkQUU5RTt4R85XtU1wmTyd7d7voowu4YrZ1i7S8Bcyx97cAVcy2p3I72rk1fa/OP/uiP3nadd22JANIseVkZ9yXgPUUgUdgnH1xbS2iasG8sTgKY7+pADCjhXb8SdERz5ZZEbXz3eXa2zgbqf46NmxeLeZsXCYDn1K/fNratDzvgK+d7k/oebZUQF0/qO/VpWM2eeqKA/I0l62fzb5d8Cb1fM1gbJfDVa32d3a+sRQN218Wb1ZHkm8vv9rz+K79tjHoqc7Eep3qKBxeH+DYeYKyN5XRu7PWV+nDxwqLXbMQvSszOtjC2UyVbQDIX292bn+0nEufPnqeHn8Vmdm+BRqwXj3GWysU+Nh98dvXsxm9e1u7iovbXXhd6ao/FtJXpr1jwBRyreLnvksPaUcdg0ap4z77E1XJh11bGCzQ9R2/RknzTw+RdHe8VcXKJ3tgMbLi2d+fi2l5tpfIaY2MLm9snHqV+5w8vwVd6j/02hrLPy03lBC1rvhs7mgNU7uoIL32yt8bDymD+zV91XZnLQcXUySH/oC9z0UdP3GOjnY/Gkeu37vEj7Wwskno2Wf3B8/nu5/33MaH/vBr886v/PqHn1ADuJmMAksNx6iY4DfIMuYDo+1Pgc42T2XXiVHYgOKO+EL6CK1mNwT2B6cqkb455HZ3jdMGjSdhToC2BR1AuIbnB+4J3A9aHkqvdK6B1rrRRHXSuLyh37MZA/hJG5W4iRsdPAaFBSRJY3RUguxKqTfJ0LObmyl0wF4gKynYF7GSs/v47GtwAbV4kwnykc1KSJUDwjdrCvi+wj1CNuJSM3sUDzxv3ZVWAuwT5tq9/YyLbxoGolygXfq6d3Hk0F+wKAfCpL4SoNl4f1Q55LmFpMK0fPMnzBJ+1lYtLba91i0vG0fF+qG/9Xd+7srXciPVehLcX4vVoMHyiu/qF7+aP39/xFpfJcDG8tlc/QmqKyXcxYWWWDPgJLFi7vmA13JgtjLhK2iSOK2encD7hOHDJIZ/jg2sHueEfu7edPYsDdst3fYnJPvmCZB2BhMmen7TgsOuScVhgccPb+HfdokYxft+3MFDc6guyJC6SIfMjMa8OEe/pZG1sPGtbLHKSwZzV1y2ydFd+iYN/npV2WsciweZySTa9FUsl69VfcUUsYmt0VUK+/snkRIOd4S5CFOMap25Mq512PusbsJUdmGdjf4UJTzhSH2698oTyo5tMsF+yNEGa/I2p7PLGmiYhjbnVDZvpMfudBNrPY/qJzCXWw6HZ5K//+q+/+7f/9t+++3f/7t+9nYLZ/x67nwwdV33+KUZOFnPARnZtPu/XXNbG+p4vO7GxfpweEEdgRncn2dragBnskh4upncDoHyMfHBTf/4uhjauPn3nN/jGfGBYuf+Tz+Km926s3PzNAmRlFnOavJUzGUPrFHfYzRNHuHFRGbjXGF3u3jgCbzrPN+bRR3XYNq7snTvlyuWLBe6bB/fo6ynGVWfljRYaLydYW/D1+hpZbzyp7Tee3/LiOZzXzs1duuB3ecjuza6/sB36929VuzP55fz7008/Hrl/71t7KR4wruN1heiCoyRo1yXUTUauQzToMdwLkBylAUlwr9FfkKmDAJe2dUnJ7jUQdWwXWBqIb6BoctJgdQFeMmm8gK/jqNw3kanunoAPcFzSYP6AVxcg9F2QBzoSi5I44Hjr0UkXOqr7JrQFPGNqX3RgIWdBz3iBdldjn+ZNgHdPYJKkX/uubuhn1wTzm8R0kaGBnuztv3qojU6m7QhudwTZrb9IcJGcPuvZZL5zUtuqXbIJc9lk/lUQ7ViMQdkn/7AwU/3xr0vIr35eJfOvfNT1K0dttbp+spGSuNr/03zV927ftc2Lb53PV7JOXyPX2533U3XkaXJWonTH6R7MKVFpUlxsKBmwCFNbUq8ESb9dROgutR1Q8ogFntWePy2RtNPGj7eDNR+QzNsJd4SfHuzSIf9rx0vn9rm2l9h6W75FhtqCF+3tmrjCV8gjrtm1dmR5n45nr6xn/Mk3uSWG9DuZdk0btWllulhtLpwioIPKJvl1FHrjbdK6PswfzIMj5sg4dv93f/d33xYWJfI+147kgu4RY7IXZ/h7d65qyxYBGos3BjrxzHRfmCiR1E4TgOvjxb/6sUUUsc0OaQlwFxCKDfUTY9VPZbqJSbHyu8msv/o7+7w4rO/yrYszxST2xLfma1tA3gLifh7zZ3/2Z9/9+I//+Ns87++VX0L/z//5P3/3W7/1W2+2scR+J2EaD9mlucZvYLlPc/SEPUts+/Oc8EGsEyf6+AS9sBmcA049JVyXv9U21sfGcBdTcLmO68Y/8l2u1+vmfp/ex+HRIjanzNr30lALGDg524UVN57UTp/szZh778bh8rTiP7+uz+u/dXYNPvT6q5jKnyTKHYPv9bHyrvriyrA3i8jmnOzlveIcTK2/wNHdw2k6B+xLucbMa+PG9TT+jq/8QxudZ/iw9sQFuFDOwRcWc76QHfqPCX2h9Sv1/e0ZeoaLEACzGg8DnuH1SGJJ3u41kbwrUwL6UzLUoOz+dag6QMuUyJCzsl8HrdMoV1B5CtwcuWSi8nTxYWUF1II3IK2jCtAAl/5u8GmAuKDeoET2gjH9lGR1jPS8+4g6fdykrCAIUAFY9bH2S/AKhPp2NLLzJzBIBmozjrIps/6urZYIdZHJEfsGUXNprox5nz2Sr012g1yYxwvMN3gqt/H6eTqr9ZeU9QisI4/k6U79tYFLJhoQG/gaiIyffJcYX5trsGbjfKv2q9ztq77TZL5jIXfnosGrWHX99KmdO99t67Z727tIfolH79fuXL9z1PZnCyPX3/rWt97/DBN7rt5rw3eByZy3fGVCEopxxc3epwuYbX6LQ9dfVlZy62iv9uu/m+ueNlk7K78kY6R9uugu4sZJjmLm6klm5ydLNrxQbbqeLEtyl6SufeRYUtOklN3CpbW3/+tPwrd7FgIQPXOknqR9/fNP+CARmlyr7zlbx231V3zeuL1Iy8mGLiisHzGlz9uXiBs3u7AjCEf2KeHfOPbduwIk9R4L8HjP+jKuJlNdOGqS1xh/9c7HLS5YqOiz28ZQH704yzZvwr3r+jd/YlsTPy8aLc8oJj7h++7fpOJiEpy48ZAtk7vt+962zJ/+tCuRLM5c7FPGs+o//MM//O6nf/qn3/3CL/zCWzK/93YMe3Y6aP1sDnbc/td+7dfedun/1b/6V+9+9Vd/9e37/ExS0cdiVs889RGOywk7HxbE9ujM5uZiw+VvHWs5SWMLn63e66/wpHI9xRfzhVP4bNwv/7kJPTzFkc0pfuHRIpgOZ4xF7J9O12f9uFyq47wx5nLr2hX/7amPy1UaKxrvXGe7l3/Txa1zY6h26BQmNlcovtTG6Qnfrd/ykfqKuual5clRmzC266f4LV13jO6JB70HKxpTaz/1CzKyuevbxffORed7+PmFPEP/MaG/ZvuV+fuTn/u5n3ubvguGDO+uHAGrGmAd4BX4NRgBmSctldADoDq7gFuHXHscWf+VqcR3bXXF7wJYZTLGS7ga1AHiZGjyXqKjzcqhXgMTwClw0Ec/r/4uoaHrzoUyVy+VA+npMSVjIlOTOoBEh9Wle2RpYkIWgY79rS8rkYIamXbPbzgXvJ8WTGojJez01iBGhl1rkLJDdAncJRVPhLNz5fvG5dnFHTlEMkogJRUb5wg1GZDvOxfXF8xtA5hxPdWt7A0gdz5vEIcBTYoEotpug039atf9v4Skcuj34sQrotH+zLu6917HfmW4vnaD65NcDbJPuNY+Vna28PM///PvfuzHfuy/Kw7vimu+G5fE5EnWa9+1seqBTN3FaJ9PY1IWtoyUL9lbvbsDOpIvsfYzTZJLL+e6O/TFMrvbl+yw5SXzS0I8r75xzreWLIw8s0nHdM2bo/nab6Lt5+M2no3VjuR04XuxDflkz0h4F2rNx8Z+dzgvsV3ZjWFl7VhK7Ler6d+wQYJQAxJDWm7XLDaQV7m++EyC7e3b07vFB6ed6H4y7b5TVo1/Xaxb/T6i0MVnCx779EgG3HOPr8PuxjF69dl4bXy7Z6d+fZPFc/QWMorr/OLGXjptP40br/Dqxv9iZO9p6+JbfYL/ipOV+/ZjfmZP3/zmN9/9zb/5N9//3xvlPepTjNzR7+3Qb6f+n/2zf/buX/yLf/G2U88OZoPDLrpxks4z9xaCLs+4Cfhs1y796lgApIPqQrJo8awchN91TjoP5p+e7Morw0/3Nz2TdWVxxfqV/nEH8tU2y/9sXFi0XDk6tBAyu1y77NJ1tlLOWlnMw1OMuoFF2cs9xAf3xRY6419dUC6OPPGFyxMrZ/2r86wM/dfu9WeeKmMTZrLAi/qacXyIc2i3/sVGrtwwr/oTP2/OUt+0OFN9Vj/GX2wpFt2Yb1zzo8XDz/vvv37FEvq/+PHI/fsp/+Tnf/7n36aPEd0AykEkwt2Ru0ZWoLkO92T0nO6CkbqVi3Hf5PUJ0LR3HaagDtC1d8HLuJXrqQRyt+99t6paMCnYVQcCHlBQ52lBRL0mak1YXL+AeIlBx9RkGvFtoqasxLpt3e+Tb+0hd9eWNqbquXO4flYXmbR6jNCtrKN3Je4F7iegJRMbEJwbEFaPzA0YN3hWb+yhfvLKHowTkdzu4f5LIBpg1v+CuCPET8k826jfrI+S5Pok/ykpaWB5Av7qsvNkvPqDA8hBF1bqSyVX7Owmla8CbOu+IizXTyt//bB98r22+Yr8kIFe77y3XmV5IjC1k5HsEewdg20fsO8mJ+zZdf7f5J89wQvkgs0XT6vbq4/iycXb6mz3RszVbwLOHiT02z2YbS9hmG3PD2Y7duk9Pw5nN66nWNPfKl+ZPec7v9H+2ltCb9GMHMUkfVhMKLavvJe0OX2w9kvKJ5fEffKsnN32Ykd376crC5bT4Z4Zb2ylZ3gkmd91CyNNjFd37W+8l3A2psA1+Mp/J4PffvfIgMWM3VufPtt+Y+i+wzb2JF5U78a2z/6HB14iCP9gdRf9mhBem+TzsJ79lxiTc3W3AOX9AtNLTwOQqThZX27c1U99iSy3HF98wpG2U5lXtqcbLh5e7lMsYm/zA0ftf+mXfund3//7f//d3/pbf+stps5PntqY/f/jf/yP3/2Tf/JP3v3Kr/zK2679/Gv/ZivT5Xb8JT3T4e6v3v6zOfNUXtJEZ215jrwJ4OVC7AyO0ZFNgmLyxd0mZvCPDa6dnpK5saQLU7WLyoq/8Cv4/YRdTj86nYTrrD32ggc4PWKsfKF+cGPdUxztNeMWJ+44nuL9E5etHZrr8lx91uYvN21fjc2NUfXn6xed59pU55Bei/3XRyorP3ziUOqJjavXuej42UDjcL87/fnE2+gWZ74xmw80ZpNjNvNFJPT/5SuW0P+ljwn9e7N+26EvIDIghlMCZ1X+7ujcsoAWueluRQNlHWgGeh2vpLVBmzM9EXPXAFEDK1Bs0gzkrg4Ajut1PuMrKK1fAaBEpP0Df4ChTeTnOu9NjAo0BQ27JwXfAkMTCfIIJvoAimurgbg71dpZ23RIptW5O1jVwyU0BXEEeWVGWhFS9rZra38k+AatG4Sqw8nWRQbzgyj5XJt2GvZdv9XDq7nQ5rUFAd5Cx1bk/YxNbckikB05JJsOrNjTZf2nfVz75U9NMEoc284TEWiAYkvsVwLEBkuIbzDUz+Tv4hBS0QDLJho0jeuVvLe/lm+wLvlpnad5rZ0/6ebq+gnTOq5i6L7PT7Y7tuOvfY/E2rVAwh/NMd2QDQZ1nsw1W+zuU+fQ9xI6Or8EGKnqXNOJ4/KTocnx1a8TJ03YLNLtZXarq1+yI7+wBt5sjJJ6MjmyPd+ZPvd+iiW6FhiQ9i44GK+FTZ9OwywxmX4sNHimfAnSZN+/jWfPLNptu/qEeXbB+c/68E4BMjlFIGlH+uALDNz1jXHj89N47IYf8rP63BIuScYSWskMW1gdSf+uOVHRmCa2mosu2nSRsokQHCuWWsB1ogPm9Rn6JjJrowkVvlH/Lgcp2a/dS46Hw5O3SZM41ziuTT72hAVPfl6chXPXJy7XaR+NqeVArnfc6unTvdXbeGc3243fuzr+9t/+2+/+4T/8h+9+53d+5238/+Af/IP371yYPH4+bba1JP4f/aN/9O6Xf/mX3/3rf/2v3+xBPF27O2HjkY/V81JD7454wvLiIAxlk9X1/Kr4Zv5xNW1PjsnFjjo/K9Okugv2rrOp8q9ySjG35S6X5eNwmozs/S4ywTW/OnDHvbHwB7v0ZOdLHYt5F+8b/8SQ2h7uQafiSW0OhyoH1n7lJU9PPdDfbY8fNg679sQBKtcrP69vXB54eYPx8kd4zw/rf4292mn77puHcucrd+MznXhRq7K1lbU52cqva4fi1uWmm4Ph2RfxDP3HhP4Vqn/5r7+95f46G5BqABGkS4oEv5YDbHd18wbZAhEnK9HUzq4hN5LNJoMF+5UtWGu3xJZcJQCmiXMDZcCGMKkDSOpc+y45az0y1OlLXle2MhmPNqqnEgV9l9x0nA1uBVEkmAyXOBl7FxsAT8GqBKvkmP4BEjBq4Kvd0Et36LvyvrIjD6vfNy+bswYQfQnQu2ec5qGro+tn9+9CDFBtMF5/SHfnZHL1CBX9rT/Pby54S+bZcO2lyXxfRiWgV4cNlG2LHdGn+amvNLi8gqYSwuujfFIwNPYSDnX4CJ/mG2xI//5mh53XkpTKe4nt9RFB+PpA7fe7keOrn0sqLmEovrXtJ9xbArjnWXcM1r8G8kuKECf26H51ya873xamZifsonWeyEqx7/r7Ez7bsdunlz91wddxao/L2M3r8/NLDBw5hWEScru1fNQpHeM0BmPd9eFFX7g3ffFRR/07n5N3CYlEb37Xo/fTyXxZwuxn7pCoJTQr0x23ycFfvACuibCTCut744dL+752HT2Hp7smkbegJkYgd03o7TyvT9+9t4Ot8F/z3GP53gK/cXRBgu3BG3qiE7gGg8Wz+uLa3vyw58nt+fn+cgF7axvmG55fP4RN5RTawQ+8dXwyGhs7o4sS6vpbcaF96+/igFjX5KgYffEORl/sXR023nh8y2lPf9PzXn73N/7G33j3d//u3333d/7O33mfiO9dE1tQW9vb2fv2t7/91sfs7F/+y3/5bj9j90//6T9999u//dvvT4Hxw/mDOd98ruw+Lbat3E067rjpypjZw+paILpYro7Yx67KR2bv9ZFiY+Nzrzep71zB3nKE2lN5TblTOaINl8m4MeIFftZOWVyFXfZRhMbzGysnA86EK4iddFuu6l55UrlOOQDbL94aJ798ii3VYW2avXZeywHIqT91y20/xGP4IU4irsJjsm685qN9XV2uvoVA/A/G6OPKU6xjK8Uj380VDs8O+l4B9nf5D3xq3Pyi3nL/MaF/xY6//Nc/+eY3v/l+h74Ay7g4HqMHlE26So4Yt3qMvsS1pP+ScWDVFTROWEPnoEAFeSrYIDyVrzuWdTLjvU56A65+LjG2qkZWhKftrr/ubgIVwbryliwAR7oqKAIDIF0SBKSN/yYaBc8GAmO8JIVMN0Dqk5zG7HrJXXcAGwiaLHfhZm15qZSk4I5Rv4KexYHJL+FANEdaG2CanCK/QF1i0nGwh4J6E3qLBPtc8rD/3m6rPQnW5HRc2G4RoO7qfAN4yY9x1/bqr0/1ai+XkN6gccmA5EJ/3ZmvjZXU8gNlry1eclQb770Gxtpx/bDX4VXHdPuunFf+V0SyWPI0lit/8WPfp7vtIO/5ec9EI4XFQv0XTy8BLmmDHcU0OoAD/K3+WXnhwZVHmdpTfcQOu136YvHs2I5TsVcfEmykaX15xr3JmYUAv9fMT/yOc5913y46ssxm6XN/O+oLx0pmpz873Gt7Y0aa5sf72zHhJS/bEfE3nJLMFCvWv+eEl7x61thu/2SZDvb3xrgyFklgikUFNr/+JcbF2JL7HinvvJpLC238S2JLVrro0eSSdbtNk6PYww49e31tZ/010fEMtp82NL9NJOqTfK/xlv3ymXKJxgw7zPTp8S5JG/8ohtyk5PKa+ibZyFPfLJlXrhjRGFo8EJ9b52JWEwvfNy87DbQFxB2T3/+/9/f+3vv3xcz/Nv7f//3ff/cbv/Ebb0n4Fn42vn/zb/7Nu9/8zd98s/H5lPcNiKGz99WfLXtMpW+qN1bxsVhmzHSMt1XPMOYmQPBFHKInNrN6+KGYe/G0cX/3uth2cRivWJmeHrjzejloY7U2L272HSJsSKzcvHj7PX9k00/x1riVeYoXF8v5T2N9225MuDo0L/XL2uCul+/VB2GYuvUV44BX7afx/M6t8uWy9/SA+sWw+rk2xYbmAxaKaqP0t8/G2WJR+fLlZE+x//o9GVYXZtJl256tbGHt8/7746/Ykfu/8vHI/fsp/+Qb3/jGZ4yMkTcg3qCGdCCTwO6SRKBwAx9nE9DVKxnfvQskwHLlkJcmcrt+nZEMEmcBu8DEeerAwEaQqQ4acKsn+ihBFlR2rUmfet05Q3ZLihroL1D2Hn29SuCMBwjU4av3BoImsw3EBa72i8QWmAW8EvkmwpfkqYvACrIlqNosaSohH+giaCurrbWNrDbpUebKauGlwYQdsDU2IwDra0TcLuGSgP0HxMayOnYvJTzk7hjYekG+iY65KZlpnc69ub5zdG2pPqFsycravAn6k03tGp+7T2vSjwAAIABJREFUROQp6FTW2uoTeXmyZW0q/yG7r59e7Gk7JdAf6lMbr4KpeRqB+8Vf/MW3n6yDJe1v5WCivhvE2dwlUa2DJEz3a6/JsjFUp5VZO5339oVEr13Ple/+kgAvferCq0WykY3+zjJyYndeXJl+rp754PxiicNsry81s2s/n1viIdFwTL2kzCMOK+t0zq7tu93a9W9RcL65pMi7AuhzbVqEU1Zybmzwn07pYm8iNkd29R359ubv3bcY2UXCtam/fXrsQXyZ7D19JRH3nLpHHZwIqI82tpIVJk0PcLa2xl7NkU/+DjOLSY35yLuFn7sr+ZTIfjcbbry6yQA/3edsYGPqwmSTAZhafNQe37qxpHG6fZVDNGGp708vfBWfoN/yJnUkE+Vt7vFf75TYyzd3Imi/rDG/cBJibWz886vZ5R/+4R++2fp8ajv2bHi7+XvbvdMkHsmYv00Xq99F6CYanYMbj2CLOb2YyPbd58uuF5u6qMW/bnsrMx3bNNAu/XbOLzfS/rXtYinO2M9rE9q1mLlPuDS5LILhCFvkmm6doKn931iBj5fDljvo+/Ly2o35Mobde2q3tl+uu/K1ycpYHnD1Qo/1+eIKm6o/4qn1j/ra5RHGtL7kBdVP9XZjbHXGL9XVp/q7X15KPlwYn6rtrH12sHa7EAYzWo98dPpF7dB/TOhfsbgv//X3CX2D4CWHnLW7GxxNknRJWA31gra/e2yq4FlZbgBocBC09FXCgahw4K7ACpbqAZ/9DbQ55CXQwAqQVJ4mfMZTMifIGF+T5pKKBpnWucHf+PXVhPzOYeUsSF7S0XkjZwH0ykOXVkIv2bvgbD4ECKSk84/IlgTWlYwTmPY5eTtSBVZ6aiDWn/kUtAAuwnDJyLXdEo31M1nsMI7s2J1v8Nu4BGsvwZOgNJm/JG5t8JnOTYFdAv0EPZ3r2kDnt8GtpMQiAgJ45+D2x5cuKb4BtvbWNq7eG/xLaOoT1bF279ja/7XvJwy77dy/n9p/pfvN3Z5n3fFXyTB/sdBD/xf3zHHHWHmvv9N7CcL1Y7bfMZGDz9QvSoZ6pHUySaZn8/vXdz9IfmHc7km2V77H9iWjcOUStSbaIzDs0EvceiJG8uH0T3fm+dHG5PuSGGNxlNxO+nY218f82Vw4Xryy+74TF9paXzvG7xl841gbS4zWRnfc6bb6b5yil2KZeHPnil1359lPYPZ0gRgnVrKH6WvjMYfmrwvmCObqNDm687a/mwg1VjW2TlZv16fXS1gbXy9WFC+u/1WmcoZ9986CV/HlLqjyz4tjvV4/W9/GKdY1USgHaQL11P7lVI2dFx/pYza2l+LtVNAWEYc/a2cJOBu3eLNFn123uOU9EkvwdzR//ywGzLZXHu5YVGtcobvqvMlWYzSc6TW627X5tXkstrFJPPQmc2yanHiKpJ6eye1ESjGx/ZZD1AeKy+SuX5CDzyljQW46ltiXM22s8wv/JZVsqPHPWLqASfYnrvgUD8h59VaZ8OX6Ml7ID2qP9fM7z9pq/NJX57K4V7m7+cMu+EXn1vfKqR0yPC0O3DbM/+rA6sulzE3tXjuXN9FhP7XXccBR/Rbv1p/NoS/ipXgfE/obQb46f3/y9a9//e2ARUnBdS4gK6FH7ncdkDZI1Tgv0ew9CXgDlcUDQAQgOHmBqUABIAucnLfACyQklK237wAd8JK/jsipbqCqAzIBICHB2XXj7oIGsks/ZH5KeAu2JQwXtG7AqVnehME4SyQKzuqWRALt1bUTZNUTuN7xAM+1ZwUSkTHHgi35bzLTYGb8AE+/lyywMW3WjoCjxYCNobvg7c/33hek9imZH7lfQrEg3TFLuB2hc4TYrqMjrOytvtFTA9cu+WKD+YdgyLw0ON4gbIzs1ELE00JD/dzcdnHsylLbvDK07B3Plbs2r17JGBt+6v/Jvu9cP+mwc/K9Qv10OHtYMj9yXVL0RFyKLR2zeS5eX1tnj5Xz+iFc6i5F40B1aL7r7xYKdm1j85OMdpglgUg/vJ19r0/PkTaZt3vcWHIXqIzfeye6oIxgeX6e760NPm2Ma8duKLwZaZ5eV99Cm7ehL6HfPwsxMHxJz3Y1156dfLtsa28LFsYutuzv6WXlYKBTDbtG393hmVyeUV5yZX7ghHhZMtxF7EuSd4/Pwj/+MJn6CJCjv3C6/uqaBYfdawLPz7uw19jOf9fn9GVxxMJN427jgHms7BcLxP8bu+qzOM3k50cb0+SdjdFzY9Xts/qo3+w7uyvePc0dbId3l4PdOXoa6130Mf755rDH5657xOHyC8m9WMi/F88swm1xyAv02LSFcBhRndNr/bpz2Vh2YwGcnC9PNj6z72Sb73TxShubP/hCf+UvvadOfbQy7nu5Bbtsgm1OcJIuvpuL+gn5ZyN+ghIOlBs7DTHfcAqisasxC/Y37t14eGNW4ws94bjGVBzm840pT300XlSXdFddlH/qy1y9imOVsWXZ9MUL7bDHi2PkcXrpCVuqq2IGTGsdc96co35bDnp5NR2xg9pZF4rguIWfPTrzef/9x6/Ykfsf/Hjk/v2Uv+3QM3AOiBghAcCziQ4HLKG6YA6MS+wRyUse62TaKZkHpt3BuIGAA9VRmiySY+UagCrTTdwBJIdr0iPhQdiAaIP3bbtA2yOrDeRk2KfdpYIn3Wl7925gUV5bTSqBDoC7AF3yBTT1cQMxfRSQ6KMBHJB1/Oog1saAZK0sIsVi6dZck+uSRP0Zd5Omfi/xsKhizFdnHcMlt+x3pGfHE/ezXBIKY6YXQbnPFjtyWtJQv6xO2Hd1Uz+sjr8buN9gXpKBZK6/yY401b7rD+Zb4n+DfO3ukhBy9BOJehpP7a7Y0T5fEYFri02e6//fTXdP9y9ZUMab7X/2Z3/2jbwpx44u4bljposmedroZ8fmO4JZDFsdftdyFxvqX/CWXczmvAhv9u772putLNEVM9a3I6P3EZQSv8Yg+AfvYPZk9+w88ue53vXn7dvDV79HXzxcGUfcPR5DR+LL+vIzXPvekwSbS9i7Mt60rQ9v3d49iwvGwo/6+AGc4Xsr48Vx5LLgN114SSjb6u6k+aKf6cqx/ifsvRjdZLY7uLCR/ZH5CSstjNSWbkJf/y8uer+AhJI/FvfpuXrj60/+e2NUMWL3usAkrrDhuyhiTK8wVjJhbsxp40yTD7JY4MK5nnDscpDqkJ3AMv3tbwtWXTSonJ1DMde4V276mW+TCRaxuyZ7ZDI3ta87broWXy6O1Se9IwMGWfhemdl342bjbftgQ3QzfXjcBgY2mdQme6sN9vvtW/9dNNUnzqjN/T05Nj6ni/hYebjTEx45ujGv8aNxrzZSTtQy9Q99Ns6s3tVF7b92wT9qhzClelx98ecp5vMDMhuvsvp/4nfl0o3R5mxt1BbZv8XU6kb/5IGl/GL3951dXo4zPRaTqquLX7V/MrKh+qv+7tiGu7/3e7/3REv+VNf+w1csof/ax4T+/fx+8q1vfestoecgnJthSoKRKgGK8QPAtQGsGHnbKMiVQNdB6xy++5TYdnWK0TeZvYkWh7hg3FW4gmyTPUBkQaOAJNgYIycjEwcEjO3f+AVY9wCLVeIuhFRPgtRN6AEH2QAxWZCXkpLKCZQaoAWcJ3vQT8F2bZC/c3htDCm4ejQmq6X35IK5KKCaf+DLVumJHhCHp0Dd+eEDtSXX7lg73wvKS2y2gyZpKblAyiULPWaPgJfA1meQMnLQ8f6WQF8yWZ++4O/vGyAtHOivyfyTnlsfMe9imXknyxPBa0A3vgbS20bH1cB/x1Jf7vzd6OZedd8+K7vvTxHySU7lt8O1ZH7HXvevmFPZukPbJKpB3LjgSBc72ePqdjGxZdkMGdZed0su8YXtbN/OxMbhpWyz/SXSCKGEbNdHQouDXjIHW+qPa4+s9LJjhEuoJRCTo/ZPx56/lkRPTkfkLSxYlHKSYH1MHvHFi+2mk/mkncjJ2EdpujhsblyTYJgDO5v7W9xxMgepsziyttRzHHftwqLd61vz6zswdeWni30Wv9eGk1SIqTr8iG3Aoz4XvfYaf8WL2hnb5udNDPUFn8WH9e1I8eTqcX+Y4lO7xYkmD8Zh7OJWP2GLtlZ//Xq5oxiz+xZ+tNtE4AkDmkwUj2r/xTa2Y671qYw2YEu5SOVvrGqsLdaIzXhHsQw3qJxwwPz2xIK++VP18iEMN4+N+7VhMazzLOluctP+4NLu8xVYXl3DOHZokYCOVnfjgW/lvp2HGyeUa7x54mh8HRZd35397fGIYiBfGQZ6jGe+Aq+uLZUX1YbKDWF0uUljKh5Kr/DWmOpv5qm+0PmvjdWHxB46wTPYqM2K8oXaDDtpvZsH0C+fmSwtw56aWNMfHCR/Y1T9mo5h4VMsrZ75O/nhUjFJ3iHu7h7cNSeN+X6udbHqi9ih/5jQPyH7V+Pa28/W1dlLpmqkLYPslwwICJy5YMiROXGJ5FVTA2JJwRx88ghGdSoJREGJ4RtDyXbBYu3cRQJ1OTUSRjeX2DYIIdQtQ3cAv4l42/y/2bu31922rNzva0HITa7C1lLrtKpWrVUlMYiGXITkIv+yeOeliEQRPCKWlFqytU5JoDQQSAjZKzw//Ey+1TJ+S3fVBJ04J0ze9zcOvbfeDk97Wu99jLf99p4eF/gdqz4LLrUdnbJR+wQwrteGhCH5IF8lYU/ATRbytwisj0jswJQf1G7ArolSn67bfYhGSVsTBfADlE3ITThNHpKa8XSsvleWXb+CZtup/fyVGWhj9WKbbrOfbP09ZLFCH/V5frp7jGmf9f+Opz5y46yECWlQzPcTydGfdsQf3zfGFvNPEFgdlwyU3PDPqwvjKUaVIF5S0Zi/dn4iICXNN87uWJ6Sen24/Y2I/dzP/dzLm6Y32cNPO/4bk+2PXCVi7hUblyA/YYZ26tO9rvFTgtFYgweIj10oXkTnPtipWIa58KYTGgi0Mdm5BGu0xR+ad/g/HOd/ijPyen7evX35nHut5pt481bvvSxMgbjdN5P3H/7hH968gA9h3KdHEawgevHa7Ov9GMapWLbN3NvF5ddLWhV9e365mFisMunBV9ZXSWR9qXlLvjZhYAfBLdhcp4CETyXFjd+RzP600s0Hk0F+NeHRSQTxzfb6f8o9xZYSZeMUUyZMXD95FY22YdMv/9q9cLdjKE4/xUxxjT83Dvd9troF/R2LdlqQtB0+sGOdzOO3jbfaqnqaz3pRG/0qmPhVeUl9prlQPqnMzTe7r3zD9a4xqVC+xD7N4dfGLXr4vTYuHhqX8exvL7VkRznv5spiL7/kp8VKGPk0eWtygd5wwunf7r4dIx+Os3jaBKl3e/A/1zU/Nw7po3aqTupLd0fPxW65poXy5QU3FzbX1T/4yPShPbLyL2Ojx+ZmebYxfrGhPuB6MVLuIxaLi+0Ljl5uUA6kvctVWg+J1eKy69lh8pXvyVHlBXzORNbyyNt4y/3/8Y6t0P/X71fo37jFhx9//PFnVoIk6ZLDOdiOu2bngI/AEwgNONevJ8XhBbFLkguUJb2djWofwABJu0mwgdNzxuTzkpECAhJWgu57E0qDvOCoqDPTv+sQWIDbtukeiOnjgvPVXQGUjprUgA6QQOqBChs7zmZ8ogBVcCqJ4Ru1Y4H8yXdqQ3ZsMd5xIgEF+N3fgv6SN/KxaYlwJzoqR3VFH1cOMjq+ROzlQ0jhdC0O1tfkXEL2LNz68SwwnfId7SquL2HbecV276nvGtP1XToxToRW0cN/1r6ihh07bv0i5eL06Zr6J7+8iblxVb+q7otN+3590bW1Z8dfcuaaS3IuObr9X31estLrp9Otyn/1q199IWqXlNQGk6PFRvup31bvFwcuprAF4smfkTmftRnMcS2i1ZUl2OlFTjvXlffiRrfDT44R0m6Lrx+XWK8Pz+CLfUXVxo2Uex+FbcvFicXgjtsmP3sgS/WdyT/7WCG2lX7+v+J9ciy+t1Ngbe5vEw9W9TY2x7ywbzsE6uf9nW4TfLt2Y/UTYLvHywXF1Npd+4jvrldsdwJEMWxbPl+GP5NFsQ9TYImizbXa4g9drab/tdEJfu9I4OeeY54ca786ry/Cfi93Ku64d9coLsRsY/hixtpSFN04uVyBj3QVF04Vm/lfMULsFIcVrY1HsV7eICe2oDeJoI+Lp5XBuRublb3+AT87OVhs3ncvctw1cth9ySVbirVitz7k1+qKzXff7EM/7FgutjbhnhzV2IYx1Ts8o+PJfdska/OW3Ed2MUE3Le7XXn3C+OicPMXWchoTFrgYvxAz3r3jJZuVczobf9h/75l4bfzk/LxcWl+kF5yVTa79erzYdvNobd14g0GNDe1U5hb02m6sNYfxi9oPt7189GJGOcVsMN+Gt+zPRnfSwRg6udH2O7F648w5Pn71zU9e4zJsJ7cvJ72NFfofv2MF/c+9L+jfpLeXFXqJuolD0b4rW5gILGCL2CEHnKyJW+BJrq4puS3hbKEl0SMQLVYB2fq+W3RKOJ4IOjIoodKIxAhgrBrcRNFgEtS3WKDDXdtJE31VlyXAwIluS0bo5oI4GYDYJRLu00/BF5BLWpWX/XvfLaJqrwIYEARYJR3tq4BbcKt+2Ik/7DrtIbb1yeq4RRO/2Ce/L6BrQ9+1szbpQrwM/Jd8twrr561M2iA+68u2UqQeee2z6ZV77duR0vboqwm98pZcPfna1ZPtpisCRiwRZ9tu63+SSxNdn3etLumuvlry03afvve+O476e4tdY7/tNSlq9/pXCVmvqRyXDMCJkovKuhXdrczPN+imce2+ttO+i8k39q+MdAJndx4p0D5yyJ923DUt9NjJJ9lLnHbMz78pSLRXXKXXHZuvbFJrpNWKeGVA3HfPrvVTcsVf/svWk1EBxefYVqxubCYfYICCYvdbndwOm/1tF82K+f1b7K7NFf1W94vvdK9fcd/dX2t37Yh7BfT6XhG1In7t9Hnh/b2ipPYygSA39blOeQ1uw7jpz+ShZ/zpAd6TecenT78JD2+0PVwQB/K+iZKNz5iNg03Iq2Bt/PGRXePlf/vOxz1mYKK5/njx6fpu87JrG+smo0wIdYJJnuFjLa6aD4yx7V9M7rlyl/W/vr1x32SGeOdnOJLPtiHe2Mj43FscEUuKkO6QmX7tuiGXMcP5+knzwdpVDCrMyFisgkX38+YOY8E3OjGxYyaSyEAv5VKO8Wk2wSPoiR83txeb+SJ+VVtoqxjbsXVcXVDZcTt69EXnw0Y/wbm2Fou7F1Z5MSFf0V9j6vLSxgV8gKH131tIlj+3/eajHn+KgcZg46J5k27hUW1kLOzzWgw0x7Zt/tc+6KyxwQ/WTnlFJ6eMz/nGXHM/PeqTrptD+V95b3NZZas8HQ99LT7fF/TNBv/+vn/40UcfvazQS+51uoJbV9wvcLXYA64CWFBxTH2Z/e11+r4FfR1ZOxya3BesSigVj+RskinAa6tB1OTlfGVusApOoGK236zfrgWcJdoFgYI/fTQ50MVrQChJ3/aBY4muBNEEfxPWzl37tqAv8JFd8nRvfUDCrx/svITZFZiSZLov2NOvLZuXyDXR736TQXTTXRMlAZWbTdm8MbHvk2GJd4WAFVh9IbAKkyVhCViBb3Wx/mysLeYRe3IgxTcOSrCaOJuwtcG/PBvst8T9ZrVtw9Vd70X02I6d62ONieqyBKT+XQjW3oXlSyIbC42ZkpWSDGMoCaEf8SVWn1LCJS+1ge+7Ziutv/RLv/TBl770pRfCXrlfm7kv4Xit3Yu/u057VzYxvntalCAVJTDire1Xt+7hn8jnjitGxAR8V+jZReONzXtrvJ0s/SWIYosdLTvWCUl6JC9yX/3C8L7MC5luLpqck8Pz93skYvcsPv02t+u39X5xrkhyLzlMpFz5XL/xrM3F17bN20Y8+UfgF39ry0TDzU3kN7lgcmTxt3sVOLMzHJ2tvLRv/azv/du1k6ffZ+tdq8jYz+uZdFhfCiqPCO36tdNnz8X4ZIBf9FO8qByTwUTA7p9cfl2A7aev+Ym47GRKcY6P3oLrYkFxyRhsuW7/a1ueITO9ldC/xnvICUeav8VRt/tPhvVDV2Jb0SA+WmTxz8uNmncb28W24oU2W5TLlXK0yedONsAWnGvt7D7X4APlVcXJ4rFryAWzXN/8eyfUTPbQ68Ux4+YbfMK4YSGegAfsOruMyk3dxya4UMfdcd72m1cVcTBlNhgmjFNYUKPn9ev9Hh7XaX43fjan38rbeDDe6uH6c329Mdb8SAaftdlTXi6/u3Hh7+ry+k+LbH5a/9AGvZHncuPGTXGLPas3dro8pbn64r94gJeurd/77rO+TXflzMa2vuhhPvE2Xor3foX+ifW9G8deCvqnQFacNXgVi5JhhwisHHOfaztbhURIUldVbb/tXHAsiBlDg1ZSuWTwjlfgAtiCmckAx3y2v0u86Q5QbgwFfYFt3O1fImtScZ5eSqw7lp1vQY/klwxIUoDP/cio8x1fCVlBThvVLxIBmCprfURSJaOJE0n3khNkYe0qxK0sNFEXGKu3Jk9gaZLqAnALA2Tk+t7kW/8r2lacbCXW6rYxW9FQmPQFWy3uS874DnJOZ3f1rIVP/ajktjLXf6ujtT9CvoJg/3fdiPyIQm2hmOCDO2cyosm4/YvPnr9jvcThJsrK3WuRtY6x3590UoJ3zzfpN5573dP3J+xCqFbMf/zxxz/xbKbr+aB4EWMKGHoUj2JbcnefMZVMiam11bh+0s/Ok4W9+QedaOPGMh8tQdo13gjvvK3bCtC1u3ix7b6+RcbJrsje2HavYoIP2UYvFumAnPv0DHsLXLilPb9xDVcm/9oaQdoziYrZFZWLd6Tbzha2oy+4Qx4TFytSNykwWRZfOz7SbneDl2FNX/Bxn+vfaveu8fZ5ExFWzG2VNtbdN3knR3cKWYWdjo3Ni7bWN39YP/tnYpKv7W9bsNe2yQhYSY/79MsHxQL362v6s1W/5/osvV0K/J/ftigo9vARn/KH+Gsunf/1BYTTp10CyDhs398mU01kNlbrvyY0yhkaY+6z3Zs/szl8NVYY0LxlfCYdbu6CRY0NdqwuGusXZy8mt6hlj38Ob2/+vIVxdQi/qje+ZTx0ayx2zbSIK8fp8cZWdSHXFov76Aq7l2+QVZt8olhQjIZ1d0Kq3AieLXZW0HvxqB154rnP0zenyw1wu7mt8UCXlwtePOs94qj8rvndcRi4v1ts0wWf9rf7tHW5w/7GCbV9OWq5bXN4r+dTOLF2a6MdW0xqQ9yxcfNg5Zdvdwx/h5/ls/qEQRcbTZzeOOxkwmQhh/Y2Wfw2Vuj/93dsy/0vvN9y/waiXwr6OnOd9ToeoFBMAAKOdz8bEIC/BNb9+gfyBaeS0wtAgOqClL6MpSAhMZCNDIKrs5Xa1y/ZC1ZPxViTZ9tve2bBWUI7wBTwd4ay1zRBCXRkQ3LQhjE32bCt5ARwOlZARtYlFGMDnvtb//TylJx7fcFb2wii8RcAjRUId5KliYUu2fLaj1xNwmxa29aP9Vl9S2ojy1vR26rdvldOK1uSwI9+9KM3uxBslxNHjZP1B9CRlrWBpCN7N/GVWJXU3ZgUE028Cvp9zg6ezzNOW1H50eS2gqad6r5JUmzz3cpdOUusbrzySb53k/3tmy6aEPnVU9uXVJQMaPvK+gZB/+lZ7ivDisJPPvnkpXAlj1hDFoyjGHBxsrKRQTvFbaTJhN4dU2OypAaxLJaKj+qhWLr755vGMd/0JveRT89+Gtdkml9tomiF0mLGb6nzLfIVTxUuO9bibsfhw85ZYTUGuxIqJ2yaLDsPV5Ew8b+2N34FwmResTtiv++L851D9Ddu1zZ3ena3q+2TdW+r3sSAPuhNUed48WOxZiyKT3i5+z3CszFYpVw7LXrudmkTA7vuxz/+8Yt+yW/1fn3a6m63TosavrbrvX+g5FcR/oQHCvf6tMksP+dJ5hZ//FyeLiZcwn9z1fV1OYnO97m+hn9k0De9rw8TIV4ceHMVX74kvvlo41eE77r50PS19zSw48bPLuVBckoxp2MX++xjx0WLgOaci5MXX28OgaFscYsnWLv75OrLM+QN5/GAJ8w2zk6glHvuu8n9ckcxgw90zHyteVDMzK4mwuhdPO56POiJv7LNtRGbXG7GV8ivCN9xeXmy2MXUyb6NQVFvwq75uLm+uFquc8cgx5OrXKt+3fHw615bLto4YCuxyCblN/WB+s36oZ/ajX3103GXvz1x3fKOtVNeTjfl19qgw8tbinVyTvs13nJFmOkcH6FvNhG/zTPFlLe1Qv+/vWMF/S++L+jf0NGXZ+hLDJ+Ia4knoOL8JZKc/CbOFuqC0mfJo8C8iaoz0pydUxdErqNLKOTvPSX2TQZAgU4EY4nDJcsNziaajsP3tUM/Ep/CDpmnmwsIAr6yVGclH4Czyf3203ZuIqUTBFgiK0ACL8BTWciK9CNPu7aJWT/I29WfxFD9FURL9t549T99qTwlGcZA300AO9ZrJ38Lb2MdARuJ3eq8rfYFfgRgbW2Vb4lXYTLCeBMw/VvN2310x8cVRi3o7phv/F4yVjuLV8XZ+kRW18cIhQKmJLNbbptYa5cmI2SiZKt6bpyIpdq79uBHl6Q1du6YjbNkx/Vi4Mp29dr2+faTjDs3nX300Ucf/MIv/MLLJZdkKUaMofjati8e0hk7Gdd0BlPqg+6H0WwCVxR84gHOKog7PsfoXzFii7aVZj/XqE22m8+sIN59e5+ArfAK4/ot+XbPCqvJ33jaeK1WmbQUN3Sk0G+eIkvjX+wbu6JO+4vbkWhbofe5MXpxle3SbLz2TD5Mlv5e9tr8x3/8x5eCET57rt/qPBnFwdr1wjZF5v5WEHuUwzn+p0Dc33LsPj1O4/x07bn+teknkEya6If9W2RvbPIlnOAX9IGo18fl5WI3m+769dGQiN2bAAAgAElEQVRf/uh1cg4e0Dht7m5/dP00ebX7JzM/MqHpcYPGo8Kf/0yuPpbUaxtrF2OKJXK93R62/XskqxNCT/m1mPvEf/CN6gmHE2fwSFvkLUe69jOGXgOPiueNaz51OWN95o6neUIenk4U343p4tX6nS2HM8Vgkxx0UP4ID+msvEbfLdSN9+LntRO/qH4mv4l7eG7SiE8Ym2fpxzMmx0uM/Jf/1Qcf/D//9wf/6f/6P18wpROeNzfe/HJteSdmys+e7m1+JeNkbm3wxAXoE8drnqFf/dnlU65cTnF9zEQmn9ZHdV9f5VfN+8YFR9of23VR68a4grsykMv99akda220732nwh1jeR9Mb1/LVW9jy/37gv6J/b0bxz78xje+8RlH/jziW6LECQXNzgGBJs85oOMltfprIpEgXFeZFD+CAfAq9iT5Jk73I7hNtr0PeN+irsHke0kWeQUU2SQa42hBioToCxg2qN13yQeQ10/B8xIJ93ayBGE1FqB1AY1NSw6asIwXuFzgdLzjuJMiBTeJ4CYR/ddWion2adtsEwvbKyT5x/Xv6vhJD5LuTVQD3RH6raZsBbZFCZA2nr1Ua1uhFMpeNNVJAr60MSDoLdAkaLPzlxCWiD3Fstit71zidP1qYxyR2P+Nb/KO5HoGuImy8lxfvHF3yc21VWGzCfP6Ldte0vkkS3VySR//K+mrzG2v+FKdFwtmt60+7632+9w/JJIfkr0FiGvIc/1R37fgc7z2LJZWn+LGPbfQr5+Ledci3TCl8W/F2rPUiiMxwPc3JgX9/Gv/9tl+2bMEevetX6SV/sQFnbBzC7T6tdWX+gycMWmwvyfT+urz7nS3cxvvYt8LAenbtvgWHn5eih5tl1/7K1r9TJh7xaqCdj5kvAqAvodjEwH686y87ePent987dnbjUdO2DG2siK/e/hk3zjfeFHMwiy5tHm9+hdXJk0UU2ygmN+nXQdyf2NMmyXeLZaa++VjEz7sQGdrdzbYPyviHoeSW8TQ7LD27KpYW7uGHoobfLaY4Xxjtn5lt4d27cJgh4u5N+Yvbu38tcWNHZgk34hr1/HH4iPcoJfZqAXGHd+Vywson+SFO/TXIqmYWJ5xJwSMhVz7dI3YZ+9ic/lAfQuG00F1yNfExeVllbn8o7szFHHlh+zGP7brySNKOJH4sePPS2wvX2kOqF7FFJ0391RP9eHqhWyXF/fv+nz9UY5YG2KxMTnf53vls+WFxYTiEp1P7i5M9bh2ihvim89psxhWnnn7p1v6LIa6dmOpfsr92Yls8JS99U1mvuf65Za3seX+f33HVuh/6f0K/ZsQ//DTTz99U9AXzAGdAL5OJDgEqeQ3hwX4AKeJp0EFyJosLvg4V1LS5CP46uyCp30hfwsCgCdQybxrrChooyAOyEsonHcMcdBfZx4BNr0AbdeSF1Aa08BNcEvAu/aCgXMCnUy7DmEriO88WdYeIlx7FcxKLK4utNtiBcB19pR9myRuQqj9CqoAvnr0Fmx+Wrtptz5cX6P/Jmh+jth394bkNBKtmPdMbUmk2eUl2j0zu/Z3zGofoG+yQzyNbe11MswKZUHf98ZiCUaJVe1+4809JVie31tBPzIxsvD973//pchpEmzf9Ztr56dzV/5L8PhexwFbGjO9rm1Whvrb1dETASn50n71VlnF3XxlBdienZ/O+twtcsEXG3cXp67PN7bcX8J19ba/Yce1bYv4xkpjq7hNb8YoZuAof/ULCZ4D5rveGzGZho1bZbJCr00xjLhUn3Sx+4eDLWYXU1aMyWXrOrws6azudr3VT7Fu0sDuAdtZbUm3Gr/432M2CmdYbOyTE/b5+TpyeFRl4/Lys+lbUakwsio/n7JbQJ7a33yxY9rxPg7gufi1b6fRjnm5m8+dJ7P8Z2Web8Gs9gvXFCfyw/7uTxjy78ZU/Z+P7Zixmry5E7aNdfc19xe/yWoH0t09sP4UFmRUzCuOmvOanz3XvD5m012PWOtXrN381tg0nskhhnaebzdXtFC7hUVzidjc9cYMC302f5dPtdC5GN7xFTta0N/8dNsr9sJw2NPPYm5ldj+s2LliEvu7/2IrbGkRue8tGlvkt+/mnua92ao8oXyimHZzhniGoT7JIrYn83zDziBFoX68aNQEZP2E7xl3/QDf56/a88kedKrglV9qo9q5umn/jd1db2Fu15u4u7rrhBS90CP5Yaa/GwvipDq5vKDjvb5YeS720GnH6xr9NU/3frq8PMA1d6xirLI2bnff7P82fof+B+9YQf/l9wX9m7D+8Jvf/OZPrNDvTIvQBi1SisA0eSIEt3gC/E3qCrzOQhbce08B3PGbOJskfN9nJwHIjARU9gYPstTgs5JxycIl1wXmBjk59IM0FbBZ5ILlArgFvT6uvnpfAQuwkIEOK8uuQTifEqE+O9lRwHLPrgNQ7FCgr28A3eqpQHy/V/eSga2Zzhlbfeb67yU+awvoXvDtljiyLwmtyO1vUkuwio/pacR5hYCCY0Rxx8RW+9r9XUGiRzZ7mpCpf954rB6qZwmoMXCJnnZHyFeUbpxbGdhWrh/84Af/v9+Brv0QA5/1pfZTe9FZyU6/12fumEtKJWK2J1ftf8dKzmJTY4dsNyae2plfbLfGL/7iL74Ue3y0+ndf8YstkJESiI6Jzq6s2uq4S0oQ3juW2ujGzdoqWbqYiYgV76xcixlb7Pc5/x0ZXRH0hS984aWg9+y8Is64EGCr6eTe54jrSItV0X62aFN483cyXb3IdXQEC2DhZNp2Vv/F6SYlvJHeuzOcW58m9NbvZLazplg4jDDBt/MKRCv1JiZMPGx3zPxLUQFXTARM1rW5uPUuDIX6dgl5Jnj2mA7XjseAdq8c4zt988e1JRabSxqrjcdhpJzUXCUvF3MbI4g9vcnHfLS+2jhC3Bv3fGfn7Ka4OahxA2eteHbXmDGQm7+ZuNjqmLgpPtxioXjUyTX29mJDedSuAfbV3mu4SA83D4v3q6dyEHbAB5pH4UFxoxMW1aMx0pX8uPb3XQHdiX4x1xgt7u77fLRtwQqFcfWuPavzu9Z3Moh/Y6MbcsPccpn6lO/XxnzFp3FezIWfk6cr9iaZev38YzHcn7LTLx/ZuznsAHTO2GDhzUeVtbFTniTmmqP4jU+yNk4b9092rc35a/2bDPX15rueb57gBzf34171k/r4Ux7stfprvSBn3L52rTE92b36qr/pzw62ax81kxgtjxy/fBtb7t8X9LX6u/X9w29961tvnqEnekkjUAN2nY1vwHLeBjgiKGjWvpl/Ad4ZuJJWsjTon1S79sgmIAUZEgIEnlbftU9G2+dK6m6hZ1yuARQFZjqUNJAbhKbFSb+vL4mSvqwkIarAgP6r55tYC+wFrJIz4wP6TwR+dkfktNmJjhKFgnptViBsYqm/1VeaSJpcJfBud2w/Tcz136une92VW8JVbE8HfkpmpB75YmMyjHhs65MC3nOrVpuMXX8KpMbWLeYBeG1446pJuDFx+7s+0vPu81jBivr1bTxPib6+3raekuFNtrV9k9xN1jdhSuD1C+O6/vvkU9f/GuP1g6fxPOlzBd6emd87FazUPsW68esPNhlPiXN1deXouKs3uNrzimO6NttffVWurjZNvhbXYq+EzhbkxtOI5Yqc3eu58xVV088K+l0737LirpCDkyXk3dnSl7PJOSaTN56Say+S6iqlsax9L7Mr8epqncmGFdMrir0czxv6vazKit6woTlU0W37eFeIJ/MI+O7lL1Z5vTVe4aFoLF7s/v1XqHfSYNdPZ7vf6vG+0/HGs/HbLTCdKeibc25BKwa7qtQYXzv818RCCyr+d3OSWKBHz/RPpvZVDCjPoJenWCWP1e/7jCpZdi97r3+7G8pJ5PkWeN7ib2fBrqe3ti02fDbn75jc3u3X8xd8SdH2Gk7x/Z1vvLef+mZxvEVN46+4cicIcIViVHlJMXTjc/9km9/xaViNO2283iNQe29c9Npx0PHND/xjx8XRdIhvGj+fvbmK38IDXKCci+xtoxh0/bwTYeXT8r/24EF1y0cU9eThs7t2eLvJOkV9bcyu7NLinPzNuc3pja/yqXKM2qQ56MrATjj6bYOOmrNrW/pt3iyvqxyuIXP1X45AF41rvlyupJ3WLL2utocnV07XuO/KyO/u8cZi6wP+uPOLq718+Wf9976g/1k1+K93/8uW+wJHA1Cgz4Ec7xY1M9oF7wZAnZ2D7h7Px0gKHPQGHjAGzuRokkcCqkLXKY4R6xI3bd8gbkFfvfQ6YEf+fZqFRdqaeMkImAqWneVusvcdKdy9rxX0LU5KdJC4Bn1l3vgm59NkDBk7SXETlPtLXGoz/dZ+uwewlixVJ3QNdG8iNDFANyXx9cX2f32sieTa09+SpqJkiXZbqv2UDOLRJL/ve5P1VufnE5NxSbZvp2WvyUq/PjcWq1K+NyaNT8FDRyYLJNMmwfbXhHdJUHXXwg2prI1KmBpXt68mzsZT+yopqy+75sYov3vSS8lHsagEocnRmJ6IR697gmj6mx9sm/2KVSumt+9LDOisfuk7Il+/3ncYSqdk6vHiGqJSAqDNkmyYwB/pUJ9WuP28W3GMv/HHbuN2bKvy3sOw+FHQL44U6wooK5/rQ+zsczIoSKc7uac5yG4AcbfdJWQogRbXcIQ+5SVkzPkV3nt0ZjLa0r5x9EV2k8/EBv+0bdq2e4XFZFY0sp1Jj/U9HcAcOWxtl+yyX/PE7mHfybx/JrF3ry3+0/nuU9A3vuUMeQFeN47rQ43pHTe5Mn1YFXdv80expPi+a7Zt1C4Dux3EZ23G94pp9/v6ps/u3GjuUajzKy9j1HfjQV4nD/+SC+jcZHd5gLgRb2xXrLUyt2PeTeBFfSYNqvPJ3Ml28vDB9rljFgeK/bXtxkWu5kVY6NpiBjvQ3+Vrvbd5l27IzLY+a9/aqLg4OconqptyFzF9c9DTJEH5moKeTNoxGWhs9efmFNzgHhP3fLN+Xayqvu2C2kSo95XsvElRuLLY914M8sHy5kE+3IK+9r85r4UvG9+8Ka5ujqred293LbA/XYm3m/ebQ28Ob04qh7i8r/LyV+3ez8Y4+zWf6JP+dg5uVnZ6owO24P+XG1RX8vn67+Jlc75Yn83fRkH/d+/Ylvuvvd9y/yZUP/zkk09+4i33BVHB2aRu9YbjLigQpCaCC3ScHSBy6h1vEVxwaTICzhKm4C/INOlz8sr0FMCXAD/NENJJk2D7Wh+IjAmPTjRURv1J+NUn8GmAX300sQA+sjT5sAl9dzW9ybjts9HOl7QVFAF+daEA5S9Ar4BVYOo2SsB0yYP22awgh/QoYo3h2keyLwg38fKNmzj4QIm/5+a3nbq/n12CtyS71a+/+7u/e5NkPdeGkJRwrl/Fkll6L6WanCVwTcTszhfE4vWzp+Td8Te+LtGpnPxLTOlfUqf/SwD6d9u4Y6kOP48IXPte/+oYil0lGcZQeZ7IQcd/ddNEPxvMJ7Y6P78gP9t0suySmspSogFv208LgxIe7cNDcSZGqmtxzO8Ve3xi/uv6+7iJZ7o7Hvfda4uNK9pHQHffCsmf//mff/l7xd701Z9dUthMhsnWt6j7G86uPRN662/H/W79rt3/yeVdBjBvY2/RxKeqg91rcmBxOYK8Ffr16aek1sbu2Ti8Y2ITCHKFCTzPYsPhjdckhHEOM6ZfEx9yox1AJjT0J7fsUQA//8fHrWrvnsm9Pja5OF1brVfUyaWbgNx1Jg323WTEzUk31vmLsRjn2p7upp+1wX/vJ4xukUZOz9HzObpde7AHtjdnNZ7ZXV4WlyXE2p8MbK8gKhmXb4pDYlqxRV/014Kx2FC565u73/Z7vGgrr16S2OK1+a25Fz4Uw24O7zXitRhUuxanHC+mip3apH2zLbu1qH/KtfRRvchx9Kovtm7Bv/vkU/wSpuIecrv7yqF2Dd1fOxl3eVi5VXXZXOu7T3rUPv/kI7vOGJoHhhN28PQdHtOPXTtW6ucz8gI/rt7YhW7Z7PKi2t/9jWk6ecpRzXnFWm3SwxOvZVt+s37IBofKs5vr1CWOVTbtmbCj88Yn3dQH1z8spof6zcWd5unGVv2i+EJXYmJyGnPjpPFROZdb3hf0ZZ3//r5/+PHHH39WwOAsDQAOKCm0CORwyNglxyXd2lGkCQqzlMgAECrAtKB3fxN9k6xAeAois1wNqgsmT4H5lKzWp74kioKK78Bl7RoHQnplRVrI0AR6k4Vk4Nrpmh0QA7rsm4oLjM7fpF4bAMDKpG82A4bkRzZKHIz1An+TXRPATYLa4octkm/hBPgBfgEYYX5KXJKTcVgp27NrI9zeau9eetrfa/d73/veS1E/f1iB4a3WJazGWNKxMZVcKEqekkJ1dImTOLiftXPHWOLGB16DwcZM/ZxfNN7qt5XReOjr3ku2+lP97sbDJZ5X9uJPbdYYr3xP/Vdf9ee1tyJuz83PP/ZPfytkYAIfpJ/7srwm5Yt9ZFv8isO1Zxv3+pgOEIMWLrAAvpo8LFbSw8Zid0FXNNeG57oRV+Ri9yK+SDQde6niyOfGtFjYNV/60pdeSNn05mVO8HHHYTtdKVDlnMaFFXtFc3Uy2RBe49mxPpteX1q/8gBdWsGeDFuh93Zu7wOYzf1cH12Qm2yeBUeA94yjyQIrxn3PwBe/+MWX84j7ZPQrGl5o5x0NxcFdpxhF0P3e/Xxkcuzv6o/t+gI48sOi5rBNIGzyosR8fW0c8NfnrrF12DZycimci1Hrl38ZJ3s2hktmfW/hA6PElFx3CycFnZitf7V4vj7S4l+OaJz198LZ/uLtzTvGsevWVh8PwBMaK+Jv9ykwipfF5tsX+/Jx99FbbQLrqn96ct3avznz83L4rocnzUnsQQdikW75hx1AHcfuNfltXNqbbzQ2d37+VUzgl81/dPjEFeCVST2YtWvhsX7pkI70Re/Vt3hszsdbymPmH8OdxaKX8pro2HUb32J93MOkJ1+9thEnzUFwpbm0PjeZcbld03PX1+mPbq+/1A/hv/Ybe2KkfJnem8Oq76dc3lhrrq0/F/OqA1hy8+f+hpcdX/nQ5VYdd7mIyaTrdyYGuyuUPK7d4tHbeMv9+xX6yyLfnb9fCvrrXE0OJdOc9W5T2nHPGRekb5KgFmRH4CKh7i3AAnhEbG0UvMmu7SZqAU0O7RtHyUdnAXt9weUmzf0NuFvQS4C3gACqu8cYG8wCE/nbucolgReUjaVguO8K0V07Qmq2tv1pp3YCPCVGdNrkX1LXxA8wd6zbqm5CoaPqugBYXbNbydyTn93kgKw1QXb8SEOTNzmNb363pLnt1H5zHiFhw/nRxmqrPX0j0JJlYcHETieTJMZ99rngErQnaKGrjr9J546vNr5tv2aDm1zb5lO80HMTWZN6bfOEE9f+T2SLXV+DW4n22r8+cHXT2OoYnpL4/GJb7VdgzU8UILcwbJyJaT5RH9wYu2qOsCDzCvL9XdxrXIj9rvjse/FZcQNb3ONns5y3Kr+/549wu7bYuckCn90zwmnVcvdanV8M0bl3TJQc0oFYoB8xpsBX6IgV28at6iLCnZyAY15AZ4XGceNYWzunLcXw/kamN076Wh+boNj9JuY8urWxDnuNeSsowwmr1/Sl0J5+dj2yzrb720vB+IVtvwg4PXd3AJttPGtXHpD72BYh5X/iUw7tjrIS3h1XiDR/T7ZOWBbv6bf5cW3uGnZU1JO/Mdwcw76NI75RnKOj3WuioRMia9/uKPzC2MnZwq36E1smaBSY/Kf5qziq/ebGyaS9jY2P0gs7FI/otjgDP8Vyc3dxDX8oBhvvU77nH87Re7G442obxZ3iv/6e2upjEmJ999J/OR6/Mhb+h6PR/a5bXz6bvy4nwsmq711/eSZOXFt7ZEJf9N6V4ZuLbjENx+Ds2vc4y3bd9GdzxYpHNPqSPDIbK51vfP4bOzu1z5t/3V+cqN35Q2PwKQ+X88rXxtxcTP7bL9nZtvF1c7n+y5U7kbF75UQ+BpeMs/Z58pvmYuO5/EjMXX3sOjh8uc3lTh2bvDNs/+EPf/gaHfoXH/+P79iW+6+/33L/xrZvCvpau8EuSJv8GgT7XsK4dkr8CoQFVLOcChvAL0A5tgCR6LTPwVssuRYgCaQmMOPUT8fX2T/tPiXEgod7mugKHIK0xxT0V3aBuT4VwwXXJrICV8fbRGsGuSsFTdw3CQPSC2K7zjnjobeSq0sKOmmxNjo5oSApgNUHO74SlpuImtCbdOik92qzicuxgqzkMTuNtG9b61bn97kiTqJGrnbvVt72s24t5j2zWrnooQU9IisBIORPCNwxGHtJWYG+xOzGwCWB7iNr4/Yml8rwRAacbx9P7TbRNWHdMV5S8EQMyFsfbPxf21+bXDLSv6/s+3uxteJrfrGVWiTt9m97d3FgfoUAliDsmEJwPmCCwOROsagxv+8tJu6KPH8uWUFIFabuN5m4TwUrucRz/U38m0BU2HvGc+1sHDs+XYmdkU0YUNvseoXQjq+AVsyIE8Qedmx8VtMV/vLLfMUKsTH6XLsbC32tnX3fvR4FEBdW6PcIgWLVb8jvmhX0k9fui7W9orRkfu3ucZytoqxfz+OPmK9gV9BspcXqv5/QW78KvOlh/qagr8xW5UxIbExW72zJnZwmaJyHFftb3PLRXS+/8dddB/+84My9u3/yyj+Oy03umz7ErR0oimmTD92h0TwEA+rrxnAL7963c9O3SQg+PTmmu44PVisIYR0Zye8XD0wUdLWUj5qgoovqpPLxgZuLTfi4r/aC7eKpGGQM8Mw17mlemIydCLztNEewZQssNil2Nrb3vRMv/AyGlEvoC67AHL7zhLdi3zXwTr+4Gpk7eXXzH65FxptL2ee1ttaXSU34pC0+jWc1D9IPHdLJ+ileeufGcGL+Z+W2sT4c2a4a/dXWN947zsuJmkdv7nVfbVne0jyrXb5TrnInMi7nkMOKKWLK5E7bLR/wvb5Krk7MlZsVmxpX/FBf7nfNnZSil8aSHHv1oB4Q422LP5Jx95Jx902uYebbeMv9d9+xgv6T9wX9m5D78Bvf+MZnDQjJxRUlnnOaXguQFCdArslHMAlmBELA7t4m0QZPg8p1deQSiCaDJkNtCKgm/RtkAL9FirYmb0Gr4LRzCnBB2uKVDpFo46VLuhCYxsgGnaVu0DfwX0uUiN1N+rULcDPWtXX1VtKB0JD76mhtm7Qwdve3GJCkjKkko+SAneinY9FuiZJjBc6bIC75MAa62L1LkiOmK0Rst1eoIGqzzfTxx3/8x29+UsubZhGLEhzFl8/JoWDbdYh2iZDxslnJR4+RXfJ7snGT+k3UTbD3e/spGbgzyu2z/l2Z6y9PdqutrowlOpXx6uHzSEjPVWdX59cH28dI1LZHr5BroeUaviqWOrmx603aiPWuoLYoLRlRfNpKPt/bMb7k75LA4nlx2n0IvFjc9Uj0Jq+QUXHcgqA4uz4VNF0BVUz7DWWraIqHru46ts/F0Pra/SaI5R/5xXHPzl9shzWLWbbsiu76UYDDLPeMHI0Me45fTlhbJihW0Cu8PSvOn/nE+oCXk3cF/Wyvn9lkY9xK27DGtftc21bj9rkCgRz7LE6vbc/OmoDZGEyQTC7XTLa+NKukU55rXE43k4e968trczqE4Ui2XwEhb4sWuCDHrE9blfmHidHuyHjKD3z65r/1C5vKDdaGXyNQHHQCYP3zSXElRrRpwsnYvRzRzi0T6HbSrM+OuTa88c1PYRG9svVreMhe7FdsfCpkiuG1TQuW4iGcLI43H+M0F0PLk2AOGZsHfG8eLl/Cp+Yn9AcnJxv91JbNFfUP7dZH6L345jxMlFf1RxflqfBFvK4v3LC7fhTe9La+TDDUXvCb7thh/fht+uWg+aCJ4mHnrlsfe/fHJidhZe3YGKerFtbl7OW+9YGnPNvzvtPvzf3tl16LL/i0dkyQlzM2zssdmr/ZsDbr+MllVwebyouVgw7JWZ7DTq7fZ8dDJtwUXrreuOB747RY4PrJMjzCKd7Glvv3BX299t36/lLQczjOeBN2gfsGpnMFHODRZMWxgfFtR+Bw5DkqZwfAgs7xJi9gW8DY+TsLK2EBbsGpD6RBH50xBcwXNLRZcJOAmszpSJDSRZO3a/S/NhF44xXM9CyJXDnWvuczn5JEXZX+1vZAk34UpZW9RSd9174mXwAdILrEqiBGB50wKiAD7Y6xdqD72xcffCIabN9CzffpdKtme4mXgt7qfH1zx37/93//5c3M05WVvW7bLLmyurdxrI++20CSf4KQEqPXSFOT3B139XZ1fft7rS/H2RzhKUnQb0ni9bPqW7y1jSaxK1tJ2rXfJaA9z1eaCKuvG9O1WcciPuYX224/UmUbcycEd4/CoKtJigH+PBkQPUVzMakEYX2voFyf+281XFwpbq7tJ4fC0GojvRfrxbzVn31a+a4+qqv2ZRIM9tk6bKVq7a/o3HGrpC3qNm4FXcmW4nN97ftk2nfYXoJvXPv0PPN0OB0j/X0bPV9efzs++VaMTq599zb66c2L5bZaP90MH/Z/hffsOplsoecL3t6vMN0KyjDiEn8vCdx108/6nmxWuu9PZFqVh9vTCeyhIzIpMNeuYyZFxACcRzTlLfbRT3Oua+TItb1/+3tyeydDdwawa/2veXP98TnjUMTp2/XF6uYh50uWnd+nXSL7rgAsrjTXdcIAhrYwmx2WA8TYZDQ55/fsxUN13rjTn7i6OQw3ecJbWFG9tsC8cVu+5tzFN7qontsP3y5vUWi1zeJEx1hfwqnYRUG5a+hNkSV+TZTgCrvXpHg5RXlt84v2YIjJpBbX1YmJv+YOvtB8xxfoYjHA5nI9PibXNxd/Hq/CqdqvHT4r6IdN+79/fffHcGS7oRzjJ+sXbtbO4qR5ufHZ3Ey/xtAYKg/5IvwAACAASURBVA7f+9n13t+2mwP5kZy6z9YAFxfoaMc7HnmS3VuIw61dP/uVu+5Ya6D7vfGqD9jSuKw8u665j2/hAOzdPFgfrn53Dx7yNl6K976gv6zz3fn7Zct9Ha0zRzcxCqwWq4JSUpcg56AAUoC1OKyKdi2iCRQuoegM6/q4BYogK2GVAK85BOANduNa+wX5JglBBRCNswkAKBRo7ngvMSpx33eBbazGT6frF9G5q2yIuWKBzI6vzerpJn3bPHcfmwEqdtnxySk5SiRru4kRGF7CVEBq4i9Ql0SUnJUMlUDoq4micvPz6w8tBNnBb2bvhWcr3rbd3s8wAfsB/7e//e0Pvvvd776As5fRlHC0r+kKMTebbot1C5mO6RZndMUnjYn/VTfurX5dLwaabKuH3tuYLIFpsqlc17Ydj+vqD9eeYqttlkzdNp76bpzedsSefju+Gwv+Rn5g1d5qv4J+/2a74lPHM/uOVHlTtSK0+NhE/USuEJmuwCsI+yK7PrfM1xTPXp4EE/lbZaWH+egeJzD5UILUnNDJToS8WDR5rF4uPhS1W43ePysLu2dy0ONeKumZcSu1sGh627EVSyPHLdTWJuyxDXp/I/vNEfCzuwnWx+y1An3n932rXSZk9uz7ZF/f3m6vgDfp2lyBtG3sa4cOrKB52Z2Vttlo9rKyvus2Di9cnBxWl7W9MU9/u8czs35Zg58jwBu/x4B2jRX/J5xlC20ovJBhepdTmrPsbJJjTHS2WGvs0cvGZ8fT7mlBb6dEMQdeiUmF5o0nmN5Crnns+oWJKFipWJ88s1G31K/PxYvfo989O794n9+ZEOLfZG6cm/ijkxaqxZXmUhhb3nHH7Rp6hz04nm3ar+n04njbb16Sm008aA/ultsoYhTnxudeRZ1Y3nkFVn1ufdAvDITRLbDIwk/xFj/BqR2cqPZhD/I/5VhyW5E3ucP34QE88TOda7uTELAWpyuulaeWt003xrF8tMJ+NhU7k9ckn6K+hWp957W8d69hn5uj6ffmevhRXxBXjd+OkR31JS/1msv1yhvdt2NrC6/X3/7uTg9+LZY7Nr4EI4xDbOijbddf1BH0s77qx81ZnVSVE8u35O7GJW4AX97GM/Tfece23P/y+y33wu6DD7/2ta991tkgDsRR60QFWU4p4DmZxA+Im7jn3Noo6APFObHg0r9AfQLIJhIBV7maGJ8SIFJtzIhrx1xAvmBVIoA0IVgSlbZK9AR8zyEbzgnuzmCvzeqh23YByk0+knjB7YKve4Fv29oxkws73oQL3NjNDPNrwNt+2KPXXiJwieYlFHzvytR2yFgb3+R15bIFdgXbCvoV87bWAuTZYqttf/RHf/SSNOfb3ixbYqGvXa/goi/kWnJvcdXE0QSo//qzay+5K+m6Y34igo2d6qQJ9Q1yfPDBS6zWRr5ffT4l+crcNo2LjxpDr7/tX3+VhDvmEiT2uQS4ybPETlzQw/xjBe98g++VfCBUfu5MQVh7iKUnklySAEeQfveJc6v0Pudjnsn2W+mdbBWjsKN+BM/2O/Frw84DO3Ym6woUJKKxNXkUCJNVgasAUtDuuJ/H60RI88K2iXouG/5MtulzfVv1Yt/1bXLASjcMYLN9umbjsW3exMjan52qZ7tsHF+Rtnas9nv8Zvd4mz8dTDa6XttW3GfbTQzs3zBl+mHLTRbYFWE1fdfZyj070ufuKaYPg5D2PSrgbeDzFzajS/fRTf8WO7tHXubbLfL5rTjdNXLVxrX/SKnCZf30OfXigolN9vWmeav7dhbw194rj9NJsZNucRznEGBj5wdryyQU3MVlJuNsPvvPn9ldYVVfmvzT4a7zgr+LS8VV3EPBKxeYcIL7OI3xF8ueMNt9xXvFkAlC3OXG4/pqfi5OFx9xm2Lgjq09E3zF8dqgk5SzMY6z63EitiM3PZqUhM/VCbnXjuKNDvRJjrXDR/msSY9i3L5PJ/RE1t2zF6Oa1HEc7i424YvJIH3CiB3vJOtk7bjpmD6bi9av3YQmMifn/HV+uP43STpfNKna3F270nHty8c+zxdasDb+6vPlLnRzcwjee2XCmeCzOIHz4qJ+Vj4Fy/iK+KfXHa8vqi3ooZ++t06Ah/WbGw/lEa2Lyl/bDn0XEy7fosd9Dmd+8IMfVHU/1ff3Bf1PpbZ/Eze9bLk3g3UdrsFS0ixJ3mJsjtcZWEEIEHrOMQR1fbu+yUdSmYxN4pJQwcM4JEcTCA2MFrPtW2BotwF3iT6QAhK7F9CXXGi/SbiTDC2AqlOgimyUWBjb+kRsgRLAvGORiCoPYtRrjZ2t2UNBT0b3NqnsWOWpdxdsm3TZjn1qd9+N7dqDHoy5BSD7uKfJvTZ/Ihk7NtJsBXar89s6Z9uwWdyB5x/8wR+8AOj8bElzRFpCugRqyaLb7W2Bk1hMvNDPa4mkx8Vndd1+G7MXbZrQ64f0XXJ4+3xCrrZ3ZW/cXt/hQ473s7q4tmqbn3eOj/HzXftU0N8xNeYv+Zk/rWBZUW9b92JlfjC7zg/2f39f33uyKzveZA1LWoy0Pd+9ed1PGa0gX3GoyFQUecle7V0dm3TaRAUsR6BspxZvxYqSz31HbBX2nRhYH7tm8SLWSqqmsxW8drLs2sm9f54FdX1x1WMI+iyOl3gp+navgrz637W2ZMPNHSM3G8tLSKDn3dd+C4jJvv/DC6TdBKA32Q9frM7fVdMWD/INfbPRjq99P5epoCcLEj+9tXgvVtDR9HdJNV3Kc2K2ORl3mE69V0Jba09+lCP4IP/r+empK5ZdTStJhxU7hhQ3DzQX8+Pewx47pmg34SS/0LlCqvfsnNV8E1j7e/166aOXKXpZ4cZZvkWechQxJt+axIdbt0hqrixuVyf0Btf0Jx7apjasZpfnlW8VC57wk5/A3Obe4hhsXn8mD8nQSXD+1hcoDlvwlHILfd145BP7pNfZdO3sc/3BgPqosYi5/U22FdEK+ovPu97EIN/Un4kevt5JLbpt3uIP/Mc1HsPaBK7J2OkC7tg5aAePyVw2r51q3+Zqx2/cvvZ3Mf1yg/o/f2QvPl5/es1X4PYtjhsDlwMak4JdDjEJAwv2aYIStl28c7zxx0Y3p9MHH+hnbQyfWw8YD3uVT5NJDni/Qv/ETv/9HPvwk08++awBM6dRCN9ALBF8IqocDdC0oBdAT0T8CfhLvCXVmqXFLoLTJFUSB4wa3BK2NguSQPvJDQQmmSX63tOJBQmT7sj9VIQ0CQELACQRsYmZZMCg6DbWJq7d05V+tkCE6GL33CROjx2v9tbX5EBi+M4tmNzbBNFj7MY+/1zBdYstgFcCQ0/6uYn2JhLXbSxLzvu97BU2K9r81vTG6uVXf/7nf/7Bn/3Zn70UGYq4Pg/fRKfIWNv7LoHT17Vd/c7YKm+TbpNZCU1jqgnukpTG9E3mT3/3+ps4e+6SBLa/JIHMHadk6NrXCGVj46m/tt02mmz1W6zjR6/JKunPL7xXYTYsQWOXFhLV1yVITwRg15DbCrwx8SUTTCsKV0itSPR8uu3qinFxBRsUoyWK8/3dD88UIF0pbFFLF41BK8peRmflzbOldjBM5vXdeFfYlfD4DXtbbNenFTU7Ena9N8XTkUkymLtrdp+CwFZ2tmczq7DFUjsGEPRdi0xNvuneeGHmdGLijn9YoVsBMf/ZPWy3v00U1D9u3pXvTHTsb6vBsMhEAD0p0icbvIEp9N/ctO8loZO7OzX4DLuT23sFJtNscwv1FvTGRf+uNQmiEHJPyf7usVOi8VrsdJzv+nv3sqO8CKNNJMnF7CCOycTvxaXzXk5mDCvovYvBo1jiGpHn6zsuN9PvjjW/tqAsdhUL2RX3aHH1Wj6h28rCz8hbDG9sFDub13vNzRXG7ho4t+PdKWOiZfqtDdhfQc/ujWUTobC1fKdFpdXy4hBeVz+wgm6MisDFr7fNK7omj+3vu17s7LxHeeSL+rv76ctE4uShs/LhXcd3rdKbaIbTdg5uwm//PcePr988SYefxxv4hBguXjcG1wafbo42mUK/Nw9f/uJvOUQc3H7L88T59Xn3FO/w2Mn+NJbalSx4s7xx6yhtdSJAO42Zytf4W3v0BBuMid5hmoL+bbzl/i/fsS33/837LfdvQu7DTz/99DOA38TaY02ElzjXiQG+AG4RAlSByO4TnDdR3+BucmvR1uAocRZInN5oAbprK+cNRmSQTvZ5CwughpRqD9BXVgGJKNGNAEUQSpDp7BZzO95Z6bbReyStgqrvBTsJYp8jgPTdsRubxPQ0Vm0+kY71+2Tnjo09+ynh36TD15p8AOwlHtropE2JREFxiXmF/Je//OWXVXrbYKfvkb0l6b0A73d/93dfPpeMzXx33ORd21YsPQvYZ+wR7ici1DFX3ktemkBrs0uompR6T/u5JLF+WmLI99m1Car6d3+Picva7l53Y7fk4vrEld+99a2O4+qBHJLpE9496RiZavzXjjv/NKtPF1eftV2Jju9IHXyxMm+L/SYX2EPh6F7kVmyLeWNY27t/qzyKPsWOSQtk1GozncyvJzvyra/ic1dAem19oNg1+elnk2adYFAke35dEWY7Ov+one1SsAV193ivQONkcq7drmpPDivnduHAAmNeX/RQ3J/c4n3XINO24MMVZHx9WW0f/vB7uLz+TLJ0i+62067NHRseKdphsnw2GeSgTnjwGyS3OVTebIyK/5Lj+aPneGGt7ca71y8X1M+RYcf8YoGJFz7Bn2vTfb8TZnRfm1pFl793X1f9d+3dQSVOxADbFuNbzCsAvWdlfWy8P/7xj3/ipWR0L88Xa1rMkbW5WP4svhUnd/7muE4Q9b5yKj6Bo1zswX2ac8nfiZ4njK7vXAytDtw7eWtTRc1iaLl4f3dyir/C3WI5H8WVnMM94YuJJLhnvGyKV9yCXjwMR8Yb5vv7pwgTs8Nnj9Ao5r0DxLZ4u6fEA30Ur32XV+rrw6fJMRn2Et99zhcm8zBrmDB/3ONMdosUI+pv/OwpJ9MZH7m5/OL59Rk2kX8ux4E7xt/+qls+2xxDL/XDxhtM4CvupVeTRm3zYhXf6Lhrs2KMsV8OoAYiR8c4m/BX+tdm77txJW+8jYL+L96xgv6/fV/Qv4HWNwV9nZjjS/hzyNeCHHkT4Ga+tdHA7ey84JFEgAvnLentsUuCW1gKZCTmFgWC0Uxng5L860vSRnKQFgEISJFhYwAe2ke+BLyA7Ox0AU8AF0hvm2QGEk/kiLwl7ZeoNXl3AsI2YUkMwCLYihdj0ockJilWZ0227FVdshsffPLF+oNZ646dR7PxU0K4em9y2fUj6UuGe3Z+Bb3VSj6+hDn5V8zvRXgj50uSm/UuySDrdHO3Ynbbc59nEy9NcPX1JvMSI/bxWZ8vgdPWJQyNmZvAydRrrny3XTapDupL12b8oH1p88bvjf0m7iv7UyyRqTp4ip+2y0fuuOqPV47qCHY9jemOr3atH4t1hEXRaUUeTpXQ9FoFjTi/mK0o3XbN3acIK+GQCzrRWczUtlV/ecDqIhINJ/q8YgnWxZu1YxVufXuplELY2Ex2NA7Y2RZu+Wdx5yf5StrJ1nyHOOlnse735a8M9SX6hws7h4Tu+8ahnWHECsHhzQp7Exi20noee/3tOiuYJgt8ks2jCbvuYq88YHW7pJYf3R0d+9ujJXC95NgEw2S362LnJ+8KWra3rflOfK7fymVniR1PxkeXYpIfFzubG9jgFkXTSR8h2d+K8+Zu+qh/8qnd35fhWeHjTzsvN3i3QbG6eF6/KR7yx2IP3NFWizp6eQ0/taPoh8t8E8dbO7cIuZior+b5J1mcf8oh2iju8TVjgJ+Tsc+HG0t3k9LJHX/jHa6y1+TrIzKXn8AVPqv4b37bd1vd2d+YTLaaoFLQLxZMLvoVD/zwcoH6L/+srk2AzB83seCXedb3xrcC3js2VtyvqPeOinKEFo5k4CP0cvN08+D1Y+f0cXNa/a/+1esuh6mv1BaOl9tfbkO+5ks8gY47IeZ6PlxeCgfq/1dnrpcDjYUuO+a2XS4DR4sBrr22mI3fxs/WvS/o62Xv1veXgl7gcRSExux0k4eAKfgDPcUeIgEgzDgBTkRQ0lhbnuvRliRTMCuoAIMmjCdyLmk0IARtEzZZFfQNsBvYTYjGdsF49+yciYoGYZP5BbIm7AKPREHv2gAsbOTvFvM7NzkqY8EW4UKGbqK1JY3dnvRxtwWWSBb0yMB+d/yvFVtNoDdhVwdkv+SC7ECQfPQ4+bc6ud8W33b7JUWr87vXyssK+d/5nd95SYgj5COsT8+krR/P2NmC7PlLhJJvNIEbW/XSeOnxyT6/ED+1b5Poa2SqdqaPq9sn/3SfxEP/N6FLzGxBJr56ff3aSMw8ya/vJvySC32270vQ23/jHYTfxFo/u3aq/np/k+4TwblJ+UknCpf1v+/zxW4NttOJn3qpl/tszzeJuuu6ajkdrcBdm1aQmxP4ae1jvPpuYT05FXm7pxMJcEmOoau11wnP/W17847vvsXZitb1NXk3zkvIdl3zTLfpyyn00vgzSTIdKSDJamxktAru750ni7b5pfaK/3DWy+roZ/2tqGfn2WPHhh+25268dLs+vAkeHk0/3RGwa7oSL4fKB/zPyhA9w+zGlGtKccT8fHJ42beHry06Rr6ttHeFHG9YWyOlHdfsp5A3Lv6rkGkhwq+KC9f/TJKzSTkGbCuxJzu/VvzzD58ex+I/K+RnDxMst9hojqLHYniLw2Inm4iLm9Ngk+s8G97cKP82zq/Na+ebo7R1/frmrSd+5l4Y0n52PbtaRDD5t+s81mKSjo7kmuaW8g460f50NwzZ3/Orm0/YQ47VLtvub7GkLT8dt3vmC15Kura9bd7K/Irq/cMJys+urWu3TmKtX764duw62qTaFiW29X7nNz79b5JpOwtX5HdxYX3g49c3jL3czPVsWN4JZ9m1eVw+cL9YvJhy83dxvXix+6Y7sdWcvWPav3LKZfwVBjT/inc8Xh9idJ/FkOYyXKOTxG27uqFv/jRZixX7G8+7epJLJsdsPNv+rP/eF/Q/qwb/9e5/eSneTQiCpA5WEigIOmN+gabBL8m2mGtg71pt2dqICAD3CwpkELAFbMH7lLQayLfQEEjA2hgEtqTRgh5oNDk9FS7kXVsIALM3ASNsbCIpmejY39UtmSSgfgIp8rNnCRBgpWdgfP82E17A7Exjr6eLm5jITs8X+P1doiOZlKBdW+vvCZwLuM6XdMx+S3qb2V4SXDG//yOn3kBta+8S4G/8xm+8zHBPH5vtts316h8Rn148S+qlN/Ntk171AXKVnDiPuNCNws6LzyaLAoGuyHThxXl+QMe1be+VnCpr762d3VcfvSSvNi1xav/VRRPlleEmSbqrL9zY/LyYqS7E4FMivjLVt578rNffuGg/T99hL/IGnxHHEUn466VeCAHc6PbgFji972nCjz5gSHWhnfnzZOlEgpdLmfBUpIrdnZ8eVrDBZOTavV1hXvtWtRaX3hNAPpNma8N9G/MIjl1HO2dyY2NVMCBLfbu57bImKiej6zdeq16L6RXhsIKvyWPFSI/XTG8KE5gH9z0GMJm8KG/XKgTYQW7zc4je5bEJRjlDIaoPBLS2RI7l22I32Zvj2JOfst2KF+SVbYsFJcHTQx+pqHxW8Y3HBECvMfnSAqQ5VJ4hGx+XD5s/6Eq88FP3mHgoXregnx6069EqO0mWJ7xZHLaVqOMZtvNvjC1A6HjH6Lbx1zHzB1hN9xeX6ITdq4t+fy1nGEcLILs96KJ9lrfdPHHzAtmaBzretWXCqEXddOzn4lwvnvS/vhV+bDBfk5t3PazshI/j9IGrmmjil2vTO1X26Rcs1uYwYp+eZfezkmzUCSPt02XtYHKh/G3yTSd83qTCivktTniviJ9O5ZPjC36SszZqXr++5Dp+eTkiH7z89OZPfShGL1+pj6kddg8MKVbxg/Lq+hVZLxciK7zrKjr7m1BeG8bKLjC0Omk9sXbdIz8WU8rNK9vlQ+U75Ngn2Yx/x+aTb2PL/Z+9Y1vuf+39lvs3MPHyO/QFUknmzuDPccyUclxbGHe/IldSWFB09k3Q6qvEuwUzctUgKCBop7Nlzpe475iEX1AX7PpvYJeklIhVJ03guxfguBfBfCpoGqxPBREg684IY7pFLgs6794Wzcb4mkzITJMz0JTc9IOMNtEUzKprNn6ym2P01jYuCTHmFhqXFDSB137VR33tEpyNcwl4K/JLgLbar6AfQdv1O7+/f/M3f/OD73znOy/AuQS51Rfb5umSfGtXMb9x2D6666zoVz8lMZfQAHIJQUFgVXV/b6vV5KHDfjY+qqMmoOvvN5E8+XOTZZMoH3yDMv9Eenu99ooLfKs+fRNx5aqe6heOs3vP9f6nRHp98JKDxl3vLwlp//DwtViojuin5Nx5RYwVcdg637Ri77luRSuMhFNW9eeXrnHOONs32dmKXZ9i1mry2vZ9bSnYpyv+i+Syj2JF+7BkOLhJqn0u/ubfOzfS2t+ehl/7vJPMfgd8BeLGLKYRfr42grvCHC4jiMVdBYGfgVpMr/096z55uiNnfc1GI/EKnsluMm/ft5K2/sm2e6zy7ruJRAW1bbJstfZtpV0fI+ieU6+tfG9BX9913Er+fO7mX4QaCa+v+nWFFp2T0aMSLVi0o0Amh2v8AoDJGwX9ziu+6rO1vQKEf7JheUsx44mMr5+N0a4MxQO/khebv9l3xdPOz+etzs8/yoOmt+6o0c70gDPJ18Xqfn8NE2FF+QOdGDdMuLgkDqqTYlYnFeT3W8DoozlWG213+jJBTd/0QC5+RneVX793DNpsvps/mSDk01fn8E1eNb4dv3GAq/JXfgHLhk0r5v0yDlsNK8YZFp8eabr5tzyYTB3Lri8vo+f5kwmyjdXPRu5dQHsUYDwBlk6G+eYm/my9N2lFL43x8ojm7PqA/Arjn7hE+dHuhfFsCINwgOtjYmJ9lOPWF9x7c+rN6XCBbp8mcvTTNncfuYtbvVZ87T64bYz14dlj/dIVHdJT4333DVPgWGOVf8ojfhL16uA/5+/3Bf1/jrb+bV374de//vWfKOibWAqmkhxQmePZLiRAL/m5RY4gRaZKfEu6gX+TL7Vps4HTAqJtuqYBV4C8bUz+kldBpfi8K0YAtUUC4Ckh1K62G9iVp8DYpFO5bl8SCVnYD+AUnOm1ieS2hwwg38AIsal+Ox5t1j5rWzH+lOwLzB37JTLsd68BbB1776U3Oqo/AOolwK0ubVX+K1/5ykthv2eTl5j564ja3//933/wW7/1W29WymylLDE1RoRzn4i9pGmi7Gm8F8RrmxZDiho/e7V+Jt8t6BsXjYFriybt9qm4q4+S8cJYY5WflXi2z8Z6v2vbsRK2ixVsUzn4QeNSG7ef3ldbPMnT9i5OVV+1f/u94+25jrF4U5mKF1bgdwzB8Lb0ffpudaCY20JFcduVBzFhvIoldlSMFtfn11YYTRS02Kl+usPgyef4GT0goft7xHSrD+tjq0+NbXIrFv097FHQtwhUeMK06WUkezF/9Q5jTEJM/7Y2rk2r+l4c2O3BYs7z2l3J3LG1tRjeJINVXb/fbsJFe17UNx3smOJbIT+ivkkJu4DkAUUCLOgnH7qT74oVBZJcxi8UZPt7ExAmWOrXiiGrh/BPTtBH5dw9XhKmELZooPCTz/ggjOVzd7yTaffgLfVNuekp77ZwwnUmO53cPCgu15YXpdrWbIzuESf0JX421j7bX4wSi2xgnE/459gThjh3i3HHYfdTGy265Yan4m/jk3PXjjbL63ZewdOxmfSyy6O5RyzuGJtqB2aYSKfrvrehY6f7FuTwSdu7Xr6GGXTKJ0zOk81uvxX0833+4JcOrKyWO3WMlefmImNtESsHbDwmUifDcGk8ZrsO/YzkZO3W+xV/3u/wxOWK0bCMnsVV/USxyzctzvEVbZQr3HPlAPjaxforC92XYxhPubfzxbPq9DXff5KfbviRNuWeyqSO6mRaC/nqhbx0yTdaT1x/gQnDzLex5f59QV9Ufbe+f/jRRx+9KejrPHVYTiqZtcDlrJcYNugkXwElkQJOJKPk9hI+TisAO8Nndq/kVUDdYJRoGnCSDoLjb+M2XiSqgHSBucFmfCVOQLoFcxNeybu23H+Bi44BxVOBbPwlW/1ujMbMnpJ3C/W69gXn2ocdWlBWZ0B7n3zhEop7PT0/JfiSK20jCXRb0sAG89mR0a2wffTRRx989atffSnukWp9zu6//du//VJQ+E3XzbR7prO+hlAgHSWuknmJlu/0zB7Vp7YQwZGdyT3SsM8l6RX0VkPZF1Hv7Pdr8CTeLum5+m7CdW0T6b2+8XHt5Np/DjLrC8WlJ5+rLNVzY0l/d8zFrNrh2uJiUwmWaxtjl5iVBNy2yS9uW7js3GLdarAiVTExQmfbp5VoeCkmYfju9dI1/ntjp/alPwVjV3WNH6FEPjoJBU/oWFxapTC2vkvFBIIxjRSPrHZ7+/UvGL12PXfeFcG1YSs78lyiZYWV3k2CtIBaG1vhEoctKjc+BZp7FaWTY/8U5GyzGJ7uYGHflG5XxXQwGf72b//2zbWu95N1I+j6WNts1E84T2/GVT9zTX1w5xF0L4Tb+U1ImNSojVdIzaYKM/2YRPF3ZZvMk9/PeO0aBVVzSeUTAy1QO2k6GRTn8nFzWvPKjcVigInuW9AXL5FxO7jsNuDz9LN75ImdoyO5onhdvLMrRXsmk5vj28fFt46PrHIwfFBoFJvd1xyFE+mv3KM7ELRzOQ4d0L928Lr2VZ/BM3e+3+HmjvVXORTSfALG8SHj5d+2XsMyGCQHl9vUT/HKyTV7mljdfYuFPprX2LuFG9s3xzSPwUn9TT6TZh752DVwcgsU4zeL0/3rW/aHF/tZRZMezVONJ7a7ufdy8MtD7i/OawAAIABJREFU+eVtq/meHzU/lxOxa2W4+RO3e/J3ft48cTkXnd5x1leMrfa5XIhNxEu5EP8xYVVslX/dL38+6aT6EHOOzcfexgr9n7xjW+7/u/db7t+E1Idf/vKXX8zXpHAdUwBxSiQM0EqqdWQ9lAg5r2js9lF99r4bxCXrEsCOIXE3mRmTNgVyAaHg8hog7HqyNMgasE9koJMcgKAJzHn9Si53IkD/lzwgdMbd4rgEDaD2fHUBmCW96pauCiSSISC6egd01Vl9rImjcmi3JKttPbULzK8tjKnt04OkvAS41b5ts//a1772suXezPp0NWK2ZPftb3/75a32npu1VY3/k2v2lFSNpQWQVar6yh2/5HIT2WS3JRdhkMgnz8gj8mo1YXr0M1BXp42J+n1t2oTFljfGX/vbuNxXgnYTlT6rl6d2b9z2Gn7Qfu64mqCfzpGrcaYPn/TY++tXHUN1fu38FAP6r0/DSj67T36AdNpy71MBDF9rU0S4k7OXRD/huTbm84uJ/Q3byWtljg93W7/7xcXGRQbF0q7xgqrJZOwbZycidq4kaPc3l8B9z6pOTjtl1r53DigYkXDXIVRdqVt/JgA8tz59W0EfVuz6fSog2WNjNpnn2fxd08mHTSLaGmwsmzTYBGO383uTvUd9FBw7PnJuUo+eydwi0TO9LWZuYdXcsrbYa+2xt9XIPv7AB9iuuIyA0jud7tphmBcLesa+2+13j8e+YKOcUkJPp3BnNlE8N6+Sa32b8BEH5R1ym3zaIubi+P7W3nDXY1aXG/Cv2VsBWXs9rdKuX5N0JmrpsfFbrlb8vkUM3St4nmTUVseszeLi5UfsUyzmazcfV67iXnnH02M7tTn77pjHP/waxLDKb6+b7GIndsZ7TMTt/HiAYrMTRB6rmdzeTl8ewCc7ecSP+VBzI101t4k9Oeby0uY6O33W9sZucmjt7e9h3XjNdjiJ0/nmdvPAjMWexYnLleG848257M7OYoW8HVv5Q8f1xNOaK3ynu+KU73Rdvlnsps/mY7I1N7Y9eCkXGj8Ma/6Wby53etJD7bz76jtrW57TX+0xmei6bRv3OOBywM/674/esYL+v39f0L8x+Ydf+tKXPivI7jvSV2A2G4ykWXVYS08z303knI/jry2BwkGbMEsWC2ZIrcBBHEt6n4oFfVUOs+EFD0m1gdnAbUEAuHde//daAEfbErF7Ba/7JD0FWZMnsKEnYLprrJxcEtXkgpQBN7orsNEJPRcYjKXEsMm47dyk0GTAtnR89V+wr77ro0CV7yH4Bbk7800X5JzOlrS31X6r89tuv+J+x3bNfHTE/W/+5m8++Ku/+qs3byvu77g2QSBcCvqds210cnmJTskoXTwRVDYw1rW/hIzce55U0cIPkERxcLfUVe/kp9vqj70lIL5Zm1wSeMme8fV4+6qflCBen3giPfeaYpC26idPCbLxeuWqTa7NKveTrHDkYmB1enXfa+946a/EHVlTQO0Zcyu9Vt6t9FYe2N6t4SUJdwUS4dfGcB/BLrmC7fxwsrJJdbTr+JK261tyQ4sevu758uaEJxtOhslphV7BLoch6ut3eqTf6WTxveLayvjOKdZ3v2e7d60xTmfeGI10eVklPJAn5ABb6Nljbe2etjv5HZtP7J6NazFvos6K9sj5SHp9Hp4j62xU37sFMEzlj40lfs+PrQLSFWLJJ9mhhNc1k02BvmMmPExQKIyNQVFk8mf6Eif7vvOdWFAU75yt1J1gNz48ht75eYsDGNhihs/wP8U1OWFfJ01ujE8eBb18zj9unty1s3+v2zXi5WLvxebLrxpDxtp8Xjy8PKZY/RqGXwwr76CHFvz66LHLEdYGG3bSWl601dyk/Gy7STE/dSkOulq/sbd423d+vTH03K7lJzjCjsntOEZt0QLw5hg2qS+5vv7nO9vjbnSFK5j4pF+7FbblfkX9JgfnQ/OZ8YJh3T5XBHp5I79on/Xby7XYqHyy1zf2dy2ZcdVrb7hfvyoW3XwLr6qvFvNsCH+130nhYtzlIZPPGDrRwtZXHmOs71ZHnfC8unYvbJusvl8/vP3u2vn521ihf1/Q87537/PDL37xi2/mY5ogu51pDm0rJCIo8e7cU1LS1lPRsHu74iKJCh5EoImm4AUIFeot6AUJ8NvfxlIAXR8tTitvg8U1QFOfTA2AJX1/PyWoFvSIxiXM67vFqHYa/E0ACCFC0UT+BJbaMY6Ou2SiSbxE5hLokgDA2zDovSWbwKrX3oR3CVQThWvZ5RKL2rz+QncjyntpzIr5jz/++OW7Z+dHlgeOP/jBDz74i7/4i5cXznn5lDfcX4KCTCxhzn6eBZ2ciiBJoAmEj9N3/YwP7z7tK+h3bDJ5wY77WhSs7SXryXL1I8Fde9JP7V+7aUd/4vvJVvUHflYi2e+937W9/8rTGIUbPumtheL1zer2+l3H6LtYqr7aZv3RuPpJr43tp6Kh7Tf2O7bJjqytkN898zv+a+XYVnwrv40D9lOUwuBd04lGuMZ3lwfkAthvbK4tgXFOvFeP+nK9mIJDJiQmf23cFX066ire5LDKu/OKbMXv2l1hvv6nPytzG7drFzPbuttY9VZoq/Amz8ijONw99NoijD+s/8nVn2FzzKr32iCLFX/P79siO3ngwL6voJev1tfGtzHfAkbu075Vd75X0t78zd4l3ZNzhYJ77oqbGKEjf7NxdxBMH5N3bSqMHdvf07sdT3TfiSM+wkcRe9fe3E1HfLQ5vfh4sesJtxR1uIi2m1OfMAhhrwzN9c2vTzyrGLI2nuL5YrM4hYHaYOtiVK+9GF198YnytMZ6sbBtFhcV081VcEce7Ys9tePRFzuXFi/zyV07u2yya4W9l0qKn6fxL1+OC+BVldUYph87bJrf6U28wbybY7UJj8XG+tTezS2XRxdj+Llj2tmnd1ysoPfyTvg4vPC79N5+zxdu8Tq5rl/Ub+QTEy3ix/E3BOSDD17GCHu0ubYcM/Y7ecD/dn99q9zA2LWxe0xa1g6dbJZ/6v/a3yf+Q24+6dzkNklc7iKnOibWXQv72J8/yHfG6ROPcx2sN0njZ5Sr65/m+/uC/qfR2r+Ne95sueekJXot+hADgdACUlAiT034nK9JkINycMFzE0QTbonhvndCAPi08OgMroBv8QFUS/pLRJ23TVr/1UkDXR+dSXNtE3RBQ/Jtsiu4t08kjIwAC4kBHgW0AmBlZeuSCefpsn2X1F/SXuCUINmxBIAtgWpBWV/0cBP+9Z1LLJ5IB59i3xKd+caIvGJ+Bf22pNmKOwKwYn6r83/913/9shrm+STbKMnE7iMPZsinS7/nve+2x7KVGJO8xYtxSQD+3n2ej/a8qt+dlqzYtEWcZ33p4NqjNqmNtdV4ZLcnUvfU7tN1l6Q0wfZ6/sCni01tg56qV+0gG/Wd1yBXTNYP7/fGXbHoxsMlb8Uwdr8yXv01pviXe/29T0W8SZwVoFtd9vwmfxzRVdRXB5Xnxosit9fzV0XV2r+k1TXGbTts8aS+VBILa3feGCajl0ux88UDhfjksuV0MbfVCi+6aw4gs0K5Y9+4rcjLMQr1TezBrfWjULSFHZHffZ55l6vq01ZpENZbDG287jfxu3jfsfXlGe2Rcfo24WgLpzxEJvYoUVc8w+1iAH2VDMupG8vk6iMHrp/+5HzxyV6T2z9yT54S291rJ4SJ0I3d88pIv5VSq+/Fd/ZiK/4v33WcT7J2oh+ONM7hxa5jF7s/xDK9d5LH2HdtJ0A66VN8K59ZuyapL8Zc/FJorJ9u6S+u1A5PGEkvdKYPsVIMcy0fZ3d9tCgig7i/OfHi+2Sjq51jdxPn029X5odJCvzFy85vssuk/Gxmd8u+s1vjw6Mf4p/PlbusH7LeGJs+1sf0oHi7nLi+uHPlXfJe+dBTPsMvW9CXn4rT5QUv/l1Rv/HNb73tfnxnL1Pre4Fuf80/95wJwRtfjS2+cHkBLHwaX/GD/uprcnLzQvO2mOW7jVuTMmzYGGhe7KTCjhc/4Yvjd2zlXfBpnzDamI2Jr7f/YlUnivQFu3fvfO5tbLn/g3dsy/3/8H7L/Zu8+uFXv/rVN79DXyAWJCU7F5RKUtwrGV6HK9jfQCxp7Yy2ICuQaudOBhRUBevueypm1sZNMk8kGrlosCOB2iZbCaPxScKSRdvZ9chujxt/9Vdg0jYLXhAtABTckIMr79VDgbXJFhiW2DxNHpRc8J1rRwmrY2wi73dtXNLSNp7kuMAu6e1aq/Mr5L/5zW++bLdfgW9L6/e///2XQv4v//Iv3/y0y4ByCfDOXCusut3NqtLGfbfaN64k8sZVEx9gn1y2FfaN2Las8mdtIxFL1J4bbKyWzFXXN6nV1vXp3t8kdm14ffgmT74IO67vltBckliyeGOg/lbyW7k7HvFZn6lPFX/ueF/TpURbv2Unbdxzb1A5X0qk7veNe367Fx7NRzw7v88+R7+xeFRK3FT3JmSLM7DL9fxeAQYH4ev6UCDunh3XRm2H/FTX2mwO8ZNutr+OgFrF1vb67DPrnoUWc9PvCl22dN/aWqGvkCIn7N0nn9o4rQwPA3Zu95k82b1+BxvG3BUXpFA/9D0bbHx0vHb3T0HBT3Z8fbjWb7SvH48G+Tks9tjn8AqmldQ2F7i++ODa5pr6LN3YLVRsvQWa2GKn5kIFVSchFPEbz84PS0dUFV6w0kRHH1GQgztJQOdWdl0DI27RwT+rx+ph17MvWU0ilQPYUVD9snP1Wx7ALtV1MZCeL45OjvoY7LmY2Zi/475/ixW++qQn/ZiguPhWjDUx1Hxe3FHwVDf1ybW1a2rH2X5ymuyeHRavm9Tsjrn50mJh/xc7HpuRP+uT67OLReVHk2190A38cL/HRsoR6OjmxvoKuz/x6+bky+GaD1rUl/+u3+lnOWJvvN8ixnZyzR7Th509K+g9ntBFLHxwfdUXbo4li0+yuqe5DR5f/7wFbu9tHGirXJVd2K95v7KWx7b/ywH4nvH4uzYQp3ykfTpXvr3rxKl2mo/J07h4Guv1V7LNrzdx9bP+e1/Q/6wa/Ne7/01BD2jrpNcpAfQF9x0XpIKsAWGGk8Nq198cffdI3ABQ0VNAdH2Ts1l+ScVqwgXXEvUrq8BHSiTvJsLOkmu747pFSEGpACSBdQyXPFevT2BBx5ek0EHB4gKwe9jCWEoWELfqvj7RZFWS2kJl11R/tWt9hKw9X794arOEwX3Xf13DpgP+/d703mj/rW9964NvfOMbb1bnd++S3N4k/Sd/8icvb44fAdhKtxdOVY71qeBALEcSRkB3HVJ3ZaDXJnI+VF0pxPpM9K7zbDBi0WRLj17KRMfXfxqDryW8koleX3+40FX57z3+3j31N77Y5HXbvcnf+RKZO47rd/XFtu86dvL5NLbqxPm223tLEnqtsRR/2Om1cSOZCAa8HnmdP3shkmfr9+mlbIr5WxDAN0VF7Vqf3Xfb/a4vd1X6Es5dC/v1vU8F1yXL/GDy2i5rR8pk2/fdvz5bjLOfHCDufIpFhc9I7EjtdFcMbex6qZZibVtSFZh+XWLX7JgdAsWjfb/H4TId2FrZ1b5uD6+PW93etZuo2xjodyv1nqtvQWTbuhzKd9npFpuwgz8rMPia8zu+MdilYHKHLmGh8U7v8x+rxeLCrj9/m6DYtR4nYsPmd3hn5V1OLq66vgWz7x0fmzV/ubf5uvhJXn7Mx41bod9HU9xzCwI+T4cmC5oH8S057OLvE440n1zZn7CUrZs/3dciqLyhduMjbFCcbP98ejozQcWe4oJ9tAHzFKr8bsen48WxXTw7tuJ18uyYicHl8MWNd+BYpb8xQcedpKITO4DYo49AmAxke5McOJIxaYuedh/7iUfXlGvUf6pb8vZz98sXcMgq/V4AvPcGTTfTyXBj/8dv9is+nqXv+y2KkcZTn2tOYCvj6hb8qwN+eOMRvlw/5Ue9HsZs/BYvumVdvN0+nuIen6L3+nqxHA4+8ZZyAbXG+sJljYl+ynnoTjzQgzy942Ss32pj/vm+oL8M6t/X3x9+5Stf+awJu9vqOGcLB8mkCQMAAR33cXgA6Diw7HHOb5XHTBagRErcWxLhGsBDtrUpOZNRUBQUXQ+kmpTMLLsfiJPnuotxNDjJBSiaoF3nPsHbJHoTIt10vEAGeAB4hZM+jbFgiiS7psTugvBTkWMMPVdiWaJ7wbhjuMkVsJFH+wXNq4Mmn+mA7yqOl+D3PNknn3zywS//8i+/zFpvlXNEeTOc22q/t9r/6Z/+6UtyG7HczPWSX4tQiWSJcv/njxvzrkNUbbuvPxoT2Zq0+Zgx2LqrMJudbLXvZFILNUWHZ4TbpnZvnIhbn69BYBPsJZHarK/Wx9o3e16iWvvzmXvf/btJtzFQvcK34lTbJ3MJw5MOyHexAybesd/j176vnb8223V28xivAmTkZT9NNL/2DOn8UUGv6LGaeuNvepq/tqg39uK+4tBEZHVmZbyk09jqJ/qAnWSp3nbN5CeTgtpExe4ZJm88bVubVtMRa8TJ381N62f/FBaLmRXHCoTF/sY7bBjhnZxrf7pmj+pj58ltK3hXJkvs1o6XuHVL+K5R4MNw7U5W22VNMKy/yew3z5uXjHn30QOCuzab29jgKQeQQ+7cfQiq8csBfBCPkKt2nr3IuHbkZ/JtPN4/YmXeseZyEwp2Rk3+7p5D7uGtvN1J6hJ3cjb/VmcXG8pL+L9fnZick32fu69tw+3GFpw0SWVRo7Fa7G0evHrlY93KXNy7uDYZuy0fD4GZT9hYXrfzLURvkXMLkMky+94XXLYA5WeTla/Ro/dqiFmFezFy3xfb24VjQnA63WS9X4mwSt9fIrjcCcaWhzRHrZ/7ywMmpWZ/eZmN5KfGjHhsXL5mr9f8kc5b1K8POiLndLJHC7czcZPAJqSmkxWCe0QJltjlZLzN5eUL9cXyCveRrfm2Pqjd5tbpwlh2bX1RO83v16dN8DU/0OmdGKy/bsz6goPlbjvXfvmLcd86ib2bs91DhyYD9Sdu6wPFZPhRbivXzufeRkH/e+/Ylvv/8b/44IP/9P8+MbZ/f8defoeeQwAaTqtIMWsM7G9w9vgltU1EDfKC0AU1xdfk6la7BrqAv4VFAWLf3d/Ze/0Bi4LJBaUGk6ShD4lM4F7QQ3K4VZNBry3JQBqr46tTwIJUXYDV7+yHVACIC3LasNL2BLAFrgLSJRb6oA/jdV3B8rVz995LLNiHjxprk2aPte++CO9Xf/VXX1bnvR188qyY36r87/3e7708U7akP+K8hGe1Rf+SpDeLT9d+1k5R3d0mlal6anvV53xi5GVJGImZDF7Mda/Vpi2qJVlNDu273/lQffXCYQuMTm5csst36//1Kza+Bf2T3/xLdPWU9OtfNy7h3R3/JS/VsXuKFY3R+uON99sPmzcebl/VfeMZ+WaL+d3I2VacFe2Kec+hW/G2JbV9Ka48B97JoRZ8iJBVbjrd/e7dMTgCo+jLrhUvmntNXzu/c4udxRZdrYjeyttiYP3ITXQ7f2wBCEe9eA55VUggbzu+tqYbP9+0FawR9d07gstOa/9iIRmn45KytTtd7thdwd7fXrqH0G0cwyJ+pk9bSRUIa7Nvs7eaPYzqCzIn59qGQYoB9rh/Fz+vbXaPAr2Fx2RV9PhurHYu1Z+MTTGs+NEmef06iF1GJmkUGevDO0tswZ788uh0UuzZcSTf8cZ6cU1BT0afxTQ41XMKKDHQZ/4VfWKt/KPYoDg10SFO2YNP3JxRHjI56Vxs+sWFnVMgNyfgYnRITj6tPz7lOsdxjLZDdn7Wwk7M4Y3imQ9eTsdW7OgTd9EOPcNBO9v42WSCEYshE14wRU7TTuWCZ3AHnphYct7EJx+sDTuOy/nkXzI85YzLk3cNv+TD/TTpyCfmB8PQPWK4n+nd950bdmx1fgsX+/RogkcILv98yoHFgdfy6I0hefvam87q7zdeySQ29kmnve9OKMpPdFJuoC2LipVXTD1xfjjPB7S5v1uAiwF5QmzQnfONt8slyAiD9mkSYPj/ox/9qNThp/r+v7xjBf3/9L6gf2PnD7/2ta/9REF/i0UJTvDts6DzNONdUlIgB0iA0r3AUbDMQSWT3bM2OuPehHYL7kuSTUboS1JCpIz3rsTfQuIGN2CnjwbhBR9tFXzIeQtWyfQCOpDo2OlxxyRV+jA5I1FIlhecawPn6IQ9mjT034IRqDQhA5wShwvg9FQA5juVk7dKYBfkCrYIm361PX9a0bNktq32v/Zrv/ayOj9CvmuW1PYSvK3M73OJ30tjrLRXptl/9yq455/egG9FSaIqwNeuTSbalmhGKqwyeG7eT9RN922TXnfcT/Swk+vouvqtjpqkq+crL33egv4pWddnyagfuikBuUShbfJr9m2MdazGd3V/fYi+65+XiDhnHLeYqc1eIz2NV7JVp8jok4+3/12n8ERSbKW37d5z4Z4pVfT0BW5WjsUvMqFY0s/kgblywK5FiKz+bNyOITbaZrNd40V6F1ebH0Y4N8bFosmsybVx9E3qI6Im0NbHriE/ueG5wmrXiSPb2vmIYnXxu392O2w8ivzpeH+LvX1uAo8+4Z2Vxo3TyrvCj6/v+DAFbu3afbeaKP60YTJl99Gt3QR2A/nZOvqazhHytcNGfFhefC3uxd6umw7JVhwpDjfvyinTs18RKBZMBlvph7PG5bjVU887eycJ3a/9+rZinQy7vrrl0/X1fXedSQh64u8K61uwFmOQcrkYied3jsuN/PK1/Lb7p7dueS4O3lzJh2ECH2Mbfqm/4ujFu8bixaPibtvWvnZfk+/m7MrpO2wQLxd/L26KDwW+rdY7Pt8ZZih27oS8STEr9M0h/Oli+vy0eO1e77gRW3xbjmyu0w9d36KuY29uwh1d72++0WKWPnesO0oXM8sR40G/8iu/8qKfcYzxiuHcVnc9S39fkHf5njEZD//zd/2heZLc9bWdL4/fdzat/9JHJxebp3BeXEMs7m9+0EkKelJj7G+TPHJZfXC6fJq8mvzaglHrU7405stT2dKjOuVxteuO67dxTG8W7t7Wlvv3Bf1FuHfn7w8//vjjl9+hn0M2KJugEbuCEIdzTOCVtAq8XaNQFbh1YgV9QUDyJZttbdoRaCWNyBSSKaCbZCTtApH+S6Ra1BTsBR2AKBj5/gRaT4URUCypqh7J3YTehECWtS0R0AfwYI+C6o7t+pKeumyJ++4z+VFSRmY+I6EYEwJD9iaAmyjJWBlKHAuql6jQQf2lZASZGyFdAb/tZludX1E/smkL63e/+92XQv4P//APXwp5z83fF+EhNrvPG8XnC9uuNhIxXQ1YAfCT71xfqF4lnyVeEwY7NjmsLkhALR52DSKMWGi3xIBeS+x6/vNswMb11ydbvmavxmzJpHbrB5cwVF46bVxc36wfNpb/pWO9Nimx6Jjrp0/HX8OU6ghJNJ5iaMmJgt7L0/a3N6KvCB05G2nzgrx9Knz6RnJkqZggzvmOuPbsNiyffzsGnxTXw3TYe+Ne4Sl+6EVuUGQv7nbvxgPzR0CNz4r1VpPsVvE4DIKPXNn2XJzcuOxUWLwUx9hhOug162fnbKkWd4vxEeH120caukuBDYx3+lPAkpdO5JTdP1uuz11rMmTfp/t92mpvFdsE5GTVbsmnHLf75CfFJX+7pB2GN3/e4mT6M/le/xcvHpnYYyHiVv7pJANyazJ0ExSwt5M1k6kr9Io4Mt745gv4DTs0b7uXDHSF3MutcGp/T4b5j3ubb913FyH0yc/4PszFdfiX3RXFhRaU7MN/3F9OJh6Lmf3OB4rBzZ++w4Pqr7miOa3tz1/WR7ml/EXu+ldzCwymp32ahCkGtpj1nZ/w7T7GYGLPRCDMW9+K+d3fyRqymkQly+TZd7vo4Kj3cSjwbr5lox4vdja38RsxVXmr9+vruE/9zQLE17/+9Zcdih5dGn4My8Zj9njRCvuNrbHHbuRoPJNDXzgj/ZOZz8gnfLh8AI7gdOUF4rjtPel29yjw61NiuX5dW7Af7DQu8V1e4j6+3XzKXy4P1C+fX3vlVfTRBcPi8+Ublc+vOTQuf5rv7wv6n0Zr/zbu+fDTTz/9TIIXQEBb4N7V6yZ1oNviVKCb+TbUFp1d2RBEHFdiKukDcED2ktFde4tYxX8Bf31sPE165HotWT4lK7L1nHHcxHqLE8Dr+D1/Ez99NsFtTJKF5FPgd89N7u2TzvppPADz6rvJlzwlHE/AjMBdwtdxAeWCd9vqtfxJv/R5yYDjS+D/4T/8h5cX4W1megX9F77whZeCftf88Ic//OA73/nOSzH/ve9976VwXsGw/wgw2TfmtbcCQ0E/8rlEWCJ3Zb82pLsn23oG2oqrl9dYZWCvko+d23ViWf/szzf6ub7rH0+Q1ML4+lJtxW86rtueaypDSZ2YuudvP/poez12yYMk+TS+G78lm22/2NR26nP1y8rc64sbxbmLJ/U3JKaFDN/2tnUFpfctWJVXyNt2vzaQ0q4g8Kn1u4kpfmmVspOluwZBnhwKTb6n4K89rTLDyBYQCDGCbQzrY7G2gn6xCvMWlyOfVqMVDM1jbDf8soUSwdux9WGFbTKRxzUb/8a1mPKzlX7akj/tvhV1Cv71b4Jl17Sgu6TfOf3tvO3j68/3nbflfLY2IbD7vePDtnuP/JiosKJIXpMAbHYL+pLF+nLJ5763COy5G0vsP98ZlnlnQPP9LepN/Gws3gugwOaTJqTs6MBbWgA05sQPfqD/m3Pkuq7Mw9yt6PJBvKhbc8Uju9e3bn68PIvfwkLjI4exXDwi/11RVmBMJhyotoH7l7M1Z8AmOl8fJnw6nuIW3G3xTtf85HIAHNHxYj+7ddw318tJF//5Pt1VdhNnuGD5F05ljHDLApQJut07+1vx3Zj9OgXMwQfES/ml78bk6+05AAAgAElEQVRNJj7IJ1znbzpuXq5/8HF62if/2D0me/eY1t4h5LfpJ+OKeAW95+k9KsXXar/mqMbmvtN38+COlbO5h83FFV+5dtefSULttSiuH8hpr+muuMD3YU1lKk8qRopXn9UNOerP3VlQ7K1Pu688m69pnw+4dufX9tsq6H/nHdty/z+/33L/Jt19+K1vfeszgdGEWLBvwinwauWCk2QgYAS1NufMCvpLygFonbygcAPN3w0EIG92rGQNiLdfAdJxSFRNfpXjJki6uKRy192ZXgDQZNP7OsaCZhP+ZO2KSoP9goixSO5NAPTWyZfavqBZAAHG/bwEoaSwfoNgFhALlNfH6Pqp/7bR/ppgVnzvudhPP/30g1//9V9/WaW33WzFi2J+P1PnpTCbpR5AdkwSxNobudvnfGzP3q+dfffMbgnllb/j6Hek3uq8N22vePGSu7U7fy5ZX79extckWRn4RMlLk59E27ioTcTB1fH1g6fkVgIohp4SY+W9hIVPlMBdkkh28Xxx4zWb9DrERT+3jSbtG/NP/d3rn3Dj83wYDrL5fMJz4Du379uC7lhX5X1HRk0I7NNq/2TemI23q5POraixKknnJT6wQ3HW1Xg+5vpOQsKlyb52kUe/Hb/2VsSuoLfdcXHmWfbqshME8piJ2tngFqGKDpMBtaWt8rtvcbVrtlo8PXvTPnLm96bX12J0/7y7QLHO/+WBFhstBHcdWxUXrNBbTaPD6cLb7adzEw+Tw8qaCR3xD0fEl7xzY33tyYf8008Hygkmefh9cc799DpdbALUDgs7DWDm2t4kxuSxSu/n+TqprEDhy/Xf6c6/YoN76iPrR8Flh0F9tHHAj2rPEvJ9bwzvbzFQ7tS8O30r4ooRCjK6xGFu7itHuIUvzoGHtf19Xx9wrpglL7uv+eHiduVpsdfc3QL2Cff5T69rvu2EdbG7tp1t9ret5fJRsaELOI1BY5jMfHp2m34Wc/NV8rBLJ0PlGTs1TKLSgYm4tSV/NhfWLnDARGk5KZx0rDpq3mbbFvX8Et7tby8Y9Sz9Fjt2fli3ydIV9nsWexxoxzaOTopWnvq0fneM35YfVO7mcdjzFCu1J5uKc32wb9uUA65v4cDij97hwfor3hRPyrkrl/grdyhvZiP4Y7zNheQontVXtOf8tftiZbZ6G8/Qvy/oizbv1vc3BT1nBACKRc5Xslxw4lgCp4VpryvoLwCRSqDKoYFHnb+Of4m+ABRgBZWOaf1IZGS8BWiLGcmNPm5hd4uHJhBjoZMG4wWoJhMyXgAvqCDPaxupaOIFcvps8tNXyUfBBui36NNOAcQYLgmUtOn3KRS08/+x928/13fZWed3v1W2y5uyO5CAwJuCKpfLhe2SwWxs4x1mIzDdEgetKAdRlIMoykH+oBxEUaREURAbIzYKFhjvS2BjjI1tTLCNDYY+aRq6002ZMrWJvst8Hl2MrKe6nbck84rnlm6ttX6bOcccc4xrXGPO+Zs/927idHW8weCSixvg2cuSkr5HElvuWRJvdt7O9tXdO+d7bv7Hf/zHHxvi2QirYLbLU9lywbDBAAMCze737BlyaOZtA92Sn2ckybEIQclMxFdS0wBDKwAQl661PBlxMzNHRnVvP24gWNnu97XjZ772OnhjU9tnK8ftyyuPetevEEt25Ryb4WdrU5uoLLl81uaVaW15Ca26fS4J46fKfp0//I+FBP2PhCzmIgudM7vieebOZd/ZiyXaEnVL7+0C3v0wF4bscmUywAg40u++S1YXX7NJxHf7bQe2ljB1/W5qB++6RhLXsRJnM1+11W70BhZ2xmsT4sVdxA1+LVbCZW3pEymsryRulVGdXqHWcTPNls0jgovjyb99KeFQb22s3Kt/drdydcxMYHXXnhL3+tCMu1fY1RewgFxd71EBeFHdZvE3zi5e6H++lhyd3yR0E+TrM/DKfek1ndWG7sMvaoOVGclJj7UlGe/jS+xYH4n/awcb35LZtWu77NrmZVaVSN5NLOyg0PqI5Er9i+s7MHAxFH5cWTbGwxWxWzJF/zfObuxzD/0uRql7Z6gX18ROcYQel7stNm2swNEuZj/DxMpbX1UvWVdHq9dbN3tO3p2QuFhv0M79/Taoph/YnYT6GWZXnwE3AwiSefgiqe/azsHC9YeNIfS/SeEm9V0LS/Tpxji63DYriy30uas4+h6mlsj3XvoS+3C28uMaJfUlhm2Q560ABiXuahBxnK2Q9XJrutf2tZ210WRdexOj1yfIwM+u77gH3iqTrOuTyz/FCgn99s2uoFg7JMtiO7vEg/ETdT1rH39YfWoH29zyrp91f3GqPnu7f28S+rerwd+8+9/64Ac/+Fhyz8gEB4FwA9ZeBywAiiCNGO0I2TqQQIrMAVTGbmR7gYFsgJ+DMPA9v8tagMySDYCC8Pm9DrnXLCFVj7YjK44vkOx9O1q5TgqkVv51bI7sng1cN/iSfwnsDoQAJ59LOPXFBkg63tFK7Wauz0B6wU7/CMp7HzkA++piQXzbfstRHsKmrLXlkp0C1oc+9KGXr//6r388N9Zy+2bXI8I/+7M/+/JjP/ZjLz/3cz/3mJ0vcAWKdoze4Fuw7r6S+YJh1/7Tf/pPX83imUlbd2bXG8AQpr2uNhRULeWPMDQrmEwRA31kA56ur53er7sEbomRepdYb703sO657cvth+337b/9vtdvosAn9T8beR0EbrBX/iWD6lpbveU+IxLP2rR2ubp5RkyvDV+/WNmv7V+9s+36dfuqtkrKswnPQLo/eyiBzM4l7FY/da+Ze4mQc36zT79hzpIbibjZq5V9E2H67DozwZUn+a2uyjJ7yxYcqyyvgOx+gxN98umLR/R1k2BLpTeOILpmUJExsUvsMGOrz0qgm7Xqs9UC+yx99+ajEtXu6f58Gem/mLh9t5gqYWML3a8/0kd9DKMluslkwM/gw+77oR/FdTghDovfG9vFRueSsT5DatcP6YjMfF1/SIz5QmWkK/FrB4zpqTIMOhhUXXzbmd2Naxt/NxZs8rbJL916dIGdJTM7W11oqzbyU7FydaCM7fuNJSvH4lD1ssfKYwP6Z3mXstnxluP7syRguc5yM8eXE7G36ti+0lafu6IDprAx+llbuXFRX7CTi/ES4uVKfFs83VgHW9YOrKTo+u61T8ZeYwNc+tZP9GmG3mAcbpkNKT8M057KMVhJrxcztVXbdxBpZ8Y3Zq6v3NgJ51bHi+/Vk/xhWZMbcaP4TMfjPa0IjAM1WdHSe5vxais5+XDH9cWNX8tBF2PWFm7MXTvcPtUHy13XftcmV6aN/fplbRyX4vP0z4bYV3Jt3tD5zV/WNvUx/7vcmaxssc/rq7edzl8+pS3i1Ou41P/U4z/wDlty/0ffLLl/1bWvdrnfYLjg1fdNEm/wUhKytueVs8c4NUMGOq7NEYyoAgyOskavXmVzSmBziQbnZPzkcD8QuXVsAEW4XMvBdsnPgs4CxHWmBaqr0w0iABG5WiBYoFkQrDwzXLc/bj9rAyDeoEcXZKBjOhRUntXxrK9W9i1j7eSSidvPtx+BKl3o/2Qt+DY7XxLfc/Nf93Vf9/LlX/7lj+CVvn7lV37l5aMf/ejj2fmCV8Esct7s/CUvXR+hNjtfotTsfrPzAjbSuba3QXWJwwYLATYiUHIW4Y3QJoeN9iqnIGzjs9oX+egas6cbuNYP9NMzQN/rNlDvtdc+l9BeP9OX+vpZAF3Cd4PT9vfKQHdrv0v6lkD1HWbQifv6REy2rrXl2wa2zFe2rFvulX/rV/cSj6s/umF//a7PrcrQ/8rKxrPL7MZS8a7dBH6Xrno2e58FJYMEVFKxM+1mUZdkwAMJCNLd59qtpETCZKZdH/UJQ2vLvh6O7GbgzCyvDvkSfK491ZHukXZ1SEz05SYqlWMGziyZttmkzaueJImu383vKsfggOc91y7IJjGll9odviCO4oABiGS2v0DXSnrDgM757bGE5NjB5OqRYFd214U1ks9N9vnQ9pFYSPfs5HVktfMNPFhKzxeqW1Jv87B9L7kkSAzb5Lhz3b/JHF9YLrDxgE8h3z5rRzKWsLBJdep/euALNmODW88SCtxiByFurLwJLXlhDV3VZwaYlLt1WukB03CmyhHTNy4sXsF7fawfL94ru+vg0vW/5VP0u7azOL/xXvJJ7k0A9fHGTf1/bfFi+sbXjQX6U70GQuEP3GJzlnfjVwZNYUV2vKtMuo/Pdy+7ql37HV/uE8Zp2w5aXn2v3bGV1Rk90A/5uxZWsUWTE22Q10x9z9U3GGhPoAYx+4/jwOSrZzja8Y0N9HxjJZk37m0OAPuWi9A9vLncxm/XsRfH1zeWj7Bh/sXnrdYhoz5S/9qTOmC49i5XWL6z+lgM2BzCKs9t18bW9fHFlWy3WPB2/77/HZbQ/7E3Cf2rLn+8hz4DWWf0e0fbMpwdbecMgMOSI0C6hia5EhCWsFyAEFCR9QUG35WN8LhWULkGzcGXeHDslRcxqJx1tpUBmSCDNi0oL+Fx3Qalm9BsAgEYXS8YC7IbdJGA7btNPlZf6thAuEEWOd9+3PuvnpYM3KTE7w1G28YFWu2j+3vds+O3H8m2gaH+KFgXrNrR/g/8gT/w8sEPfvCxCUykvFHov/f3/t4joe/ZebM0LTUzK0S2yi1IS+Z7fr7A14CA51WR9NXF6nz7fMtN9mT1XFuydSxgro4doS+Z24Sua2rHBg92sz6wvrjHbwDeYLP9og8ETLao3GdBWx+tTy5mKOsSYnXdsm+79Dl/5IeXMNx23P7Zely7hMD1tx2rx4t5l7y69vowfVz9wUdY4BVuBnT6bRYh28lm+rd6wwZ5iMjOcG8CKolKDiTSPX1KJC353mfp6c31ntlGIPudT1WuGXrPnxu0RVzElhK//rpXUrA4nJyRlq63wVrnEed8EcE2OOEd3IvtlwBXXvd2j/fKS8Y61rl9br9zBkYsE9/l8wZT2HifBiJqm83cHJPY65t+24m7suir2bIGI52zCabNO61u82y9Pt0YpS+2/8RCuLe66ru4v8mB2IAjLBG/OOIavll5BiY2ni1O7VJ7yZXB5u4Rr/jUxhT+iMf41B/0bLDGyob6A/8QuwwudA2f2BgFe5/F68Xl5QEXX+DO4rGkoWMGEfQvfrJ4XBn7eznRnoM5z1ZcuA6vuO3cWUd+fWXoHr7LjtYO9ZfrFo/to7A4vNxUH/dJtxvzr16f6ZleO+dNNXy39iWDpfLk6NPAH3n0y87U1077gOSj2XDxesvVh8vDdnCKrxiIE0s25m58EZe2XfqPn9ADHs6O88E4UrP0H/nIR16+9Eu/9IGt4UzcIy5k6X2/ccON0fudbYlNN6dYX3Wfe/Qt29nBMLp3jG3zqeXrcAg+SITdw6/Z5K72qTwD1+x6uaWyL2chO3zD6axaMbhLXrhjIEEe032wdvsTPrtvuZUya0+4Xyx4u39vEvq3q8HfvPvfev/73/8qoUfsAMCCzgIHoF8yvIFtBwK61ijzJceuW+Bc4gyslb3gJvhwVDJzWOdvwN0AskEBKHR+gWOJgnvXoehCQr9k0YjfBh31IETaDkCA8SUql/Q7f5OyLQcQLHnbJGIJx4LVb4SI7LVLBG77nNNPGwi2/5fA0/fqYuW/OtMv3VewLnlvOVnJfMvt+212/hd+4Rdevu/7vu8xO28EWiBjQ+qvbxvNbgS7z2RoN/yS6a61o/HqYskEwH4W/Cq7wOrZ+b57js0Ge93vHbJ9FggiDsm7M5YLI6snfXHrv2R6CZw+ucF7/eee2771fcmH4Nh9Au4lIoLiM0jcNjlPt4tF5NoynL96eebfSxzXBq+t73X859r9tffVAVnW5tfWYUX97d3oETAJPVJus7ZsXjJv6Xrl2XRuiY/ZfDPf2rLPdnevZB4pRVKW8PDtTbj6HsEwIIXUVE9yIKz0U71dU50SBxgO48yQVLfvCKBEzHPmS5aqz+ABG0d2L44igB2H6d3j1Xie56cHMcyzs+xaLOW77ILPaasEgB6SuzrggUcH1B8m1J+VZ3mwjfGS3Wohz9IjgRvT9bVEeW10V3ZVt3MbpzZG7r3rKzcur5/VH8nKXvWJ2C9umRVHvjfmP8MedWysZHc7AODxCLZoRUPtNahxB0PIpt+3rZXdPzK+8YNMNzawO3h345ry6TH74ouLEc/weXElmdhA91tZwsdWV9cXbjzg33AE9u6Kk70nOQwK8se1J74DE2H0YjlsXIzcuK/9i8Xa73Njmf0nOmZFXNianRiUzB74Hb+tzWxIG2tT8Tj87f70ayPH6pbs29sCDuGX28ebyG5s5CvLkW5M4i/bl2KsPoI7BrP0YTqI1zTpEVcKWzzGV3Jo6X2TB+lufZVudjB44/dyXf23fcEWtr82rvN356uHDd572a57yNH1cNw91/aXNxo83QGFtcG1TXWyjeX+16/u7y1Tf1d3/bOrg9g1m986l99Ut1ct7/H/f75/3ztshv6Pv5mhf9XNb33lV37l4xl6BraGvOTHNUvQgc0azTou581IBRIgz/G2jDXWdWbAsUFwwdAMFGDjdMkCAFxf/cBTkF6nuQnIBgwEYIM0YnhHI5dECljKWtDbQL7BeYP2s2v0zQJk38mxMtLfDiwswQJ02n4T+hsoNihv/fc6QH+D/Mqur7aNt71rX5f4qH/blg6aRW92vqX23/Zt3/byu3/3734k85G5Rpt/6Id+6OVHfuRHXv7xP/7HDyDsWAmyWci1/YJcQa8Z+hKqrmu5PQKgnXcgYEF7g/CWLVH3HHRltsztvlvbzLzZuQYTzICuPq8e2dT26fo7ufb8s0SfzW4gXXvdPl5fY1O3n/hS125AVc//1MB/bUU7luCtDp7Z1pIl7Vubc/5ZQn8D5mLQM7+FBatHCcHqfXG0a+1kn/1mC8kiCZbQS+ZtnmfGG/4uHpPD8/n6w3ueEcFsep8rlYCSVRs3YYK7nqOvTDPm6WsHXfW3RBomO24GpXo2oVev5F7ikxziAYK1hLfrNl6wDTPXkSkDINpYmXazN2Nf2WKaZbj8yu/Ow2R+QK/9ZqMScbHKaqDwqqTXpny7MaFZ5e5tANAAif7pvOObAF1yemd9k3eT2u2rzpmll7zyX4NL6/t0q2/Wp+mzR6L0pbrZouX465PkV//2/15Ht+lybWVn5Niieqy22gGEGxPxI1hQ/Tap5CdiiHpfh4F73LU3AeGnMGLfovI6fKHnG9f1FW6hnTjDxtAbl9e/2e7W73pxYPVTucurujYdWd2CQykDJ2Q3EqZkWB5J/l05wN9wPLixMa9j6dGGm7C1+rLj/MZ+OHC2dl3fdX825dGV4rZZ/o5bfm8wpnL53GKPtrLb1QVM3D65HI3/r/8tJuqrPpOJPtJnXKl9hnqNXUvvu6YEPp7To4gl9c3UWxG0fJzPPouX4tO2DSZfG2IjPtmkQR8xhR2tT/ORy1GqS1zpGmWqe21ifUKbFivZ4NZ/edTtE/EDhrKfjf0GHPXxyqa/V39sZnGo8gy412dv9+9vvsMS+j/5JqF/1eWPGXrGvIHAsQVbgXYJ7gIJw2N0agk0BNIlV0ven4HVBgyOtERS+WY7LvABAQ6kTYLjM3KpzCVcwHwD0wYwOlri1P07K7TBkuMvKClvgZwsgpNgufrdQClgL3ivTvZ+si7Joo8Fpr1nCRMZ6HQDCTtR9yV52x/3PvVtXZegLCDeNteuAlbLyHp2/lu/9Vtf/tAf+kMvv+N3/I5Xm0r94i/+4svf+lt/67EZnmfnvaZOn9Gh2fk2kOk91LXpl3/5lx/P2iMe7PiS3LVfgVp7JRYRgQhFswT1c3LYnA+B9qoy5LREvmvMjKhn++J1fbX9vfex9+3vDQxrZ8+I3CWXN8Bff7ny3bqe2cz2+96vbjKuHuDF9ZO1wWvDNyCub95zt1+3nc8C67WJrkH8BPz1e+VlA9kIW0Cqal/2U5Jv1t3z3LvDPSJc2Z6xl5Q6R0c70971kVC7HJsBprObzC4hkbTZ1FG7bpLoN4y06gTumlWCOUtGYY1zVoMh9uRFLiX8fe4snCX8lb3xip1Uzib1VjYkO780cKFPLcvfVRB0sNjY9+41QEinYUO4VfkeCTLLKilIV54BT1ZL1c3YNBjAB+hzYxHSazltejNLJQ7sgCUC6j56t1x6Y8/rcHuPe8Wf2ApLyXEfZeIPVhLUj5sEd157+747/C8/4bfdWx1sfFcoPIuDMN+5+sZmhXbmt3R/edJiATlWh8njONtVh/7ambzV4fbn6s93feQ69/pcfbl2uZL7kseM/8aL7nH8xoHlGVtvbcfblmPyC35Htj53VVFl0V96x/W6n/9sXIAZ9Ex+j7HZp6R2FFv3mXG6WH9gWzDWs/heH+t1bzbHTFYrTtic8nbwYeMJjNePbE+Sq6/63EEoMXxtar/DQP1R/Gjw8Gu+5mser/Zt4qJJhbCjV/JK6L0+l1z66g5ykQsebiJ7eQR/3XhMVnrh85fLVg+fWdtezNbPyx3YgvtXz3T3zPfXn7Rx7f3WpSwYtjGYvxhc5ltrp/oHbl/ZyA0Dw51Wm77dvzcJ/dvV4G/e/Y9N8dYQF1DWsZbUrvNZHsLo9tySLAn9go9mI3QLUBxlg01y7gx01xiBu8GL7Iye/B2X0K8TARb1AUgOJkiQf8tV5g1eO4uwQZEswOgmF0v2Vt4NwBtkFpDUo8wNBgBhgWyJwQbJDQoLhktS9t4lcuq8QLlmvmC1fX3renbdlnODVv1kdr4A9R3f8R2PQNUMe+cKSj/6oz/68gM/8AOP2flG4wvgHbd0nm7TZUTfs/N9NgDQcnuzWHSZvUgQru1en+ArBfuCafJGKAqgjbBGJiztjDAgG8nvOSkzCGR9BiHkYG/rX/f6LediwPWttY21ZWWuXSDqAvn279roynb7fO127ezKKQjv/euTz3S0sl79XL+8Mt57V87bhv291/W9ft3n3mGQ+pFfz08vQdrn6s3EW/69CeXil6TXzFZ2uHiJKOvbfptZSl5Jct9tOscPyG7GoHJhqKT1GU7CCiTfjFblIs1L2iQBdLk2jghWVrLnM63A6beVLn2XvCWjmWffV+7q2OXG5KlOs7Id00/JVvkbP+mcfrzXnl8ki8SyT3bRQGLYpS4rKJD7focX8MBvCU7nDLpvH++gtngjXi1R38eJxEh+IG5foq0e/mkpqd/K6TO9lAxZzaBs7dsZva6vrB1ggFuLJXRs1YAZdNjBHvtkk56dXU6gb6wukUjRU+VZcp0clWX5PttSxvo//2Xzmzyw8Y3j7MrARTqie23Ci/bcxX16uTh9E324cOPYxvPVu/7f8i8PeV0Mwm/IdNvlOP8xAASH+A17YVuL3asbfgU3tlx7itiTYvuZzexqgNqYvGFKNmxDT0vv83Hxm13zcfhGx9oJG9eeF4dxdddvzOMXey/9rl3Bp/TSPckYzjRL/3t+z+95rGYM12yyZpa+JD++hPvwFfL5vHznxmwDALjBXg87at/FKPZn8HHtc+0IzshNro6Xi1x+cHW3sqv32qj67r1scf2bLW7OwxZxPr7lU0y8/GPbJSZ/Nl5b9yahf8YU3xnHHjP0guYa9xoLx2N4CFP3cRqAcQkWo14QEZg5gtFL9z4LUsACkVuQE2gFTZ9mRnbQQXA0qoXsrJzVv2BlRHNnJ5bEbBDRpg0wOwLbtZxZQn8D7Cb07t0+0E/r4FvmAozvrl1StfqmzzuYcMFwCdcG9QXXDfzPkqyVRdtvYN+2Xbu4vzcBKih/2Zd92eN5sG/5lm95PD/fzvYdT5af/umffvnhH/7hx3vnPTNvA7q1heSpvyXcLQ3t/l/6pV96zIgBd+RsEx5BCcCTjy46XhAtke+/mdfOFTB35t3SaaP8rql+QSldvI6oXV/0+wYG/Xghi/zXZrbP+NraybZz/eHay9Z3fXf72HdkZoPstmnJ8zOiv7IuwV5C8aw9z8joHlt9rB5eV9+2u+s9i2l/BMng9bVIV6RxA312vc/Om132Cbsk++qWwFaWBNVMc9cgnvBKUo80miHe2XN4a/bbTG9lJGc+ku12r+W2td8AAqIXQS4R7dr+bPbX9/oYCUeOyEhfEkhEaJdSVzadLHk2+8mXYBhSKW6oXx9F2ksAWhGULtgovKYfOK48M+3syAqI6kGm9bNndJM9fVkpUFkS+N10LyIuQTagsdhGpxLVZN7VZNsfYnwzjhfX9Be/W6J7fXtj3caHyrQh6DO8UTYZd/VAx0owwk9/6tkEZicT2FAySOJhN7kkcnQm0bNbv9gOx1tJUX31QbbgsYflNUvq6ZHMyyXgOV/a2EYX9dsOKNMbfyA3f9AuNtnvHUC5Nr94dmOtstjm4ugzHLzn/U7n8Iaf8p1btlhsrxnYwTY9fgJL7gDF2tXaxfLM9GGwgP/R8bXLtaHKs8Fj/gknregxCJMP9weLzNZvzFofudyQb20ySw56h80bS5XD5rb9Hsnq/my4AeM2Dv7ar/3aV5ykpfbN+saR/tk/+2ePRw3ZK5xYjre6Wh6wdgTzYO6N/TgVX1i+a0APr4CrywPoIxvbdq++6AqnT9bVDVvcwSByL1a6Z3OQbY/7yatNG0fFI7hCL/3u+w42q1sd1W+wOduqv97u3/e8w5bc/+k3S+5fdflbH/jABx4z9ED1WVDeZHIdiFEu+HBiTs+QJeKWnTDMziOHGSlnViYnAvLroOsAGwTIUMCoPkteOr6jz9rKOdRN5tWFACtIat8G4w0k235tB3ZbLrDagL/Ao0z1KgOAkX0T+iU3G9QdR4AvQVtdL0BuwrPtv8EeWN1yFuBuWc/KeAZIZAWQa3NrYyU9H/jAB15+/+///S/f+Z3f+ep1LF0f2fr+7//+R0Lf++MjXs3Ml0h7NpEdJYP3wkcYC8iNfnYtUlm9wPfOziMLl5C5p0TezIRKEOEAACAASURBVH926hUxEWd+gOhaNpr8DULs6O61h+1jfbX63OC4519HzK6due72o/bq+w1gW4/7XifH7ftt39atvq1H3VvGMzJ2CYTrlbX3rC+ujq6/Xju+cq1+1pfTgxn6+tmMtyAuaeqezmeLbBQB7Xjf3Vt5dsbOPs3Uw6HFWD7run6vTUt6qtNsGD3fQS2bQHW/pMLMgWX+2XeDVmSSKN8kJH3lk11vZn2JzSZp8GyxuO9iDZK9vmgQhK+JJWxh+3dJFeLXdWJCMkq29S375u/9vknU2quZd/HQa+mQuupKZrv2V2d/krsGP9hFutxZNLPQ9LOyV19li43srX5nw5IPgw5snc42EVu9XUK/AzA4RfXVBm9pqOyOsdEdXPBIwrbjYsLaM66yWCWBqlyDFGbT8Zn97F52ZCULTGBjydC59NQAg1UREs6LS/1mi1vWknSrbDbZXi5Q2VZyaLP+Wv1o79r+cqXFyhsDtu6NsduejZdr++x/63oWO7aP6ocdWKtOfK3yGswM/zwDDpOyywbWJDfsjm8vrl/cgHdWSO2qHo+rpGt4VZl0yu7hbZ8GfTx2YeVM8R4Xteke+1DO+hWZDczqU4NNz651TeVum2EQPzAYuZzWSpMe8bH0vuvzkZL4+Enco8cNPeIDd68NsAO6Wq6215Ln4lLH4ax28Bl13j69dqZu/fssdvMnGEOnmwcsdsCs7QP2qw8X88jcMTrfeO77ys5G+A/MXIxeHe53+0BdDvUb/f3X32EJ/X/+JqF/1cVvffCDH3x0X4aTgd1ZSkQUSKxhMtgbLJZYAX/EwYzFjjStgxhYWEe+TsWJADrAWIAQiBEEQICEuHbBx4gx519ysmB4g/AC0iWEZNsAvmCjLI5J3wCCHjj/EsVNElbPzxx4dXgTwpt0buBV/5YpoAFAcvi9AZ9+3b/9umV2/OpoQRv4rj7ZCnkLSgWklo317Pw3fMM3PGbOGn1O5l5P9zf/5t98vK6u4FSwKlAFhKsThNez7X1mry09sxyePwg+C9Srz9UN4pU8PY/fUtoGIAqQjX6bnZdc2eysdnqezcZYq099e+til68jc7dvnxG1tZtb516//uS6DaJsY8u4tnHt9hKFLU9btw2vq2/b4Jp77ZV5dXnb6ff1OTa8duuate1tp9F5qzEMQsJJWAE/vb+73zZlqmwJqvvMPHRdZNVvJK7jiEt1bAKxOGr2S9Kz+zZIfGCtpJVPSPglTtVtOarnXqsbad2+6Vi2bnNIbaTjZIfXO3hQ+R0XX7R7Mb2y8i1YijxqDz9F4AyUXFzrOkm6WRL3rg3ou8VH7TBL3jkryarHRm1k8qx2Mkk6lrg3MCkeu1/CV/vMQkuQYBw8NQiDA9jYTR9WpmfEyVwb6H5loSdxYn3JMXrzOxst6dFfG2OrA+6J3+sXtWHxuLb41x/06H6DHst5xAC4KQYb0DEoxZfppvvEouRMTwZ9+c0mmc9wWnuUlT7M6lbWch5tMYi82Lr1LPfZJCUZvSlhsWgxcbFh8e7iGIy+WP0M7/ba9bGNoWxY/fzKsnB7hXTPYhK9G8iqHDF5Bwngn7bCQXuTdN7A1T6Cpz1r0/qsc2wjeWFpspiRt7qg+zu+OLj8ES484407SLe63P5hw7dfYBDMM0jF37Tht//23/5Y3Rh3ipvYOd0r7P75P//njxn7+Ajezj7Z9fo/25SYssmN2+6Dw3IM+l09X/7Qb7ayeYd6apfVUOyMfGTaJHx987aHzGwgXcMZZTvHXtihVSUwhV2LtX1W3uXAO/jO76+famvc9LMxQ/8mob9M9J3z+5HQM9w1mCVXjBUJYHwLPutojHhJVN9zVGRAAN7RMYSQgW4Sq07OzrlyViTHMWCG+HAyjryrAzhU53ZWYAF1QRwgCjzdX2BFxtZBN2gBjxu8gBXgk7iu/uljCeG9/rZx+2NlUt8OGFwQob/VTeVdmbYOenFsQee6w7NyLsl5BviukQQJRoC10ft2af29v/f3Ppbb9yxYz4UlWzMnbYL3vd/7va92ti+BLjjpO22snhIkS+IL0F0XaTZLufr7HxvgWP1XVsl8S/j7rw2Nerf5jFm2rqktzUj0PfAPqJuhXyJCr68bQNhBhiV92vmsn689kn37/x7b35+p/28fX4J3MeSZzPTOtxabrm6uXK+zyUuOLmm4930mP9g6ry9rz9oDQhAuWj4vqV+/hLWSSwmu19lVdqTh7tDefZaZ8xMYuuQOCZW8SHwQTzscS1TcC8cl5TtjgShJTpdkdcxmeRsbFkcMJqijtsF77ZeIiisS184na/dWTgMh+TQCuPi9hBCp2mSO7i+2s+fFqtVLZSQD2ZZI7sCL+NV5ZL8+MnhIj1ZwiMObnIpBm5hXVphS31a2a9YOJTu1wSyQRETSS6bFDX1GZmR8k5ONla/zvSXTBlDVo//qk/Db2x124EXfKF/crox0XPu7DydR5ib0cHL9Wpt3dYukTZ3ZL3vX1t1grzqWG8DWtSe2I4b0mdxeT1k7sgP7ACRrspGf/i7u8vXLiZ5h7I3t7rEipvPLgW4sWL+gS2XAsPXrjQMGdnZghT/ugH3fvQkGjzQo2L1W/lT2HUSp7k0o+23gxMBg2JIsXktZ2f7pjA4kiOwQZpI7O7GnhlUblWGWvvuynfrVbP2NXQYeKhNu8PeN0WIXvOJ/Pm+s6Tc58Sh1VGfxpEcWS+hb6di5eEeJfJMf8ZT+bdwrqWfT28+b3D7rf4MP4mTX70D0tvtZ7GRbbJ1+1l4XDxxfX6E/9rGYtXi3dZGFzpPZffCFjW+cwVXct+e0dW2N7MrSTjpn1zAgW2rS6e3+/b/eYTP0/8WbGfpXXf5Ycr8GvsBwCcySaQFcQFuQz9DWaAEfp1+D24AOXCX5QGlJ4k0mEDDgv46/wRK45DhG1jnMBSFBFREDFOQXtAQ8o8O3brLuKFvHdhBjwXmD3wKIa54lQHeUUTvJ4vNZ0gIotv0bWBaUVk59vfbh+wWmDd63HWszV95LkpeI1Nf+gXQBtPfMt0vrN37jNz4CUoGpWfD03Qx4O9t/9KMffSTnEYA+vfptCWdlS+b77NqCmOXHZqWetXnJ2upJIK285GwlQbIlw8///M8/gqaBppKPRse9L7lz1e/8BWy6ouuVa/W25G77ma0tGV8/WxvautnU9t0GpM9kJ9v31+YWj259tz2C5JZ3cet15a2NPZNn271tXeL/TE+rD77PL9iHYL6DUwil5fPXv+onibMBAO8rV+cm/LDRrL5kuHuXrCeDwYDqRFAkNdm9V6BJJpIfEaRfKwHgP2zPX/Ihy0+1wQyYmSekGk64r/oNclSnATgb3K1ukR2zpB6l6VpvknC9mGFQBcG8s8d8t3ZunGET+mlJtDiztu2YuLMbIUpS7lL3ytQPyVU/LaZ2HoksQUhPkqPui3hXT/coZ+MfAi3GIYkSU+/V7p502fUGCNiX/ltfuHF6sYW9GKjhh7Wtx5DYzybarajyuIlBJXowKHEJsDYbqJAE70BF3yUUi49kSNa+S7AWYzcOqLt2WskgIXTdJsX8Z7FpbSX896hV9+FA+pDvLJdYnVengbvFzPUV/qlenA2n2Fj2LP7DsOUtt41bN12uDn3XDnqR3CnbYFbxs2MGuvtukJ2tesSEfepfsqxe2LPH2zyqtI9NiDFm7pMRlm3CaJAOjtNf2JlsEv0+DXLuJorwhL3xxT5XP9sX9zs+dLkWPSuz6zb20E2xoomGkvle+dsKx9oaT2npvefocah0v/zjckk2dePe2qHYu7Itj2Wfq+vr+7BbrtE9fd+Vbutfm/zzrcuP2B4777P2LmaSeWPA4uvmTGxbX9LJHWwSw3agAAaQEZ6SLR0WYz8bCf1ffYcl9H/mTUL/iia/eoaesQNd4LLkVADgbIjQkmH3AwzXIhkMn7OQhFP1KQBeEsxpl+QDbeRyg9AGi03ofQf067jqQCC1DfkArsnG4TzvuICsbg53SZi2bRsXdG+g2wGS7ZurR4Cm3+h779lEZYH2WZ+vrpcALDhun2vP2s0SjRvwF/BdB7SWAOiHzu3otWvMzrehS8vtv/qrv/oxEx6ZbcDlZ37mZ17+2l/7ay8/9VM/9QC+gqzZee0ic+Q/4lDCXUAIJJudR2ovSK/906fAtsEo0tCSti/90i99BMrK+Uf/6B89AmWBvWurzzP7XV/g73zyro+uTvf46uz2BZk28SCvNtz+oJvtkyvHM1lcs3ayRG7t/5K+tdmr22u7K8uta233YtTa55ZZGdceti1XD2uztx393oGnOyMBf+Bon3ZLNtN+/ShcsgkTgmj2WTJoOSVsNOukXZLHJeL7/D6SIjkxS2/5qATOdflFeiCPchGT2pBsPdoiKSTDzph2HQLW9+rp+vB1l4iyI6sK2CySZla0z3ydXi2zX71XTzLsoOtN2pEpmN89FwvZyCahG6/WpiXE1SNBr/7a6J4tXwJqE6va5VVp1YsgSjK61+ywPqxOx7veoxMGVypHkug54PTvvdpmPbt3CW33G2BZ2cVz8UjSrV2Oe2yi4/VLmJt9r+62XG2FYfpOH7ETvsif8Q+DsjvLvW95oEM62MRBQqEvrx43ZttYbZ/7X6zS3mfYzV4NcLHN2uQd5xLO6qSLxQr6gFd94kj64HXx/HIp+nd84wpfujxiMXQT6tUhbpTc268SbjJXlgFHG8SKZfU3/6CbfUZ9+SC7rT6YK3lO115h13kDgew2+fhH8tiEsvvpnw8nE+6RnTUg7xl/dVQeG2lSQXn6ELekr+pe/eNRsGj1LdY944I7SKBsfKoykr3N8Zpw+Pqv//qXj3zkIw+9NKHQKsE2Be57nMQGkJdbrh3izRsn6fRZvHwdH+Uv9L0Yzh7FErp5htfLI8WNjYOvi/3qk6wvb9/Eu+/yl+UfZKIHdS//8n3l5wNsli/CNXrp/JuE/jK+//R+/wevrdvkY4Ea4DJC1wna11gZ7QYiwc85YLJ1cjZAvyRog9Z2E8cC8BxgA9iSLG0gMzkWGN27I7kcXUK/jhYYrxNr95J/+twgChwW2FznM9l3ZvZZMrVguSQawaDX1dv2AzkXmFf3vivnBg9gs4F+26Rc5GP7eZOwDfwX8Ny7AQkAFoxLlJudbzO83jv/vve977FEr2sKmM3M//k//+dfvXe+4FTgv4NEZudLqs3Ol9CbsTIifYFZe5ewrJ6yichqs/Ptut/3Nub7xV/8xUeyLhkzmFCSliwNOvS/trJ1P4Os2+/Xx/hzn+vn68fKuH16f6//bJJ+iaryttzX4cba3tru2sctf+Vae11y8Ux2OqDHZyRo2+W6tenbB+tbZoCQGMkvErEBvWP1u9cYIqB0zCey664zwxsJ6xisUCYZDQ7QPeK2A7KdM7svyWQnZrxKInbHeITJzP/OOCNeliWbbUeKK1t9i+2VaZbZLLtnhTuXbHC5zx34gJOS0Ormg/lzOvOHHJMTGaeTxe61jdUh20yOxYWdsa5+z7LvwI1EWgytXCvCFjv7DtOTVQKzsSm9GGxUl1nLbCKcM6gjTpnp3XolVTde1g82wtr4mTyVZ1aTnSCZtc2MFlvkt13L5uix396JvYSVPPQqOe8aj20YCKIX9WgTGzJItLPrEhq65ptL2vXTxXcJO18V+z0usruaL/le+9oYCC+yc//8uXMlhl4dZnVBMhlUWV0uXm6M3ji+/bK8a7/zoYvLHV+9rJ9cfN4Bs/U5vAvuVscm2/qEnVqVozz9nS5uQp986cVKh+7xp88r18BagwU7UIZzwDeDWgYQ2JZEUqwJkxq0rywDmfmPgclsPHvNB/LNzvWpD7e/6be2dY++2EkvOH11Dlf3OP60/Qb7+HY6Tv42x/uDf/APvnqWvgS+V/1K6ONFcGFjzsWvtRu+tXyJDbDFtVu83rnl7Ru/Op5Olv+KT7DE5/Ke9efOwxr13EEg9dCpz/r8+ti2G2aJH5tHkEdMwkkNVhowMFhQGTffSA4bGF4+8hv9/WaG/jeqsf94rn/rfe9736cZPkNhmOukEopNnBk7J7jBZB1zDRrwbeDcRFe97kdYBJl1TGDAefZeALhOynmAHUAHznv/TSCAyoJRx5AFgPi6gYALSgjoBTwyCCjrvAvOwMEnXSzokfUCEN3fJPqCMX1tOcrXnrUTRGWT2ZVPH26w2XaQiy5vABDwAXG6LkD2vPyHP/zhl2/+5m9+vHalxDmiWdAscW4zvJbcF4B6BYvd4tfuNqGyQVNBy3LjAjLb1c61ie031zlvdj65eq6/vm+1QLIUrLO/5PWcYNd7JqrP+4ds3iC+vrV9sQSNnVw/5CevS9L5t7rXV5zbJH3J4iWXyth2XTvZ+9dGrk2vXK8jD9tfO1jEnpxHLK+vr55v+8lzbRa22I1eEIel6lzcjBi07Ljk0zO7S1y6t/K8ws5z4WbHzdwhbpW95DVya5acfOtjkmzkt3Oed7dM9OIdXyazGFHdSBay1O+WgYs5l7zTUfd6xV3yb+LkcQFL/G3w5Znays5n7UnxbLk9e5QYILhmwdmB6+AEcr+YZxaqa3w3QLcDORKH7q0NZqclZrt3QuWQjV2xk12BYcBAsiGB7jPcayBjfWdjqQ0Hk8tgQtcmzz5exF730bLKYSOLM/XBJibJZ0XC+vN+hzuVk7zNbm7so1N9gkvQN1m0kz0bANBmdqx9+3iKtnQuvIULYrk+W2xE7tk/n5OwVk469kaCja2LJ9u/Vp1YieNxCbaQTZfU5+eV0Wd+x79wI3JujF58xXfEBX18B/nY3HK1xXpJiD7uHD9UHxn42JZ5cbdr0vkOzOgv/pOPwoDlC5bcXzuxD4IBJoOC8KnfYQRdV0+/9ac27uAMGwzLup7NdE/3NsEQjlvl0go/+5AYtK1d9V//lWPz0LW9Z/xMH7P/tZ/7fQeocTm2vFxq9d33eEqTIr/v9/2+x55EVhE0Q9/z9PGi9v7Z1zRubqDv4d/2Of8Qq68NeORpbXjjQm3UJ2xKO3Hly2V2wGg5h/vJib/45HeLLfS+g4J3BVn3wXU4dHm5mKKP2Zu8QD8v9pADxlYGfdVHrZx4u39/6R225P6/fLPk/lWXv/UVX/EVj03xkAuG8gxIHBMEGDvDXidYUsdxN3AvieQgHJ1hbwAy8rbOv98XTPqOpCzoLaBxFkmNUbFNcgR5wXcBaJMI7epziTRSssFbGcjAJg4bfNUt8D5L6MiKXD5Lqjb5ASCuv0TP/beuS5RukNCmDa7acpOnPb7yKOOZzlfvK7vg2fKw97///Y93zjei3MZ4JeRdW/BpV/u//Jf/8iMIBXrNzkuit635QITSf9eanbcKY3V+CdrV6xLwgntBvuf6+96O+wVEu8XWlgJ9ddvEyftfLxHePt3EePuJb2zySY/df23BdZcAbvlrX3zp+vH1ldXR1n/l3jZtn6x/rH73/utfz/zVsev3izXOXSxY2Vav1xZugO5as8jN1pj5NsMDLxdLDOo0sBPBRHD7tClc5WbfJfXZi3otf0YIBHoJfW21WVPJDfKOjCAguwy8e6xO2dkmSYQ2GGjwvP7a185sVWfEVcKo7fTUpyQVgV6dd14/VZa4ZZa4vqs9keQGy+wuLQFYwqvd4p+4sSui9L2kjd1JgOls26t/JUn0371mYKvToxP6id1tPyGvK5tn5emqc57XtiKiukoiqqMy9MH6efVtvF+s6Fz11Fee/03mJZIXl9Wzy8zpDXEW4/XjytP3Vi71z670dZ/ps1eHtiTYrOj60CYNfcdLdoDiEmGzX+JO+lvZyF8ZEj6JxvIP5TbAJjlIf2ZfL6ZULuxcvJJs2iDTLH3tqYzKK/nziBZ7Zgv0gXssZ9t4vwNW2wf8aI8pw4zhxfTleotl8HHbR5/8Vj38B29buddOd1AATrnWQIJHbpLXpFPX8Pc+DdzB/47t7L+B0sow8JOsVqFYaWTZfIMs/GE31G1gMfnzRTZQedlwbTHIpF93IJB9mJiSxC4WKZMt0qMYn8z4qX7bmEefy5crq/jjFXYtvY+31OaeoZfUN2BoH6K1O/agX5bL3jhf29Y32Ircouv7jlu7lv/0qQw+ogzYvLrpHAzCJyp/y9iE2r0wAe+BR3yq4zfeGkDqnEecyLb9pK1wRd9tPOAvdLF6YHdhwr/4F//i0vff8O83Cf1vWGX/0dzwWHKPNGZka0RrWACRQ6yzet7odaR8jZ4jcpR7T/Ujml0DDATwDfCdvyNvnEIZnByoAfgLgBxtR/Y4GgDdhIJuLoDSi2C2YOp+4KfcDXycEygueN/kaQF6A+AlSTcJAUrbL6/ru8oit/pXJrIra4P3yrHXve5+facM5IAdqINu6suSml6z0v83fdM3PV5Z16YuEaLssmS+mfmf+ImfeMxsNKLcvwEiclWmhNqSOLPzEhrkaXX9jNzssb6XzJXM99/Id3L87M/+7IOYIf0RDM9P9z0i0NI2S1PXX9jI1e/qeHW33+mQDa69suXV//ar+ra8a3fPdMSGyOf+e1y9z2xobfBep7wtf4+t38CPa7dr/6sHut42rx5WP+5jx32abTJLLMHKpmDXJi+VFyEsUd9naCsL4ex6G4jZOXmXsitvCQbcQ9jNGqyMS6pX35sQ2cQpW+04+9Vmif6SOjP6BieRo37nC8lSfZ7zthy188j5kp36YmeVk8nSe7rp3pJRSXP3iFOew4WDYpo2s4VrE8mCDLOpiHjfDSQgXp7FljCqy9Lw6tQGs7KVg9B3fp8vd333pK/0DhPIZHZZDPXIQb/NBmprn2Z5kf7K0Z/J23fL7XdVx/UPequcndmXiC1G0Ef3sB/nO5bdh99k4utWRrBFvkMPG8/5LHvr3v6tdFqOIBHeBGL9UvzeNi4HgmHpunLXtrI/M5tsb7Fo7UuMs9ImX1dWx2xuWGJYO+5jft3PrzxvvdhEJ5cL7G86WHxbbrK8YY+/jtNtzFKmBHlj2PobLnpj6A7gmKHfPmcv7HYTTLqx4kmC3rXKEn/hiAHU7sVX0m8JbBjHDq0EMtMOT7Pj6mGD2cLacvXFByo726wcs/RsCofdGH25nfJri2RPf4h1G/O27BunFm+Sr4G1Hg/8w3/4Dz9WP3ZvMv6Tf/JPHkl9/KikPpuE8TdOr01d3Fg+Kb5qg/bo4z5hwC0HNm4cXY5BZ/xhbc8xAxt8n9/rs23H2issWHldK3eRV7GjymZX3c/md2Bdv+555W0s23qzwV/5lV+54es3/PtNQv8bVtl/NDc8XluH7C04bFBktAIGg+UMu7StYwwWeCwZW/B33TqfhECAM7OCLHA4AcUABCAh0xKp7jXqximACYdVr1F9joKsacvWs4n+kvkl/5vQr0OqdwckljRUxk18tXn15dgSkr13ScMGYe3Xz5dcqGMD6xKEBc8lZBvEN+CuTi7wLqgu2NKRgOyc+go6jRyXxPfsfP8FoJKNring/IN/8A9e/tyf+3OPWXkb4QV82y/VUzAz49n9JRoFb8/lsQvAv/paO79EpXIjqCXyHgNodr6lUUh/ZUbgJPTJ5tUwdHAJzg1YiyjPAte9f8vdfmU7t01LCrYv3Xvvu2VexFt/ugHy2t5ee+31GZKuDd56luitP9w6r0xLLJTh/muz/NjMbP1r9YdHOczi0qsy++y+SGM2gYSa2c1GzA73PZuVCO8z45ULOzf5RRKzMfaXvF27g50ScsTDDPBdTs0vzHiVhCDtsN41iE0ywLaIYElP5e9ziGZ5JfXJYxaFLipnEzp9lt4qzzOrZtskXZ4nh5mSPYl1dVZfv/sU3yp/Z31qQ3U0a9wycX1FDon1xpy1CT5i4IbO6zuxke0YnCFzclhlpEyympl0jcTcrG7yda1BoO63nH5Jdu2ToFstwabIB4vF+O7p2vQiWVkCDj8XN8TmysieW8GkbglSCVE2JpHS7xsjNx7jBQY/cBu4b6DtkuhNirbsTY4kCNuX3cfnzKiW/Hje3Qzdxl2YskmD5d/5toSev6TT4pJVEzv4IkYmk7avPsj8bEDh4tjeB8su99gYo+y9xvdsbJfjX+y8cYmfL/4YSIMf6RcGdoweqiv9bV+lC35p9UP3WklRPZ6xDxfyY8csuzeLXj/ECRyvvvq3CQL7dsDv3dsj+fhN9hje1U8mHjqWrdgfQXuXFyXTcueNFzikvr+c79ox/69MyeQmleyxGJQ+WnJfUt8ARHK26rGEPg7TKsM+dwUjvFsf7/sOjklU1x7obrFFW7a9G2+XDyx+Lj8Sw7TbuR0o2XwA/i4nWL9ZfpFc/RZX15fIs4MDyz/4jXbvgApbl3vBKbYt1m+MD9/rm7f79xffYUvu/5dvlty/6vK3PvShD336EglG1FXrXAuy61TrlJf4CwiICFDaBGCTaseRzA24jHgTPU6BKOxvoF8bdmlhdZBHm5COm9Ar7wLHyl8ZSCDglUjcxIlugcJN6DfJcG7bSw46Vx5wAqJ7/lkwX1Da5GsToCViS0QWiMijjLURungmi3ouAF759VXBSl3a2kz6Bz/4wcdurAWcNnGJDNbv2Uo7yP/gD/7gy4/8yI88Am/PzXuXvLap32Z0XptkAEAis8Ct/rX1JT5rM43U29W+Ee/K/YVf+IVXS/Aqq+BfWzzH1/teSxKeLf1dArRE6oL4BtPV9Q32l8yx623vDarXdtZmb137e+34WdC5tv0scK8fruwXE15X/jN/Xnte/d66tGXxDkm4fYGYmg3KfiOR9bNdtdf3V4bK7z7PpEvI+zTos4MElp5aDnqTFmRNciRpkdBpT3LxM/IoS2JnEEBsoHdtMisFj2Hj7XuERYLGLxFtAx4SN3FAsmLAVsKwz7+SzfPc6bH7zfAsURbfkDLywp0+zZpvorM2H7YYNHBcORv/HKu/KqsErbddIMAS8e6RpNTOrrdfAL12v9ULkkWzzZ1LnnQuZpppX0yRkDdLkQAAIABJREFUDFWfspBfS/TpUD9dn6xN8NBn15qx1M99WhKt78SKrhePs590sm2BSfq+z+5RNj9yDC5r3ybz7NAAFvmXfBvA4Rd3QEq9EiJ7ZGy7qjMdZBt9KpP+7uA+Um9jtvy8eGAQyyoxM8JmRJfv7NLw+4jF6nixceNEx5/h2CY7e+8mROvfYitbMlDIf9aPlM3PJd/6BW8zYMJfN8ExcLcxXR1wGF7qK4+19dsxz9p7XawVUbUj24VJVilVZv1Qkmt2fQdudiCPP9YeWNqx+Ea683jLnaWHS2IunYvPbHRx7OKU39u3i4HJiSvTQfd0vAG23hjUo4y9Cjg8iZs0S1/yWDIfn7HSilzi4trL1t93Pg+vYed+dh2/v7GZze31tz56E7vXlvXPygxrnunqDjSov092tn7A/vUR3Fh/gDvijUlTmLVlk92Ko64xcNS5Boo+G0vu//w7LKH/X71J6F+Z/Vsf/vCHH8/Qc/qdGeBMnH8J9zOyu4H3OqelhkBX0L3O2+8lcUbBM+JAdR1unWEJnzYY8drZME7BATeQ0wGZEN8l7Zx/gULiCmwB0A2WAiYgWbBaoHEfp94AufUCHfVe8F8dA7RnAKsv7+feT74N+gtoiOvayhI2923QXRtaYrh9DOj2vASlGe+W2pfMNzvfu1MR65aC/fRP//Tj2flG1QuUfdrZnh5qg0TJq+oiTQUts/M7g7QzTBs4t0+1sXKTMYJaUt+fXWJtsJeNRt4ketl4gdLy0A1at+9eF8ieBT52s4T8Bp/VCTvX790nuVsbIMPFg5V1y+VLiyUr7yWUz8rZurY9z/TxrI3rw2ztkqBnPrHYtf50ZSBH/W+W3ayyneDhmvatD8OvXXIvsbN0v8/qzX4k4snUTFG2Bd/MRMJCOGzWNhvvvkimsswI6vPOw1AzMZ3jF0ighAYWrE/cdvabf/Xd88bVVdsQ+X5vcso+DDykq9rUPfBaYiehM1C2iaAyO9Z3GF69koeOLbHy3XFJWvWZzV8cZHtdl4zpKT17LKHzDfjxMcTPbI+yJPSbIHROOxG89amNt+0lQDcGt6trE1dk07FNPJT/zI8R/9vuZLublNX29dGNl2yn+9rg1EaHGwM3Yd++1BbHxC2/twwxUjLetZsc7rXK8XgMna++DdRtUt99XZN980cJ+OLp6pMc2UaxwACv1RMGSG55cMign/i0g3Wb3LJJsVm8Znsbv5Wtn/jeYqO4slxsMVt5uM4znFWGWO8TDumr7d+dwBGXthyDPNVXfLX6RmJv4F4iayPS6tqVEfYyqP+KywYGDZCk5wYj4ws28dw20gsM4l8S/+rNv83c74ANX8F9nvWDWLGcs/s2VsNxfSx+0+sm9HBKeeku7tI76b/t277tgVetSGj1o1n6OE2TJTb9W45HZjZBBrYlqa++taHlltu/a5/agVMsV1o7v/z5cpvlCFdH5Kzem/iv/8Ls5QXKVSadbj8uH1L+6uT6oDaLvbCrMhtUeZPQP2OM/+kce8zQC/aMZI2TM6yT9h3IIMQZHqIT2K3RIpc7yvqMaC8BAuo7Y8QhkA/OLcETcHd2A7hdUEgmJEJ5G9Sc32MCfJ9G2Tic2Z/VR/KYaeCICxBXd65ZYkbuve8CBT1s0rvXrDkv6Knf+Wdguf20ACq4r8wb3JVF/84t4GknUGMzAuKCmeCDkEV82vyuHe17dr6A03L7rotI/e2//bcfM/Ml9Z6dL+gIpIJldXh+rtHoiFSBu3sstdsEEJFg6+weUVu9CIYFxDbBMZrd4AIiXKD3GrJspWuSU9vX754FrNXzhS36XZ0vod52XRvRri3jyrJBc23omb1t/2+Q3zKvfZF17eS2UdtuG2+w3/55FuCXhD3T6eph+5jtPtN9toIQSs4RSCRqAzLcRWzYPD1kK9l9diURTBbJRDJKIrrH0tTFR7N4COQ+3949NuFCsGAq/UjsJYbVb6m8ttDffQZ8+xExtmM3nE1+y/fNWFe+WTF1db1E2Qx89XWP2SL43nHLtUuMrAJwv1nQ2t89MHdtZne43pkds9HiQecs4e1+7TIjbGBnbWwHPvgU29EGSYZ4kuzVLclVHjkQ/c5brt41Bsa9biq5qrPrrUTwpgSzvGaH11dvrNjYw16rmz3eGePlEKuLZIGbG2/1Nw4gufP4lKRFPQ3eVs6WAdP4LPtcrrKxZwdMzNL3uYM83WvjRX1UPTZLSz6zu58plrK9fLw41OAyO/JYig32PI+/3IR97aCPlQHwCgbT9+UCG2+XgzxLJJ3fMvEJfnOxkQ7Xv16HtctBDX5ukr5JWf6evnCNzqnLgMs+K29Q1Wqirun+4nDXFZ+tEjEgWx/0itlwN/2HR3C6x+Oq0+tnYaSJqc7tyqzuwy2qu6X3/dWOyq0cz9zXJzjwZ4qDOKw+7Fr2kS53lclyNjHGAKC4hN9UdysLe6zxO7/zOx+cq784Uv89s222fvcmUvfyNr7ITpb3waDbxrVdmHFtxvG155WfrTjvt/rJutjpGH3KXeDM8qjVuTKzVb64dnmvXS6yg1TJQierg+VE68fd+2aG/rKw//R+v/WVX/mVn95RRwkToGZADI9xLWgjD0CEg3Fcs0ScAtA9c4oF4yWiyuJQyiDvlg34EapnTnCT3w0WknlAaoCAeSTjOiswBZSuI7/ZJiDReaNwC3KbNJD5gpDfm1RsX6yT7zX6E6BsW5S5idYC6zNC4NgzsFl9r04WcLf8vm9/LJjucTrLXnu2qxn5loJ94zd+42NZGALXiPH3fu/3vvzYj/3YY/Q8oCtJ3k3otL/yJUoRqfqqZfFIrL6jV/JsuwQCx5I/Gdsltmf8+6ycnp1vZDuyV3kRiogE8lZAb2UBYr0+uP2+MEV3e0wfb18/sy33bJDhX3vvtaNr51eeW9dnIoQIuvY9k3Pt+3X2dNu/bVq73rbsPc9sbq/dJG5tf8nFkly+L5nMNi2hhxds4Cbe6lpfRoyyFSs67Hq/y/rTp5mS7q/sTYLJ4zrJGxwi09o0O5TspLds1OZcduRHZujVrKEEyPl8wZLXyvDvOXr9tTjr+XfJt2e0q7s/dbEjz6nSQfeZtWQb9YdnbrXbc+ZiIizbzc125URtsyIiGSyNNzi+ZLM6PBqgz9dmFj/49a5+0JcGLiyTrz3pTExMtxKG5Ou+zhnUSA/NKFaHAYzktPFd93pWu2OS/mZ/JB/6sjJqKxvbmcGVM+ytLBwhmU0k9Fn/dn11eY5+29T1BqH6rk3Zem1pJVRyG0Qw4IG8L07C8B3QqT04AHs3aCBBW26CbHefx2PyS36TTUjqd3m8PlbHftY/ZuhLHD1K49l5fYKPbExn/zjPDnxs0rD2uLxt4zHes0mipJA/8NG13407lwPADraq7stnYJ4Es9/VnY7ZqLL0qTa7Rr/BBYOUcJIf8pPsLduEYwYBJP7dHy7EJehhV21sIg5j9hEWcjXgs68Y9DgMTDdwc2fpN/Ysb2GznddXm/TSsfPbB2KYuMJ+dhA0/0hX6SUe8x3f8R2PNwll5/GpuEq73ocLP//zP//Y9yc9sbc+2ZIYLs7Cgf1kC1Y/sG8DJ2yqzx0EFSeWX7ObPtPrrZ+etpyNtztQyq7lGKvPtXnH+UY2TOdwcfOo2671KQk9OS5XW47ge3b42Xht3f/zHbbk/n/9Zsn9Kyr71vvf//5HQg8EgeQC/HU+RsxJOL7rOJ4ACUgZMOPmdBt0+24W1Sit+wTinR1SxpIh9XaMs28CfoOSexFPoGY2TXBcMrKJppmSTUpusDFCeutGDBZMFrT1QzIIXBugF+Ru0oekb0K1wKDdN9Emy9rAs2vvfRd0yPYsIXxlgf9+g6ata+1r+1d5BZRm47/u677u5du//dsf70otae4vglcy/zf+xt94EL1ALjLed8F268o2C+yel/MMm5ms1TW9rM4FFzbKlgvSzcwnZ+Ss4NcIv9fYZGMFSu8T774C487OC2grw+ocqb4J75X59sPV9dW3wLiJ67b52sXaxurokg+6ITdC8sw+tHOD3NXD2vszW33WX1sX+dzrHN+FH+oR0P1+1i/s1dJFZLLfNj6s7y29rA4DnjZtgnvkN9rfb7PzNs1jI8h/stngrO87e0//EjvLgj0XX73ksoT82jWdVZZZ866xq7NkyxJ+mLV6N2AVYTaDKQFlZzvbv7hsdlIfpIdkTnZkWQJWmXQKu+Fwx/M/z4j3vTIR8eRApuil32LT7m9Q/RI5A4D0dGdqOu7xAP2+pHqJJzKIGCZH9yLJLaVP/jBkiXxtdU/1SSwru/u7thls9iwR3ri6M8wbnze2ri1UtsGRZPKaRomGQYJsxiw6+yZ75VVGgwYencIVJLH03z1my3clQd8l0+6pnXBkcUx8Z5vK3ASJTtQF6xYju96z2Gb9DfSYJdeO6jLwgrTDXwNFtd9ssZhW3JA4StQu7vIZXA73Wfyn65WfbpKLTtbv8YgbA/RfttJ98BJ+sS9ykhtusp/9ZGs4GCwm1/Y77Lt8dJMojxHBgX73l67pm3yVV71d65Gm2uC6eERtsOKieuIL6cpgE/+HFfDdYBzfN/BUmSYofO/T3gv0sTFe3218xSP3+uV/+oIdbx/An66x0mPt2CqCZuf/xJ/4E48d79NVCbwd79scr+92vKdTPBlm7YCfvhR/+1zbvvzhGS/tGPvT9tqtTTgG/KcT1yjzxng2tBi31y4/YX/8Iz1q7/aLflvdb5vETn67uKQ+8cRALGyr7s/We+jfJPTPkOmdcezx2rqMg3PlCDtCuwFsHQ/Qum+be0nzBlTJ8ZLWJQxG1hk6QACMgsbOmnOoZw7Q9Zz7OvMmC84JtjuDggRuAOG0lZ/MgBxQ3CRrR9VXJoTnmbncQYOtf9u8JHCD/IIOvd1k7gaH1fsmRLdP/b4gu8fp4hIC7VjABriOrc34nqzZZsvXe+/8N3/zNz8S+p6jLwBVT4Hlu7/7ux+72xdcIlSv2wzPSLykpz60XBfRXx3cPnpmo8kYAfDcfAl9ZbX0v9l5z87bEMdMTOS8hD7CKjDQpX7c+rfuK9f2FT+9/fesLexSMLv3rP9v3wlQ1ya04/ate/e4Nq5tkN31bJ4c6+9r169rG99Y/fq+ddADn+Ej/HEDOOzasrNXRNLmVh1Lxvs89PYtTEH+FofpqnINAkkqDfZJRCQ1YY5ZaAOaXatcuGXwyjU2L4PREmr9oS21XZJhqXB6IAc98n+6kiR5ppzNG2AgH1vYGRv7qFgu26cZfzPJSCuiZ+ly9XrFnQS+32ZGkfWIkTYkg/hYPfa2yMct480uutfy8k0k9ZG+NVuHONOX5I6OYXq6o+8luzCxY2FJdSPLBhf2mnBnHzeq/AY5rfIQv25yvMk+P9/YFm5ljx2TLIm39LJtacC1ZOXuZcJWKit815fio4EEn3gHG6b/7MPeDORNHxKajUnsfROL+n5nUTcBujjHriVCltwbxCLHDuZ3T79xD/4vcRQXvM2iOiun5cweA9tkY7HQ961v42jnJQTVi4stzi6O3qRmcXWxcLEPnq5uYZdEpWtglvYv/vO5jTdk1IbXcQp1iQ36xsqYBtr5YrZTX3cPndWubM8kVPHZaiKcAH51f/bcb68oXP3Bzdprg8P6F1exwqly6u/+Ol89lt3Du41Za4ewQX+uj9LF6tPkk75fvpqf7GovGFuZ+WQDTa2E/K7v+q7H7zbvbYa+zYfjLiX0ViCyMzyF/4mp+mfl0MaNqYuH1x62jOUU4jMfY3cGaOmoT9hEVzswBU8Nbj3jUBsL8VN4k0yLH+LZ8rrNIxablgfdvtWfy0M6lg2m/7f79yahf7sa/M27/zFDLwAB2SWSC+qbAHPUJf+McAmw6zgjZ1UHBwfUEupN5IH9BuZAEAnwXWBZx1OONm5ivecEGWVVl1FhTsl51StoIUEblK4Ot11L0lZ/GxgveQYuGwCBkH4BjsoBXBtkNnFZPd2Aegc7btDWb3RBXn2vHnrX70tANkHb4LMgjpAopwDc8sqe6WoJmNepVF/B78d//McfG+H1bJfnc1tCbzMv8lW3kXibYnW968wELtl5RlzYN9BP3p45e9/73vfyFV/xFY/A1y6wP/dzP/cYzTebGLFoQ5wCeaS5gNgAxCZ4G/wWIm5gEwi3b68trd5v8HP/+ijbuDakve7RL+S+wXht71lAvDLfdu79z7Bkid2267b/QuyV6+pwsYTNsIXt861nsc1gUYmjQRuyWlq8s1Cr545HQL0eaeuvvnygxMcsvXolUBL07CrbNitU/Z3rOiP8sIvd0xMSxK4R3iV9XWMpajrJni29rq7ukQxLxKwGM7CVv+xS7MqzOgAhRnSqD1GEzZaJS5yTF/GG9WbbtNEAnvI8g9+9XkFVnZIA+jUzl16tuEDOI1Nm98UpgzrpBo6JCwZ9Fuc3yeEr7jXAUJvohw2bzYYXuwKCfYprYkTXmF00a24wvU/Jv2N0tX6fvtJpGCZ+J7fl0mIIe9OGdBXWlbRYHVK5tStsz1/4AxsQJ8nR8XSxAxDJsis+DATxs41Z+pSeDWItTnaNJGDvXWzY5GFXIrr3Pubh3sXJjknoix12ujf4U5voy/J9mLCJM47gc+MoOxJn+ef2p3OO3Vi0+L1lv04fdAaXtPNi5uL22sxiO+4lMVzetFxxJ1/ImD3uWwM20TMIZUArWUzmeHxGgs93+sx36gs+Xz8b/IKdG08N9ng8o3ryAzP13WPwoPKtLMw3l3/yixt/q4u+2BZ/6zgf4DdsRHnpBCYlo+/Vk26Sv9fWfeQjH3nwrt4uJIFs5WH/8Zyeq7eXAMxT//UhmLT9vDa38V7/i0fau22u/O1bdkEfazPLd8WX5aPLs9e+13a3PnKs3viTemHZckoJfcfuQJw+Xrtb3kIWPhH+fTYS+v/HO2zJ/f/mzZJ7EPrySOjX8IxoZqCcn8Ev2DKsrlnnWoNf59vjXX+Xs2+A2USbHIiCETRgwBEWPC8oKE97tP7Wgyxor5kOMtwBjSW7S6oFLiQHmRVUK08g3kRdPQvWrnsWXDdg+g6UBPxXPX2+CM633AXRZ/cu6G0SAqTuwMO1Df3E5tS3Qd01wG7trkS4pV+9G/WP/tE/+tgMz47IzTi13P6jH/3oqyX2zSBFhvQ9glYdkiaj4s3OCLDZF9mq/wL5M3m7ruSg582SsaS+Mn/iJ37isTwtwO2vekt+JHotf+28OjfYsJ2tj32wU7+fBZ7P1J9L4LbMDWbXl1YOetl6L1HdAMTmngWl1wVy9rPBk9/dYH7t9TPJstc+wwtt4kfbJ3Safa4f64+O7WBRNiFpXALFriWA+qPj4VyDAWZuty2ds/eCpH/9XkLWp6RSAi8hrn2L75FRpLS6kFm4sjjrMYKu87oldUWca7+ZU3idfOw7WfKFfpulR1oqz2Bq55ccm12yqZ36kfVkrT5JlEFUCXBlb+xRtlmzrjeDrA/Ft65F2LVV/5gVptudqV0sSwe1zeMREl2DLF3rnNixKxL4giRk48gmrRJdJF1SbiCp45bA2+yveiTDtWMTeX62fiJ2bkJJHv23/uG766vfMvIwsrZZ5dH9dLKDOmuvbGH7pO9WIrCBjfFsfsvUphvL9lq4dTFjj2u7mNVvsQaGw62ta7lG7bfbev4HX73+zgD1xlicwgDC8jE8BHbCEv3ZtZsMb4y7cWNxcM/5fnVh4Gr9Z6+trvpLooY/LN8hJ/k3QYOH2sA3JE+Sye7xeA1M6xj7MmiXbiVGuKnHU6yWqK5k7tN755MtW9vZ+85bYaJdVgnlg+FGdRkQqO7uwQk2oVcPLKMLeM+m4HTH2Ye66Uqf7Kwx3IUV8ElMSk4DYw02NUPf6+t6q1C6i1v13Pbf//t//9X76eMz4cryE7Fu7UTdyx+068ZbdrE8QLuUWXk4O7tQ9uUc9LW8ffnJyuFeMrnONVs2PWo7u9zBRzGITtgqH1vuzibXF9bW16fSeZNXb/fv//4OS+j/t28S+ldd/kjo11iMMAkQuxRpEyxGfYH+JrZqWpBZUoW0rQPfREEdSxR2JJZjCcLrjN27QLYDATeYrZOvYwrAnIsT3fokRRx1y6sM9S3Q0ZdAJAACif1UL3k2AD/7vgRsvytzgUM/bdue3aONC8J7z5a5QPiZytqEeXXX/fpOYPaqul6h0khxvzuXPfzMz/zMy1/9q3/11XtRAZwAhqQu8RbkI5Vm4CJQ5N1AtDpae6WTZE2eXrvUfyPaJfPNzhe0041EzbLp6mzZWiP+q1vfu2cD3+pn7X6D0bWFvecZ2D+zE0Fj69C3iML22w1yty3XXsixde89z+xQO9TLZ/jQ1nHbeQP62ub6k7bt/UtCtpy+w8RLjAwWmUX3zOb63hL7iJ5EDWlxr4RAfX1ammugYO1Rci5hrdwIpUQmmfUln5AgdU32T/7KRY4kVHwxe89+zSJVptnvykPYN7FUtviCXIsPZtxro6X4ZqAthd9nWpPPhoMwlh8jgfQqOUa2zbQj2BJ6yaAk1KoCy2ur0xJaAxdhTfrYhJ19WiHQffoZibOCYW1p40T3INW+S8yq24DJ2isd0q0YS76O971+szO1pMRGXexB4sMH0lltIO/GRDObXbu4rR/gObxmT3aqN/CSXDuYzlZ3oIF8fdpx3GCsV7yx7U2O+ZK+eR3+4ESuv1j7OnygW7Gf/2yc3/ivT5MxO8yWd0BIEtnMG5/amc3qoavFw41V/E/yRyZt2qRguQ4bpYvFmIunz/C2a/g1bF8eSCfqp7t+X2x3DewiZzq5MXF5GH9MvwbuKsvjOB3rNz/eWLKvDpTIszF2AWth4LZF7DaQln+Ew2bp06eBreQhYwP9YZ3B0nDHShZ+94yfLIfcvhUXbbApuSSfNtO/eNFvq0TSj8mUr/qqr3psRNzERXKVRLYpXrP0cRmrI2FG5cMDdpIMl6e8js/S6X6KkXvPDlCJLzde+83GlsNU1trr2jsbE+dhEp1djsDnXK+s7TcDEIuP8Da7uHxHHfxKG3xmQw2mvN2/Nwn929Xgb979j13uN7gxUA7B2ZeAcAJBKyPcgOc8B7zO1XFExCj2qmBHaTmOIGhZm6DEodUp2PXbvTtqhyQucfd9iZNjdMNBF0AuGdgg2nfBZxMybdvg6js9bh10qGztAmgLJM8A8QLJAtwmMqvHrrnl3rZdGf3e+pTzumCvT11H534jtoJYga5n57/+67/+5U/+yT/52BTPEt+C3vd8z/e8/OAP/uBjdr5g6LlDALhJi2V03d/x3fCGDSEGK9/r9N41XqX3lV/5lS/9F+S/7/u+7xHwALVZqNpS3c3Mt0zN7OXWSafs5wa07SPfb4Ai7w1sr7ObZ0Rg+9R5wUYweeYLV2+LEWziJtOrX+3dtqkXyeTj99pb19riM9v+TGR12+re1YPZ0T0WTkk0bRDmuekwYAO9+xAuNhDZlGxKtHamMxvyhoQdyc+eDUpZ/rzPJNOVhGqfre4c8mq22BLuzi1ed74/m/Dpu+xa8gUHq59cEkvXIGIdz4/FmsiimSyzZunKIzL5d/fQkz6svGTqXgMZVgIkQ2Xlm2bYu45/2EMju9If+r9zZspsLNhAHEyXYEvgJeuSf/i2sQTG7eCDtpLJcn5v8RBX9Av5tQ1+6fNswSz4DopX975hQD1sfAfNL9FNNnbfud2sb9t0Ce8mYuxef9Xf2XQz99kQ307vlS+JSi6DNriF2U5JkASrayX0l7doHywSjzbR2SRp7eTGQ7an7bBbG/xW5/prerRhZn185a2tHgXR7sXP6pYwrbwbP5cPLb8i13K1yoMzBo/SPXtkH4u5G18qc/Ft6+PrW+8mLmSuDmXot+2//JsfbezZWAFnJPXpGF9YrnEHLOFY8dxgoplyeoSDBlnyr+rut9ntyuGT1ZEewpz80iaKBghgaP0fpsPgfCGMsXs8LrScavnas6ReH1Y/3u3RDTEATneNhL5y8W38pM2HW27fbvctv+/65CuZj8f0HH3fd5ZePFuf4WPPcgW4sDF5OQjbxOvWLpaHLm9iY2QRg2Ep+72YkJzudQ+f7lOsqlzYtnXxBcd2wOjiznK/zTu6l1z6cmMdP8xG3szQr2f8p/f9rQ9+8IOPBRZGzBgeR19wZ7wciNEtqWaUm1hsQitocqA9tyC75xfYEdQNGgzasQ1OgArQa5e6OKxAEnABjHWklU27bxDbACcobALAvDZouS65kCafW3730N2SB4nNguCzAHcDAOC7n1vnlnPbumCEnCx52fPaKPAoawkC/W7wX0Li+cqenf/Wb/3Wx3L7ZsCVWSD5C3/hL7z8w3/4Dx9JQeDWpi10eVeCBIxmmnapqaViq5e1aT6gvzaJ61V6JfKNYBf4em1em+ElT38lAc3Me999dTWyXUBcG77Ec/XKP9nV1fP+3jJvUN0A6dwStSvDXq9c/SeQbQB+Zm8bsOj3JvTPfGrLXR+7g323z/TNtq/v/HdldO3V2crMRtVDrmxCcoNkIm0RNLNubGcHANZvESh9jOhHLLM3STq79ehGn5INpNJr3RAyRIDs1WFWaomPckocYOMdUJJQVVbEtHIkVLUhO5dQI8uLeQZVk8lSVbNXZo8qB/mpTWaK+r6vZZPoSdz1haTWoAMiXrkGMCoT0faogM2o0ik9d0+ymv2QqFtqnx4MLHgEovoW0/WRvmdL9EK+Jd8bZ2GoWee1S3rST3TAPyxFXwwwwNg1kom+63eE26CBVQrJzY7rC0lTZRsk7d5NajxqtEnn9sdi1iYY5JfI0ycbMUDL/vZVcTYJXP0a2GdbSDI8WLyoro0Ziw+L+fpxY7JYvUmtNsK7xcz0mY83mFE5JXT03H0ej/DqRINKN84v/m1SceW9MX+xnc/vYI34LtYuhmzZlxd1brkMbGd7lbO21PU7cLf13dUomzxd+fkK28yPzX6zwTvdTTMWAAAgAElEQVRDT1Yzo3t9+vZ2GrYHbyT0Blpu/NjYBcesYjIIVlviK/VvXKFH9Qw6msGvfv2uDnbGVyWn1bN9sbbg+fjOk33joQE/13XvDq6ZVCmZ/5Zv+ZZX/dWsfAl9r+bttcEtw88f5RU3Zuo/NrGJNTzjM/yVnPBtk+nNXzyGs5xSv6cb2Nwx2HJtiA43ma/+5af40uUR7G/l3/IvF/O7smvHYmPf4RY82f7u3o53TQOfn42E/v/6Dlty/797s+T+lQk+EvpNtDhPAAqMOc7OHDCuPi/QC/RL+Je4r3FvIFTPOrsAz5kEGobc+eTiBAsGlb1EV113RQGw0Q4zaf1eQOJ4gIWz09meX6emBwCwoH+TInWuvgS+JT5b/urrgswShyUl2ur6JQdk2vq2DQtU5ACAW87qFbjusb5vYEa+FuDcF+HuvfNf+7Vf+5id71V1Rtvrz7/+1//6yw/8wA88gor39hYg2ckGw+qx9LV7zUw9m/1YsBbs+kQitbfgXCAuoU/O6v6hH/qhV++0zw5rQ5vkldAX1Fue1uvsgPjWtfpGbOn6Wf9ccrd9ffvrXvvMPm9C/zrbexbUnrVDn6qL/a2d3wRmA9+9b+vV1ivj1ZPz9Hll3zpWZ1vOkqklSr7DDrvZR9QtX7ekmJ0L1Ev6+DpM8/xn92an/e+ggUc3lmhIdCTTBkHpSX3pwWu1apeloRKnXc2ERCBG2X/3Jkvldz7ZOr7LWOkLFi8Gw4Lkhf3dizSvbaTD/LPPyiCbmISk0X/XVnfXX5mco49mzeqnjje4VvvvhoSVH2Eyw7UbWnXMcmkrEZRtwMB9ySQmSTgQ8+4Rx3bg2iCzJHOTcT5jxlDZYhJbcH4Tyr5bau/6ZHCt/tF3XY/owyK+5DEI92S3i1v0oH2ViTvwHXzDfX6TyWCG/vdoxM7Olxj1+66yMkhPPja+A7N0KZZtfddHF8/4c9foUwnTJkurz43LlmAXH5KnpEmZ9UvJp13Ub4xarFX+4uazWP3snu0rNsouxWnt23awA/7HhpdXLAZ0vb5ZP+g7exAbXGsAja+vfbCd9aHlD5W7mGzVEbmd4yddX3+EQ1YaSbTNvlfXYmztseHmth93WRvoXisFwgyDipVRPdkvTO/afodJZNi+2/iz+l79kIF/G3SrnPQt+V1fXJ2ZrZds1he9jvdrvuZrHhysZ+oNGLYpXhMr7Xofr0lu/Hl1QD524RNGkKXr1iflHOLfJun8k5z0ceP15RjkWxngKwy/cR4+dM/qbXOP5RLrW4ub2/4rLx4AB8RI1/Eh7a5fP1uvrXuT0F+EfOf8fiy5XxIArMxUAgROBBhukgHkOa5RtEvcL/BsQADKHEPwN6NSWTvDgXjsyP86FZkv2BuVuwGWg1lqicQKEADmApJgtCQOsAMD57bOBasNQojbBjYAscRCuxD3bad+AoLKXzlWllfHv+C9L+/6+MdeLa/bti5hYOK3DeRT3vbl6mJJwgV2hAIJq3+b/W6p1zd90zc93oVa8kwnPV/4Z//sn31szNImLXbelsTr7x2YsqzRu7QjSrv0WN9rT7IL/n1KaLquclstYKl9m9v02rxm50sCKsPsfAl9m8uUDPVsffJ+JgK2/rIB5hK1vU4/0etey6a0a89toNoEEbFeG/T9GTm8dnL7VzvIfG1pE7lnulkbc35J473/mYxXX1cPV2cboBezzEQ6n21kWxL6yJvnJs2WXyLLF2Ct8pHLyojk99crGLPZznnu1pJuvsjekZVNZvQNAs6O08cma2YnDTatvUhaixFm4rtX4mGwzE72NoS6mMR3DJB1vjb1O3KSjMg8G6zsJd8I8g4KVM4m/LUlHfW3yR6/tMlf5+1lQSYxCLbq52bMJG0NBnQ92btm9Wem34Bg9bIBfaZ8GGlwpbLCJnKw7T53Zp1P6esl9QiqBPUmzvSpPexx/UabLBm+2IJ48sfk3/iiLHYEm9e/N46uLN1jYJ9e7d3QuZ0lldx3bLEbnvENExb4yvoeHLzJs4RjY/BOKPAhq0nuYMri55YhofeKSTYggS1GVJbnqq/uYDr/upiJi/i8XEJ/08XyJv0mjq+eFmcv91hsX+yk2+Vpu8rj8o21m529Vze+Wv/yAfVpB79cfLuDq2wsWRpY6XyfJgeK4/23eqI/z7RnR/1babQ4pB8NyJFPTLBZqvLsbF87q6dBhe6p37MBCTLdKn9j+sZwyeaNkasHeMgvlntJ5vEevhZ/6VXBPUff5sTtG9SAU3sYldS36rBPjxrqU/Z1ucflsfoCpmjfcllcDo6uPfnOX/k+rE0fylobrp4d4FuMu9/Vsb4Fv8Tv2y/6f/GVP8kt9JXYx/4NVOD6MGBjSXbS25Le7t+bhP7tavA37/7HDD1gAIAZi+Wd61QM9BnocpYNkJwOGQFEAg8DXzKwo7SuE8TXUchCdUBhgR7Z5kDq48zkWTB7NmuyJEp9G0SvLMoHApx2gatyNmlS7o7YbjDl6DdoIWeAbcFSuzYYL5FQlvY92vEFX/zy7o//+hLxDfSC5MrxTKYN5J1X3w4a3XZtwFkA0xcFwF4B11L2P/Wn/tQjqS8Y+mtp+1/8i3/x1ahwgS/CrVxgaZCpAO/Zee/2RXbJjEDS0Y5a149GpSs7+UrmG3BoM7yC74/+6I8+VgtIeMzONzBRctZzZr/0S7/06tn51e8CP3k2UG9w4Xf0TP/XTi4Bv/20wWdtc31jZdy+fXZ8ff11frsy3zKUv+Rs27bnl2Sur78ykPNl2/5MDy6/xImu168lUGwr8uNVcYhbx/Z/y1kyu3jIJw0MRPAqr6Dd0u/sFSE0o7QrlXaWG64jHJL0xVcEATGW8MDjZINN9ONRlc7VZklm5SaLZf98teOVi7BZLi95rlwzSJ6l96y6WfXF3crp+sqp3K7dmdn1/2Rnb5aAVxb9e6wh/RpEkAjb8K5rYEn4oi0Sdasx0qVVP9VhQGf7Rzl3oIBd67Ntb1gVdugrsTY5PHPLDtOXgUffJb5LYpdspx/PJleexxXoOVvY/QDWr7U5st93tmIAZgnrxiC+UNlWrNCrNlXPDkpIorbd1Smp2scGLqk2CSDZXv/v2o3J6tn433l611ebXKw/iyk7uLDxmX2mo/Tav2SrcgyKeIQsm/Ms9cZMGLkYugNx8GpjwuVki60mSBbjF5uuDy4P2PaR58YisWwT0h0QWA4HazqfjdyBIphiEEUs4NsG6+Avm8YNyaLOcCysNXveY3sNouZ7Zs/hXPeyQbYKL3fiif+xHYMG8OIxGPrpd7/8N59418vLf/1PX37t4x9/9WrSrjVBEa+wMefGxdXz+hbf7tgms3TRMTaeveCtdAOLkxv2dU06jOdYdt9sfW0skW+5vaS+FYg2vIT5Bpn154ZmGLH5xeYfy9vXdjZeb2xld7WHDpT9zCfZ9dbvGKxbn1Av/1obrj6xtOvU59j6G5m3jyT069tsVdxeDEg32UZ7Mr3dv//LO2zJ/f/+zZL7V13+6hl6JB7pM1spWDEixs6hGOomFhJIzgjIFlgWtNc5b/K5gXcTT05E3h2BF5gBU/c9c2BOJUAnxy6NlBzcJIGTbTs3kNHROjyyYgRQwFG29nSda9y/Or9kSOCmw3X6O0vxOoCnBzIACrItARQwt72A8xKAC3hb/gVGdkYWhLZg16x2m+G1Ecuf/tN/+pE864OC3Xd/93e//PAP//BjRDhCXhDu+LZDQm42pE9L3NbGyCUhYrOIskAkkCdHI9Qf/vCHHwMOyfqTP/mTjxn6NjJKdwXAZu07V0Kfb3XNDjrwr+3fq+MlRs90eQP7EjzXb4BaMrt9tf25o+Jb58omkG1gvf279vm6oHhlWF2Q++pEoN1gyAe2HdemlbO2ryz3XWKxwXUxZr83UOQ1ap7Drv+RqCXLZGLr6oeX2aCZ3wim2aHsvEErs0hWBdgdO7nNvCzOGuXPdpNZkivJQbrgoeWYsMtSerNT3cfPausSIiSmsiKDktDK1L701HmDkmYfkouM6YYv6mOzYNVnabwEVEKPELm2NohpMBMmWN4uWaIndtpxqyG0a1+P1jGvEaw9nq3vu/4zS2+gcOPqkrvFWv0Ag5KfLsVWMnpLx91PQZurF3nf+LW782tb5/UXvzVL1zVsmawGQLrHwA48W11KpkqOWlbM/rVP7COzJfWS9R2gYBOSdxjO7tk0+4JjYmK/u3dxYf04mTahd67j6rocZgf3KtdEBPvuGBvXb/zQEm9YYZVL+vcoSPFEgkRumAzP+Ig6N2bctsJJuHvx78aTW2e6hg36cPH5lid2brxQxyY6+mpjBn7H7rWv3/XDDsSYfRfrPQ7S78Xf1RW/7dov//IvfyT0tSWs7d8+OPn5+v4+O59deAa/svn8+jSdPJ7R/89+68unf+uXv3zB533uy6993ntfPv5v/ruXd/2Ln3v5t7/6q482xRfUV/31f5xhXwm3MUnZW9+zWJgO4CaZdwB3uVf22PUGJSX+cZ42J25ypZn6yiuBb6KifYxK7n/5l3/5MRhyfdSgwMU6WC3u7qBLbYOHy0E7xp7oYhNr/c1O6GMHftkOPr+8aH0AprEb9pxsfH99an0P7sDKrYu87N05cWnxf31Hm8TdcPWz8R76//M7LKH/P7xJ6F9B+Ftf9VVf9djlPqNBMpZkbSBD+JaAAgJA65ru40ybrADudT4GuQmDgGeG0Kj9Ahh5u6bv6lGOY2TaIKB8n5xPQs8xgc5NDgRn+nHdM1CgL3oV9NRFLkB1y7jBmiwGMxbQgNGC3wK9YHkDwerDudXNynATuBuwtqwlAftdefpqA632176IjmfTm53/9m//9v9gdr5l6yX0jQwXPEp0msFcsobcS3xKJDrWtXdkney7NNdo+xJOhLFAVyJfQt8ytAJvO+33DJnZrshBwbn/vhf0+qe31ffa2xKwJY/PbHGv3X4TfJz3m/43mVg5+OQGqEse11/JdMt9RjzVufVdO9k2bNsuYVxf0LZNhJasbnC+pGf1s21hi9p68UeiY2bO8/IRHDsZR+wEZzi5pGTbsCQG5tmgyd4LNr/JBs3gW3UiobP0uLL7vjiFdCYTTFqdIW0dSwaJf7JJqhCiTbb4ibLyQQnt4hI8MmMtwe545aa7/Gix2K70u8EazKhsZLAy+r5kSB9VhoSqfuh4CXK6SdbIcvrcGCb+eIwCLnSNJe/d0yaYyjFbknyWrbI3cm28oK/wKwK/M1Hbtut/cJiNiiOwiU0vWZcse+Rocb1zK1flexa+MhqU7Bj98i32sRxCTGZf9G1g1EZbXcfmKw/57zhds2WPUUioKtugUzKxn525V797cZ3KtzGaYxuLkHW+I4bwieS0h8TGF6RcArJ96djFpE2Y0iVfDj86xzb/1b/6V48BtOVCZF6c4gP1x3KDlY0MF09Xtk0wxAHHJBPLBRbXxY+brLAL/QWD2OrGG/d2DLZsm6zagSMwFSbaj+O3/bbf9mqGVuw3WKo+GBQewNn03Ixnb82xcsebJrKdtcPqNsjEh2rrriT8xHve+/KuT3z85eXf/frbO977xV/y8oVf/J+9fM6X/JaXT77ni18+8fF/+/Kv3/q8l/f88k8++ri6mgCofWFT/d8sfbLo742NN6YsLtCb/hUn1mfYduXATPZo8LNzyRaP6fn5nqPvEchWUCZXvCb+0+rDln+3OZ79RnYVkUFdcb66DSL2nU/diTrXsDXxdAeA2Z62bh4ADy5Horv1UXF5db3y4gJsc+1VDIGJ2ndlWUwXo2Gi3+KlQQG/1a9N2WT6frt/bxL6t6vB37z73/rqr/7qTyMAAqtZBMa2hprxIK8ZqwC85J4D7KjpJiScEBgJqEa5qGODoQCwwZe8AECQ4ewSfgGOQ2yQ4/wceoPYktx1eE5NpgWdDUyC5dXDAgHCxkmXYNHZyqj8JejIB92Qb4O9a+h0y3H99seaJH12bEciFxT3+uol+wYcAHmDvLYsuLGzgmsJ8zd8wze8fNd3fddjMxZ/2d5f+St/5RFASuJLdPr0buXVpcEBSxsDP4HxEjqBGUEW3JKv+xDk5IgstPN+cjWy/1M/9VMvf+fv/J1H8K1+KwwKzCX0Bbdm7wvMS7AWnFff2qot62cbfG5ZS66UsTasPNdt+YI/u7v6WZnWxp7Z/ta999361h43Mf9MhHNtbjHl+u3aIJvdIL11CLir25VNP9ERLER8zLT53GX3cIAPaeeSE0kz4iT5tgdDRKpz2ZcVIAYOukYSUPt20zD6kSiRxVLm2tj36mf/kvbsfzHL0mY2p4xNbLreBn7K5NNd9+7P+/yXf/3Jz3n5kk/9m5e3/v0u8enBTLsBOfpogKx9KpLNAAk80Vf6xECC2ZD6IHkkiJaBR7bJXBvSZyTazOragJln74TuN11WjkRcf0kEzUonE+ypTrO8Bgzgcp/IKRLI/9iLT/5547N4fpPJrhevzbzxB3L4XZlm4tkr/KB3dkHvK1/XVmb1SWokBbtaQdxb7K/9dqlPj33vUwK3GznuAAsSbaAFTpuFvL6vzRurKmOTRzjBDjvvURMJSrLDgWcYt3FSTIEpm7gYAOLPluB3T7Htvrou2UyQLG5tMrEJ915DJnLwfQn3Yt7i/41Di4eLY4vh/AgGpTc2ILHbeNV3de4M68Y4SYx6yNv1Xhea/uxLIKnsHL5hw0y8MbuJb3hdXTpvtZ/n15OrcnrspT4yuGKwCO+BAWT/5Od/8cvHP/9LXj7xuV/88nkf+29+fUXBf/tfPcrID8O1T3/Jb3v5xLvf8/KPfscfeHnfj/7fHsvuKy9+EbbYHM+khTqv7+HC9AEL+CzMyHetuOoeg2Y4soE3A5IPzP73rwHND5M7vtNERrvdN9GS7bQpXjvd99/S+3DbvkZ8iQwbd9nsct7NR2D5zQPY6zMshC3r32QwgAN3YNszzrP+e7+z6c1dqiN/YtvLz9cfn/lax8gCh3CBywu3rL6HS5+NZ+jfJPTLLN9Z39/60Ic+9B8k9EApw2Ks64ACHgez/BKwXwK/CcOWt8a4hAVok8OnoCAIAxhgDDw3qXUN8AdWSx6AinpXrg0yuwJAwDFaeOt2HqAoc8Fqk4wNmACDPul+ryc/fa48m6gABn2CqG7gvYH9AtY9T6fKlDyRaY+vzGsXC6KOG3xZ/RdM2lG1keA/9sf+2Msf/+N//DEy7K/g8Zf+0l967KpaIl+C3vI4M3H6tk/PKRas+16Q2Wct9b/AsoM1ZKutiGbfC4rtaF9QK6Hv2Pd///c/AlkyVGbB/3f+zt/5CNoRiJai9X8DytX7JZnXr5ZILfm6fngJ2BKg9c2bHK0+1g+ewdva6D2/9W8b1++2/LWjDWC3vbeeixvs8plurr9tWXxqZV1f3O/IuMRnZ9bMqlt2b2Z2g/XavP6uTNdKiMw+N0PqFXj5cmSzmRtEa1cELF7yh66T5IVZ/TnX7yV9CF7XS/4QCwl/15eYfyoC/vKul3e/fPLl5XPe8/KeXqP36XzlV18+9da7X9798qmXf/vxX18l8Pnv+byXf/OJl5efft+3v3zwX//Dly/62L9++fTnf9HL//ytj7+8fPITrwYVrG5BOi15TT+SZAMEtcvu5rVjSZ7ltmY1a5eZO/rvd9+biVNfbbOpnzIcqy4z+2GORx/YWsfSkUQ2eSTz9Fofwxo4tH2mrPWBTdDXX9Orc2zb+SWwHTObiSzuSiTXbp8j1VZL8BVxYG14sUcfbJy+CWW/w+1k6Jnc7jHrzcY6ZxCl6+tHCX+/l+CnR487GHjdwY3Kpye84WIgmxKHOs/m0gEZd2C3du9A95a5MVCcXkzk76tntiKhTyZLrndjPH2hr3fiYOuCzzfph3ESD1yLbsQKgxBbPpxmM894x+vay07I4zpl6qPku4NG2gwTu9Ysf/dbdRNOSlrNylsJkY3AAXiR/B3f++rjBk7D2b6L//A+GQwyScS6ZmdSHzr73M9/+bUv/K0vn/jC3/Ly33/ZR14+77/+pZcv+H//4Mtb4d57v+BR58fe9/tePvHF/7OXf/lFX/byhb/yky+f+49/9OVzP/3Jxwa6VgfV9w3q9A+3tw83ZsMSmE0+fdh5y+i7xqMDO0hlImPxr+/KbqDhd/2u3/XyR/7IH3lMthh4aDPgv/t3/+4jqW8ZvkcWdqB0J+PY1/oNW9hEOb3KS8R392o7fWzcX96/sR5uisnLp/mM+pTLNhfrdjCvNtyZ9MWaypHsw4GOkZ9dL27oQ/4Cm/yWE4Wdn40l9/+nd9iS+//jmyX3r8z6rQ984AP/P0vuOSxDY8w7wsbgl4hySKBxjX8TUXW4Zx1zyfkSaE4sGdoAI6ne5KDviCqj37ZsENJWzrIOu3IvqXL/yotAOKd+erqJzLPE7CZBOxCw8iEDgHKT6yXnArYZt8+U0OhXMizoLPDtddcuniVDF0gvAANTJKLPAl3Pzves1p/5M3/msQkLfdUPbYb3Pd/zPY8EusSmQGfDsEtsJTueQS1Q6yvgSbf6OL0hFEDVrGf3FGxL5nuVXo8FtOz/R37kRx6JQbouYPasWQl9I+2N+LcTfwRhQVyb1h43oV9/XKCnU3Irc/tMX9D3BnT2ssnB+s/WtfKsb+w1ytnPKwuZ18Y3abmkRPlbzpW3ay45hCe3/VvXM9n5+vbJ2ir5kXgk0VL7naHfZ+c919n9kqmbLK2O2V12xOYi+HY/7nykLnv3HPQOImxCEkmTnO6sASJX+RI95Do5H2+A+MSnXt77+e95ec/n/Xoy82ufenn52MvnvnzuJz/+8t+9vOflY+/9X7x86t3vevn4Jz/v5Ys++bGXf/Oe3/Lyrne/6+ULP/1rL5/6d7/28qvv/oKXL/jkr7786qd+nSV80ee86+Vffs5vffnYF7z35cP/n59/+djLu1/+5Xu/9OVD/8MvvfyWf/ffvnzq37+Ht3YjlBIavxdfPGtsc0t20rW1K79b/9kl+5aTp7fua5APOUs3kstdNo/E87WucX/lpaOwyCZSyW7GsD6xRHzj3s6irZ3zTza3xHfJLVzn27AvuS8OJoPBnMW/6rAyoDZZCWL5ssScz8B/epDY73nxIjkcR9Dh/BJnkwPpwAqNZDITKlnqWPit76126LgZfW9gMJBjtp7e1b/62cRy41AyswF1WXK9HOfqf+PsYvTKwN66d2foPbJjNUl90iNi/aePTVJW1sU39rP8ZPEUji6PMkCy/GE5WMcXW/6/7L1ZrG3Xdab3r7X23qe/53a8DUmx7yRSpEQ1lmXREmXDsmXLFgLDsIF6qId6TgIESAIUkApSAQpIDARI8uo3A0a9BLZhy3Ejiio1NKNeVGeTFEnxshfvvac/u1sr+Nfhd/xrYtMolQjYhO8BDvbea801mzFH848x5pwrg2fwbvKC54NnUrfCG6UORla5zycrCOAXPt1W6no/b3njH95L59X95xDMxKr0z7R28NRyzGF48E/iSOibfOk6XIb5GY6W1J65UYcbFzRrlnV49hYtPf230uRAs3qk04evafPkSVUnz6u78W7tb5zSdH9Pa099XfXLT/UBRmMI6xgceviAlVFuD/ybuhE8Yfoj62knrSNZeu/7ZZYeXYFDj71i/k1TJ1y8h97bIX22kfvi5fZf+9rX+kSLky7OGlu3Eixwf+hHyj98kk40tp1xIW/IFp+uL+WXuUR3LsJTpa1HjrIfydPwJjKW8oNOpQ+J2bNvXE++S92APmW8i+YTrFy2SUKLMf+Xfl5z6P9LKfdP/1x18803d8m0mamBmUpggSCUholy6USXChthSeFIxwJmTYXOdz9rgSbaiAAi9P6d0V2Xh+nLsWC4sg7aJvOe4IQ2UlAxJChT9zMzAvlMPpfjgQXSgNLXdF79fOlY+DdZgzQu6XDhePg+wC8VX7Ig85rKr3TkFjk3CUJLZ+/NxleCjBIImqZepu596R/96Ef16U9/+vhQMJe1sbXz7He922hYmTk66evJA+4/UXuWP7sMp1Qz1+lIMhd+DkfMdRrEAaR93dFpZ+bvv//+3kA98sgjvREzCPCfQbGXpdnoGWDY4feBMUT1S4OSdEyFnryb8lTSjH4jl8xFGp6cH4xhzlE5l+nYUi6vlYYzAVcao3w2+5cAtBxPqTtKmrwZb+W4SppmHUkLysEHadz9TPI9Zf28+dR8Yt7yfPM+ck4wJpuTAUdkkjop43bQb4Bi/yYr6TpY7kmW2kDJzo3LmScJKNAe8gvvpm5GDwC64fWDTnrpzI2abu1q91AajAY6N99Tp06vr57W9mBNK5MDbQ1O6sCn2w866aBTo4FUS1Xt11tUUie1mvdf22quSpWabqDKF9RpvZ34pCPtDVZ03cGrumf/hxrMJ8f6PXW3QTaBkOQx6G8nJ4Grv5tulj2Xhycsm6Y7e2Gp07R3FtRl/YmT7nnIrBRgHXqzvJ/MCrxBwIVAD/OVAeHUJ8lv6Jjk41LOPA6XI/CTABkblJlLngdcQpPSLsKb2Cgc2Vw1AgDFeXEdzEMCVQIKGczKwADjw0lm3Nh5HCWCKDhJlMfm4cj3Aac3luaTqacsS5Sxo+AP/y6Df6kXCOqSJUVmzG8s485kBHQt7XHiDPQWdeMo+dkMyuFIEZBj2bXbxZa/mb5KTJXOHg54Yjf0LGNbFKRAB2bZ1IPorpRR+AMbC28ssnuL7E7yGboABz6dVb7TR1ZKWQejB6w3sedsTTJdWbGXgT7rGl93gsDX3V+2GZW8h3729TyT4Rinnrygnbs/pvnqpprtV9SunFT16pM6vPkB1S88rdF0X2eWqj7QeWp9WcNaGh/ua3r1dR3ubKkb7/er+5w8cB+s7y37/uRwPDA1epE5wjFGjuB9eNHlsRcumzIDxk77Zbrh5MPD7tv73ve+PkvvxIbtoPv33e9+V1//+td7PPT888/3gWfTFdyd+greKasgTn8AACAASURBVJ1udBO6CH1RBlXQaSXuQRbTYU6epT1wf4k3EifTBnWlH0JQjvZLXJX94x72vcRsrh9+LunBs/QXXYq8GgM7mfSz/l1z6H9WCv7TPd879Am2WQqYUSWAUgno+Y2Ql0aiBOsYZBQKhjDLlQaqdPyoA+WdbaLQUmhpqxREC0cKFUqRsabRSQWIANKW60kjhnClwNNH2ijbLad/kaFMIJLG1XVxDyOeCp2MiO9lhh6lAXjJ8aZBp868X4JL2kMBUSe0SsW8qJ4EUChvG48bbrihd5Z/8zd/Ux/+8Id/4iRbGwk70F7aZUfeUWtHgm2kUXwodBstTh732DDUGOkSYEBfMkCefzKlGCTvtXOwwUbMTr2ddfeH7LzlyMbODr0j7AZjNnBefpbzm7SCXvBb0h4AWvLKm4GjpCntYQjKNqmT+UvDiNwk4KJ8OY5yHlOu83uWK8dVjqccRwn84K1Fn2U/81lksXwO/lskF4uuIV8GkeYxZ9DNG3bsDQoBRJkBB2hRn+tgWTsAlL4CKnDSAPzmTesd12WH3iDK9QFmcdw9PkBwymO+TsjXLTcAk8OVVX3lvjvVjnc1fu2k5nWj9emh6rbW7pkVdU0nHUrV+Mhpn3dzdfNWg8oOfaXKl52Rbyp1oyOHqW06NbNa9aRW3dX28PvpGXoM07ma2Uzv2v6eTuwfARIObWMOOWkemUDnuu+AT19j6b35lhUNgG7Tx+NGrtnXThsAResSl2XuyLaTQSbThMPqvqZD4LYB/p5X9uqX/Mey7dL2EPBDZlxXBhYB3vBNaZfhGV93Wc4cwLHyZzp56dQCEnHQ/clKE9fHapCUS2TA7ZoW6F3/tuPhs0P83f1IfmZe2HNc8io2NIPkXMNxh9YEvVJPs7SaZ5At5IHrixyJlHUcQLZjuJ8Gz3asmUOXLzNxqUfRM76GMwNtwQP+NI2Q4TzngBPuHYh22/A8+go9zVjSBlIm7XBpq1NXlvQA6yTPMI8ZqEgsRFtpwxLLoYvSScHuJu2RDfRZ4jiXy2AMNDHd+GdcyDIr9UxjcJPLWlf4t+lvHWJdTtDMfeAch5IXWalBUMn3kSE/t3vqHTp48NdVd62q+VTdYKT2jXNK2slMVTXVmVee1OpwWetnzur6w1e13yxptretrYOputee1YnlUb/KD51iXshX2MFTacsSkzFXJa3Rsw52+B6BI+QGnjbt4UvXZVqZV13e371y0qfdP/TQQ30/rWOduPDSe3962b3xmunJfGVwB72b8gJfZcKF/qOv4CEwA7YAPZL6NnFGlqfNxEa0A+8gr/Av7YCTkV/4FmydGCNlCr7LgBWOPP1E5so6qDvbxCcy3Y0vf9a///tttuT+v7625P54yqtbb721SwVaRqJQyBlZS+HIaFEJ1GkFASkd+lJwEBiUEQq+BEKloJYGi/6lI46AZJupePN6OrsJtlCYGXRIBZ5C6DpwoNOY02YqhxTiNLSMM5VgKqAUXBQkffe9BG4J2vwdRZkOVPY/DW4qoyyfCimNK2UWjSUVJ+Vy3v2Mx2Ij4/3pPnDF2XkvaYe/bHB9sNxnP/vZ3pE2yPFptD4wBiWbtMG5slEyGMJQ5z60lAEMAhF93wMwun4bOAcbvNzexszLev/iL/6ij0q7fv/ZsXOf7czz3nkbOCL+JaBiXstgT84nhjkNGeOk//BMjicNefI8bSZ/LjJ8eb8EW/Sl5OeyzpRZ5p2+04/SQKfhzbI55ny2rK+kSY43dcwifZLjLAMh6BuyluYHMh3mNTv0nvN06HHAMdzo09SfuaQ8+Riw5Wtk9XDS3LYNuXnfAIs9+y6XbaAfoDH8jP7CWTW4nayt6yv3X1S7/IQmV9+tdnyd6mGjbq9Td3KidnAoTUeqD0aq541mfrf8UKpmlerODn3VZ+rbUatqVKvt5mrbubRXSQfqM/mNanWdVDeVqnmlbtZpaXqou17/ljbnR++CRxboq2lrGliGTG94zPcB6PnquXSmWT7P+AGRniO3Ba1wMqEHmVmWo7tNls3TR3/i5OP0+Lf7b17wHONs8J05dbs4mH7G/YdXcE593+P1b87wYNWAdZmdj9LWAvIZF/yOLgOs85t+ENQhM09WzuWwIRkswkn3uOA/lzP9fC2X9LKaDMfEfTJd/BwBL9oBNGeA1mX9bOnoY2txqjgXAF6gvZRzspvwQWII+IrAm8dIQJhtGt42ZZ4igJSBc/RMiSOYI3QlNC4depZCI+Puh+fZAQQ+09FBh2S70A8MlPq5tBGL9CZlkBf4KfVm6nicntTt2KvUpQSnEn/Qb5czb5l3clWM6YCMJM6BH5NnmEePF970PLE6z3Jkmc93wHON1Tau1/Pcbzk6ODjWOYyNLVAeA3OCww+dwFKHw1XtPPyvVQ0q1dZ5rYOdXrfUHq9eWtm7qlN727quHqu74U5trZzW0sHrql7+kQ5felbNa8/1iQH4IvfSgyeY57RxqfOhVeIJ99E0sl5FB3JeBXvq4WvfJzCJfqIu4xxn6X3OkZMb5tdLly71ZwX5kGBvifQr7Di3qAxGIdfJl/AMOMn9AE9jG10ee4pOonziZHizxIaJHRJ3gZfgfWiwyKEHr5YyyHwgW+n8g+dTVliBgj6iPyX+g3aJu9Cj5oW3Yg/9//U2c+j/m2sO/bH97/fQ48SjrBNYYzwRMJc1k6WgpYOLIkuhhZlToHAG01ks60nhTOZH4GgrhakU6FTwGDnqWuQ8YaQWORAoHPrpejBMVnL0B0PGMj+uu28YGhRRCjzOFOXLPjBPKeQoDu4xdwg5fWXO6FvSMI0x1/mkT1kv9OOTNgCPXE8AxXfacr04l3zSZys3Z7ftMPuVKJ/4xCd+ArTaeXc2/PHHH+8z4nboeU1c8hOGGYfe/XI2k1OQAXXQO4GH+0SWin7BvwYHPsSJ0+2tRP/mb/6m74vn3Lzgpb5ekm9n38/55HuvIGDusp/Jc/AkdM9yaaxLp5a+p+zCGzmX0DoBW85xzlnObxq/nN+UCWQ6+579yr6VDnUpW/8YyDzWXl643XXHr9zkOzRLo5r9L2U86ysBq3/nnHg8/Hb9gCwOqzPoYf8mmT0yHAB0nJ8M1CEPZEMBL4BVyxb7gWkXJwgn12DM48wlgDia7rOvJ1hJvkZfu8yrK+f1/dvPqj73Wc1m16s9eL+kkdfPqxvuq62vqNKmNFlRXTdq553aaqaqlap50y+tr4a1usrIwJl6aT6dqdupVNvpb5ujLL2fazs1g6Z36LtJq4Eq3ff617Vcd9rojpa7euysHDMNPBbLIE4zMgWoZhm66e1xeT4MzJm7nH+XNaA33ewsuX5fIxjqe2SDWTWAw5jOrucE/ed+sP0BBx8dk84l9gjH0c+x3B/nF/kB6MGfANwEtdChtN8JlLMMdIAPkVvTlrF6jG7L9IOu2FtsHsEj99XjdX04ZlxD/nDQS/1FH6AF/Jhgn/mlDLxsx8t9yz30vsb2CreVgQ3oTiYSGmKbsJH0ge00eSAlJ5/buSLYU+o/6IseSrvuttAPGczAySKYDM3dV2dmcejpW/JD6j8cOJy61IVp+5mrRTYw62NsicPgTdPAAcycU+6l/QKLwWf56X64r+ap1MG+jgNJ/azoSAzJfnJ0Gvou7QPza942f9qGW1/D7/SZdlynaU7gzvfZ+uMl5O6b58VzwpkN7htz6HoON6/X9LrbNLl4s7ozp1R51dJBq3bcar7Uqp20aoa1zlx9Rbe89gONb7xPr9/5btXeunTpBS0/+20dPvMdndlY618N5zFwXpDpzpt6UqflXIE5mXP0Z/IAwWfLCCsO2A7EnGG7+DQNXd71mIbvf//7+yz9ww8/3POCaYJD/53vfKd/nR0HFpPYo26wKX2FV8HW3McWwh/Ug86Bn3geuc520i+B52mX36Wf4vpdJ7KCfgDD+3l4C3ljPpCXtLuJ4xJzMi70G+PgE38i55dAhmnBWxlKPPPT/r7m0P+0FPvnU766/fbbe4ceBkxmRUBKIARDpgLEyPMMmZ90XBGUUpCTqdO5S+eSMilEpXFJ4MI43J8UcAxMOvPUnc4MU8RY03ik4Uf40lFNoJaGzW3jJDKO0gnJCBzgi3FmFJJ6CbCgjABzaSzpO/2CNpSF5vQJRQ1PlEa5nK9UKvQ1+5HzkrSDD4iA0p6NhaO+PgzvU5/6VP+uUwMbgJnfPe/D8Lyci/fO21jQ75xPGxeyKwZ5zmS6HAcLJXhgzuFl+D7r83cvIfUBMF5y7+921n2iqxWqx+o2fZifx+D73uPv4AMndefclLzntqFhCeIX8SfzzjiS1vB+aUASeCafpyFjbvikjnQWSjWWPJhBhLxOn5JPclwp02nIS8P3ZkaxlPuUP9opZS5pl+1zHX5IXeBryHICfgAir0wii0/23c+RcQJ0l/KBQ56gAPDI4Uwug9MFrdlCknxsXmcJdwYEASH+NN/6087r92/8eW2tntB8bU/dqcel6kXV1UfUzS+oa5xhmkjakqoVdfMVDZqhpu2h2tlcdTNX1y6rm0uNT83vD8LzBnqpnbeqppXqaSXNju5XU6mbdP0hevO2VTft1HSN6oM93bv9fV1XHb0pAp7DySZ7h5PGdgEcOJxplt0ahOOQGqi6Ts+PaZnLqHEYCXywTBe55pWA/MYxwJkke2weYn6QH88JgMzfmUfsh8foeUpwCfgmKOD5y6X96DvmH/kli4wslDLg39ASHYONdBvWl9CYd237Om8DyKXgqWOQc1ZQAIKxY64jnXHk2/3MABby4Gsu48/M6meWnjHj+Pue+8ybBlKnpb5i2wJ1py1Ku+cxeNxeccXrzDw+2xvOrkg7XQJ315XYgLpdL9tnUjdgC3FIcXDdX7dnZ27R3unU40lX5jV1MPQt71EGPADt4EmcZrKJzH3iK9eNDQNvpB6FF8v+8pzHTYCjxJ/IAfJDf0s7SXtgo5x3981n83AWCVlnl+E7/ffzxgmlrYIvPQ92+NkGwTketDc5c4P23vlhtWfO9yuV+rE7uPncJenCxd6p76pWVV1pWA+1pmXd8cL/p+mN9+j1izepuvyy9NwzGjz9DQ3GO32W3it+zNucA+T20X9JZ+iZWC/nM+26+TuX3ePUE3xDn3leTCOCUci358XJCzv0TsCwmoAzg7xy0RjIh+W5v8hq9iFtPX1n/lOmkB9ozNwggyX+TXsOLZDHxLXQzuXdP//zhz2mDcoiF4kLqNu0wQeinewbW78SvzFO6qDv0Nnt0i8wCQFofxpfcuByic1+mt//59ssQ//fXsvQH09v79CjkAFPRMZSaIgUIxTJzDA6itBMR9S6DBYkU6dwJvPSnzRMPIfTSUQ3BTHLIGQZyU6nhLGlA0Vd2Ueep1wKNQKYSiMVQSmsGHeEEYWVCgH6llFClCpCTR2mbwJF2qRvaWwXKUiUKvWhzErnJ4FIqUzhm3JuS+NNG76OksMxykyCwZOd5Q9+8IP69V//9Z9Ybm9j5oPw/Ho4L+syuOYT2lO/gadPq7Wxcju8q569YulIJR9Bk6QNdDUIc/bdDr0j/AZZPm2f1y95HF5m7+0Cjqj770tf+lJvzNKRhFbQKPuSADz5rVTKyXfcSyOVBjPngn6U1+CZpEXKx5s9R3n6kONMXoGHSiObz8GvKRuUXwQGs6/Un0avpEspH0nTcg6y3Yy80ybg04DIq0DMZ6wGyX2wudyeOckVPamjoDdZIWjpNg3qySriaOC84SCyJBvHAPDEqeE49ehP1//jK1t6bVZp89wFPXPnh9WdbNUOZ5pXT6qrH1NT+2C5e9R2G07R+/g4dX0u3fulnQWfaDY/UFMP1PVL6SsNBz4Vv+6z93VdqfVrUDsvyW9UdZ2qtlE1HaiduCZfqzSfzFV1dZ/NPzPZ0b1XvquV5ujAtVwC77Gz8oDMva/h7LKE1rQGlBtA+bvrYSk+YAi9DH37bQdvLJlnm47L+GAqX3d21rJixxcgzBkGpqfbwRFj7tMJdRkCigkWXSfjZMkrr9ECIMJ7zCs2EufFdRNgxVa6DDYdkE4fkXmCUxzEhg5lzzz9hKZ+jsAU7cDb0BN5zEAS9i1l3nVZrzM/vkfWzeVx5hkzWzDY+pC2nsAXc5ngPPtJRhW5SdtMv5lLzmLwXLuPvELOwWSc69QzaQdLPY/+cV/I0Pszaek2sIvQwfyLE5cry1JHJb5hzqH9Itvha9hu8FwGHxIDuCw6I/U34+GTgA36MnEIbaV9g9apUzOgmTgBusCb7h96ILEFgSN0o+uAD+yQGl/wKjveJkCQyjS2nMMryK3nx/Pu5+AtXhPmfph/ceihwfY7P6rDW+9VvVSrWjo6b6Q/DrSPcbbq9rveoff2pLpqdHJ7X6dfe0Z79z2s5kyjdjjX7KWrWvnK51S/9JTOnDp1fMin+2I9xKqNxMyJ57GFpYzA23yaJpZ9sBGrGNEb2Dq2ILFdBJl04sIJGDv0ztabnsZEXnJv7OPD8Zyx9+pK6Je2Hv5Cv6TdYwzpGPt+4mie53racr4nFoGHUn5wwNE51IUtLeVlEf7KYFfquMQz2HjsfhnMSPyJXKBHEqMhYwS0zI9vxaF4/8fbzKH/76459MfqvT8UL52qZJgE4ABMlGPJ3DC/mdEMxtIjGDwdXZg0nU0Ylr6kAkKQESD6kIqrBNz0PZVACtWbRcMyAJEOO8akFL40lPQrlUTpYFF/OhYYOEAZAlo6GLn0B/r7WWidc0JAoDSiGSjI+qEl90tjnspwEThgzMxb0iCBHmOlnMecS9psKC5cuKD77rtPv/iLv9ifcG9jw3y++OKL+rM/+7P+tSh2pm3U7NCXSzld3gDMEW3/20D52Yw+lwqevqUTm0bD312XHXk77Db83stPdt71GSB4f73L+NN7x3wavw1+AhkMaQLBVN4JKktHtpyLkqYptzmWrLP8Xv5m/kqjmYa25IM0YAD35IPSwJVGl3EsGs8iEJntw+e0Wxp2AiPIXcmnOS76xdgTLGYf0VUGL7l3ngwnGV6cugTLucyWthkD7QFsWVrIkkgyRGSiXS9ODtlo18nqANPJ8oGeKHXCK+2yvrl5Ud25k1pfPy2dnqqrnaXYVjv/mprmWVXVO9Tpneq6NXXtrrGp6nq1B6k+/X4+nx079Iatg8b70r13fiJVB+o6v/nBZSrV9VSVzqibnVXVbqiejjSYDjU/nKuu6j7bP5rMdNOV53T9+GUtD+rjpa6AToNClsujYw1ycdZZ0QOtWKZrGrKM3M/hvMP/LseSewcGTCuWdHte2TPrenEOyJQDBLF5ZOmZH9/3c9YF7r+vs0IAu8mBZwQeOIAKvnV/yJqjL7AXyIj7D7/jkCAP7j/OOKeAw6foYT8DHVw2HSyypDiAng/3FVrhTMHr7pvrd589dtM77QE2k0DUIiAPnnBZ+NyfuSKFccLrOA3MP04WvM+SYuoDf6Qdw5563gkM+5rHYrvjf39Ph+HN7OYiW0PgyfSBJ1Pn4EiwmsABBPY4l/1NLJVBDPgaXsnfiSHyfvJa6svEYdgVPwcv4KCkQ5IOva9TFj2dDrvv4zgSqEv8Bj3SpngeCQT5OjKH/BMYY9xko5E969D8t0PvgDwrmwiOGYOAtSyjrAIxD3jcBIj8nZU1r//qv1G7sqR64C1IR+eK2KP3CiZrzfnYS+69nMk6sdLKeKrNSatueaTB/TdKw06T1yfqnnpBo+98QWvbr/ZJAsut22DpvfmixLmJx5PW6AqXR0Y9l+Y/zuIwzazzkJF0bAlUw7OmiWnl68ZExmzeIulVEKaR9897yb2z9f5Olp4VOfCd6+EaWDv7TTvJvxkQgE8X3U8Mvojn4cv0ORKbgFHhdeyx24fP8Asy6JSYqgxw0eYiHJY0QW+4LdpIfJey+ladcn/NoX8zZPvP/3p100039UvuMbSpgNNBRZmWjrCHiNFEyZdOP4zI/UXGEwFCoZfCA5Mj5JmFc70IksstclpLo4tiS5Bt4SgFlHYplw494CAjbSgFxgiwQpGUETyUZYKz0thhwLIP1O9PwEqCkaRBOkMoI5QCShFHJQ1DSbMS7KTSyzYYM/3FwGd56ARfASYNYJ39drTXhsGOfS63/+pXv6q//Mu/7I2Ds2J20h2lTgPhul2fQRgHlHmpvaOXNlYcdJPimSBh0XeUt7PzNlx22F3XY4891kedWfZmQ+al9v43ePBqAvc1eT6DLdA9+aYEXWU/qasEifkc9SVAXHQ/AWh+Z854Pu+VBjJBH30qgVo63Mh2OY7SkJXguJyX5E/aRXbKe+nQlzTP3wkMaC+DGtAl+ZZTks1rZH9Yjg0YgL8JAqALkb/UE9kumXx0qvkMoOW6OXgPwGPe5t3JpgHAy8+z9xtwYZodDNf1o9N36PmTA43XntLm+t2qB6uqBntqu5lmsx9q0Dyhqs/KP6C2O692PlHb+dCzdVXq1PoE56ru99M79+Rr0kTT6RV13Ssa6rKW6n2N1GmmuQ6qJXXVbVJ1Vk19g6r2rJrphrq9ql+C76RVN5HWxoe6eedZXZhd1uHe7vFeWhwW6wqADpntzM4DtHHQSx2MA2HwyhznSgbTHgeEAEw65G6f+fFnHsjntn3f/26HTJbrNxB3exwYh/72PQJ/rIizA8chXm7b8+s/thu4ngSYvoeNcd+zHLJB4Bj6JU/jtLgv3E9b42vp+Lsu61Y7QdhhghXof5fHQWBZs6+BJVw/mVb3n9UOnIFA1hDQz7YJMvQsN0V2ccZw+HH20yGEhqYnzn/aMPSJ58FjdgbSAWKX8VjsyLH8vQTa6F70WQnAobfrdZ0cZAkv8xw8af7INskkorey37S9yP7DC4t0XFkXuCRtdmKf1MWmK7xF3aVORf+XOC5tCTaW4AaBMp4F46E7/RveR4ZNy9SJBDiRdYKApo9ttfmQbLM/vWTZ112OoBYBL3/6OfO7MYdl1eMm4MKqG1+bnbyoqz//KXXDgapRpXqt6Z16vwik9Xkh007drNX8wNuUuv6IkkE90NpBq+VRq+G9N/RZ+9nhVIcvjzX49le0/Mx3dHFjqU94eDy8vs4OvfvA/DAXabe4x6fHkY6zx8ZqII8bpz4TJdDKfItd8TX40ecFvec979EnP/nJHre5H6aVHXr/Gwc5U+8zh1hVmnyCPkB/lbY85aq07xnQgl/gRfB5BqHSxmY76bsk9ofHsyz6LjFP9hE7m+UYI37KIjkBC2S/0SFZfzlO899bccr9NYc+Effb63t/yj2K1MyVDMd3QE2CUJwsM1guW0vBSoONEUuhAtgnmHW9REUTkCBcqZgAaP7EWGOoE8C7j6VwlFkN6gKEYCjScJXgieVwtIVxKgMKi4yf+7QomscSp94ozGY9N6XTnQoA5cL48x7jox0UQs5vAo5FCiNZGQOf5Rg3c5rt0yf6Xhp06mbefN8G1U64D8Pz6fZevmWgSL0Gt3/yJ3/SO9EchufXoSxy0InEO4tugOAD6WwAAXCLnNI341HmwAbPe+MdcLBRdWbeS8psUP1nIOH9Y46i+1A/99EOPQAePiiBEUo6HdhS0S+aq7xG3VkHc4Zhx8Ble4D1pEfOK3Nb1ptALw0a/MG1pGnWkXxY8kYJUKmLvkKbkj/L+vO5fHYRAE5+ZAz0PecC40zgkUPs2DOfZzaQIU9HonTwaRedkcDa91gKzZyZbiyH9P08WIt7vFLLBt5/7P12GwZqtDFrRnr+1O169fwNOtzY197sb7W07GzhB1XXM1W1T3h+Xk3tV+F4y8iG5u2NqrSittuXOmdbfYq9X9XkLFMjdYfqOr9W64ra9qqqalfL9aFWKmneSoddranWpNrbYNZVezm/blRdXa9ud03NZCBN7bFW/Z77ldlEd2w/rfWtS312P7PPHGZnPclJ1rw2jYCv75mGBNw41IkAoOcTZ4B55xmW7BI4YakzGXJ0lunJqdiuA3vp4A7yQ9abwIP7kTrez+F8mJdwQl239Y77QPbP9bv/CWoTvCeQxUb4ebftOljZgYPi+nIFHrKSwXV0iWlOgIRxuq8sGQcXeCzst8XxwolIuXW/TVdWQbhOP4uT4N/ut/W3nWrX4fusrDAdMsiFnOCUuG5ohVOXK91cF/JU2kb3ze1YpgnUuQ72MPuT4FqJdZiDtLuJA3CgbO88vwQ4sPk5twRyylfWUYZVE6Vjwu/SsUv9n/o59SU2L/sBb6cdQZ8lLgA7wQtpH+gr5cu58TMEQ+F37AO612XIgnMPec7X0rkN846db3Qpq03MrwSn3B6n4MOjbJnxb/QnjiYrA12v592/4WOP3f/bP/9rGp+9xeBN9Wrdn3Jf+U0gy7XUdP1WIx8C6gCmzxfpZa61fhtpfXVNS9ctaTgaHJ2E/9QVnXj8L3V1eV1nX322369uvmSZv51mYyMwX+ILZBkcRhlwJvTzPEI79AtvcGBlF3qOsx9MD/cDPeZVanfccUd/7pFPvbfMmP524r/5zW/2n95P7yQMwU/aR37KQEPyZCmfaROR6eTbxDbpl6AHwE/Qy79TryKvyE8pC4m/CMqmDMKvridlIfuNX4J+RVems+7n3UfaYO4S8/m7afpWnHL/+2+zJff//bUl98cmtbrjjjv619bB8DAO0SWYPY08hg5GsxBk1BiFX4J2P5fGFAGCUWF82kY5ulz2B4FAoGgvwVM6JSmwtF867IATInGZ9aBetwfwxhkHOL6Z4oFGaczdfz8HiAJgQy8yKKZrOhOpYDCutJ8rC6gfJy2XSdL/dHBQVKXCZExJ36Q939Ohh4+Ym4xSUp4xwQ8EUWxEvUzd0d1f+7Vf08/93M8dH87k+rxcy6+H87vn7UTbYea976lsXT/7me3QG7SRRSeK/p/j0EMjjISddGfn7dS771727yX1NlqmsQGnM/fO4tvQ+b4P8IO3cp7TGDBfKPVsF+CTvJ7X8no6xtCjBGyl457gOvkAtquryAAAIABJREFUo5fgLctSD2OCH8u+JW8ksEs+Sp7hexrgRYY05a1sM+W0pDMylGNJ8M14Ul4ZQ+ovjDVLvA1m2I/JskQyGuiczDDxvdRryCf0BUyQsUWX4agkMAVY4RjieKJX/en6dwYbujzc1P7KaR2sr2rv/Iq61S0djP9es/klrSy/T02zrGawK3WX1WlLlV5X1x1q5sOCumV1sm4aSN1Arfcz+pT7ym8/Gb/h7O+rql12qq51NsgOrPeP+q0EPiDKr6I6raq6KHU3qqrOq+7OaTBdUbfvA/Rqadpp0A3UjGe6+/ITOj29fLy33XTx2P1JdopDAtkvj9NnoIqNYa8sNgvZS9709zz3wDT3/OJoui6ce2yh54dD9fw8r8UiOE3WmKyfr7P0nlfwYe98jy0FZCtxWNwXyqFX3Ie0SwkO/d3ZZGyofxME8ney3XYqEwcQSCJoTbY0A/k4/DxHJpPzBwhowXdpe7CvrsNj4/wDxsl95ofVJR4H96ADqyawmziCvHaMZdfuB8urTTPTj2AA8pQ2ECfHc+nVN/70Hyfo8x56t5f/zHnqKHQYusS0sW3yP69OJOCG04Ve8jjdph36DHZQP3Wm3Qf/JI9QX84DfOE6wBvoXnQU+hWdvUh3Zx8IRpnPso98x7a4HmTX38FDBI0Se/o7wQNWznAt2yCwSsDMdPM8IX/wpH/bXhPc8hygT3zPtOA3KynsiDrB4MSAnXi/X51kFgE703Z/83pNzl3UwU0PqFttpNHRkntn6ptRrc4O/bzTbGt69DaQWde/8aPbk4bf/Zo2h1PpU5/Q0vqSRvVIq996VtNLl/Tyzbfo3Gf+sE8a+H3vyLazsmzFSLlJu+nvmaxKxxXMa/1pPvcfGXpWr2BHPUesgkL+CbD40337+Mc/3p99ZN52u94S6cQGh+Q5OGed5HvYOfwOt5N4m3bhOconD6ZNRxeVmJqAGfKAjgSfw2vITeKqrB+a5idyRTnGlbiWgGyJk0r/Ad1Ryph/I5+J7WjD9ZoHzKM/69///jZz6P+Haw798ZRXd955Z+/QY8gwCrnshfswOSDGnyg/P4eixlhSp68DanPpYgITBBCF6/pYUpeOH8YuBR8BSoc+BTaFBuVVCm5GBlGKjBfQ7d9sL+BaCjMOVSodwMwipeA6sm6EHYBGv6Ets5bBBISc+SodAhR51lmCC+iXSmSRUmBeS2WJEsX5AACgbFJBk4HIYAa8wXL7Bx98sI/y+mA82nLfvvCFL+iv/uqvesfeRtWGwY49EUv6bENMVsWG2k4/70A1cEvQBm2Zn3IMgBvX6cy7o+M2Wjaizs47Ou76bOR83w69gYKX7vkwPMA040hwVNIRnqZMjp17pSErDWB5v3So0xCVTnkCgOwLxi7nMY1xyStZTwK9crwlH5bjT2O+qI1SLijvz5RhrqeTnIa1BARlv+Bj9FgCGZwjtnawDBs9xoqj0qlnPEkfrpFJ9W/kmfqgEXrXfWKVADqTrKU/+U+gsz08qa+dvl/VSq3mVK3uxBV19d9rNt3SdGonfkXDkXXT66qbHc1nO+pfhNKOtdruazhzCr3SxOd3VAMdzCvNu4Hqzhn9qaZzH27Xatj5IDxpfTTUaDBUNxjosK40bht1/YF6a6obO5Kn1LXneud+MDyverou7TaqDmpVE/Wvdrpx5wXduv9DTQ+OlsenM4lexoEwiGf5qOmUoAdH1eAHxxOZR1ejm7Bzrs96xOU5vM3zwpJwslRs5zEw5iBO6jTvWfcwX24fecCGwJPMOfOKs+j2AXbwPkuDPc/JY/C8D6LyEmL0mMsTQEi7nA6dr7sMqxl8D4cXepqmOEPQNDNIfganirYZB7yLzcVpICtK33HMcfLBA76edeBMoZNwjD1v7Hcm4WCaEiQB6xAAY9l/yr/p5UwjATvXTRCADGa2m44BGCMBODQ3fdmiY53B3CP76HHXQYbeNo/76TyAadAXBCrc98RBqX/pp58BT6Rt8PXMeoK7wDhpo0pHJp0S9zlXqvg5girML1sjwHnl/UwKMCb0amIPMsYEVj1GToHPAJyfMT9w1onngu/IgeeW4J/vef45MNJZUP/bxjvIwvkkBNv2b3+vRi8/o8sP/ldqrxv5hSCqlmrV/vSGpNanjrRqrUYH0nx3Ju1Wap59Watf+o9afuiTmj10n044Sz/Y0HS/1uH2WOPZnjYefUwXr77Qb+kznYx/TGOPk8AFfLBojnyNIApzmoFmz5XHDc+xohH5IUjNqhLT0nRB9h1oePe7390vu/drfT1P7qMz9Oylt2Nv/JRBOvgxdSK2kXsE7EqnHlyafJL2Lv2QxH7opeTplAvscYndkZP0IUp8wj3sFH3PoCMyDu3SV6BP2CYwbvppyCjBCragln35aX9fc+h/Wor98ynfO/QJHEvQi5BwHQOQWd9cksP1NEgwJRFWGBdDnOCaKD/3EAxAFqAA5e+6SmXgMqnoMwhQAnnAA46vn8tlYIBHxp91Iei+R//SSUL4MlgAiEiDmQ4Qz5eKBeUDoGfcjLV0lhIkJkDK4AZ1ppLgufJ5gAF1cZ/6oFMqPxRyOi30l2AGvGH6efnh3XffrY997GP65V/+5f4d7vzZWPkwvC9/+cu9MbUBczTSBid50+Vt0A2WHCE2H3EYHhk0ABg0yzEl+Ac0u482dDj0/u7lY94TxnJd990BCJcxD9vZ9z8BF9oqQVM64PQjDQlGOfm0NDQ5DupLw1jOWemMJ2+Vqin51XVi/E3zBHn5XOnQl+2X/AbPILMlTbI+2slri0ArWaKSppQtaZD6IvubwIDr6DGcI4MbwDmZWYMi05UlpCkLjIEgXIIM5pvMD6AXvoQn85Plzq7HYA3HBxr8hJMxXNalE7fq+c0bNakmWj43UrVxSZ2+pOnsJQ3aPY18YJv3ODet5n5V2qzToJrplFqdm880mM3Vn2fv053bVi+1nba87Lqd9xn8w9Zn3Ut1JW0MRzoxHKr2kvHhQNteWt5J9XCkmWr5VfXes9/qtKTzqqsb1TQ3qZ6eU7U7UD2xU1+pmlU6sX9Z73j5q1puj7YNmKZk5bFB6WhaNk0/HE7TFifc9LOzR7YvnTz4EdvHChzPpQN0yIDLpV0ieAKIy2W77M13HcxL6kD3kwPW3DeXY8m/f+N00p5/pyONnoHv/AzjZ7sBvOh+uQ9k29HdqQdcdwY2TDuWl9M3Mqk4WQBTlkN7fNbV3p5EkAK9lHaIYAHygHzAx+ia5G0/72Cqdb3HmnuIec714tCbXvALgRLkAgcdx5L2kV8ykrzqEMeNVR7gp5RZgg6JRZIv3AfbEdsoDnrMAAbJDo+NDD3bA0qMBvhPByHteNoCcAM8CA/D866D7HTawrSx6J7SDqVdpR2XSYfRvMced8uSy+XKFv92GeSRcbi/nkvrWQIN6AD0MfxIQMDX7XR7PHZ24FP6gyxaf3seOIAyt2AQ2HJQzDbec+Q6n3vuuT5LT2YcnjMNDjfPqznc1evv+S2116+rXrYzX6ladtLLx+HZk5e69h9eF93uVVr69jPa/M7nNb3jPeo+9pDWzg21NlzXfHCo/XGng62p9NQruvj1R3Tzdad7/nFfjYXcF1ZvYE/4TLkG38Kf2EOX8TXe1oJMeXy50gu9UJ52D05wn7xl0tslvW2SQKhXM3hl5RNPPNFvVXTWnmABfJPYBfsOH8EHJU+mU42NLTFyYlnaQGYSe1COtqk7r/t76q6SfqV9hjczeMC5BPSBdvJZ+kCwzryK3kldmrjA8vFWLLn/395mGfr/8VqG/hh+V7fddlu/hx7jloDXpVCCKRQAEd/3c0TQcc4wIOlopwOOwGVkHTBA5BWDVjqMKKJSUBAAlAPG2G3lwR5ln9LZRHhyORLGg36ksKeThZFII4eSc5tJM4/N11IBlQ5RKjeUDvTmd0ZYc36gbyo7QBEAI52WnHvmDsciHajSKWF88ExG9OkD96g3FVUCY5bbO6r76U9/+vjVJ7Rvp/yP//iP+0ivDapfieL/nCvaslGyYbHxN+jzf+6zzLGVYAcQn/Povnm5vZ11/xv42TCx3N8864i5HXpHqA0eHn300X5JHnSgzQQ6pQFJHmB+8rmcC/qdMgfPIAM5x2XdGHtAUY6XNpPXoS0GJB365M+yvxit/xz+zrppO+cqgWR5v6QD4DppkM+UY2QMyZMZpMr+I8vp0Jvf2OZhMMpBVwlOAUPIsWlIAJRAJfKJ0fZnZuyhu+tIhwt+gM+RC+rz2K13nj91h168/hbNViaa7EuDtYGaEy+qaf6T5rMrquav6ab5uHfOfeL8oaQfd86qz3Sia3V2NteG95X6vfFdp+221YvtXFfbTnNnvvqz7KW2kiZVraqutT4YaNmB16bWuGnUVo26waa6ypnJJTWND47bUFU5S39edXNGTXVK9WSkbrtWtV+pmXsJ/kw3vv59nd957nj5LU6vx40T4PlhT3vyFA6VgaTnzg4v9CcbjeyQZWRFFnPHqdqmP1mTdNI9P7k6A3uFk8s8ANDgK/Oa++Nyvodz4fo8NmcC/Z1D5egn2UHX4zEQ4HDfCCJQJ3uTWcngZ/0HXeAn7Dm6C8efwICfx2lirMiWf3ssLHN3OfNmZvjSecSG4Ryzt5agA1k8xpN74tF3OKf+5DwVAiQsu/d1t4uD5jFj090GqwTKlT0EiNhak9gmMQdtMw4+cYRNF+bHc+u5sJ3i9WnuS/aD72AzTlHnUET0dtqv1PvomDJYi0OSTgF1pLMEX3AP/k09iP0qHcYyYIuuMg3Mvx6328JZzP3f4ER4jHnKJAs6GnuAXNjew2++57m242haI7ecv+BnkDFWWZGBT53Lth1vBXS/zSeWRb9XnUMRXTdy7v73/Li0rv1b7tXBA+/rD/msVitVa31+Xhp4e5IXOfm4+0atded+pfrKQGvf/5YO73mfVjaXtXFuXZvtUNMTU+3PZzp4Yd4796tPfF93XHlOF647c6SDt7f7QKNxR65ATHuXWMPXCT5iH+Ezz5EDF/5zGfNhnjsE7malCzzt+l3WNPcZQ94u+ZGPfER33nln30dn5L/xjW/oe9/73vEBeaxuQCdmf5GbEo+WPEo5MHY66GCWxMHY2cR5afsTnyV/pTwlzvL3DOqWgS/0IZgBfY6MoGOzXWif+IM+IgfIOrjHz9ihfysOxfsPbzOH/t9ec+iP1fKxQ+8rKHkcW5itdDxhNAQRowxzoeAzkmWGzHpZJoIxToceJwCnnn4gVJRFSLJ/9CWzFwCXBMMYxHTooUoZAUtDyRjSIULYsi6UE3Wlw4EDTXuLFG8CPZSuy0FTDDOKLBVzgliu4+CgpEpFmYGORf2inlSoSU94Avq4Hb5DlzQqAGnm1sDGhsDvMP3d3/3dflk7f27HUd0/+qM/6pfb23g5EumlXMljgGleV2dj473zRNFZdleCknRIS173PRtyG3Q77V41YEfdGXorUP8ZpDgQ4f31Noa+5+0BeRgeRsDlme9yDnKecw7S6Wb+qMf3yGwlwEyDmM8wB8lHOf6kDW3Q9zQw8OIiYJh1pEOf/SvnIA0TfU+5KOmWNMz+YRjRA9CU9hg/5bKeBMnJzyVgTdDJ4YvmkXwHPQDeMkA2gyWczIf7CECCnug8HALPLU4NYAQnE2cDWQJUAf7LOd6tlvSDc/dp69yKtPmi2kMvd19RtfSSBt1fa6V9QVdnY533cnmvcvK7xg1Ou1Z7bacDv3u9ncvrZjbaTmN12msG2va+UXXy+eu7qjR1gNiB1KpWV400bIYaVpWqWuq8dr9aUjO4TnXt9z2fUFOvqarcFx+St6Sq9nJ/v51+Xe3eSdVbS/2++qaVzu1c0tn9V3S63Tleeu9x4oD7O5loyx8Hs5FlN50NfNlXTxDSnzi6LkvmPvdfex7Ra9Dac+N5YC+673Oyvet0fwDZrpPy7iNOJn1nOT/BIAIGzKf5jtfDmZ/Z50pGlVPz0w6RdfZz8B8y6edSpgGfqXcZLzrGY6B+xkeWPHkZfjb9TSvsvJ/H9qcNJcOJI+t7OBR+FgcE+Uin0TTmfp5zwKoGggDIba5oSUc6s6ypFwjm5An/jNV10j4OHs4d8uoyOI2uw7YOpx5aMNZyFQIOAIEbf6I/0q6WNjv1P/qdMZFQKB3ydGxSPy+yV2m7St3M3MBnLotM2j7y9gRnlt0XyyMrbFwX9OYwSHiBYEvyt79TdzqZ8KvpSkAUfiU4keO1fLhf7gcHa4L70OsECd1fJxNYcm98wTyaLxj/YTXS9m/8m/7ckGpJqja8bqlVvTKXPfq6mUidDxWt1c0b6dVG1d7RO+uXlkZav2lNq4NVNSfmmmumw+ek/dV9Vc++qhv+7lt6x1LX6zfzt3nP/fK/x1faN+aCMcFH5tF0gk1/jxf9yDaiXAlperNKB52TiT8nPXwOkvfSf+ADH+hZyVjNr/g1NvLKRZ8tRKIFW01f3NcSjyav8j35zuUTYzNOHPesM8fMddeF/k+nPJ+DrrRDG+jQRfgLZ5/AFJg520DWwBmuxzxFchP7njovfQh4/ZpDX6LXf3m/jw/FS2cLIQAoo7xRpDB0LumEmTGaJiWABFCdggjzYvQwUkRf/QyGEVCB8+DfCSpo00ye2e90vhEAMgXUST2lckgjhvBhxKmrNHTQLYFKGqEUWGjLJ+2nkU6jCe3KDEKpfDILiOJiLlJJppOCYiqVTDm+0rFM/vC9nLsEFElj2k3H34rLGXBHc71U67d+67eOlSt99+mof/AHf9A76HboHYlMI0NfcLAcrbfRYq8W2a9SxNOY5fgo5755Tzzvlvdv7wXz6fo2dh6HD8q59957e4fffz4AxmUIPJWOcTmvGN90Pst5TdkpwVTOJXX4ecolry0yhtCAfpb1pzOcNEL+kd18Lq/xPfuRYy0BReqirDPlKp9PGSppXY6Jut+sjZQ/9FzyLMYbh92Ayss1yc7nK6gAPjj0ZDOhIeOmTfQXTov5F0BBBjAdfo8t9zkjK4BYVia5na21c3ph83ZdXVnW7uBQ802/W/4ldd0FVfWhqu7bWm9/oEk30aDrtO5XKc1nGk5nGnWdRnbq7ZR7z6T3R7/BFG3daDKf9w787nyura7Vft1o7KWJ8t56Z2iX+0y8X8Nkp76pV1U3J9Q0mxoMTmjQbKpuXG6sQXMoVfv96oDB4LS6+V2qr15Uu+1l91Izly7uXtJtO08en/ye8+OxA6IMdMkGoissr5Zb3/OqCsp6XMwPgT8cbfamktFzOZfHgTMPkPVH/3ouueb2erq98c52lm77eZwQZMnlAHDoD4AkfcVZ5p3yaXPhT3gLmckAd+qGHD9lkI0M1kEbHBfsNs5U8rT7xyoVeNKfBIMBtxnUTUcDpzyz5gSxMqiFrc8D7XDsmWMy9GCRDIK5TV8nYEbQG5qhg03T8rwAMsgeA/LGoXWZnXcdBIvsoPrf/MKyf5fNAwEZM3Oc42VsibWwu6n3/J05Tt3Kc+kYpJ5G1yaOyXqZv8QFPJP2PrEU/Gz68QYQj9/l7YDYAWX1Cc6w6cW+dl8joJNBWvqAbUI24Wc+0/Fhzkzjkr4EXPxJwIEyrLJCT7vfXjFoh5Q3HhDsS1t+cPoW7X7gk34ZyFF2fuQzRFtVy7bNc9VWZp3Udk3v0NdP7qranau9/joNlhstnx1pY3hCSycbaXmqyfND7Y12NH5lV2tfeVzXbz3f4xL3l330DpKwiiNtX2IBcDW0SWcY2fVc+Q9+zMOE0XGsaEAHwHN+1q8ddpbehxu7vHncTrxxHE69sRzbgpJn4U/mFh5lPPAnAWv8ATBBYob8Dv/4mnkKPZ6+hK8nhko/xXNNoINn4UOcavRd+ijoZMaIrk9/gH4irwRb/Qz9gw45bzl2z/u1DD1c8y/zs7rrrrv6BRapiBAYGHCRAUmmAgAg0H7e/xnRKg0ObSYYh8FhbowZYABhSwEHhGAMMKYlwMj+Mi4cUIQojQQAw2UBVhgJrpVjSONGnRlg8PgYb+lwwX4JchBmjCUAJB2kN3PoAWPMZQZfoE32H2WXtE2RYDw5j3mNunKM1AWdcZASbPq7laQPk3NU97d/+7f13ve+9yek0fX4dXV/+qd/2u8V878j5Mkf0NOAyQbF/y7HO1pZipm0S7BT8gu0N/iww+4VAz4QzwbTkWbat1FzZp7l9jb0jzzyyLFiLWlUApFFgAh5Srn7x0BU0n7RnMH72TayVgZxyv5SXxpG5jgDbMk3WRZ+SePMtUVtlbKYzi6ys+i5lJE3a7PsQxrRkr7wAyDW9cPHOOoGeuy/tFPPwUlkQnG2MzOafEZ9tM1nmeFLQEvGlQyL6eP6GQug3/0lOzzpal0+datePXu7Dlcb7Q32NVt6VXXz/2o8lmbzRu18R031ojabA63Ulap5q1PzuU51bb9c3vvlnVXqmoFmg0b7vbPuw5061dOZvIJ0r237PfL7VaWDqtLY+67ntZp6wy/PO3Lia7/6zifej9TUQzWDkQbNUE1z0J+qPxxe1aDxSfnO1t+qqnpA9e710k5zdPr9vNbm4Zbu3H1Smk91OJc250dAK50YluBbPnGu/enf6GSWoJt26BKDY5ezk+H58fyylNVtoE/NAxyKBphn/7rr4mwNsreAYM+x6yFI4LZY0o4Nts5hnn2NNgGNfobADpkx7BW2ys8k6AT4YUMBmXz6Ptk27CNA332AVi4HkEbv8MkYsZMEGhhj7ovmGmNO+834WOrLnmZoiROO0858Yvtxkk1jTqL3NXAEqwTQs8gXn7maDbr5GbLqueXAY/Rz+apIAmnoJBxUMr2cag+OYFUCZxRgqwh8wJvY8NTJyR/MQzolqStxEtK+IDMZFEbnZvID2iVeQ88SnC/5wWXBgh6zs/PmI/O/+2IZSQeU4CUBEJe1/LGNiLbhQVbdeDy5cgQdi00i446eZAWOecNtEgT0fScWkGPX43m1HNn59NttPB7Pj99uw0G7HgcymvTpRivaeu9vanrmrLqVTvVGrcoLlFb8SlAH+bxar+oz9O3BQKufe0z11rZ2f/6Tqke1Vq5f1sbShobVUIONWt2PK+1XOxoPdlV9+QmdefLbuuuWm4730jvAYFziPjN3HpvHg16gf4n3SPxg1z0Wgp0EktFX8BBL7dEZyL7r8rV3vetd/eF4dugddPAceouiEx3GT946aRpaz8LfyauJS8AvyWfua+qhxECJqZAP2sj5AY/C29gBdGk64n7efWVLU/pIiSP9TG5lKjGmf6O7F2Em0xE5YNzwM/IG7uI+gWfzpWn8s/79r2+zJff/07Ul98dTfuzQY1wQAJQ6xg1gi6NDFA1mwwj7NwadqDgChuJYJDDUm8+U4CMNLQYI4AIIcd0uh7AgICiwdELS8WC8KdxuH+MB+E5QBeBJZ6JUGKmY6BPX0nnBYUBpAe75jfDms/QNWqCgABmAkQQGCXrTwaHfjCmdv9JQM/fQJPtEW+m0AexKHoIezqb7MLwPfehD+r3f+73jV6cwp1aQv//7v99Hd3ldnUF2gksAokGTgYPb8rL8jDD/hLGNVR7MffIDcuC+2Zl3wMFOm5f++zA8K3f/0XdvFzDg++pXv9q/rg5An0Yqgx2AqkVOZgmasg7mAhlKOtN/ZBK+WMTztJ/8Sd3Jlzn3CSSZG9pPfsnnSz4qy+V43swQJa1yjPlsgr1FbXKNutLQ8ix1w5cZgEI/wRcAfANOzmvg1VZkLsi+EgBI0IyeRJZShgAfvobOy890XAAdru/KaFMvL5/XuctPa3l8tOf6teFpPb1ykyYnTmlwYqB22Gp7cFnbe6/rxMoXtFb/QNvtQJOp3598oI32QKeGA60NBlqbzXShqrVaV/0r5wZN3Z9aP/GSQJ94Zx9fncazucZ+HV5dabuqNW7n/d77w2ag/X4ppB3hU6qqs1K30S+59yvvHATwac9+8XxV7Wt5ycB8+gbYPatKt6iyUz87r3pr2L/WyQvx55O5Tu69rvFoRaf2X9etW393vK3Bc8dp8p4PVtFwKJrphK3iJHo/Y11vmbX+8H2DYtPZZfzbgBbnxLyQGRn0GnXjoAG0kq8pm8vwcWZx7N1nskFkM5F3Pt2Wy5Mddhs4tgSSfB8nGL6F11lhgt6Ej/iNfPs5MpTUwRJm14V99T3sLge9EZzOlSmuF4eJNnLrAXUAaj0mtj2YJs7ucfgZjh4BMP9mvCy395xy6Bq2j/6kTsBZJkiQq1s8P5Zpz0W+xYLVCqz+YE84GWBk2u35WTL0BFo8/nJFAbyJvUcXMEZ0HroEG582AmcOvku7g75OvJTYBxqlg5rPUFfqfbftsXte0GvwCsuGLUdsWbCM2ZHnlXLoOQI+ONyWX9OdOS31omlHoAl6obtdlmRPBlYJgMHDeXCm+4cjy4oMtkAgt2BYJwvsQBsHsAKHPrhfjHv39g9r77b71a50/RtF/Oo6DX1Ao/WeM/QDtYfLGnz7aZ341hfV7e9o986PaHr/ezW8Yaj1ZkOro1UtXail14YaL+1pf35F80v72vj8I7p99ehVceZX09QZWvct5SjtMToq8SR8mmMk+IRDbxmCVuC+PB8GBx/6uE9Ocvhw4w9/+MM9XzgAYgz39a9/vX+FnR17X8t9/6YbzjpzmdgUG5320n1EN2PfkQvkJBNa6Fv4PnUfOtTPM87sDzgA+lEHejOxR4lD0IfIcok3mKcMXNAO8ob84SclXjcfvhUZ+n//NnPo/901h/4YYlT33HNPl9E6mIo9hABJwC1CRg2pBFzWv5NxESgMhe/RHo5HMnZG0tMg+TsGm+cwbrSHACG8gB6MV7ZbOg9p1KjPfQFwZ+acdsrPNJKlI5TgASGkDIGLMgIJYALEQcNsNwUaZYbQc496iRxC76RBOkQofepDiVE+HZ6cO99HWaaThHGHV1CgKE2fguxort9d6iX3+WcjYiPwh3885+MMAAAgAElEQVT4h8evqXO0HNCUtGC5vY2yAYYNLgaJjCb9SgctHbfkbwMM75nndXSuy4fhESgwT7jv3irg7L0B5+c///n+BNyMemdb2d80WP/YXKTslQYjx8NcIMNpyBOU5XX4u5S1nFf6mfxQ8kIpTwn44PPsK9eyL6UBTJkp68gxlvWWNEF+cm55HscB2aLfeT/liuAUgM/Ax1sy/O/v5WFBZOfRiwkSACHuF1F7AL35hz29GHUyiC6fmXjkiuuvDs9oa7ipuTrtLp3W1dGKpppotDlSt9lqopd19eprqvUj3br8Ra1WM217r/50qs2u1YpfQepDo+pGp71vu537NclaGgzsNapx9v+NDLyPsj/oD8frdNWnjavTpJMOvKe+//Tr5JfU6owGAx965z3VwyNXfn6UrXBYYDAcaW3VDpPtw1WpMrA7pbq+TuquV7N3Ws3eQO1Bq5Xxvk5vv9zv1b/h6tNa6mbHhxBCFzsQ6B3ThYy35xcnlIy7++AAoeeW/e9khcnukS3mZGkDT/ZcIp/oceYJHnLb6AA/Q0aXOuBL94d22PMO7wECkQnsKjzicuh3DgYzXzA28yZ209dxbNDZ3HMdrHaAPvCp6YZzjZPlfpCxznJkslwvjhr86d+eJ/eT7Ghb1Zp1lWbzI35oHDxq234VBk69bYEzkP5jPqF1/k6n3nYAp54AfSmD6Id05gmCQh/3mVeb5coObCXPwjdgB9fDSh5ep+ZnCAaAr1j2n46H5R7Mwnf0IHgldWRp1xkDNtn3fQ1+pc5F2Aa9mNgpAxGpq9O5go8yg2va8RpZf3d5z4llLk+JJ/AJD5rergfez+CO6yDowCoc14mc0T8yxwSwCHJBV7bXMCf+ZBm767c8wqM5104s+J/AX9Ip7f3s7C268u5fUnfCbxOp1C15P32rqvY8zNXuD9S+OtD6t7+k5VeeUTPe09ZdD2ly372qTkurg3VtnBtpUA803F5Xd26ig8Or2t+ea/PRL+uihrrz9NHZHqalsZFlhMMl0YHoEewcwZHEI2mLPU/WdciS6cThhX7G/AFNWfGCnPsZ6w5jOi+7/5Vf+ZXjwIxfNeyEh/99QJ77m7yf51uUTntiGOjtMvAvvAcW8e9j/fLGqiZwWeqAxKrIDNgZmtB2OvAlXsnAGbJIPehr/J/kF+7Bg4l1wGfoKGQ4saO/u17z6ltxyv01h34Rmn17XKve9a53dZn5hpnIFqTgpxGBiTJiBPOmQ48SdHlArb8jWAhhRlgpm0AawIKQp9ACaBE6DJWfAbhkpIt66VsaSVYXoMgQ2gxcoNDoA2NBSEsjWxraNDrZV7eRjmAZOU8Fwvd0RGif8TFH6dCX5aFZ6QQtcnDezNnJ9jKYUM4RzhCAwvdtBOwMW/H/zu/8ju64445jyXEffADdn//5n/cGwBFoH0TjZUUJuJgPXrliA29n3oABh57yqbzhPejMPKHEnVWxw+698T693ifmOrLset03AzRHor3k3o7/008/3b9Wj+w99eRnGqXsyyIlDiHKgAMykM54GuOke/J28iVl0mAkX2YgjjqgT8mHyaflveSr0iAn3cty8DJtJ32yjUWytahNaIYhZO4T6HAvaZZjS93ouc+3KbA/lP3yZOnJEqVDj+PDp+tFz+LY+5PMIo4Izr4/cRgYFwB82krPr1zQpdO3ajpseidu3s21O91VvVqp2fDedp//8D3Npiu6ffi4bquu6OobmXfvnz9RV/0+emfllxvvl6/U+pVGvt62WrKj8cZp9ofen69KP+5a+YhIO/4T76O3M//G0vvD1qfZn1ZVnVBdr6tuak0nB5rNnX1rVGmlX3q/tORXTrZq6u03yt2kpr6gqj0rHSyr3qlVjaUzV1/Rza89oaY9OiCMDKhpAPj33MDPBqJpU0wT3v0NwOcwKbKIfhag6Xnydxwa9jwbtHqeef0d84izkU4v+tR1ee5ch5+nX/7uPwNxnCHAGzzq59wP/1s3+Y8AOH0lWGq+wzlMEJpLkwHDBDg8Pm8ZskOT/AqYZEVAOlPoJmwMDrYDXL6WwQWPw/fZP55geV9DXdFyHyiaeoVEPdTm7EBnx1c0PjjKstuBctuZiXffCDIgL9Cd99DjNEI/0w3HIbGDn0uZY85MH88PJ+QzJurBcWA1GK/5IsBjuplPzFsZBEKe6S+yj/7KhAJl0Vs4s6XdhlfgfXRu6j+eLfV5YjX0f+pE9G7q3xIToNMIrqMPOd0enndm1uNjH72/J+96HhxIR17Qh6y8YHzwmH/7HqtiwFU5DlZmMAfoCvSpx+X+mXf96brcz9xuAg51JhReIRsOXcAa/hyurGn7tg9o+u73Shs+6b5V1XAQnR36odp9qTuUmh9v6cwX/6O27vqQpve9R91ap6W1gU6cGWqlOaXVvROantvW4XRHB/szzX+4r/NPP6UHVv5hRarl1xgJ7FPaOfAlMl3a/77Pb5wRYpvm7y7jsXqukD0cetMIR56VEOBOYyPjul/91V/tcZ3rdrDhS1/6Ur+f3g69MVNuP0q+BqPA44nhUndgl9FBaeMZZ9pY9FcG1EsckPg32+I7beFXJHbkGljYbeeKLubEffOYkCF/J4BMv5OnEj/lPEIzz9Fb4dD/L2+zDP3/fC1Dj6ioeuc739mxzOT4ajAgTFc6gggtQJKIJ04bxhtBArigLKwE06FCWBEMBMbXiaYBXuhT6Sgh2OkkE5hgjBkNAwAyNpSUPzMblo4oRhYgsMhwIKT0b5FTQKQOsA4wymdTQaUwL3J+UEgoAAw4EWpfJ3CT80xdpZHOMqlYoTEGlTmkTPYjnQ2MNZ8oOUeBneF++OGH+9fVeZkdfzYgjz/+uD73uc/1r4mx4rdTbWMFneCvzM77np1+AFaZnV/k1CUv+bvp5r5df/31fcDB9dsIuX3X63F4ab/v2eE3n/k9qy7j9sr64OvSSKUhAFAl+CrpXCp6eLcEZzl/vge/MvYEZ7TH3PpeAqGkV8kL2b9FY8O4LeKhMpDC2BgLYCN5CzkojXbJ0+XvHCPjzDlKw899eDVp6+84kAY8Xl5sPjFg9T/OGEsuyV4AHlhSmPKQQBo9yrJtHDWuA/oBkWXAcqde1VPvuFtbp5bUdbWRhNp2rr3xrg7mVzUc+f3tV9Tos5pMT2itu6z3NS9qoFbj2Uz1eKzlutFSbcffZzJXGg4arVS11tRpSVWfOfXJ9140eqBKL3atnDfdU6Wx9Yyz81Ut58smcubVDv2qutaH43lJu2v2+gFnjVf7ZfiDQa3BcEuDwVWNRgcaNDeort+pqrpJ1eSEqsNG3W6nwWyg0eGhbrn8A23uvNA7xOzLNU2xESzr9ryTIceJ8zOAUPSH6Wr9QhnPCQ4edWWGGj6wk0bm0HNBlpDrGXikTmwfPOmyAGeAGs5H6nOeQ57TISQgBLhLG0g2GH5HvhkDQSf40DTB5mZwHmeJ9l2PnShOIzevEghw/33P+jztgPvJqhWW2hMYOab5bK6X50PND/fU7F7VZO9o9QQrELDNLIv3/DLP/s6heiyHzn30zAfyyTixtRywh513u8g0+CCd8uQzP0P7OD6mEQ494zZ90Ysp19hn6MV8JwZ7M51JnWmPSx1e6j34oLQFYDVsOZ/oVPQy/JTYhGXYbH3LQAjOvWlsR9n6krnxXIEpzWe+Z/3q76YlZxTkK9ToTzpm8ChBHt8jYOLvzDsYL20d91lx4vFh66kXPiQASDtp5xLbeqP8+LrbtPfgx9WdXVZ9QqpH3obkffSt2nmtdjLQ/Gqt0dPPafOrf6H50qq2Pv6v+m1I1dkVrZ8/qdXhhlZnq9K5Q+3tb2k6HWu8M9Dad1/Qg1ee6uXM/XUiw9iHE+QX2cHEIugJyxR4GJuCTUPOTXvOeQAjmS7oTD+PQ+p2nQzxeUhedu/T7n3f8+0l907QeD/9k08+2W8RYEUBeD1xJjLrvuIkpy4rsRaYCIyATkVHQhN0W2LfEj9TFrkDp6dDn74LtE1HnWeSX9F1iYtStv0828WQ4xx/4hVk3nPjFQ8/69+/e5s59P/+mkN/POW9Q5/KCOUNc6UxwfmDaReVwYF0Cyg2GB6FCfBKYOEyydD0AyZOo+KyKCCeQYD8uwQzgLYMSiRQ4TrGHWBDECCzFRjdRQ49dAEMoJTI+qdB9fOAcwQShYoichnGUjpLKJ4EVxm14z7zQT0JMAEOfNJ/2k+lytynskBRpZJd5FgxPmjGnNkQcEK8o7h+zQlgyfV4eZadeTvKVlQ2os7YL3LQyZYaBBgcOErteQDcJf1KYIPCxDBgmJx1d7bK/27bEWUbH9PL/eSwPN/36gFn5x25h/Yl+Cpps8hRTscz5yUNWM5P8kECK77zXPLron4sMgIlkCv5IY3dIvDo++mUJ3BMWvOdslkujW3yZwIxeBO6lHRN45f1MT8lbzDO1Ae+Br8D0O3IGEjZoedVVLlfM7OALCcFCKQuRGehb9xHsolkWXFa0D+pU9El43mnS8s36IUbbtb0/K7a+nlJm5q3S5rOWm1veWXLrkZLtVYGj+rMfEuvzEe6vd7R3fW8X0q/MRn7pCYNvITbyxS7Tm1dH+2pr5uj98x3rWq/KkySj+B5oe20Jek1L6VVrbYaaF51/Sn3rUMFrffM25lfVjtf8oLp/v3Lfm1dM9hQ165J1YGa5kU1zY5GI59AfJea+gENmlvUjVd80p7qSaV6WjtKoIuXf6gLl/++D0SwNJzluQSBE0DBE8whWVZsiefHeoVAK9dNf7LnOAEZTCRAA1h0HThu6HMCfNhZVgWQ9Xdf/Ae/YQvhFfrE85QjkABvpr0gUJxOF3o4HWxsE31yXWTskTH6kc4Q9ZovORW81KPQIu18jhGeRp5wluB937feNdi3jGHH0evQw789XoJgLu9nySiS1S3tMnad8VI/AQPXj5yysiEDANhWnD1AOE4e8+5x+XmCe8gu8k5gJpfbY1PRXWkXFun5EsPB56nv0GvovXQQEgskHgFnpS1ATyf+4xm2FzjY7Tmz7HAIILSEvpYTz43n2KsvWNFgetqOcyie581Oqsvythqwk2lJkijnEdomVvC8uGye4eDn0RvMD/UwT67D+t3tezwE/+A75JXgDHNx7Fiun9bufQ9rdtMNqk/WqtcdMJ+oeuNsknZ3qNH3fqTRk9/VeHlD9S03anz6elWvvqb2ulMaXTyjzfNr/ZanwWqtw8Orms0nmhxWap9tddd3vqy7L57px2EcwuF4vAUjndR0dtPOoi/QQ77n+oyrTA+Ple0rmRzD3jEH6D6X8fz7db7eRul99Kah2/c5GD5ryHjK/55bYzZ4DayS+OHN8CfjSaee53wP2fQ15KvEufl7EeaFtylX6ovEOInTSjlBdyC/2BH0a8oY+qwMOiTuoT+M1/x9zaFfhGT/5VzrHfoSeKPoMSop7DiNaXDS0fd1MgIZGXMZIqkYTgQFBod5cahLIUY4EUwMCkALYINCxdmlvjR6ZEQQOpdx/emk0A79BqChKNLxT+OWmXDogdBCB0B8As0cdyoZDAV0SrrQtxwz9EU5E3FlPMz3ovpSSaRyK8ums8rYoF2CyAQR+QxOszPcDz74oD71qU/p/vvvP54D99WK/6//+q/7PfQc+MLp8mmM3L4BhEGADQoGgmxJCWrgkxLg8Nv1uS4vs/eyMdftffEsD3Pffd/Ze/+fPXv2+LAXMnQJihapk0V9Yv5R7DnP6TAvmpc0JPl8GqM0GGnkF9WX1zCaOb9l3xJApoOdQJT2sx/MRTnm/E27yAq8uMh4LuLBUp8w9nRAss50ZFKu/d2yRNbJACVPrmYpMWVYqokhxyFibDhTqZ8yY4e8kvnDaUSvlvSc+mC6eaOnz96jyxc31J38ltr2CbXteXW6Xjs7Y+3vv6xBM9Dy6JLerSc0b6XDSrqnli4MBlqfzrTqV9ZNO829vLmaa1b5MLpKI2fbm0r7Xds7+1fqSpfaTi91rXY66eW5HXm/X94O/J5Utf2hT15W3wxW++vqZkfXnamfr6qzk98uq67GGi3tannJJ97vqW5u1XDwLg2HF9WOG9VjL7ev1R20fTzgHT9+UjfuPeeIUa8zyAxa5nHGuYaji44EdLLM158uQwAGhww9DoDzp0FtArt0xjk0igCAy7kO6ne9bMXgJHMCmAQOzHvpIOKAsFeevngsOCvYzXTwkTucSs4GcP3Yc8Zc6lLstx0tVp3QD3gWeecTWwutM0Dg+nMpKdnrpA/jzsCI6WWaEgyj737e15EbaMxqFjKJ7PtlDz2rWpAbbCc0RR+4D5T1PVZL+DtOJw46sg0eYksEc+H7/sNZTAyBfKdcp61PW5z6OvUrehrnk3KuG95Cf6eOpr/QEJ1CfakzcdYSV6Qu5hm3Z94nO2+HztfIeENv6nPABVpzOBrj5331rs/lPJd2+qAvmXpoBH5LWcfpz2BFzmcGzMBErsf9JeiA88rbL3D+zZusEAFnuR10T2JArZ3U3r0f1ezmW1Wfao4c+sGs599uMlK3LTWv7ak7GGu2vqLm/Ko6r4AaH6qbNKqXRzp5cV3Lp70daSSvgZpODzUZTzT98aqWXtzVB/ee08W1wfFrAI2THCSBjz1fYN38RBa4hu0Dp+Y76a37ctl9BsSQURx808Ey7+2Idubt1Bsr+bqdTmfp7cz7nfRe9cjcEozNeYTX0Nf8ThyRtjBteeIY9AcBg1JmwEpJgxIbUQZdgU2BXqVcJNakDLKFHoaHE0cT5ONeBgdS59Ie+sZbLn7Wv2sZ+p+Vgv90z/cOvZkmsw4YrRR2GCsdegQnQbuZDWFM0I9gpCODs5sCmMJGP3gWoOE6iIoiYICbMmoM2Ellm8KHoGRUEMODUmdMadAwShmtxFijzBPkpHFeJJAIPgoiAwD0PemJkWZ8zF+CEpcpgyipxOhTCRByjkpQgQJJZyjBgcvzTF5nzLA6TjOn2/vd885086zB5GOPPaYvfvGLx470M8880wM5+gvf2uiTETDt2d/GXsYcTwIW+goPMQfum5107+Hzv5/3UnqvGHD9Nlrct9Pv8j4Mz69hQRaoM+m3SAZK0U+DgBHOPiMr6bhigFKOSgOHXPAcfFBGuAE22a+k9yKQCZ/TZoLPRfXTRvISRm7RGJLvk2eZP/RBybfJf6XsMD74OMebspXRePSAAR/ZeS+5Z8kwDiGZO+sIMntcwwFA3ySfMA70B7rFc2VAywFO6CFkCl3o5/3sM6s36/nT79Ds4oG6pf9H09mOuvYdms5OaWf7BbXdrpaGc91df1fv7ua62rU6UTe6ddBoya9qO5Tmu3NND6ZHZ3oMK1XLVX8gnV9Af7h05Mz/qJKeazu93nW62ko77Xk1jU+m935YvwXi0Av01XbLqqoVDZpGdeP9ng6cbmo6OcreN4N1n62nZuBsu3fsO1PuJffXa1Bvqpo2GnTeazpXty8Nd8e6YeeSzu89r2Z+tMyb0+DhH9sDXzN9TUfTP22XfxucMg+mJc65n0F3+LqfJzjAicwsH4ZvccpSzsxHgFDfJ5vN/Pk+S0xTnyLPGTh2Pbkc1X1y3wnW5t5WsjuAYw4iS9kpbYPr9334HXvKdgaWnePcpk5CT5UrUlyX6ehnPBffXDmhv1/Z12yyrY9sL2ntytXjQ9FSNwK8OWiOIAgOGo47B+HhFJLxx+F3255jtl7hLKKncLbBIchm2ttSbtExPAPfUGcGA5Bfjy0DMTh9OPTZHs+kbsMuwb/wFXrX9z1WbD3zQWAIm8R99Bs0T/yWtiR1JJiutA/ocPfFTi+vjWUbEs48wUzwij/JcLOP3p+mp/Wp64HXfI0sPe9Dz8MHsWXoZ3AB/AItmTP64jH5WfMtWJOzKeAZHOLEoDmv6F6Ph609BBXhNwdGp7e+R+P3flz1Zn3k1I86VV2r7upA/bs+l95454cPzBvWqlbtgB+qfcUn4w+1dt2aVk+NNFq2U+9zOHY0mY413drQ5PWZ7n3hOd23crQkngMHnann/BDG5/EkBsgAUzm3vsd8EjSz400wEtuVr64zTTknwXQ2pvPbi+zUO1vve+6jM/T+9xuDjK28ohK5JrGWmCAxQ/Jv8vAiDOH+mAcTI6BfKJ88TH3oaHQC7aMjEweh4+GnLJNYCNtAu+hc5C8DuQSLoEU69NmnxC2el7fCof+3b7Ml9//h2pL7YzboT7lPZsW4LALdCbbTcU4nEWaDaV0fZXFWEzgAZNJQuh2Wx6XgYDSzHwAyjGMaORQ4YB6gTFsJ8stAAAYMRej7KVQ49Iwd5Qaw43rSIx350tnAWGNQWUGAcWZeME6Ux/HHoc/7fjZBC4osDWAqRBQLdaeygPZpHBOElo5bzjnjzvJWVF7S7pNQvdT+l37pl/qsN3+O2vrd835NnA/6cLTZy+0zywKP+jkvfbbxYbk9oC4DVdQNjelPAgGPzwbe+7/8qjpHlW1svErABtJ/Nvq+bmPl99Z6RYAdemcZ0iCkAofn4GdoTV8SbNPPBFrQvTRyWW8apgSE+WzyRwJcQOMiI5dGKetNmaX/8AmyQp9y7lO3QK98blFZZD7pW/JuyjPymPTm/iLaMJYENegPjKo/cezIRBm4OovBgVfNYKjGr95pBhrW3q9e93vQ0VOAakAlc41+AayX2TsyU4v4Hx3VNcN+mfvTJ9+pH585p9naVN2J53V4+GUdjrc1HF6n8fiy5oc/kJqLuqX+kT5UzzXuWg3rWrer0nrbqJnUml2ZaeaDl8YzVV0lrTqb1KlbbzXe6PTKUqXvdtJzki530t7M75S/pz+ZXt2W2u6qBoNp/2q7Tj7Aze+Vb9T4HfeV30NtkD5S3axr4P+hM/PSaHiU2Wnbs/1r7pr5impn+P2u5rEb6hwn0JnDq3rHj5/QaLLbyyOyhuOOA+V5NcAlQ+z5A4CZ9l75Q1Ypn+HAK9+DNzLImo6Jr7sNVmjAQ5yQ7bbRvb7Hs6UewlHAtpTyD4+kTbEMM2Z4KVd02LkwfQgGuA3XY37yJ3RBJtDj/uTgPjKt5QoT5M91ZZ942wN9uzpc0WNnT2t/83u6of6ybptv6Rvj9+rEi2d14uVWq1u7x2eOYHfBCimzvoYTn1l56MwqBrJVvs5S3nwOm5h6kQwj99CN6ABoz5h7uX4jYOc+krklmALPgAfKYAH9L8eJ4wE+QC/7ejpji/Rt2gb0aeo17HDawbTxJZ9TBzQoAyI8C+byvLNqCZ1IQMTjtIw4AAo/ejy2675OQMp94BWBpq+vm7Zuw/aVvetso2AVXtryHBP61Pqa+ebgS/eNICmHaELvRQeS8jyZVRwwXyc44Wu5SgOazs7dpv37H1Z3ekP1ZqNq3ceIVNJVH4jXqV6u+6BmdcqvCK1UNZ3m46nmr/fLo7R0vtHaygmtnJhqMPKrNw81Hs813hlqelDrwtOX9QG9rJNry/2YnKFnmwL9Bf8mJkK+oFMZOLRO41wj18NBkx4juozAInoOB991+1ln6X/hF35Bn/zkJ/u593XjOydrnKX3O+ntiLLqJjFI4gMCYYlFE4OgL1NWCTImDnC5zI5noNfl0JGJiRJ/JK4jsAot8p7rSt8osQXfKQM+oG8p6ymvGYBOW+J2HBB7Kw7Fu+bQpwZ5e30/fg99ggeijhiXZBwEIx1gP4uAY7iIVvkeRhKQD6gtlTCCVAocQovyAVilEKVhBIDjqKUjm05r6Rz4N8oOwSmVH45CjimDFm6LvqQyKp2qNNhleYATbWNI6Xsabhx/FEe2Sb+4lnQoHcnsA/OUrJxOFjTIoARAEL5IY4/BhwYuY0Xr7Pf73/9+/cZv/IYeeOCBnwCdXor1mc98pnfibcg5vTXnA96y0WDPnQ2ZjT7LNRPQpGJMxZugzWVs3Dm93mDWB7f4dHsbHJd1e94qYKffAMV7/P1OVWSAdgBQ9AHZgUdwdpOe0H6RM5/zSJ3QnboxQiVvl/wH0EwjiCHM/ma92SdkkXbgDwzfovv0AWOW/JwANPkEWqUxzD7l9exfOf7sTxpq2k2DnSCBOXQ56xUDHANCXkHF4U1k6bvVTe1sXtDh6kmdGOxr2LQ60Y41nNda9R7t7h9WzeAsJkABWJFdyk8ADXMO/7jM1t6BLq3dpCvX3a56NNRsfajJaKJuZaapntTO9t/2R9wNBvu6bvx3ekkb2mzm+lA91rL71Em3dNKm96rv1vKJdu206534eTtT6wIjqV1rNd6UfjDs9LWq1ivVUIfzgarqjJr69v51dP3D8ruWx34DmSofiNetqG5Gquth/w766dTvsfd++lU1zZqGo9V+x/1wVGvQOLO+6cZUj4e9Q1975c+0UnXgvfTS6d1XdcvOk1qaHfRAHYcV3rF+dnbKegG74rn0/JEJYg+vnQMy7jgRpjHvnvc85QFFgDiWXXMPHoHXCCrm6oG0FSkz6G9/klFHt/OM26UNnsVGuww0wHmlDHuYcQrR9ebnzPq7PLaf7/7N1hH2HlMvdtb1uh50qssB7sdLq3p1rdJXTj2ni4PHdEe3q+vaVpdnM31m/4Iu/ugu3fXa0VY31wduSEcDPgcX4DTjzHme/JdbJaA9toCMLsEvcAoYITPIqcPQNWlzcWCYf2iFk05gJnEROh6MgXNV2trUd6nD0o5Bj9R9i+yB62Y+XZYxJ20TL/i76UaGNev3fNJ3+px60vRj1ZL5jQBnBslML7YrmR6cnJ4nsrse3iaQgRfT2H0zFnBg3eNiBQeHK7o/YEvGBV4gcAX2yNVUpe3hYMQSB5c8CYZyOTBpBl5xGvs5XT+t/Xd9VPObbla14Qx8pWp/rvrlq9J4qu7kKdUH++rOnJZ8v+7UjaV23qqtW9XrU51YP6uVzbEGg7GqutF4b0mHk/1+pVNzaUW3VTO9f/JDtdNJn0U3nXzmD6uK6FuJLRJzEEgGC3j+fOq/6eVyvGrQdTJujz3PDWE1j+/7uxesbGoAACAASURBVBMjTtp84hOf6JM4bsN9cxLE2yrt0D///PN9n+F/5g19js1LPZn4FJsOz6CjE3uCV32PoG7SAn1btsnvxBAlRnLdrCihr8hLYgzaA7uWc0HWfpGsoUP4xC7Aew5eXnPoS674l/W7uuOOO/pD8VBOMBLRR0CEmYbMQgJzmJzlbmko03imUGD406lyu2TlyykohTydYfamAWxyHDC+r6FcMVIZlUtjWfYZ4eQz+wzd0uinQU6gnmNaRD/qAiygUJmP0iFhnBk4yT5m0CONPY4coABwBshLMJN0SScrwQn10B/og6IiMMIzOEg2+nfddZceeuihfv+8s9382Vg8+uij/etNrOgdxfdydg55gd6eKxsSMvR+nnfEv9lye9pgPPQLIOBPGzAbIf97HHbWHVF2e+Y3Z+V9z4fimZ6PPPJIvy8sgw0YmASC0CaBQSpp+KWsp+SdpDlzhCFLQ1M+R5/g0dKYMPeLeDVBD/0v2yr5Je8z79RdjpH6k4eR8/+fvfeAtSy7ynX/udba4eQ6p3LoUFWd3O3UzgnMxdhcXy4CBAJEEuIJEEJkkZFIEjyCHldPJCGQyBI2YINIj4zBgEk2btu43e7cXVVd4eSwwwpP/zr9HUavexpd1Na1rNu7u7T32XutueYcc6R/jDHnjA5HdEBp/9kMbewPzz3MEMdx8/zI7/AwgJ5MFJs22ZHlt2w4p/HckjaOnNTk5FDVvNTkhTSe04Vrazq3t6ZB7vLK/U32uv2Khtz8FnfdJrDXnQv3eW880cPVnC6duVvZypKyQaayX6rsj6XcZz7/m/Z2P6xeb0unmwe17SxFb0F3a1tnfPJ3XetmJR1ba5RtZvv71lVJjRqVKveXksxIaVHanU/6x16jf0m5tjRQllxKv6KqXmzXfvYK76uXVDeV1PiEBe+PbzDv0ntf31NZqX1XmlGWGcDvf18UQ2WZr11QXs8ojZJSlSn5+mmmou4pG010dv0hnRtdUjXZP/6NOYSv7FzZ+bRusMxaHwBIKY31vALWcU5NW99runMMlv8GrFlvoUNZl+7fYmUANhNgR3lx5CnzYQTs2CNKd3GSI+8jr1QUuD3Kez02/+12yO6QHUXvRFuCs43ewC52+R+d5+/N91H2cWDJVOf9gbZTpu0sqc6S9nojPTlba2dxXWn4QR3VSP2WjQrtjIfau/wyXbw20WCyf3STX5Ypyse7tghdylyQpXVmyr8ZsLAJKp/9mwOx2IO4tCCWXhOQQOdgY9CVjBv+iAEg5iFWRnCf54fPhwVh0EfMP/MQnwdtor6gfzGQH21bVzdGO9P1JaL+iwAcXYvu5j70ELyCHJk/HOwmoENFE3wPWCeD6zmxTfc/MsNdukZ+9Gcy+swpgRpkw33FTyVYE/U3MoH8Me/YVF9rnnF7btsyjkyxwzv0QjaRdz8PsBgD5vRtfOvLNb771dJxBzIb5Y9e0uChD6vYXdPeq/6LmltOKBWZml6jpiqlrcI7kGraTJUtlpodHtHsitQf7CrPZjXdG2pUXtW0zJWuzev4dqVXTC/p1FAtTZ2hdwUSJwggN3EZQZz7GDCOPgD7xHgeTQPrVeySr2OeqXLBFsKD9u18fN1nfMZntMfXmU7uH4D+vvvua0vv3U/TiqDCYXzv3+E/t+/PEZdEGSHQ1gXq6GX0Cb4rAUr4/jD/IcoptEO/xmBS9N+7sggQ5/n0k/FiTxgr+sPXd+Uz9sHz8rEA9N/5CVZy/3/b3/h3ExJZ9/+4zweAPjIxDI7AwKgIDtdGg0vpEgIFk2IMokGJQDiWH8YyGJ6BMuwKuX+PUbHorMRZ7AIF/iZrg1BFMNU1fvyGQDFuHKcIWukH/Y9R3ggmIpjCmNDvWHIZlc5hcxR/j0YJRy0qP5yF6AR0wUGc0640QJcY1DgMIGHYogPLfMFLXvPurPxb3/rW9sg61q75Okfh3/nOd7Zl7lZQLnmP5fbRoLJuz+3ZSDhD73lhgyquxQGChvzNmOiXHQqviz9//nxbVm+j6ONVHOn2tZw976Pq/Ez3y4GHuLYfusVnIlOH0TuCXZR3pH3XAYOuUZnHwEw0IN3xck98j5+frc+HObhxnLHfsX/x+Yy9+2zaiU4s89J1qLvjibTpjjvqqS5f08fIB/4MIIx6iyAl2XkyUOYFfyY7ETN27XzMLKhamFMzzDQeLmp+Ip0odzVjp82l6tmcnrKHVkiL9a6K8UgzuyPNVPuZCvOxgUlcKxx1c6SNr7uxV+qh5du1e+styhZz1cVYo2qz3YBpNNrQzvaDyrLHNV88qPlqS5vFUGdU6oK3pmukU02jszuNsrW0n2Svk5q8UZ3Xasa16kGj/GShGzPSe5pa97dCvb/uPlOucZNpkhWq84GqeuZgd/ssc/Z9oCyfbR1Rg/3SWS3v8qyeklwyP6c8HyhlzvT6KLtZpXLQHlNXNIWaslZR2cFN8vb6F9Y+qpt2H2/ny/oS4MnaQzLxnlNAuLtre8PGdv6NTDJrxt2eAwTQnjJ6O0u+hoy/2wJEo1fhRfeFTD92EDuAHsR24VwSUIjVZdhf9Lp/Mwjyy052lCd0Ln2wfcEu1Q68DJe00T+io1uX1B9vHWQyo63DLnCfn8NngFI3aIwz3wz6emh5oKf6l7ReXdeonmpNu6q0qQXdqpNNrkFvWQt1pqWyUjXu6fTGjPrlfum/+2H6EhhhHPB4BE98xxyh632/wVj8np25qcqIAZ+YVaQPzwboo14gA8n97hu7r1M6jk7z/OK74Mh39SayHn2VqAvR7VFnxXnuBmYjX8CbjK9rr7v2ADsYwQw84msjmI9BKI444whD/01yAh4i8MPmedZrBFzcFoEAAi30HXr5GhJHBn/+x7F3ESSRfPK7vyeAAA8ToON0BnQqe2gQhOF7zx/yb/lzmxFsESyMvAowjX5wefxW7bzojapWllQ8/rDy9Q1ViyeVFVOV588qLfeUtpN6WxvKR5sqe4uaHllSnVft5p+9bKDFm4cazkzUy2dVN4XGk0vaGzWqdxY1dzXTy6fXdVt/3MqA/Sb7Uv4XlwHE5Q3RP3L/I/9iG00/+zrwcQT0vod5Rhf4b5Y4eM6835DX0fsko3vuuacNovo5Xjvv6kZn6J2pd/CB58PT0aajB6EzvAjPRl0W74vguutrRD7H5kff+TA/LPYDHok6k3bQ6bEvJAzdVwINkc+j7xwxD3T2ffQPGvFuWbK/+lxf3/4JBuh/9HlAfzDlLaDvOsJdAYBZu1lAjJ8ZKmbXMTwwOwaJdmBUFG9UhDhdCCfKE8enm0GIxoZxwODRQOJIoaS6EXEMXgT69Dve6z7j+ERAH0EZffW1kbY4JV1DRfvMCgACIwV9Il3pAw4gbbsfUcERMY5AiMBJVJrdAEMXDEUaRAeDsUTHLzoRsR36ZoXuqK3L7b0Znne5j7R2Vt7r5x219QZ3LrcHqEMj+MCOA8eGWZl1DW9XuUHD7tzSN7flpQBe92Wn2eX2/ueAlWntDARr662QbZC8DgyHLzprXWMZnaquw9QFu92/ceCgJ23FeeV5cV4xPofRoWvcDut7V26Y2yhj7mvXqYzPizSPjjr9jbSI44n6JcpRDDrEMXQ/P5vz2v0eGsVARBfoe+7tABrQ+R+7fwPiKRfGySeSTsDS77GsN2WZ9lJP270ZbfXmtLk41PbiRKmuNNyodXJ9S3PrG8om++tLo6PD3EensnU6m54+unyb1s8eV360UpOe0vbOR/ZBc/IZ6Ttq6kvq9x/Rkm5oq661kpJON7VON9KJptHxulF/R+o9vXbTR9lr3Khx+f1xqVnKdC01+lCWtJa71F7trvljl2M2jXaStJfNqG4WVNUG8l47v9gC9Txz9r2npsmVkrNZ3qDJu957wzyfOd1r6wHy7KhSWlaqZpV5l+cqbzfGT7Wz9UnDaaPbVh/U0c0nWiBIyTvZNHgRhx7djDNkHeFr7HT63XNj+qLbeQdk+HcH9MwnBiw4ajiyfj6OO7xF4AA9A9/zPI6/wlZEOYug1t9jd81rLlVFDyErUTf4eazn9e8PL92hvZlFlYNZNXWm26/9q4a7N54RDEf3YVOi3LF++drMMY16i7o4euKgmo/xb/fmdN/pDe3lf6+93Ue0treu3d5RTcp7tPTQVCeu5jqzeFQnj5/S0flFzbSnH/jorn/flwYd4j4wF/TDNDIoMbDwb5QQW1f7N7LvZGsNrv0PME9mlfGZXpZFgB46LTrNUcainPl77vX9OOB2pt3HuAFhHBP+EXoF/RD9GwAKejHqwq5uivx0GKA/TN9HP8J0I5jV1fvRvkfA4utiACrqUY7tNF/HjC273PteMvToSOaLYBq/+522TRPT1XMNP/h6z62z9Qb1yLPbjX5I3D/C7XkO2K3e71R3wv8EAaONYw79LPfX735etFldfzP6odzf6pSFY9p68aepXDqmweMPabJwxCFGNSuLyo5K2TBX78E1zfzLn2iQao1O3aztl92ruj9Uvd5YTWrh+Kzmhj0NjzXt0qXR6Kp2dkeqJ/PKr8/rnq1V3VtstjrRcmG95f7GfSbY8O+wAJNpGxNrvsZ9N6BHXqms8LXQKh4dyvybnm7Lv3mvJJfcey09S5CcDHnve9/bnknvLL2rHCnlj2CVfuLz4etSGYFeN93RV1yDfCEv2IKII7o+R8Q/tMOc8hv3I1MEg2Jbh/kZ7jN2yXwODqF/8G9ckgMPIRfcH31EX2+ZcBDnub6eB/TPlYIfv/tbQI8zEZkWRkOJRmCAgFlwMXYYS37Dwek6UxhASqy4DsEhcoWSjYIZFQ1MzvO6ChZD1DXWCENXkDCw7hcOFMaXtggexCg1tIulW/49KpsuiIFWXYMNG0Sa8R0KhPmgbKobZEG5oRjoC8/CKEfjHB1C6BodiGjw6Vv8Ls55BFXQKzrW/mzj73J7R20/53M+pwXQ8WVA//a3v73d3d6A3kfG2SgBmt1fnG3W7blfNgisq4tR9tg2jlrXQYLvKKc3oPcc2tC43N5jtBPgdfPOzvs6G3eXjbmKIIJCaB1lp/s7Ttth4DQ6dPA1c0S/DwOf0djENuKcRD6gDYxe1xhFmYdutIvB7Y4xthH7AC/AX3FckRaRHtFgxTFEQxnlg2dHfu72J+oD+s7zkXNKiTHWfo+A3vsmsFFYdF6hl7+zs8w6Tb6Pzib6ogUwlden91QX0kZ/UWtLC9ooZrSbBlq8dk3nLj2gbLz7jKARehNd5Pfrg2N64MyLNZ1vVC+NpPwR7e79lcZ7lzQ/nNW4mtFoXKnoranItlVPSy2r1vGm0YWmaUF9oUaLk0yDjaR6vmnBvM+ka2YaNUedgU9aT0lXeoV2U9YeXzdKSWspabc95i5pJ82oSiuqqvl2LXye+Zx5bwyYlCWbm55SNqeqbNQ0u8pyg/05FT0Hhrwj/Wll6ZiKtKRqu2nPnc/8X5YpKzPle5nOrD+uk6v3Kyu9NuDfyz4jEPP3ZO/53u9seOXgnD+bz0w/gjKsxfa1gB7Lutvyy9+z1tj3+jPPwWHzXBtUElyF7+BvSsujHNFH7APXkslplLSbz2il2O9r5GVfa36zXWAXaj97kg+kwazW+8sqRpua37mqIu3TBWAVMz7RViEPrZwUfTVZoX69H/jwv9FgXg8vH9EjSx9QvfEHynevaistam/3hZq9elYnL11Tf9qoqOq24sm6k+UR0WH3eKNehp4APV/L/iUEyNBZcW08QN73cX49x5thL6PvAvj08/mH3xHtJ/YGG4zMAx4859idOHfolxgQQB/Ba9hnHPgYGGb+o86PejD6EYfpXXRu5BPu92/wEM/03xGMYrcJRqIP0TlRDwPc0XvoUDa4Y9NAP9fg0O9k2xkHa+yjHWNe8Gv8G8fdAeotm5GHqPaDxnFMvt998z32HZw9Rk97vCzr85yxlwDl/QRtqMbAh8VOMd/87d/Ze6CdAyVt3/F6FTs3VA2PaHzyggZPfFDT21+q5vS8ivVVHf3r/09p19veS+XsosZnL2h89qzGK6dUD5NmNNTicE7Dm/aUD10Cv94eXzcZDdVsHNFNV9b02v6msumo9V8A9B4Xeg2ZgWbRzvsegsdRx7D3gelCUI2qXN8PDQmS+N3zwP4k9pm8073L7l356JcTMD6+zhWQBvb289xPEn746PB/1/+LPj/83NWh0YZHHyT6Ch5T1O3Rb+H+bvAj4p0oZ76ehBx6DJlz36L84gtFvuHZ/i6Cev+NfKKvWx55OkDgd/OnE1/P9fU8oH+uFPz43Z9uv/329tg6oj8xGoYA4TyiqHyNmcpCi/D5N6K3MC7XAQIxkr7O/3BqYxQMgcBxis5wBLE4VQBnHIQoMAh3FwxhkKKhpG8Y7SjUXYGMQQa3TeYNA0xWnLFExYORxEmIhjgqBr6Pigdnw/2HFlFJxLb8HMbNukGuZV5jVQX0YwzQPQKs6OB1WRZaMtdx3qKSslKi3P6Nb3xju/Np3GHW1zrj/Y53vEM+ps5HxTlDj/HAOXF/bTBslN2eHThHJ017jrbh2ujERBrHsbnfbs+VAwbz3hTPQJ1ye/9uEGfD5AAEm+V5p1aOhvFzUOZx/uAX6B8NaJfOXQMU+Rn6R4XeNWrx7+74mYfoKPK8OJ8YmNgW80ob0ZnrtsE4MViRL6NcRV6DDtGZ6zq0kRbdz/QBHRX7B2/Sjy6vd2Ud4xnBg7+zc8Y6Uc+/Azz+jk3DIh3s4Fo/UpYd5TTyIA4r4+eZ6IfL2YL626vKJ/vrTNFpUQ7aY+PLUmu9JT18+oXaO9rXdFiqKVZVlb+vve1/1uJgqMU8aXNSaltD5UWuarqnpemuTjZqAf1Z24H2QLlc47JSsm7blLJJkpaSJvNSleday3I93nh1fdM6qTeqUqt5rj0DL+Xa07JSflzSopIWlOUzatrTTrzDuo9Hm1VKR9pd773mvoXrWb89tq6ucxX5cWX5kvJmTuV2s19yX9UqnN3fqpVNMt269hGd2ny4ZQPmE4BKlZXpxXpzX4cDa/nB2SZzhW5lozy3EQMyzhJSRuo5Yi4AJZTYd/nPzwXsY2OwC2Siu47dgQ1yFYPBbnuiVaNxnfTQ+U+WhvM6u3NJi9MNze2tKtd+CTBjjHa7TLkeX7xdxWRLx9Ye0mi4pMvH7tTydEcXp5daYIXOouLM/bM+nT16Sl4UUZSj1olnzwBXVzy5fFL33yQ9uf37OrX3T22g6Hpxp1a2XquLD21rpdnf38S0QkdHMM8YkZkY7ELXs9mZr/V3vgY/xX2Nm5d5zGQOTQcAPcfWxWSA++S+0BYgBt/Hz4lgl30Koh/TvQabj62NOgc7HPVMDCbEIEz0VbjeYyOIgp7Ah+nq1qifo86OPpavQY9EXR/tU+yraUHViPsRAT38zv4UgH/K69GRvPsZMRDitgCbDpRSBu/+4tvFMeLX+HcANvfDyyRnon1nqQpLAXyPr/Mz0d/wgZ9B1Q88aP4nO4/OwB4f5rcB+ABh9GU6u6LeaFNNtX8MZb1wTDt3f7KamaEW//kPpa21/aqPulb/6QDLdGFFN/7bZ2ha9zXYbLRUZNL5XP0VZ3v3K1r29jLVu8vqr87o3u3H9MLZstUH7B5vYG+/CFliWQo87/5hi/DjIy8B0NGhlr3oZyGbHhP/XMnm6zweB09diemKTGfrTRfPnzcb9gbIztK7BN/9ZHM8bDg+M3o92nb6it2M/ieAuOvn4ztEXwN+jUGy6P+gr/w7ssCz4cno80UfD75EzxNAQCbpH2138cVhfhjXRLtjnnYC7Lm+vuUTrOT+/3m+5P5gyg8AfYxmwixmWJR/BMwAdd8TFa8/R0ON42JlEEE+xjVmqaIjFI08z6c8hTZ9vZWulVl8Ltf7PTpQ0agS+YMKUeAxcPQnOv8RoETnHeNIOwQ5onLpXuNnk4HAIPDeBWURwLkdyqIYK7/zfJQJfWRO4pigGTQ4DNhFBYVy7wL2CMToPzT0PTHq7+9t+B2hZf38G97whgPnCZr88R//cXtGqZW9Ab2BenQ24T+DK/+z4bDhikfaxGhuVK70P4JFeMWBAe9e741bbIC8rsvl9jY85mHv0Hrx4sW2/27n7/7u79oMPnLCfETQhZON8Y88B02hG3PS5TlfxxzGgAFyGhV4HGv3++ikHQamu33rXs+44JUun0YHKvIVfBSfGeWU50QaMX/deYrXRqcZQ4ycR6Mf5RsZiLwdnxF5GKcdB9G8y7FMfmdne7/H9bg43/G5h9GWeY5zFseBbvV36JQo2zjWD6/co/W5Re30ZtsdkZ1Nr+YqVdlIdf1RTcd/oSxbb0HzvHZU1GNtKteoTipGWzpRlbo9Jd2WGdAn7TnLIOnIbqNiZ78UNFtMarKkcZKeStKVdk96V8rUWs2SViVt1o220lDTdFYpnZSamXZDPAPAqipV1SMVztLnztzvbwyVZQasvm5Bvd6c6rpR8qZ4aUFNPaNqp9HAAYiUq96p1fOO+lNn6B/UzTuPqEhN6zT6ZTBg+gCAkBsyquZf2wzKIz1PLGeIegpwFnf2tvNqXUMwoHW6n87MMrcAEOTD15D54bcoI+4LJdq1gxqp0biYUan9NeWrSzdpbfG0zl75gPrjHak/1AO3v/7pcvVcKU+657F/0tLe/nIAeDuWd+/0FvW+5ZdoqdrQsB5ra/GMynxGJ/au656tD+1Xoz2dfW9lMs81l++3Zf6LvOfxVK7OWF7Sh07vaEPvUTV6SL3JjJrp3Tq/el53jjKdPjJ/IA/IE/IWAUS0+X6O19CaxgSsAcfoAubTY/Vv7C3hdgBjVF9wFrffuQ497zmJR2uZB8heAl6xqYCc6Ogj191qAWQ02squTkQ/oTN8LX2nD/hHUX/Td9qOgD7atKibI+0j7aK/cZjujW0Q6EJmoHWcR65xW54X04X18LbN/sxeI74/Bgg8Ds+R5802N86/gR0APAadqKpxuw60+TqCO24fQO4+OvBKsMd0he4klHyNdbnfzQccqYceoW8AWD8PuYAGXXsf7Vx3bvA9fW9/OCPddLey4bwWn/q3g4qF0cIxbd56j+YfeK+Gu/tH4a696FXauum8ihuNTkyuq3npcaUztfJioOm01mivUjVaULoxr9vXr+uTVrxL/j5dvUyHI+yQG6oMos31Z5JtMSgIzzIXHpPbZamLryWpha71HFgf47f7s8+hdxLn0z7t0w7K7p20ec973tOuo/eeSQakVBhhw/GLAODwAv0lyHQYrSPojrYdPILvFgNmPCfKMfzgNpC9rj+D3PA9gQieBW/CNwQoon9EwMTXRj3utiOeOczHtv/rKtXn+noe0D9XCn787m+PrYPRcT4QINbIRJCLoTeDYdBQUpGhEUbfG9e1IGD+vpsBw+hEQIwQEDGPzi+APgKqaKxitgvnGRAUhTYKXPzMeKLjjfB1wUxXMQLAaC9G8XAWiCBGg4gSicCDYAuGPjoOKLHYRgQ1se/x+xjUoI/Ppqgie3aNF/PR7QfPRQlBNyt2l9sb0Lvc3ko+vgzg3/a2t7UA/aGHHjrY5T6Ow59tzMmWmj4u18I5j9l8xowTRj+jEvVn86hLQp2dN6A3LVwGxmZ8dgQM9v27y+3tfP7FX/xFW44PL8ADPINnR+BNP+KY+S46UtA18kE0SN0gVuwDY4vvtAcd4/O59zAAGvkcPol8FPseP3f7c5iKi3PRDTpFJz7OHePu9vkwnkeWunNNXw6T+8jHfCbTDpg3L5BxYtM01m+i19A9MZMX5yPKWnQMABDRsQLYx7mDDr7+g6dfobVTS5rmO6qbPaffHElTkznYuamyekxJH1aRLrXZ3n4z0rScarvK1EzGWqwmOp+kW+2EufoqSzpSN5opJWf/836mvs+id8l3Id3Ikja8m7krheqq3dl8ra60lhVaTcdV6VYlLalpiqd3rDf0r1WV3uxvv8rAmfqm3lSRvAv/CRW929UfnJCaUlmeebG+VM8rjQrlVa6iztvz53tNr90Yr5iOdOfq+7VS729WR3YDPcs8+Dcy7Z4TSuWxbaYz3wPaeGeNPfrW888u6gaEAHrWisYScXgHpw4QYB6AN2y//HnHeyjMHVdRTvTUiYvaKxba0wGUNcpm9k8ccCFD5jMAvV+gp3cmb7cfWLy2qRdeeY96/YGqlCuV4wMQ7mc+snSHrp68qKYvJcfnq6S8l+vYzhUdH91QnjLt9RY0GSxqrp5osHNDJ4aNhtOdZwD6lt+aRld7A73/QtJG8W6lelvD6oJO796li5szujWvWp2MrfZYTQfTBT8g6jX/3g1WxYAWvgKyEu0xc2Ibyj/K3vczlnutjva9rMvFl8DP8dx47gA5vo8MM3x0WDCtC5Sjk0//ox+CnkEfuW8GmgZI+CG+z/1ngz/G17Wj6LluEBnADfCINgcbzHexb+jd6Fd1edX9ZukJ/Bx1aNfGo+ew0QQ+KcMnm49fafo7aO4+OGgOICf4RkbU8se4GS+b6mH7oRfyx1h8H36Xf+MEDIAc84AN9/cAS/ZjiHwSn4N9gr7QyHNKhRb0gldmZmaVHTurYmZBw9G68tLnyo+1nc/oxr1vVnliqMFHH9T8gx/UYHdT1XSijWO3aLJ0ixbTpvTaM+rdOlRRzKusMo32pppOZqT1OZ3bKPXGwYaOzexnwZ31tp/CLvIEufCT4Af3n8rP6B/ig8T9ECi7j9UrHjcVUQR1bCf9HPOAkyH33ntve0yxkyIuD3dW2UkTJ3AM7O33sSs//Yq8bjoyjxHog0v4nXmPfgS+a/SVo3xF37vLD9Hfin5avAd9xnddXxO5gO+jD4Nc+xpkkjHQX/8dfZYYhDCNzNPPZ+gP8zT/z/nuANAjjBYMMhQWVv9NaRqKC6MVAwBdgBKZGgOPk4qhjwIGk6NUUCgRxHQBA5H3CDqi809mDSGJDjECS18iMEXwcCQYL9dGkBWfHdtAARBN5HmMWoMJaQAAIABJREFUx9fisESQ1xVy/0ZEm4gdTj9tIdgxghdpTb8i6HEbsW/0JyrAOLY4Z88GBrvt4UBFJeSIvUuuXvWqV+lzP/dz2yPi4uvv//7v9a53vavdEM9GyAA/7iBPnzj/2yVzdtycxXffiTzTZheQomQBUby7PQP222+/vS2pd6TTgN5Gx9fYUXUgwhvi2Rm7//779dd//ddtGV7kh8h/PPt/BdAjL12wHA0GbUfjBW3jM7q83OXRw2jD/ML7h81x/K0LqONv9OXZnsu10RFENuPYuL/rEEca4YB1ZZL2oqFkrhkb+qc75q7hZ72xeZf182yqRGaCKiR4HueVYBzPoJ/0K8o+ffY7WcNYgRT1EPI6Sn2VSvrQba/Q9sqmRvUHVdVeU+qqKO8k72zvQFm2obz+sIpmVTuTsaGhxvVA01Lq1btaySqdTEk3Z1m7Sd68s7PO0npH9TppZpKpHkjrveRN5ltA/4SP1ZtOVfb7WqvKdtf8dd2qurmo5HX0daWmqdQrnPF1Ynlbaq5oIa1rwUeYadLuon89nVHTf7WK4tw+4M+HUn1EeTWvfFy0u9p77bwz831vjLfnLfilu7bu1+LoxkFpLiDM9GMtJ/xB5sN/Gxhwdjk6y06nnV//xhxFsMX8+TpKStGxOFrMlZ+B0xmXpRHA3Tt6XnWWq6ylaW+orcVj2jqy4kW20oL3DEj7pwpUXjW/D8BdMpFcLbGQtaDeVQ9pQ5pdW9OpektZ4SMAc/WrkapyqmxvXeOm0JWFm7R79Kh8QmArT8NaxZz3DfBzFpR2inazwVyF5nfXtXztQc0OCq3sXmlpHMHVan9ZDx1Z0rVbn1SuKzq1e5NuG53VnT6d4ekS9qjr4WcyrdEeY+/xNQiwuI/YN9t39BJ+gf8G/AK2Y4bb80M2lR3QoTvjAWx4HqO/4+uoGmQc3YxlV46jLqXv8ZpoN9E/btv0Mq9xPrqfY9tlMMOmZYB6dIrfsc/Rtrg9ADd9iDoSufB3gAX4M+p5+udr/OyuLuvqLt+Lb8K9VLr4WeZ9srQAPdMXXsEvJLvuv2P5O/rO95LBpw/4pOhJgjm+jsSHn0MwiWAN82rw44oAtxeXJEI3XwfwZT7gN0BvtJnYaeYe3jcIjr/hMy8sLWnz4qt1dO1RDUabB1nf9f6SLr38LZLPqbfvd+2y5h55WMPHPqTx3o4ms0c1ueulKl69pJmTDrQsqal9+kWt8ThTvT2n+dW+3lRd0otvOtHqOS8d9LG/McBFdj3aamjR9UHgO/fdfpLniSUvrHmPsuX5wh6ax6EJlZn2+7ynhvdIsi/lxI1L7g3qDe5dUeD5wjbC09hldDa6INK8y8PRT4n3R70SgXcMEsR7kUUC9FwX+cVtdunZxRyMKcokz0E+8d+ibEa8gt8U/Rnf87EC9N/0CVZy/z+eL7k/YJW25J4IEJl0Sr9QdP4+OqAYBZQTihdlibGOoBGhjCUu9ALjAkNH5x4FHpkXoYmgtcv8jKnbNu1ERxpBjM4I/Y2CGw0rSrorjCg2aEI2Jhrj6HgivFGYu5E9HKEYPeU++oSSAxD5WowyCg8axcgfbTNOggwRCHF/BOyMPwKnCJb53L3HEfiXvvSl7REmb37zmw8cX7fnPv/e7/1eW8budfSONvofmS+e6bbjWmYbK4I7GBjmOSplfwdfdPnA5faOIN91113tmnz3wSVgbs987s1zXE3gNfb++2//9m9bwO/nRsAJrZCBqOSjo8c8xe+ik8b3fMfY47giII3Omj/zW/f+KCd87spYdzzRKEU57NIwOgJd/uFZcT5iACo+o9vH6EhGHu7qiSjTUZ7idXHM3fng/sgnOKzd9fPscg+4w4HB4Ee+79Iz0iY+E72GY0XWCYCDU1FlPW0Vc+qPNvXI4h1qvDZ+7phGS6W2++/TuHqX+vWaZpqJeqnQXv+4yvyI6uqGNHlCqZq02HG3GqisB8q0p6U00okkncyS5qpaMw5ieQMrNVqeJPWqTNNZ72DvUID0WNPoI9Op1ux4zQzbHfP38jmN0l1qdFFJthkGZHvKC4ODUql5UifTZZ3XSANnhtXoaurpqeyi6vzFyvOjUnLl1pJSs6R8MqNsnJSmSZmrCUaNslJa2nxSJ3cv6YhGykovK6gPwAc2h0AKchaD0Hay2fyKeTNtDabsgGLXPE/YQM+n58N/o7/Rr373HAMk4GsCC20GOe0vT9vrzeuxsy9Vnfry0bllr9jfcHCxVj1tlC1MVYznVG89HfAd1+rNFqqcot9qNJgbKhnQV0nakQrvqzA71x4x6M3uDNQrZyMnOypTT9NeXxr4FMBGaXYiDdeU952tXFTaXpbWvBGalJqkZq/WHZf+QbPjdfWaUk1vRqtLN2t3Y0354/fpscUL2rj5pPLbJjqzletFa5VO50n9no8a3F8m4LGbDoBl9FZMCvCd3wFLyGKkqent9giYQF/ABMCTLDxtGaywkZnf4xI1+ILN27CFyFYM5qGrIrCO+vQwPyXqN4+JQBJ21n+z9wuAnmoP85/BjHmTSpAuIIl+Bz5ABDiH6V1koKtjo17yfdFXQn9Gv4J2os+Cfoy6HBr6N6pj0ItUN5kODo76nZJ5AL3pAXj2swDFphd+Gd/hAwK+Wdft5xEIcLvwTvSlWH8MnxGMiHwWNzuMlR6H2avo8+EHUkkQ5cN9Wz56TE9ceJ3mrz6ohbXHW9nxa6eY0SMv/e9KhZTmktIwSVsjFQ8+ruGH3t2eDLL5ik/V4CU9zR2bam52UVk2aI+uG+01mu7NKr8xrzeksd5wNGurrVxlaFDvJAUbCrI0hbHCZ+i7CGzxYTwG8y7BI8+bExrRp/fY/I/KBI4xdHtO3rz4xS9ud7u/++6728CO73V1pX2tf/iHf2h9Kidx4nLUaP+jX4+PFeWUaz0XjAV/iHvdF4JJ8HKUBfR59A9IpjE+aAIfML/YcGwS+gWfwveBCaL+4DP3RZ8sYozo29EH85jH67n9WJxD/w2fYID+/30e0B+4zAcZejMQygfmRSCs+CJjYrhRgDBxBDPx+uiEw5wYagzJYQDS90Whjc9B4UQnOCqeriEiwoWg8DsCjSBhMMnO02YU/MOCAVzPb4wHBeDvUZ4IdzTW0Csqn+hcMF7axQCgpCIABJTHMXXBE45TN3hANiOCM9rugnNog+MCXzC+mO2gn86CG9B/yZd8SZvxji+D99/4jd9oDY/Xz/vdmfc4777efOpsqYG3+2RA72tY10UWg7mGj+gXdIWG5mOX2zs7b9BuGvg4OrdrOtnweDM8/37y5MlWcf7Jn/xJu2lfVMBdgMj8do0/PIIDEJU9/EffcKyiEwzNoHd08mIfDmsrOmP0o+uY8myeE3mB36IMYAzjeKELz+u2xZijsX4GM4Q/4jXxGfSrO5/QAL48zPmK44g0g08B6pQZsvaSo+vYFI85iIC+m+WL/YnziINM/+LYkEP/BqDw57aceDzRbm9OGwtntNk/qq25ZSXvEF/Ums5taDf9hWamf6XTaapektaynjaygXarRpPxtmZSpX5VaavyzvQz6mUjHc8qLbabMVUqUqZTkm7Pkk400qxxudPyvSRXvG9n0v1NpQ9NJrpWVtJwoHHKVWbHVDd3SzrXlufX9Z76g21lyTK8oXld1blsrKKu2z5takmj5rSa/KLy4kR7/J2d07zwhnhHlI17ShMDerWg3p/z8Uhn1h/S8vaTWuzvg8gIuEw3jhPzPMRlTdi47s71OPxk81j36esJolJ+z+Za8J7nxCAirsMFvLR21OtfF87q6rE71GS1pk2myfKw3eCv3qu9nZ2q2anqhR2pGUj5unr1CaXtnsq6VD32coVGTd2oyAoN2tp55+2dDnKAMin1MxVN3pbptxsVNlX73pZF+CDAopKOjFT3nlJvsL8EIZW3Ka31HG9RXTaqq0rNuNHs3qbObD2iU9NrXlCvtVGlp65c1s71yxqdvqDxf/0UHe03euGlLZ0qd9qNuwhwWHZiFj7qEfQY+gAfw4DJ3+F7ICvRnhJEMa3b4Mh0ehBcMe39Mg9QBkyGPpZjYxPoH0tlAIgAQ+wkshkDNaikaIuj/ezKOf1CrhmjgSzHX1qf+JkekwG9K8L8zsZrsc3oW0Q9EunftXH0IfozUW9GG+FrCMQwX/hN0AWg3QXwcckR/UQO/Az8IANCyrDRtX4ng245AgzyLMur59k22v1Cxv0ZMBkBagRV/t5z7rbQ1dznv9mADRvG3JL593PhBfyqVvSe3oQS+nGf/wYs4i9REYKv67nfuvONGtx4VL2Ny9JkdNC/ydJp7c4f1er5e5XN5crmkspUarI7VXryiob//G6Nbr5d2UuOaO7mRnOzQ83MLGhnx2MpNRnPqFmb1S2jTF9wbKpjRxZbP8qg3hWPDhgBdmOFa7RBkb8jf/h7zw9Zd9OOI/H8W/QPsZ8EvvGj7F990id9UrsZMglE98kb43nH+7/8y79s+8q8RD/Dz/A8YV+hJ0Gz6Bsjz91AjvsYE5DMOzLk8Zq/uj4BcoU9oB3oEwME8Ee0EbQPL8UgHP4NdI+yFn0iAk88E6zA9eZVL1l4rq/nAf1zpeDH7/42Q4+RJROP8UMJmuEwCFEJR0CPkCAIMDNDg6ExbpHpI3iJgsT3GBUiZ7E/tOP2/aLvUegjYEKgiNRHRyP2HaEm8ICRQIhQNLSHoHcDEBgyfx8BHP31MxkfZYcRyPNbpCfP5lkeCwoZpycaHF/fHS/9xcgxP90MfQRzce6joo3OF8rF17JWDh6wU3znnXe25fZf/uVf3pZbxZfXpHN8CTvcs54qAkMbCTtFBvTepAYl5sxGN5tP+5GmkR/8O4Dd2XmDdh+bZ0DvYIKvdWme19U7GOHP7tuf/dmftSVsvCKvQps4J9Ew8nvkB+6PfBV5M8oNn3Ggu85ylKF4X6R1BPHQtgvMI82jsUQG4nNoO/ILhio6orGdZ/seWiEbtB1lkHHxHvmx229o2w0yRL0T6Q9drQ/tTNqBsROGs2mH1LzrKhHGeFjwCtlyf+JcezzdAJt/R478Htdjx2yV77UjZt67UfW0evZFmpy4oDTMlPpedl5r2n9c473f1unpR7XS72k7y3TNEfxpqT2nhetMRT3RuHL5/Ixmsh2dKJKOZ5nystSKGp2UdCLPtVhlynfqFuw5k6uZTGvzje6XdN9koqe8231/oNp14LqgurmguvLO9m1Rv3q9x5SaB1Q0myqaUtMyU1mcU1acl7SiullUr1hQ4d2RCwNU73ZvQL+kZscgXu059O3xeWVSNp7o7NpHdXbnsYPKGBx+nHvLs50b73VhUGdaUuprWrIhmh1JwAOBE7/7O0o+ox61DuX4tKgvnaXiWdarZKN9/dXhUT16/pVKw1xVsQ+0m6WRBlrQ+MrEeFvlcKJm/ik1Wa4821Gus9L67P61ZdPud+BTCXqzPeVbeVsi7w3xfK/ypGI2b/cZcBLfwL+synb9vQG9wX09UylfdqXElvLCAZYFaee810207e9PrHdpTe26/KVyU3v9Rc3ceETN+/5Y29evaOsNb9bg1ee1sLSss4+P9YLLH1X2dMUTWVrAMjYxAgPkJOrB6MD6e2wujnt0iJF9ZAMARyVafGe3ezLdBA2irgZIAxC539fEoETUZ1EvRb3KfGNj8Emi3vJnX0fpufWHg8NU4diWmVe9eZn5CVvW1bHmcTJ89CeCEoAU/Ol3nhGXNUDjOB9dO8A4om6NOpjPfn4sqWfc3Qy9++LryNL7d88N8+S+s+t8BEy28da1llcnAaJ9JTHh+QN84x/6tzj3BF/8u2ntv8m6R7lFF/i7uPGiv8e/7PJCtMH4fL6mXDqludFa22c/z7rHPsTswqJSu1P/VqvLmdfBcKjN0UTprtdp98iy6ovn26z8OBurLCdq3vdIu/QoP7ui2Xtyza+MND+/rPEotSdNeLf7cmOo4casvnx4VXeev6Vt38kJ+zWmIVUrBMbgZYKf0V52ba/nz7zquUPOaA97Tck91RmeO4/PdPEeRPb/vuzLvuyg8sJBAZ8m9P73v7/daNjZestApHf0i/Blo3+Azol21vdjR30PwSpf43mNlVjwWxw7coVO4D5sBrxHP7Dp9Bu7H+UH2x9/w6+OQSH6gz9OXxgnffI7AQ3LkfXHc309D+ifKwU/fve359DjtJCJjwqz64BjYFBaAEgiYTB1VAQwbASlMSLYNZqHgS+YHcWIAkV4uuDAYyEyG8mLwBI9djux7IhnI6ysgQQAA2aisBP4ADC0irws22hyVO5xzETouAbHAvrG5+Ds8x3RwAiYInjsVgKgRLqGMBrwqMgiWIpOFc8HqOA0MDcAIQwnChPnwYbM6+ff9KY3tevnIw1tWP/oj/6oNTxW7I4q2wDFDe5QnGTn3Z6juTb4ftlId0vIoGc3SBIBnNszYH/hC1/YOuYOKrjk3grSytuOlwMRp0+fbufTpWFe84WzEI0NfUTxRp6HrhE4R0AalT3XROMQnQjkoNsW4+peiwxEeY5OKe1xX/wNGsJvkc/5Lb53743yx/Oj8xtpxDMiXf4j3qS/XEO7EUzAj3Hs0RnoPivyN+tAveTCvGFQ74CSnVIcljgWAnU80+84/DiDyB19BqSQVQDAR90Wg2b+frPM9ND1TV2u+tq9++Ut2PNmcsVyUja3rmn5UVXjP9PRtKnFPNNsVenadKrHyiWNqwtqNGw3oEs+Sk4PaTlb07lMOlZX7YZ4S1mmY0WhOS/03q6U7XmTtqTJQqOnBtKjPl5yWupSKpQKb4C3qLq5Q019RvsLtt32dTXVP2muerzNKO9oVuP6gorePRoMVpTn/XZ9f691tmqlrFGezSjL9jP03t/Pe+YVdbGfqZ5K+Xiq41uXdHb7EaXRViufngfLIvQCsFPKjG6lNBEAaofU80WgGIDiecER9Pyho3HusR3Mk/uwtb2t3eGSnjp6mzRc1HBvU6NiQaOzJ1QveD+CqepercZVE70rqsYnNbm8X2HQDGs1c9eV8rW2P9XeOeU7c/tr50sD9KpdN58NM+WrmVKZKXPphYPBrlJwICTlcg1/XVeqm1p1atoM/95oT8VcUr64q+FwT0WxqDQ5Km312sCAJ6Z5eq2+26tTrd580WYEV5+8ofLBD2vh1IwWXz+r2blbNXNtSXc8fL8Wdq61dKF0Hb6PeoTNsNxuLGvu2nDkwY695SvKA44tzrTvZR4AXFRoAFD8u9uy/qYEm2APYJi168yh+wcYADAgn7TrIMBh+g4bz/VR/+Fs44/4nZNZKLl3mwYw3rzM1xuA2ZYR4Ij6F2DUDb4Cqq2XrJ/cF48x0oTqBoBb1Lt+RgSrUW9FnY0uB2gAkvw8xogPSECU7y1v6E+uMd09Vv9m+hrQczxkBGeeE86Xb/m0rg+WgQLA8TNo0+DVOtu0Jbng33wdFTd+BjTCd4A+6ONog3lutGn0J86T6UdWGv72GDx+B3Ni1Su86rZNlzkv+5lf1Oatd2ntzheqXPP6+ImmkxvSjTXV2ZwWVx/T4spQzRvu0szxQlleamfH/6Tp3lDp2kBvmqzqv7/0QutDeW26S9tdAcJGdqyjZ37xM7E10V5GjMDJBb7Obdj/8jPwX6hWwz6yL4lp4iWXr33ta9sNkV31aL4xnXxknZMo9qu8473nLlZERLkjs88cQGv3NwaZmDfT1PR2e1RfxSw8fix9iX41vh2+LXONfwFdog7gufzmNtA7yC/7g+BrRH/fz4r+vK+BT/0bOgWdS2WZ5+BjAei/9hOs5P6nPw4l99ZVxgSf+qmf2i7D9bx6X60//dM/bSthurrUOt+VKa95zWtaPedEpat8jTP8Ob5cifT5n//57V5ebtOnfrlNeALf9dWvfnW7dPlXfuVX2j3HWhnxLvcRLCOUKHicd5zWyOAwdwScMC6AJgoHnYZBEdIoHDjCUTkiqDB/BIIxo4zz5esxyijp+GzGgkBg7FG8jB0j6f5ZAURlAR3om9uKQAelSLTf18W+HAboYz8YPwJMgAFnMgKf+DmCgAg0cDaYlzjn3TlCuUTDiXHlt27gJn4PDzBGP8vfmVHZ3f51r3vdM5jYTP07v/M7LZAH0JuJu/PndhwhJpLvjVVw8NghuAsoI+/CX9DD7dnIWDgN6N3nd7/73a2AeM5tjLyBi9fXG9S5n64koNz+ML6KfO3PGEb6Ffm3C2b5Df6Cj6Iw81t0nqNTQZ/gZ+Si+310TpCtaLAiD0Znlb7QfgSoUS4iUO7OCddBnyjv0Vnrfs/f0K3Lx125jPfzGbmPcxPHinG28bcjaAXs4JHn34qZs+fJSkWegk58hwwwr3EeGQOOI2t9cSi7Tis0hCeuzJ7Wh3sndaMsVc/UUj+pmM81WBwrK26oKv9NA71X96SpLla17i9L3Vee0E71AqmZU+2S7LSpTPdrXpd1uki6OUmLztKnpJMq1Nuo1DhD329UHsm95FpXm0Y31OgjZaVL2YxSflJN42z7LarrlRa8V/UNNc1HNKzv11I20bSY0Xa6SXVzl/q9c8q98V3qKc/313n2+z7OzinmWeXFonr5khfsq95plE0zabKfoa+rWsu7q7rl+geU7220jnmko+cRnet5gz9MU+bE9Mbp9L1kLiOA8PfQOTpOBG+j0+XP62moq2cvav3sLcrLTM12sw+Uj2bKjlUal9tq2jLdHaX0mMrpRdVPzameepO6nqrZLaW+M+g9VZvLyieFin5Pg16/BddVXiof5KrXmv3AzdBejI8gSO1yi+S9DXx0XZbaDfKn00kbCKhSpayf1JupVfQq5S7ZHxdKk4EaZ/qfXrvr0n1XQtRjBwQard1Y1cbWmhb6Ux1/cV9zxypV23fr6JMTveTKPx/YOkqtCVpBV+SJ6jF0BHbDzqfliMCJv7cj77W1OEPMB6Db8+Z5JDvP/Biw+X4y0f4dkBQ3SXMfsJ9UF8ZgQPR1oo/ANTEzHn2RGLxDf0abjB4he26bYt6MGwl6LAa2BjKuOMOBj4Ah6v2ou/w9FSgc5cp57qZDBHDsj0RmGr8CPwb56YKaqB+jDvZn5MNzz1IG04qj66hMgPb03bbU37GRLcuZWB9PwBwgTILG9Hb/Aeamm8F+tAnmE4JBVPn5Ho/L/TRd0A8EkKATbeP3RT+oazOwqegZKrUAiciFf/dn+y7+x4Z9BJ3cH3RLb35Jm696i8Y3nVG2vqNq0tM4a9R737u0d/4ulccWVKyPdOYj/6Kli7ep/6o7NDox0fbOWJubpcajQs31vu7c2NbXveZ8SxeDeTYaBkz62dHWIGfIVfQF4AfT3gEJg3q/PHfmWQN7j5FAUKzaoezez/LYDUQMbl7xile0dPDLG+P9zd/8TRt48P5EVBIgk9AGGcCudv0V+Dj6PGABbLB5nsCOv4N/0fmMtesT4OPyjG7ACZ2C3abPbif64pG+sZ/4cxHHQFPTDtwU/Uj8eY/hY3UO/fOAHqk+/N08/FVf9VX6hm/4hlYWjFms0+0jGht8z/d8T2vLmH/jh+/93u9tQbrnyPbKWMhz+wu/8Av64R/+4YPTCaz7/J2TnsY2DhYY9H/1V3/1M44kdLXwz/7sz7Y21MdAYjPbkvuuwoKhuhGBCOJg+gjGI8CIju3Bw552Hnge5IqKOD4DwYlGDYWJYkWoIpiOgkj/omNPPxlD7B/XI7wY8ficLkBkHGR63C6GEmPvduNGH1HAcQ4R1PhOW4Di6DzE+YmGJSoQBD7SOgKFrvKCTii5SA/uo+8RyPHMaLQBRqadjaiZ8OUvf7m+6Iu+qM2Ix5ez8X/4h3/YOjPeEM9/O5ocx+jPZmCDef+zknOG3v1gY50IUiMfYAigH7+5vXPnzrWOpMv5nCWxYfHGLH55IxeDfQulhdaG58///M8Pyu0j/SIYfzYeh6+6wJfvI23h/y7o7/IyshBpFeUvzj3fR7mIdPLnaKj8dwTA8FPs07P1h+/pX5xv+tH9rtt+F6BHenf1FtdGekQ5izzKXMHDsa/+jXJRMl5W3Oa5uBkepYXw+bM9C4cChyHSw/MAoCeDRrYw8vKBnlXSxBnw6UhZXerK8KQ+MDipVZ9JNtcozUm9GR+/taWUXdJQ/6TXNdd1vqp1pa70QNVoo+5p0ORaTT1tJ+fqdzSXas37fO6q1Imm0U1KOjtOytdqNZU0OVrrxiBptZFuOKNY13qsqXU9W5Tyc1JzQlV9SlU5UKMNNdWHNd88pMVi1O7kPsqOqUoulz2nLF9Q0qyyfNCWbZt+rV7PbYr8t8+hn1Eaz0nbSXlpoNme1N5uDjezt6ObLn9AC7tXD3YJBwAB5nGg3S7OPWWWZEkonWz3JXg6W+/3eBY2vIATGAH9gU2Q9MD512n7lsV2A7pid6h609miSlqQsmN7mk6vPn285aaq+oqmkzuV1o6rnlTqD/qqF6ZKg8qjV7Y3VLXj0uqeZoczGu9M2hMDCpftb9fthlnFoNcCefUaefm86ZgcHOnnalKp8XTcLq1w+X3Wa9Tr23F1RcK26npXqToqTVfUlEmNS3iLQkUq1EwbrW1e1/rOY+ovXtPxM30tLp1QtndRo0dndHa0pXs2PtCKbayCs3wgB4CZri6LQT3PielPJpqqCuQB3udvgraeK4OI6DR7bti8zO++hrW9APqu/kf+PYexrDraV67xs7rOOXwWfZ4YpEev+TuPzWP1PezFAfDFn/EY3GdnO51li+ub3VZ8HvoDevoZBqec/MLSIH9vfmaDPc5UN+1ZLkbAHNuBXo4AjnmMfk8M1JAx9fM5bx5a0C90oL8nIGP7bnqwXtp04vQQ94sSen/HEglOmWD+qQLEZ2WeAe9+nulKFt684f76d/gU2Ub/Uunn37v+RPSdIj8z3wBa9unAD3S/PFbbEILC7oOfxZ4PBBSmpy5q/U1vUT5TKNvOVE9qTeanKjdKVZNKadF7akhHOvaxAAAgAElEQVRHH31CF698VHe+5KW67yUv0NZgQ5ubu22WvrzR05H1pO98wWxbpeDN0rwvkZMkHBHI8wmcELjyuCJfYCOx+e6/QY1p77nzPLLng8cJTxPs49hCy5Dn0UsbP+VTPqXNbrotv7x/kisfHXTw6UEOQBDkgN/ddle3MN8xsRf9UuQZXIFPRYYe3EA7/B2/Rw9EwI5eQl6Qz+g/+Vn+nhfXYjeoGMDnIfgT/YPIY+ih6Cu6b8yV5eX5DH30KD/2ny3XXi7y/d///W3wyVjAxy0aeL/1rW/VW97yFv3mb/6mvuM7vqPlaV//3d/93fq6r/u69rrf//3fb4H6y172Mn3e531eiz1+4Ad+QD/90z/d6ihXr7hS+cd+7Mf08z//8/qsz/qsNkDwjd/4jfqt3/qtA7v7lV/5lfqar/ma9jl/8Ad/cHB0dgvoUVxEjmKEKBqmCLZxprsAOCq2w4QkGg4URHTuY8QqKhZfQ9SvG8Gi3zwvGqVo/CLIicAGofF3MXoWAcBhjj/GHIGMRt/jjMoEpyMa4QgqYgQScEGgAQUQjTr9f7YgACCMMUHrCNaiUxPBUHRSInDrAr0IgiKt6CdG3bSwIvf6qde//vXthng2bLxMG4N4K3ILicvunQFnR1auc1/Y3Z718zYmfuEYPhvQPMwpcf/s/Lhf99xzT3s2qp9vwTOwt+G3wPk3v9swuY8+Wg+HIfat6wzFOYqOQeQb5Aj6xXu6Y4mGDdp3jUSUgShXXdUGuIR/IhjtBgYib8T+RsMTnxvlmu8jn/q7KE9dg4fRjWOMAYh4b/dZcT7i2GKwBbmM8+XvCEbBv363QraTSplsPK4ulpiSrY/zGB0LZMHPwTDjFADgLV9kSQD5cS5a3aSkjcGy1obHVVQj7dWZrgxWdF0TjfI9JYN6b0SXbajRqor6A3pR/YDONbWqutE0Syq9v0XK9FRKcrGXj6gzlJ7kmUZ2miTd0kh3lY2W95q21H5tptG1ptZa3ehySlpvat1IuUbZEaXMmffTqsplTcuR1DyopebfdFPaVTkY6HJxXGW6ex/MpzmlrKcszSqlXrtOvFf01esVStmeUto/Ui1pQak8rmx30Gbom0mjrJfJPS2mtc499kGtrD58UHJPxpFS1phNJSNPwBWA73k1fVlO5Tb82dknnGtsHgGDGNj1XPv63SM36eEXvkLVsVUlDVVsL+1veJdqVYNS+dJ1Nc2V/UCZtlpAPR7dIk3OKo0KDdRXNVspDbzbfKY0yTTdnmrg45+KgabbPpWgUX/QU+lNEFKjfFAoH2SSVzcY0PeSskF6mkZTVZUzZk/vEJ/vqVfsKctHyjKf973WzoN0Rmrm1VQLKjSnNMm1ub2h69vvUm/wgFaWR1paPqdcb1K6clHabnR8tKoX7/zbwXG2OKFkOwGq0IZsaxcYIRvIgumNDjKd4h4GrLGmTbKKXOd3jiF0O5wbHtcKww9RJ9KnONcR0GPX/VxssT/H7GDUJeiQqN8AtGTjY1UPAAFAxbF13rsFekR/KgZIeIbpaBpzrj1gHl/JYzRfdwMezlqbjv7eYAybhD6N40KHox8ZZwzgoCfZ1dzj5LhCNq91O1TD8EwHMJhr7Dt60e2TDHD73bJp5qJrJ0wPdKnp4PE7K+ZncSwem1si16aF9QNl6LEkO4Iq6BPtUdT5BG2sW9xfjtw1H/g32xF/dh/dL/Ot/7HsoA0qnLqgjf/yX5XN5PtLcrYaVXnVbo6XvA9HnVqZz/emuml1pJvOnNRML9NDZxe1o6va3h5rtNFT/tRAX3VspJffeaEdu4GEEyamhcdBuTxzEQPJUc/5c/S5TUMHCTzHvsfBIY5bBMQSpIXf2TTU43G1owG9z6N3VtMv32+/y9WZH/7wh9sSfLdLtQRyEGUv+hb4DJF/ucfzQCCA35nfw/wH7ENMZMDzcf6jTkA20SnYeeQo+iVgA+5nHF0fjGehK+MY3R5BNeTEsvyx2BTvaz7BSu5/9n9jyb2xwq/92q+1+OWbvumb2nJ4/ApX+P74j/94W+lr3vYmj9Z9fjdO+ZZv+ZZ2jwiCfF528jM/8zP6q7/6q/Y3JzGd9f+u7/ouveENb2ixiKtC3/nOd7abRRrY++WA2E/8xE+0yUV/94y9vO68884DQE+UCwUZFVk3QhyjRRgXHHzf13Wa+S0KwWFgwvdFRsfBjUYEYYHBEU6cry7YjQo/gugoIAgVwDoGHhC0KOARVHRBGCAaI2naESFmzBhDrqWkBoWFkBJg8H1xfF2g1AWGKGC/x+gln/090UPGDG2i8mYu3T6RwOiwdPtBu4wPPrDD4Uy3dzf9zM/8zGfsamxjZqDsCLIVuqPJZlbWxUIzP4uSNUpdbJzcf0dzY/Q8grUINiOw9/idgfdGeM7Q21D5LFQHF2yIbXwtwF4m4Aic23/729/eGpsYeY9gOfICz41Br66Dxrx1QXMEy12QGsfDXES5igYiymR0PHCaIm27BjI6v12d0JV52o79hv8PuzbqFsbXlaMIiCMNu/2K9O+OF7mJwUh4wO10HQRKVykX9TubOHWPqqOEFh43P+E88F10GKJTwHgI9FEK6+txRnmPusifx8p1efGCbiyc1SgvNKrGmmYTbUw3VA193Ni2qvJxVdVlZc1l3VXfp5u87tSgMMtV5JlSlmtc5Jrr9XQky7RZNy1IdwbeWz0aap+uap32ue0G/ilp5FLs0uvmpdW60W7Rpp9VNyfUNOdUTn3c1CUVzb/qtK7p+LCnq8WCNvOXqGnukNL8fgY67xkWKaX9I47yLFOWuZR8S1m6oSybSOmYMt0sjeeVxnm7jt6RBoPkvCy0/MQTOn35Pg19bn22vxadrAp8Y2cSPuez58g6g6wf+pV5MP/gqHaDKb7W/Y0lmzeGJ3Tt5ntVXRiombuirF6R9hbbXeMNsMt8R1nvETWNd5d2yf12y67j0VlV5Tlp3Fcx7kmZE+rO0O/vVeDS92Fv2AL8yc4+2O31XZmRVJd1C9y9pr5dS29ytmvs3b5nOampd9oN8bJkWzxRXuwqy8ZSs7p/jKAcXFiSF1Zk2Tll0wWNd0pd2fhbZfpdHVtqNLd0TsXgU5Vvv0z59pyaiVd11Do63tDNoys6kXYP+B35Akh6jHY0HBzBBmHTYnYXR9sglg3TAKFugxJ7AjZkd32fwQQZ+VguDUBiYzlfRyYXnYTeRd66TjW2EB7oBjmjDon6OOoTf+a8edsrgxoCC9gq/AICEbY7BLKjgx/tGTqNdwKOcYd4t8seEh6rQRuBA/Ox/45H+6GPsSOHjY+x+Vp0IgEcAzLb0agjAYi22dgAP9P3Ejwz0MQPs1z5ftaUUl3jPtlOA9TjXEa64J+hhz1u30sww3LvcfG3nwcf+LP5xX4E/MkcdWkPz0TfCPvnsXm8ngt8WeaJPQWoDGJTOfM+Y2710eyCrv23L1ZayNqKGauMZlpLp2qpWFVT9dRUc2qUabaZaZ3+k9tTC4suH5U2yzXt+Z5LSa/pJ33JPcdaGrua0ZWHBhf+23PBmnqPkaAGdod5Qa9CD9Pf+wnZP/IcO/nheYxl99hky7+v97wi/77XJfdO7vjEo1YfjsdtwMHrig1sXGbsUmbaRKdjQwkywKfocexq9BFYyw8Peq4B7Ywt+mWmC7Y9+vlRHn3/YRghBi7pK75TxExuF/87ji36WfgOcWz4LG4Lfufd/Etladcn+s/8/dWfYID+5/43AXrT3hn4d7zjHfrJn/zJNktPIBm/wXjB5fTeh8v6xsD+t3/7t/WLv/iL+vqv//qDvSZ8vffm+qmf+qlWBlzC72z/d37nd+prv/Zr24pgcK1lwrjIoN+64yu+4ivaEvxv/dZvbTfnfoZtesELXtBOX3QkMXqR2btgmfIc34tRxnniu+hEw1BRORCpigoTJRjBBWDXQsa1AFOeGQEyQoFx6jrtXeP1H4EVFHUUZpRJBCJdByBGiHFomCDog3HHQfTYWG/me8hEYHSi4+DfmUieHY1xpDeAnT4xXoI0GDZAiJ/TBYjQOYKuqLAiLXxNNKqmv5W4N8T7gi/4grbsPgZHnI332hMbBkezDOit1GN//Xwzsw27o7o2EBxvQqSbeY1gsetsxfm0one/XGrvYIMdKUfQ2IDChtnHrLjfFjB/b8F0/7qGAJp2eSnyBcaGPtA35I97IwCGrij3CHKjjMAL0Th0AzM4ILRv+nYBPffE9p5tTJHO0fBFWjD++DtjOWzcfBfb5rvoYEUaRePNfV3DGh15+NztAkBiBg/epdyetZ2UfZKZj+8xEOf748Y90fhG2mOo7RQh69139HIEq96B/PLCLRoVc9oaLGiclSoHpba1rVHaVd1saVq6cuUj6ulJ3Z0e0RlXDFW1vPKxUKPtlEl5phMG9Hmh6z7WvJEqZ26aRpclraf9zad8Jn2hpEFTa9elwSnThkFCtqhGZ9XojKrylMqyUpY/oF79fs2mPdX9FTW9F6hJL1bSkrK8aHdhz7ybe+5z6r3avlbdeAfkUoP+jrLsKaU0UUrLUjqppjqlfDqnonI5+P5JbFmdabC6rXOP/qMWp1stD5OFj3oRPYvu8LvnxeszWcMcA7jWI27LQIgMHo4ugWXPMyBzOw116eInqzy5pHR6U012XVk6qXoyqybV6g8mqptr7dKHpt5Q5UqI2hnynsaTm1VXF1SNcvXGxf5ygrpqd6+vVLXnzPuYumpcabo3Vb/XV2/Q3z++z+X1Pr1u1hviSXW/VjZMygrXb1Tt2vm6Hin5oPpUepqVF22cwLkw9frOyPqIwNP7AQQdVTNd1o21hzQd/6IuzO0qLZ+VZt6iYvpKZbuzLe2rSam+521S69RkQ8e1p4vZ06cXPL27P5uPIW9RjpmbKJuABmwjmUv4HlpTgo4jDVBj3TyZZrLcZPW5nv5EUIr+6+pUdGDUXVEP831Xj2MPcbrZf4NTMWyzrBvcN7LN8BX9JwiBbo86D1ryHP8dn0EwEn3p8lvbSvM8gQN8CT+PY/0ol36GY/h0FVXXnljO/EzbRo6gY2NEgzeDPHQfY4CeHpuDPN6zxnSIG/8RnCGzjx50n9xXO7/sz0C7voYAKv6Jdbavh9b4USw9QMZNd4No5NvOt18R1MZEkdv3syjZp4LCtMCP9e8O3NhHcT88RuaXOTOt/JlyXNPAz/Y7Qam921+rrZfdq2wxU7OzfwylZifK24Ddarv3SF3PS9VQqSx09MycltIJLV5Z18zudX10ZVbrdaXplVJnVzf1Ta880wbW/EwDPvsv7K3gYILnBb2GX4+vAgiN/O9rDVrMA6aR++52WKqAnHv85n3ThXfTw31xabETOz6X3i+P3YkSA3lnJr0G2f2kkoTnx4AYdjzaRvcn+jT+3MUGvgZ/vuszYp8P8ymYQ2gS/eZoa/BtAe3Rd6N/PB9eJsuLnoq+m2lGn6OuAl8xBvO2fdTn+noe0B9OQfPet33bt7X/vv3bv709YvuNb3xjm/TzHHkDO+//YNniZdDt9fM/+qM/2pbWx5flwOX4BvA+9cul+i6td/v33ntvK6+33nqr3va2t7Wb7Tlzbxzyy7/8yy1OcrtsCE677aZ4/NEFx9HxjqDY10fBh9EpE0WIiEBFwweo8DvMHRU/whCNP9lQStToZ+xfFAQABUIQnXUcha7j5/u7AQbaR3HwN4CescRIW1QQ9Nv347xjbD1OALX7SdDC37GekDX39DkCpah43FYXcHMt88T1MQiAQsCxYZx+7yor+t/liVj2g2KlHebLRs+M6R0eDejNlChMP8dZce9wamPv7LhL7jkvFYfGz42bk/l+g37fj3GKfYOno+LsfrbR9bp+g3a/uz3K7d13l5UZzLuExmv+HSmz0LGGExqjZA+Eyg730/tFRNDdpSF0Ym6iIaLtCKyjcxxlBl7uBmG64Jw2+T4C+kgbX0dbXZoiZxFQR57qfk8/DzOQUbnxezRkXcefvsQ2eXbXEB9mqGMfoAVyyIZOyCT6jlJSMmx2TszP/hd3843OPAEB5gUHP84HWQKCVh4H8o4+iJF5gEmrHw2ofRza8p3a7c9pmu1vijfq7Wi7dCZ4vS3tzrInlar7dCFd00lnuepGR7z40s/yavUs03LKVOS5nrJTleTC6/YAustNI++b+mQL/nsygpypd1V4x3VvJGfgn8+oShc0nZ6VdFx5bmB9n/LsURXFUWXZXW2ZfUpH2s3ekhcMOCtf9Nuy0dqA3juyNxP1CgPgPeXZqpJLS7O+1BxVym5WVs0r282lUbN/lrRyNdulbn347zW/faWdB3RydKZY42m6e75MQ+sQSkwBOjizUf7I4CAHONu+xvO0ubWltcWbtXn3a6VzA6WFR9pj5JpmXtNy4hx5u6u8d/qvq01l2a5Kl8FX3mV7UdPprarKW1Xv9JUmqQX0/t+NtM+0Vfa58lXdbpzXK3xqS6/d+T6fySSTp19LeaOqmezvRVB4KYuDBo58jJV0VXWzq6YZqNcbq1d4Xb6v9fEBDjQcV5a8Q6/PPc+0t/thzQ8v69zKUY0Hr1GavknZeG6/bz6aufIpBHm7JGB+Mta9k0d1Inu6eiAE25GzGLQl6I/O8d/Wo54DAtrIHiAdWpPN7WYQAantfGxuHmyu1l0/j11y+/QJu8icm0ein+J+HpaQiDbY9/q5Bs3RdhIktO4gQ89GeDwnBiTQBR4PVWn4CfwGTfE50FfuI4Cajd7M477O2VcDYXyb6LORkTYIY3M0nul+uE3mCp0PHf1sl5xy7KzHZlvpsQJkGacdTnQmRz6aPoBldKTn2J8NSHyd28QH8f2U3KOXsQ3+2zSzc4yeNT8AIPGN0Kl+93g9Nsr/7XdQrWAaoGtNQ56DLmZufR2BW/iG7Lz5gT0TPAaWPHhMtOnkhcdlMA/vHgQRZxe0/urPUHXTCdWDSnXPFTXrsuovCstz0e6HWdfO4B/Twsq8Vo4saXZ3Vkc/+qjG167ogeXj2sp7Gm5KX3ZGeu1dt7b+ldemGyiwEzf7KlD5EuUifsbH4d1BC4N608B8Z0DvMbF8AhCNzBFANa38m9cQu1rTR9j5N7/Mr/YFDex9Lr0BkukDH8CH0LDri8QAXewvsgkvxCBu9Huir4WPgY+Cnog+Sdf/i7YH/mdJEj48fE+VSfTzuj43Ms+4CEhHXx75MZ3NP/Zhn+vrEw3Q/8bKYutP/Gde6O7/zD2esx/5kR9p17X/+q//ersHxCtf+cpn4Eavf/e6duMYP+MHf/AH5fXuDgD80i/90jMe5/acbXeW3uvy3aYrAFwFbLD+cz/3c/rsz/5s/dAP/VCbuff3bucLv/AL22y/y/BJcps3Wgx58eLFFtDjbJqpYMwIRvjMbziiCEc0lAgTYC864AgQABQhilE0nGOUbrzGfXUfI9BAsKOA+XMEmLQfI47x9wgWGAvPhT7ci1H13yj4LpjyNYB0FAl04VocmAi6PXaMF7QlQhfnhrZiXyOIQRnEiGVUTr4WZoh9x4nx2BgfNAfoQSvGjvIiINIFhxwL52iWj6tziRgvG9d3vetdbbbdJfdWSF5DFTc+Yi7tQLA5mY0Im+bZaUAZHgZ6o+KPINoG1kDd5fZ2UCyELm1xnxzh97p5l8MY0FMe4/XzGPfDlH73O2jBGNxPjAJ83p0X/o5AP44LPo9AkTliLrvGjzbpD3P4bPSKgZR4TRxP19jFtqPhO4xOyFAcK+PBYHcNNDwPb0f6RE0Z9Vb3e9qAhswBTidZd5xkO6+seQTImzfi77FyCD2D4xnpRb9Qvsg1euUwIB8dylbnplwbg6Pay4ea5AM9deScJgOpmptqOljT9q7Xao+9/7Ca5rLUvE/H6zXd1h5HV2slz9SvnWmvNEipPZ7O6+aveA19lrTcZvClVWfpUya7B9fTQKWOqKlLZfUNzVYTeW/iaZ5rvVnStD6jlFbUuMQ7u6Gi6CvLLyjPTrXZaGeDXRDQZoidUm5c0L+/y3ojZ53GKoqkXuHSe6+hH7fHqbXn2WfHNWyWpK2kbJKp8frxaaOjlx/QqdUHVI/3WhARA0GmM4AMpztmRvzZ3xsI+Fp2nI7Ax/zhObSDiswiY77/8rTQ1fOvUnbLKaVTLqN/WEorqipvwveEmmZLw8FIRbEtpVxJI1W1S96lsnKp6hnV1S1q9haVRlm7A77H5h3mDc5b3e8d6yufRS8VWa7+3ED9Iz2lga8r23OpWxBfOyvvMWVtgETe2T6VanRddX1ZTeOM6Lb6vSc0k19T7vPtslxl1td4mmt3Z6RUbanvTNqROzQ3d5NS/TrVoyPKU66iPRIvKa+9vj+159UfGW3rVLmu42mkfp7pZK/8n7JeppfpR5AanwF7YVk0jQGtOLkcM0ZpNMDd93MtS1QA//6ecnXr7whQkHl4JPou8Td0Jv3r6reu3sEeUtKLzBPQY9xksq1H3O94nFwEESREoo/i602P6H+53RhUZHkQ4IGNANGx8DXt+m/TjfXbbJrHeKKvFP0o5st2kw1CyUazNClWaLgd22iD/ejLeZ4AvJ5b04/lAF4D7HG4b9GfoPyeIAl61e26NJskAfLOnOCHYe9o17R23wy+TS9/Nk0IHnnc0Uay/t7PpQKBTfzQFex0Tf9ZWuCqBWyax8RYnbSwH8OeD35+W47fG2jz/Cu0fccLpaVaTa9RNlht2+j1tltgbxmvSqlujmp+bqUdRy8tanBDOvmBf9T2E4/qQ2deomowqzfPS5/9orMHmwg7YWI6s5Ew/ELADD7BB8Sn8Njxffw87zlknnZAwjxqGrot/GVfT8Up/IHddYLHu3N/+qd/+oE/aDp4Yzxn5w3qDegdKCDQjfwxN9HHiVl3bCbXI5fRP2ZuGRPX4HNEH4vnIR+AaHRH9MW7uoPgVfQ7ou8DBuEZfj7LwzzubiCUpQDR9zHNzYum38ciQ/9/fYKV3H/vk48qa3f++V9/Wf7Ng/+Zl+fFpfZf/MVf3MotAShn5b0vxCd/8ie3CUBn07/5m7+53QfMAQADcG+K97u/+7v/0+O8MZ6B+pd+6ZfqV3/1V9vffdqXK1dcqWIM8sEPfrANChj7GMS7hP/7vu/72soA4ykH1oybvLa/BfQIBoYOUBcFyARAQGF2lDTCgCMVAXhkWIwSTI9y6AoEoCtGUaOTHoUO5eE+oHgOAyCMiXu5NgJY2or0oC0LJvSJY4qgvDtbjItMNfcRkIiBCBSMvzPjcA9BEUoOEXD61QXP0B4jTkSQvjGnvo55w3BivJlfP8PP9z0A5jhnvj9GrGkHYMYzbfS9sZyjT/5nw8fLhsCbQtjAuNzKjGlgHwMRjNVGxPfaQDoaTMmeDUpXicfxwk/QChDnkjEDem8yYUXpM1C9y6rH6Gd5TaCPVjGgd3TbO0868BDbRjnH+YP2XQfR1wAOoBUBGdrEiMKLtMucRB6j/RhMi9FslH40gMgR33X7HeUsgvI45qgXut/zTPiwS6vIn4wJfcB4uAbHAmeI62Mf/yOFHAMA3UBGbMv0w/GAnwH4HANlvkMuY3YMA4ucdHkNWYh0h65kJplz/82awTh25JK5GuVDPbx0l9YWTqgpapXDUtX8rqbpvdra/ojK6Vx79Ftdr6mp79NSeV13VdMWrC87YJikvclU81mmWR+51tRthn6aMnmryqmhYCNtZPtA/0o1o2lzXE5ipuaaFsp1rXivvDzTJUNVb3o3XZG32O/3ZlX0Vtqz5LM0aKsA9nVW2a4rd3ap3Qo+LamueqocJPD6+czZ076K3CWT3o3d1/WVZ4vq7c0r287lsgLTcW57XWev/KtmR2utTfILPRmBveWYtZvIXQTylM/a2cRptJ51f3EQI7jCGd+Z1nrs+N3aOX+bipO1spnH1TTeaOqWdl1rWX5Q0mPq9Sbq98o2iJFaB9zLpLxhl+fmhKaT06p3VpSNM1XJjrvBuI+PSyonZZuxd3Y8r/c3xyqWCvUXHQxxKX+lunLw3UERtz1Wo30b3R5I31TtBoM+ltABFK+jz/JVFWlDc/mmevlEO02pzW2D5BX1+6WOHFnW/MIp5dntku6Q6lmlKm+XOKQmtf2U9zyc7gcZ8pS1gL+XCr2pPdVgfJDVBfwhF+gM5IAgtuXKtMYeM08Ad34D1JPFBtD7HdsIoPc7v3f1DfOJLY86IspqV69gLw+z8eiFGMwjMAjAtMPtsVJqT/COe+DbaB/Mkx4L+8T42X6W/6F34G8263Q/CWgwVnyGCAIioDet4msfOLqs28G2ZwJbP9u2kVNmfFYyupKN4P5/9t4sZrf0qu9ce3iHbz5znVPTqXKV7XLZ2JjQJu2EBtsyGBDQGAQNoRsi1FIi5SYSlyRXRMpNpAw3yU1LPaiT7kgtuoEGM4mZNjFDgsHYxmX71Fynzny+4R323q3f857fYbFzrMiimk5J9ZVOvdPez36G9ay1/mt61LHgnSi+fK8xhle+Y7wWxmUu9NCjBCOXkel5T2s0VS9SF3XfWkldj7AGA+fDegKZnjJgFZTSN2lToyD3sA68mhPO8y14yPzyPKMwGC+/oyvQ73ykHtcKpI0M4JmCanWyo4OH49pf+1gMsyFiv4pm75VSQLSpj+6nz1DktIr9mM2oOn8qJpP9aE8O4uxnn4vZp/+f+PLOhXj58Wfia7qIv/3s5qg8AB/1iegbz3fvuD45QsT1lyYzb6UtABFrzNygjxl2732MnfFIr84LdEjaBQCI4ng4VNSZAPI4eAAzHl/MvNOOclN9MOsh8mvo1WuzfqGcUAfP4H6shzNe94rPyID8Qbpa3vu5n3nPjQ0B6m06/sY6a95/9kn6Vg93TWgLffiNKIr3ZgP017/vu2PovnoPPcD5q/kT0P/Yj/1YqSyPF51IEmXX448/Hv/4H//joNjd3/t7f6945P/RP/pHXzWgh6cC8DESsE8B/Dg58diDRzglDJr5p//0nyuaCAgAACAASURBVBZQT3QzacxcW6rcZ5AnwY+BLp1WWVXw8Z2bLSvMMkqJOTMClS9eZfwSbt4UKrESsm1lMC+YckNmoOxmVpjlPmTwlwFIBsder0DTYJABU54PN1geSwZc9DUbHMbt5I0PI7QvCjAVlHydTElgTV/zfNEXmbGKVL6f62V0jsV+SeiZgQisMjPhPq5xnvycFTks9OSEfNd3fVcJUUH4+YeVC0BPbheAHmFjOJhtqkyZo8f8IEAUtFaSzSAtM/0x3Uq/eN0B9AB3hCzWYfpB+/QZ7zwbhZB8ik/8q3/1r4oyksGZczhWHPPz8/WZTjK9ZToUuLk2Y+ON8+KzvS57/7Oimq+XJjNIdi0ysP5PGRLGCqBzmtfMMY0FYN63Y2HqvlPAy0seZHjI3+UxPqhv0mWe0zzPKh56XaR7PmMZRXFBickKtfuONuVdBXil0F5p0tc8r4IKPXOCGGlEpT+vGb/x+cW9t8WLZ98Wq50o+fP9zlEsV/8+7t79jeg6lD48wHg/r8R+/0q8rVvGQxUh9hET0ovWXezGEFtNUyrdv0KRu4EyaRFkgL10L4f+9b6JOxxxVlHY6iTa4dU439+Js0QgESKLgkq+ezwUTcP58mTpoxCRBw9vwFs/hdPEekXUD4BzK6oKrx1nyINhga1tTGYogHiWj2M63VTBb/qtiNtttMdNDIshmvUQZ29eiYdvfCYqQtvv5fpaMMu9Lu/znGOuYz4zUAH4sL7mzLt/lD16jA23p00AxOvTs3Hl4a+J5vJB1GeuxlA9F1V1EN3qclEs1sOnY4hPxWy6jK3pihL0JSKh69ro+63o+qeKd75b7cb6dht1T8nqoeTCD/UQ1aou+ep46NumLZ8Jpa/2qpjuEMVA/Huh+BhKLDzeekDxIhrOk2eKqw7/eAz9IvoSCUGoPbSziqa9FVuTl+LwaIiT5UMx31rEwT7H9Z2Ktj0gWaCsTzU8FtXwSKncXxSmZbVJDwDgr+pieGhjk/9/fn0nLq2vx8XuBjX77/PILHekY/UN5ltDufqAMty9ketLsF7sH9bD75UBAlTBkWtGu4JBDaoa0sbAwL075pdZuc/vvc7K6dnA7TPli4A/r7Mf8kFoVz1FwCn94hm24CvfZQMivEhDo3yJa1Dsc062/CnPA/NlDr2RKgIMZbcyIssKxmG4vWeRM0ZAuH1wzRkvefzI2Rx9ZIQMbbHO9MN54lnIc/VNrlX+u170ne94vvon+5x2eJZGE9o0xUa9Vt3POaXP/PFMAK5V9/NRevJl2vO0AqMkBOzIB43BrKdrrGPC5zLHtAct46FnLNKs4+I5i3OPxfVv+LbCE+JgGdX0ZoleqquSLFUMeUQ+te08ptP92N+nbstBtMP5GF6r4szv/noc37gen33n34jHuj5+9LFNES5AN0YT/nk8YpZD9iGDSeVRlquMFTCBs4a5EtBjfHLM0qrGLSPdaA/aINyeqE0K5LkO5M3/zM/8THHsoI+RIkCfjD75SnqW32cdMOsz6hMaGtXH5UXypoxdbCvjBfe8e8J2lRW2l+kt61fueb7LgF69W4OOz/Ea9Qbvz2siVoN2PfUpr9VX+/7NBuj/h7+ionjQKNXl8aqTG08u+/gPbzzXkJpLLjyh8hSwI/+d8+XzH+3heQeYE3L/r//1v/6KS4XhCw8/ufg/+ZM/GRgVCO0nLx/PPmfcYzwogF5gAREKOlVKZaICaYFCtphlwKQVSs+wbcs0FJrjjWO7tpWFarau2Q8FawbeeeNJ5CoKWZHPoDsLLQVR3kSOh99UNhyTQlgFMLelgq8w4hrvt0/ObRagMhznwfFpNc4bm7a97itFCnBNtgA6b7bjPClQnUPnXyCUGbzMMDMdGRn90DIr08LiRP78xz/+8VKALq8F4V9YZGHcVDn1uJKxQNECjhDnN4Qv/Rjnz7s2WVnzu0ynCBT6BaDnFcsmlSlpF8GDte0bvuEbigGCCvf/7J/9s/jpn/7pTSjsvRz5/Pogpp93p/OT1z4LEwVDFhj5nrEyLM3lveue8rn2L+8l95n385oFn0LM+fOzdKigGnMe6SfvBfvvvnCObHtM4+O2vS4rlHlMeQzStePJ+8QxyNN8bh4j16ikoZwZVm+IJ696ffRI+TnvIdtWMGf+5BrLBxzX2Btp3/3ez845NHhj+6G4cuHZON6bxWq6jG57Ecvuy3F8/Knou8/fy8XmvOLbsdfdjYeHPi5WdZylqByl0LoudqlW3dRxWJFtHXGzJwm8jxc5mi6qWNWzWPR70Q2AeULkb8RkeDku9SdxUFdxp27ilXoay2EvJpML0TSXYhjm0Q83i1mg8MB6O4YAnO9Ft26jHyjGRvj+2Yh+h5p4m6Pr8OZM22ha8uS7mLbbUfV11Os2qO02WU4KoI/jRZw+fCXO33outpe37x9/mA23rjd8z/BmjaTMqWuCIsp784X18uilV/m+H3Y/RBxunY2XTj0RN09fiJ3Lkxi2/zSWqy+VXPTF0eWo1rPo25cj6l+PyeSlmM+oGzCNqt4roHvdcc7cX49heCb6cjzduoTVB572cqZ8Xxzs/RJvHCGr04jFEH3XR7VTxWSHMHV4EDUQ+hgGQDtHbmFcJ2ef3O+6hNxHHMd6TewF+dB1SW+oqsOYDp+PM9WNeGH5npjNH4mDg8/Fzg559qwzRQ5Poqmu06Xoq3dHFe+LYb0TwyJi3s6i6ZpoVuXIgajJXeyhp4jtbhHPLp+Pi/0mRFz5pCFF+mUNrPSd+V02bKkv5NoFFm+jPa9lbazYjizwzHGNM8oj1llQqVdyzMOUdfZJnpL59FjB1hAomPPV6xiHfMVQbcE61+RweaMNuF6jgxX7zfeWv3neu0ZGjQWCResIqPjn4zZpg2d5VJoe+rFe4/opV+gv8hcPvTxSuWSkgHsOIyjjoB8YHXJdBNpRR/AMdsYhnxNU0neBHt+NjeEWpGNs6mc8V91UXZNxEpYPAHXtmVfuly9AQwBs/nENn62TkuUnbTtWPc+emKFepKEiGwLUwXiec6HhxZB76Xuo6jh+7Jm49fXfGLF7EjHDKFhFU1PEb1P0jToj7aSN7S3GsB9bW0Nsbe/G1uxiLG8dRPMnX4wzv/+r8bnzXxPN/un4rr3D+Np3PlUMFx4LLFhWp6a/0oJ6jmuvPpblGaG+1B7iD0MBufmASttwnbNxnLnjOcwduiBeekLvMQzwh/5FHjJOHc+lZ56M1sj6ylhXyvoF/VQuj/UK6MIxq/tk/YbfsoE+O7CyLHZOso4v7eW+uI/kCV6j3Mm6PX3LxgvHIC6zb3lM8hPo5404h/5H32Qh9//jXxGgZ10A0+AYitdxpvz4D3r+F//iX5RaEITZU72ee4jupSp+/oOX/oN/8A/i7/ydv1OK4nnO/LhNDKh46THIfeQjHyn7jOiAj370o8Vbj2ceByQFuwug1wucAYEMV6HmBtD6pgKfN46bIyui/p4BvcKezZHBbBakGXwJqrNRIVvIxmBj3G4m/rwhZRIZaCsEnNQMqlQGs/KY+yHA0Lpsv7me72TqY/CWPdy0l+dU5ZRX5zAbDlRCZBaOVeDmZh/303kYg11BjmPM7TjPGZiMmV9WoHg2wg3QzLmKFHgAHGdg8ulPf7pUhkTIQJh46a1EKz0w7wgChL45bygKPFsFLgsc6TCvoYqHAgHBj4BHqNAmeSoYE2CKeBv4nj4T4oIAZuMRAiagdN7y5hsDrwxos4FBwZ8NAllpkI7y2ud18plj0Jo/Z+DrHs4A2WsfZCjI4HjcR+c5X+OcZuNCHq98xf2b10XgK31nHjAep/PxoHl1zuzvGKxn44Fjtr+2x2f4nuGxMFz+Gc5JX+WVXKtHypDbPJfu4dzn8b5xTwo0MtCXRgQmmbaYx1diN7780LMRF85Et9PFcnY3lqvXYrX8UqxWn4mueyH6/k40wyL2+z4uRsSFuopTVLIH7uPhGoaS/3y3quKlcjrSUI6nu7KOOO7Ifcd7tVdC5KnA3vfHUcftOKgP46COuD3w71REjWd3Vs6Ox7s79BwheX0DLOut6HtC8B8qbQ1BvvvpmNSno19UxQtdt1VUTV0KwM2ms1Kkrx7aAhIB9U1XR02e+WIoFdZn6+O49NofxamjV/7CfpTvygNVHPnsGpnjyXcqrdKG97Pfpe/sCV5XTbzyzDfF9b3dqOZtzB/qotn6XJycvBDr9aUYVk9FnMyja04iJv8+5vM/itl8HaslRQWZl7vRUz9g+IbouqdiWM6iOySffShHz3EkX0kF7IfoVn0Jc59N51FzNj3AeR7RzPDcL2LguL4SZYi3khD8Ptark+h7lFE0Mt7fiYGkiYHj+7aiH27EtLsSl9avxfV6Hrfb74q9vaPY2XkhZlPW5WxU1TMR1amognD+TZRFVV+MSfVwDIsqtqdbUXV46LFQA+Sr0rcSENANcWF9K568/WdxUK+Kcs+868nNYbHKfembNeA9gEOvvTJTuac3k1GrBPPqKSdWDNeZINjOa0kbgroxH6EPOXrM/ekelldl3spveiCzMTvrJPImeYbt8tmimzzXUGzeC64s1pbziDUEMLfcT3sAbPolvdIWIMvvc849/TE333PXlfOC6CwzBDTWDeFkGOQx12jUZOz0xzn03HXHblSFcymQtu38PPU3aSRHYSh/5MUZYCq7oQOfjzLMM3i+0Tm0R4i90Q0828Jueq1pF77v+OTtep0dB44AIvj00ObwcPkLbVsXyWP6mD/W1jD1fA79yWod/aPviKP3vCPWT+2UEzOqwjdJjSAtZ2OsY5/v7+3GbH46ZrP1vQiyU9EvzsfJ7XWc+7lfjqPrV+OFZz8Sf31yFB++vDF24AUnrRGdywKBWXdl/tV1M6CXryrHPIqYNplPjCYYRDw7fmzkgj6gR8EuIfscXcfRXtCUdEkOPYAIBwuhxjpvsu6R1z0bnpShyumxAc6+q5vzOQN/9ZC8xx23eqX95xrXWD5gHzNIt3863dSXmA8Nk3wn7ah7iwvcG+PQfHGFBmjon7X9y/79yJsM0P9Pf0WAnvXHE87Z8XjHidgd/wGw8dBT4A7vPA5BTvD6l//yX5Yw/PxHLbF/8k/+SYlUwYuPY/NBf3jjOd8e7/8nPvGJcgnF9uA7VMgH4MPnMCRUTz/9dDmHPgM3btCqloFdtqCr/Ep03iMz0IqeN4yEzCagraxY81sWoFo/VcwNvXIju3EVshmg5A1o/20/P1eBbl8zmJZh22eeq0KiBY37aS+PXSVEhd7+6+XJIMLxylBcA9p1XmUGMhPXIAPY7BEfA3X7I2OWOcjYJKC8TgpLlV7BRQaxGXD4fQbzjglljvx5Qqu+7du+7X7eHM9FiBFuj3AxDIz3zqlChmfRDkIRsI1QRBgaNpgNMhm4ZRDk93xH37B2AdoJt2fs5KHQB34nv4uz5z/4wQ+W4hTk1mNhI5zJdjKgVTjI6KWZ8Z6SprLhbDyntjs2Qknn0nMWKhmo5++lGWl/DHKzgHYv2McMyPNesK2sDI/3sX1w/PKEPD95X2VBafuZsdmO/cjKXzZg5T6P+5fp298U2tmrpuLLq8fVofgZamnYqv10r8CvtOq79+VVAkV/p5/3vb73Imj0QI3XUsDD81SyeH2x24o/OXgi4qHTsX1xJ7rpnVitqHB/JY5PPhur1RejjRsF4G31fVwYhrhUxaYIHgrbMMQ5QnibphS++2IPmAej1bGqJ7Fcbc4zp+b9aoV8AOBvwEPTULDqbnQ93uYnoq7xzhM6T674NKoK4Hq9HJ1WssDrc1HXl0uBu7bei2m7E8NJlOrtFLoH0BfFq6cw3qTkZfOv6K5xzwuMLruqCmjku7PXvhgPXf3jqNeL+0WE5GnSI7ShN0RFXO+YylhWmrLBVPoTAPLbjSe/Pq6+++2xrI+jGabR7tyMZvrZ6FY34njxcFT907E+ou919NPrsb33qZhOXr6XWoBR5FYM/Syq6n3lZID+ZC/6kz5iVsXQci78JkICEL1ckHsfMWkmMaknJbS9mnLdMmKgCN9R8dAD6gmswNjSd3jv+EetAiohUPTvsBQdjP5u7C0/F/vLW3GrnsTN2X8RbcsZ9DdKesPW1oWYTHZLOP7QvRbTyTwm0wtRt+8oxQ2piTCs2pj0balyX68JtK836fp0YD2U9Tx1fDueXXw5Dobj+55IDKbMH0o/Cr37QP5u3q5rIph1PTKgR2awr/J3Ano9qxYdEzTKL3K+fVaO5cf0CxmTefDYUJxBvfta+ZsBvW1kWSZN5Tb10PNcjRq065nofJfBvHxzzHeyY8Sw/cwP4U/wMJ5Nf1H+WQ/z7W0XuSrocnzyX6MBLIZGvyxei8zU462hwWKVtGOxOY0aXJPDu+VtWdZwD31RV2DtDWdnHFb1F3TTNvqBuiv9FsTLR+URPs9UHULGke8AegAk+ga/4TlWzzNkXP6iIYc5ANzatjoX6Xso7YxTr71zBC1aH4Fx8kxPHGC8x/tn4vhbPxTd+Xv1RwaMJRS7pGjoJqWG1BvmeG/3bExnGCA4sWQv+tXZWJ+sYvtTz8X2p38/vvzQu+PSuXPxsbNdAc4YIchRx0PPuJWhGlekT+mVedSRJ01xDWtIMULABIYJjSLjgobQqlFtzJNykfs4vg5Ajx7GH3OFDgi4wcFCoWLaHmOGvGczqOZ91mldf3VZAT7XqcerE3Kfa6eBRh7lmo91yrG+7fWZd3mvz1YXcZ6d96yjahyjPXU+6MSxSmvq2e6RNyKH/i1An7XPv/ieelqAamgUgI4j0D9om2J1eOZ/+Id/uHjV+Y5r4C18D97xjyr5P/VTP1UK3f39v//3S4Ty+I8oGNrxTHt//4f/8B8WTPUjP/IjJZoFnkwEcfXkk08WQC/RKYCyBVSCygpPBjYSGZuA91k5dbPkZ0DIOSRfhT4TtgqYG3cMYNy42butkp1BsALYzer4slLvuDLAUbBksOI4M9j2HudIYZqtcbRl6GAGWSowecP7DK9z8zOPtKk3T8bKdQKSTAx5zfJ65HFrUPA+wUo2RtAfAYjgMwPY3F9BjeOhXwhEjiihGB65Uua08kwsSxAhQhThgpDJ+fOuGWNBsHt0GFZIlYlcDZ9+Oh95/Cor9p9+Uj2SYngUnsCqDKCHGSJwEXoIGkLuue7f/Jt/U/JbYKiOLTN66S6DMZ/pGnuNjDgrW5kmxm1Jh3m/ZYGr4ugaZmPB2Jg1ZhbjdnyW10kr4++zUPPabFjLe9XxZO/zeG/52XbHxoQ8d4Jwx5mNBrm/uc+Z5vM8Sg/ZWOIxU3hQjApRQZW+VZ4zLbgH8x6SHu1/pkP5pPxChSV7MeWHma8VhaPr47n9d5SiR0ftUcwuTGO6R7VzwOPvx3L5WqzXd2LavRjd0JUs651hKKCewEYqqQP3HuqH2K6r+FxU8fmhikWzVfKso19HH4RoT2Lot2K1okbGJqedo+Y4P37o21LVvW2eiMnk1KboXQ8YHaIBnAIw8Rz38I95tO2lmLanYxKTkoPdrzehAnj+62ldzl+vCSslTH9oStXaAubRXjmFbc3RaQDHDajfObwWl17+w9haUvRts++db2mEuZJXq0xxjR4NaNLvM71kQEQbxaPbD/HS+z8Wtx+fxlCvox12o5q+EnX7+Vh3fSwXF6Pvz0e/mMW0mkXUXUz2vhDT6e8VgL7udu9FLnBEEzn0b4v+eCs6jpkjzJ5/5Qi/oeTNr1abCIKiDAPoOTqQggPzVTGYVNVx8aIzvxhSqJtAgcFyYDzfD8dBjHwJ0e1ej/n6i7G3vhF36lmczN4b7fRSdOtbpSAh+f1NvRtb2wexu9vEdvUH8bWTVTw0m8XVehKvx35cqy9HF++KJi5Ftdov519Xq6r8K2tJ/bTVEPsnh7G9XsSzwyulSJ57Wj6VeaSAjjXSq6cBRgVcBVuDPmumDOSVtfHMec8ad13z2iqDc8TF2FAoEMw8egzos8HYVAJ1pfzqOARC8iv3uTwnh9zbX8duPncGAlmu0M/seJHPMSd+ryznPkGVUQ0oiYbma/zI18vH1acAuYAwDJxGUQAI4Zn00WPrNB7w2T65bnzWW02fkN9Z9+S6HPnENSjDGgWyvsP8oBeMveiGxNMndAXzvE3zAGgToupYoQmeAXAEWOv04T4AufMGjTqvvNIebWhI4jpAOXqKOhM6BX1EMfe4THUqIwX4nueyHjyjmc7j8Jn3x+E3PBsxo55AOcOypCIZcl83q2hqjKtVnDqFs+N0qYUxn+1H05yJ5c39GDAo/OIvxIvzC1FdeCQ+drCOdz3zzqLnEA2JA4P3eR+41ho83AvZ6aXMZ+yE3AMmGLcGEfaj8j7LTOZHgx73QgekYlKpG2+jf+TP/8Zv/EbxznPethX5s14w1l0z/x7rJ4zBlJVswFVm5D3l+DV8iTOy0cM5yTq6tOSeUeeW7ymTeBZ0SbtZj866AddmQC9Wsi8ap8QE0KGG6jeiyv1/9ybz0P/Pf0UeetYInvZ3/+7fLbnrFMQDG/zCL/xCcQ7+4A/+YKkThkce8E4EDGuDNx9vPcYpjqjjpCyObPzxH//xwk9+4id+onj9x3/sFzzwGgh+53d+5/4lhOgTdk/kMCkqGAeoqF9dvnz5PqCX+UKURbEq52NscmwzYSrUuM7QEpmyAkvC5v7sARPgZIZhL7MXXusnRCsDdFNxve9pW2GZ+2i/Bda2k/uVgUQGCLbvJhVUawzIBoixQqiSosD22nGEQVZwvEYGk8F6Bg1uXD0QMocMprIBQ8ZmCHtm3D4zW64zsxMMqtAo5MZzZpvZO2+fYUqAY0JKvvM7v7MUmfO5tAuB/8qv/EoRBDAiLLKA6ww0WXtBFtZ37ofB8z1CZBye75q5LtngIN1iLSfcHiGCMMIyhuBAqKKsYHX+0Ic+VAwRjI/NhmUt0x/zIIPNdOfaOU8yf2kqCyL3la/5GvdEpoU8d7n9sUDOAu0/Bcqzgp2FzhgE5/48aA95b1aG87Pz/rK/+R7af1C/8z7J/ct8Ic9F7rf32nfvz0BeJVz6hdasXmyIKbwIWs7hpT4z05ueuqz0u97OswqD+8vwX/ehIN77Ms3xHdfdqnfiS2ffFTd39+KoPozuFHnhgLdb0Q+/F0P32aAC8op8cUKvy3nKHEfXxfawjp1+GXOOsKPIE/mPEfFaXcdh3cay2ioAlavxyFdBzmNTct/LuegA7Wo7OOAOAFs3Z6PGc1+S4TdVscsfOd44nNknHLtWbUXTtxvv+9CUcHI8u5xiV0+bTdg9/ybVBtAT6s1/hHPjmV8QPgCwB9DTdhUXX/50nH79c7FeHN/PhdXYwrzBc1m3TOMqU/IzPiuT7Lognt+47m6zHbe2L8Trb/vaWJ1ZlX5yRFw1uxJRX4lhOIjlYjfW3TzqOIhJvx1t38Z661pMZ5+MtiU9iKrhd6Lr96KKr4lYPRmroz66qiuF8GrmocFLX86kim7Zx2q5irqtYzqbRVtRe6CKruK87sNNBXvMMkQx1G10a6pwL6PrT6KpOWceMH0U1XAj9tdfjMf72xSojyvtQSzbR2M23S5goGnxANbRdxiMJ7GzexB788M41U5j2k6iJlIiVnFU78aqvhxVdTFieDSq1W45RhBPfYmcWGKg2YTgP3znhXi4OYkLzSI48NB9rb6QFVLpfSzDpXXlpkZ3Ab4KLPxfz6bnfcuXszy1PZ6tjLZfmQ9n3SbzOWWa+kTm2fIA75WmaD8D+jxW9RP1HO4xKpHfBMDZEUB/zCmX//iq7OazzhD6zPfyEtNOaNt6AwBq94J6jrJTUKYOB1BFBsMX+eNeUyT4DJDWo27OvnzT8TAGQ9mZL1NgMj+3/+4/jAaCMn/jXmW7c0kb/I7hQT4ASEamjx0qWe/JVdrRAWjb43EZj/UJsrEWmnM+eS7j0GCgUZbvMR6gY3ivtQsyOKOPeuhLtMp8J2596OPRPzGJoTqJ/rCLjhM/to6jbo7LqRYbesRjT+78VuzuXoytOUd47kU7IZ3pfBxdO4nH/u3/Eq9W87jzxPvjw1vH8XXveKJEZuBAATgD7HVU0N9sUJOO1fHVw7NMw1CBU4Q20N3Q5TRESX/uGeZAIzltsS54PEnFRNdSdyV0n/RGdDLC7gFGnj4wNtLJF7JHPesR6hWuSQbe0nvW2dxP9kXjWgb2WV/n97z31DnkHdkon3X5LJPkadK27TkmI3RyP8Ui7nd+g47fCA/933qTAfr/9a8Q0DPfGLEA2mAa0kbgD6w3fApvO+fGQ7f+UaMLAwBHNGJIlK+x/yieBxBn74z/2BMUzMPDT4E99kBuE0BPm7/1W79VUld+7ud+bgPoZYhuPIkXIsmgVsYuwWkh93of5obKYETmp+D2mRK+DF0mraLthhwLV++XsY83Zd6YtiGQkDE5jvy9YNLXrJwbppdBWg7bUejIGBX6Xj82SPhcN3oGbM49fZfJ8iz64AbPCoRz73o5fp5pxdasBKjsKLRlvo47A3rXU+UgK2i5D1ng0R6EDjjGCgvTBkT7xxp88pOfLPnzeOgRLJw7molWweFxMFjLsf5qsffYuswcx3PinOfvCQHFogagR/iTs8WmQSjxG2dJUnyC39l0//yf//Mg13+s7I0BvmAy02L+TuHgOmSlUBoYg+Wx0iktjzd/Vl7He+Urgdy8jpkWM9Aev88CynFmQZUB+HhPjvmCY/Aex5DpdLx3/S0rgHkuHmQk4XfXSiGehbLKtPms0JtHMHEddK9iqgJuv7KCr0I+3s/0VQUyr1/mCxmwZJ6oMuV3fVXHa9Nz8fy5t8fx7jRW81Ws56voAW/VSQzxUvTdn0TXXynh3RRNAwHj5SledM6K709ieziObYrikUN4L2y7nEc/tLEeAJ3TaFpAH0dMTqJbV7HkuLJ+EnWzS9B7dP25iGEnYmjKMWYlpZuCkQHw5zz1Um5942kOjj/blYFoFgAAIABJREFUVEgvNe0n7Qa045lvmwJWq2kdw2xdzlYvx9ZtHFNRd4R5NwXMm7vNEXYHr30pzr/we3F356FoJ5OSW79zQu7+Xzx2Lu9B+WoG9HTbeS7Cdqji7u75OJruFJ5wd++RWBycj0VN8cEuJtNJtLtDVPMrEcNrMQxnYrlqY7UkHeBstOudaJZNdNurmO5+JqqKIoWrYvAY4rEYuvfFsDgV3Wq98dBXfTQzhgpQB/i3pb7A8mQVzdamrgNefmoS9FSrr4/LKQJYOEr1+xJNcRjdehmr9XEpSFhVd2LoXo6t7sV4WxzG6aaNq20TLzV7sWrOxWxGCC8rReobefKsNTUi5vfC7XeiqUkPiFJgj9SMvuTYPxF1dT6q9alo1vNouyYgsXpdRb8aypn1p2++FIt6Ox6fLOKZ/pWy99QRNGC5/+TxymTlkY4BAXE2eCkDzTkXWObj6jLvyQDEvuTv1CWywc/f837lO8GsPCd7wrMMHhsTsqFOo1I2JnG96T7yBe5R1vMcZJ/1CLJulWUH762oz/3m4wto+J259Ax6IyPy2H2feaz1a/Sw0jbzrUEdGjU1ibHopc+F5UwzsuCoc0Rb9kP+mvmz4el671WgHTd6AHOZ6x/QF2UBzwXEyvuhAe6RF5h+ABAFXHMd92O8YL75TEoBc0aqnvPHetM3dAa+M6WE96yXPIZ+CMBYB57tXNBvdB7TH4oc2NmLGx//byP2T2K4eRj94RDx2lHEu85EPb9VeAlAvqpJ9wRQTmJ/70Js7/RFbs1mFB09He1zizjziZ+Kl9dNvHz56+PrqtvxTU+RWjMpkQsc0Yve5VxkA0nWn90z0iK/uV+Zn3e+851lfIzDlIWcR69eyJywdswX88Z7oiQpikcxMb7nj3lG36IoHumO6IXMj/o386meaj/cw75mvc+9nHWArBPZlmP2N2lQHpT1E3/j+Ua35DblX+oePEP9MfOezP/UM8Ql0q8eevWnMd5SB2H+3wL0Y834/5vP8EFwDTnyGP+gf4xkeOsxQI3/4BuAb1JL4I3sD0A/jkKMeQ/6wwH6Hd/xHaW6Pfgk0ynXg6e++7u/u0T/sJ85hq967LHHyrF1MBatUiqXEJDEKkhVgNGgVnKZVQY8WdkXLKq4u+kyGBfou0GzUqyAy+BCRZvnuNHHQnoMDDJgzkLcjZMVaftDm1p7GWfus3OWF8O+aEmkz3kDZiHG986ZryoQGSzKwLKg5zoVgvH8OB4tQZkR29fclvOqopEFejZsQAt+dq5z/6UV5x3FgjNGYdZYswDk/jF2wqoA9TAhc+i1FssIeY7hzzlXi3nOBV283nV1brKSxbjoI5sLQQJg17CAl56x0Edy50kPwLJG/yhoQQSBa5ppQ5ryuWNFcjyX0oL0nddjrASOAbH7JwMU6SX3wz2kwpL3m23Ydt4zWSDZ7yzkVEy+0hjzWBU+eXx5Te133jv5mfn33NaDnpH7Iz3m+c18x+dpMMzeAwE9SkoG9PIaeZ98Ur6ZI5D8Le9n95p0Qx8ywJenqPRn5d/3CvU1od+7j8cLl56J5WQVq3ZFPH10wZFed6Nu7sbQX41193wJuSbXnfBsQrPXHfnXhMATmn0UVbeMSRUlxLsuzvU+7sQ8+qCI3U4MwzSqcmZ8U0A7ufTrNTnyhN+fj2o4E1U/L+HwnE0OoC8YvALObwA9gJMfUDpLNP9ykyPetHW000l5BZAC9imMF7tDAbdRU/xtFRXB//U8qo5/k6i7uniDh8OI5u4yTr32Z3GyfT7afhkXrv1pbC0II//zeifShryNNZCPZcOX88y9Vy++J25cfDQO57NY3d0UhsNTflwfxzAfYlpNYrLbRTV9YVN8biBagWJrh7FenYpJd6YYIOopZ8dTZf7fRdNgXedQwHdHt7gcw6ItUQ1rjCxUpud4quEooppGt57EsMZL30XFMXbF8NFEM2OuUOQXUeFvZ56HdUmTGIbD6Do89Kz1tYjuS3FufSW2huM4N5nG3dlOvN7sxLLeinYyi3ZCdYNVzNaHUXVD3BkOYl2djabZi9l0Ew67OYIQoFnHjAr89XbU1aMlKqPqzxfDRb2q7xfHI+S+XayiIsKCiJChim9df/p+BF0GiMq0TOvuD/aG+aJ+ZxqEQIhXq9sLLM2R5/7swRrLdflJlmXyC1/HgN7+Ck7kT+79zFczD3LvO3Z+MwyZNhh/jt6jPYE4/XMceuazA0EdgDaVd3r5uN6UAMeiMYW5Y375l73wmWdmXYn7BfS065rZDr/zfS4yxzgMwTck3/voq9FMPDOnBFrMTt1FPmmdBehSo4rySscSbZpuwDW8dx48Gs8+mOdNP5kHK83zPe0aFYjiTp9QmgFM2WmhIQA9gXbxshnhxWedIqaI0B9pW6OCgJ7nqqcdveeDcfzB90dMV9HfojbGLJovfyn6dz8W9fTGJi2qWDbx1KOTUu0e48M8dnaolXAqKo4Z/XwdO5/6nVi8+Fw8f+bpOHX6XHzn49txfn+7pBcAPHBYeHxe1k3U9/McZ37pumBEQY9iHMwxgB5PpUcJq3MpF1kPUhnUb/F2oh+Skskcqy+Tfom3k7BmIjnpY3Y+ud/8zv7ymvWIHKHifvd3DRjyA/UlXmlXfdbrlNPsO9t1ncf6pvvW8Tje/Kysl+R+O1dZd5KP8Does/sWGiIi5C/795aH/i87g///3V89+uijJeReoZAZKd0y7ENiF9yqlI4FQiY8h+W9MgcFkc9S6dKQkJX5DIxlkPbXTVXyju4V9pMpuUEUmllQC3ByPwQbbkAFMBtRoe1Ys+XVthybG9x23ID5Oje1jEIG4xpkxd92MwB70Hzm6AFBGGuXQYJtKKyz8cQ+OG8ZZPCbc/CV5tVrBKW8YrniHHcssByxkPPneTY5IeSbAJaxFhNq5ThcN9pBUVCwGm7PmiNQxwYGxz5WqqRF+sCRdBgaqL6Pt5+cFixc/IZQIR+FcBeey5mohMVouR+D0gykxwxa+nLex4aAvB8yTWYFdAx48+cx0LUvClvpZEzn7q8sXLL1evxM+qnAyvs972/p50FCyjXJz8t7fCyEbSNf7xzalvfnax2nBi15Uf5sn+UHOcwNGkd5g9YA9SqX2QuX95DtqqTn6/IzXWet9NKQICXzA+nevZlBjgr+ta0LceXie+NO08dJcxzNQRv1HGURz+xh8eD2/a0C5vsBIHknQMDrbnEvKp40JkK319F3i3JOfF3vRgyAd6qwb8cw7Nwresd5x8BIQufxuB9EVe8WMB+LbfBsOZO8eOfxxzdVdMF585sib6R9A4apXD9QOG3dR1UDkDft4qmv7lVxJ3O+ntccUx/VvItoGQv9JPz/oFR6LtcS4k1duOMqmsN1zG69Hpde/r2YLu/eL3Qk/9UIlZUx5jsbabMiu9g6HV9+74djdQY/2CpWN4looLBfHYfN3VKNfjbMot1aRDV9rRQB7Amjr67Hen03Fsu9qLtz0R9uIhGmZ46invxuVNW1qGrOdH9vVItzsV5sPPNd08e6X0RVcmLxuLdl3rGDcFTdwHwR2TBr780Zofn3DDJ46aouVutF1KUQIUd7XY1q9adxYf1SPFYtY1nXcWu+H1fbh8msL579SbuKtsEQEDEf1nHQ9TEd6rgWs7gVZ6Nqzsd0djra5mw07U7M5/sxpdp+tRNVTfG2iKameOFBVOvtqI7qEmqPp3529WpU7TxWW6dKobyvW34xHulv3E/Zy0ARejY8F16bZZXgR51A4GvoNHtHzzxywCrqGfC7/zMQye/H/NN9Cq9TrrhXlWvyjSxn9KjJk7Ls0RAg39FLqV5ltEE2bHCtbcozlL/yB+/PPIj3Fl3zd2mbdgTxvmpIeFC/s/Ga32nXcHplNG1aj4LnGaEkj+QeZKoh8PIy5YmgX/2N/sNzBft4ZVlPrtd5ZMi/8sj1RD57RKXrKqjiGnOo6Tv6BqDSqAWu0xgEaGcc9MO+Y+RXNgAsoVXXQeDHZwCVMoDn0Y50Kf3yasok99IHnikApu+vf8d/H/HwLKIhIqqLgar2iy6qrUlUzbWyh6tS8JKIH7z1dTmybpd0mb1pbM05MvB0LF47E2d//w9j+PRvx5X5hegvvj0+vL+Id1++VDze5tGjA+lRd+6kc+dZg7J0qiziOvQo0xo8j97oSXVa6Ze19UhD2sC5go4IoMcwoE6Pnvebv/mbJXoSUM/nbPhSP1dOZr3A97Sl/i4fGesa6j3+Pt537nv3IdeNMVDer/IQ1lackjFJ1r3UXTJPyrqWvIdXaCnrhdlAoFMC+nsjcuj/mzdZyP3/9lcccp/14//c3lePP/54OYfejWdY99jrbsdl9GyMDFDywLLiKjEryBVw2QrlJrM9XjPYzV4vvs8hPHyGeQro7Vfe4HksbgTHobVYBqESkAWsTDorHLTvvGWB6IakvRxmZX+yoMwCjt/5TSaUrYIqpxnU2I6bPnskuI7fMxPIjNi5kkE8CPBwTWaCMg3pRIEmaMyKhWMhTI2wFLzzFJnLABYBTO4HYJpQFQC91UyzEYO1xltqFVlAP79bACmvdxZG0oxtyTxRSsj5IncLyzrVKimIh1DlN3Jivvmbv7lcgwChwiQVV3PkQFYEpesMLDO4lTbcH3nNM/iVnsbX+znPXWb02QDjNQq+/Nt4fR4Elu23dJHHMaZb6TnT5FfL3B60VxWgjlvF+is950FzmNtwXvNY3LcZgLtfUApR5HJRvAz6HXd+rgBRQU9bKkL8plfNPtiGe1JgryFGHun8ZL7DNbeb3bjy0Hvizt5+HMVxLNtFTE+TC34SXX+zVEIehuNNDnUFH7odfU9YF1Vy++j6jeccMA8g3Oxp8k6pyIwsIO+WAnhISpRGPMCA+c0xdk19JurldvGSc156yW2/V5Gey4ZybNqwOUqtX0ddjq/jh6q48Au4p7lhU8Weo+tKaP29/0gjx75Q7y2ibgkxJV/0TNQVBeXI1W5KTn21qKK+U8X21Vfj/Gt/HH2LEjyJncNXo1kzNgr4/cd5oTllScWUNTmen4qXv+ZbYv1wFcPWcXQnbXSMcdWXcPLj6VG00yYm/TSq+Z2omhtR1fsxm+6X0wXwjp8cb0d3ci6GQ4r61TE/T8TBH0ZVXY2qejRieCaa5elSB2DRL8pRdT0Ke72MmuOpKHDXt0WRX1PRH49TAdDTEsGwSWvg7Pmjch49hfCWi6N7kRk3o1n/h7i0+lI8El00bRs3p/P4cnMQq+YMkCNiOI66WsV2M8QetXGiirau4kxdx6mqjmtVE6+101hWgJYzMZ0exGS6F5MJ1an3N0C+Yc36aGpo4R3R3d2JumO0DVUOS+2EijU6rmJ2sox3La4UUJ+9WNK0YEpeBdAwTJxQROW9irtF8Lie99m7Cg9XHrmXsk7hb0xhDkHP/FR+kfmN9/mdfFY+InjOcktApHxwfHqyrdYOLeY6GjoLsiNDXUDAamj5GMzzzGww4JmCb9pAZhruncF83ifyHoGVY6Y/2SDvuOhvngfus23mpVRh39sr/co6oHI9e7yR7Rjbuc50CvUy+p/D+LOjCUDKdcwP43N9vWasp1prAVqjXY0IRv1ZO8WTTuiPhgSjAayOT9sAY8+4V7/kGYzZs+XtA8Cd9jSMS78aosq+ePI9cfx1fy1W50/HUK8iWtIDyGYijeC1cmoFxfHg7UMA7ruYbx3E7s7ZODjgdBby6C/E8upBvOvXPhG/M3s0rk1mMb17HH9zeC0+/LXPFOMD/UbvymBZ44dGFddMw4r7NevnGDzwtDM3rAWgnrmVll1jZSyyFQMAbaLXES35Pd/zPcWJIt3h6Uc3JCyZsHsLIUtv8gP5yFgeuzfG0Vjq91mv4tqsH491Kj+Pv6ctx6iccb6cH+bTvZz1aXkh17tH1VvsT+ZLjs/5cc/BO+QH0P4bEXL/A28yQP+/vwXo76ve1RNPPDEosFRwVejHoDJblLJSmoVgtjbl9xK6T84AUSaYXzNAFUQqXHLYG9fRz7HFdmx4UJl2TIJa+jMetwaFDP4VdFkBtF+2nQUW12nV5FVmkC24WUHQCKJ3wOvzuMbr4Vw6BxkM0pcsRLO1OoOxBzEvxy1DsW+OV+BCf3Jokm0xH6wRFeIp1vB93/d9Jc8q/xEaRM6HZ6I+99xz/1EuiUIagYtFHeGn8DZfMlstbV9lyrnLoB7BTF8A9Lyn8AoFWMyFw0qMEYLiFTwL7zz5K9nK6j7Iip1z75oqUOxTFgp5X+Q1y2s9FlDZgCPQ4zULEu/JymwGsr4fK6au9xjQZ/CaxyMtjY0M9icrzmOQn5+dr8/PynMpoB+34/V5/rISnQ0Bfu897g0URJQ38zz1Mlmzwb1q6F02Qvqd8+Ka8IysjOc9mPlEBu16agw9lZ+qBKoIyEdOoo0r556N62cuRT8fYtEuYphTLX4dQ387gqPKhuNS+RywTB59t8ZTTw79KtbkblOQjv9Kzja1UgDrVKWel7BvgGVPNfpuE9rZdfCT3Wjqg6jXO5uT0zYR/OX8+KYmLJ+g/aGcpV7GV/WxWqxA6uUPYF/Wgv/K2UuEHPc8rtyD9z6WAMw26q066oN1VHNSBogQOYhYT0sb97L1N4D+VlVwKsYC26E+38Xn/0Ocv/6lWC0oFLX1F+qIsFYq1CqGq66LV5/8YBy+58mI/ZslHH442Y9+WUU9VIWXL2Z3YtZuR72eRN9ej2huxXx26Z6X7IUyt4uTM7G8exDD0SQmTRvTM01Usz+LKl6OqqbmwJMxHO7GZDLdhNtXQwH0eOmxeVQVReo2BQPLPitj30QUoNTzj/Uox9T1pFl00XdHMQzXI/rn4nz3x/HQsIidqoq781m81E7juCIXflPcrhrWMamrONXUJa++h4dT0IwK1PdMNjfrimz+OKaPzSya2amYzrZLJfy6npFMUfLs6/piGdPQPxRNAx1hRJrGZLIT/d29WL7QRXMyxFPtIp5avxwt4+hW0XSbOjCMSV4lfwVosF7uCT3YgkTuQ3Hld94jByyOqmEs75sM6JVjmW/Ji71ORTnvZxV3vrPI4oYmNwZ497vyX36adR55IvwGgOs57holBPXqDJlnyVPkD/CnsYzLslk+xZwyP8hP5gtwaWj3g3Q75yWDNfmu7fuaC+wxNj2bvGcs/OUCoxo11R14he+q79BH/glq9Frr4baQHv3HEO/zmC/0Al7xngvgGC99zDorzwLE4miQvlwXwb+pHubgW8TN8TA35n8LAn2m9KgjRfDvs2iD9qUxvhfQu/5cUwzIO3tx9Pjb4/Z73x6rg00aU0vtkupGOY6y5NBXXYnKIS2pncxjf/9s7O9txdb2rPCl1e1Tce6PX4pPn5nGIcUPX+rig7e/GB9+9vEi9zCgmOrIfGcvvH3M+ot8M+vHzIGOEOaX9cExQ+SN0TTMR6abTZ7/rDgEeY8xBJ0MPRG9i+dgzMM7j35GPj0pkRoJ6FM2HOUIjwyKs84yxjRZr/AedYlsJMh611iXch6yLpJ1UHmEvES9Sewh//N3++v+y3oQv8l71B3kARop4INvRMj9W4D+Qdrmm+O76m1ve9swBq52PQM7hZOKkMw/Cy/fq6grpMcEL+CTKXtdbjML2rFC7oZwI2RB/SCAKoigH9kC7v3jgn1j8OZGcwPn/tKXbKHPjGKsrLjBeVWRdG7GICsDQ4VgnvsMJjOgHzMU59hx5zXN86LlzzFm8Oc8uW4CTwH9uPIu84UAJhQLQP9DP/RDRYjmP5g0VRlh3ORI4aXXup7pAIZPyB6AHqstTJ0+5pyzB4E3lZoMuPgOgUG4PYXv+ExYF0VXGCNFWbAS8xvPRdhxrB5MMoNP+/cgQJt/k/Fm+s9gfMwisgKYBakKXaaVbMhwjD5P2vKacX9d92z0ysLqQfe5B7k37+sH9cnvxvOTx/sgMM/vCtfxPNlWptkHzd8YYKuwZeHHe+hdz7ueGD0HVmhmfvyXn+UzaCN7+eU9eWzulTwnWfFXaLuHUQrz76wFv2UjzTKaAuivnXk0hq0++nkf3aSLarbJpe5B27z2VDoHvB/HwHsQON72nhB6CgsBwgln3yoF8GpA/NCUAnhUxscrvKElIqYAcXsxrKabEOtFdQ/MD1HjsS2ofWNg4m2hRaK48DgB2inANtmE7lOhvoB7nO2rLvqmj2Ebj/4Q1VEVbXcvvHyvitheRU3l+5oj9Ygk2BgGitv6pI7h1hCxGGJoh2j2mqgnm3z+uFXFo8/9Qey88qf3i+Sx3oxH4Mfc8xmF8ObW+bjx/m+M6qk2hurViJ5K0TtBxUAMECcni+iao9hq9qPumli112OoyKml0j/esitBt5bLM3HMkVFHdezu7UW9PcRQcu1fiao6FdE/Fv0xoHiIdtoWQ8ZqIF0CJR2DB+tBdNQmHJe5ZcxU1afyYNf3MZQINo6sw3NHQUSOiboS0+7T8XD1asyxcbSTOJzNYhGT4tXH+z+tOIgwYrepoyVMFw89RyRRSI2IrqaJU20Tbd0EpfWuUU9gGErYPkX0ZtRaaLaiq3fKMYZty5nyOxF48weiJ3aiaR6Kqr8Q3bVZNMebM+t3unU8u3w+LnabM6+hEfaFNO2e9rccHp2NXfwuSDLn2bB7Qb78yX2T92LmHe6xzGfcv1n+jOVy5pPKmCz/HEPm39AYz4P+AFLIMwAj9zseQal73b5kvsM1gl6BsKBVhV+eroEC/sTzmVPBL+/VA/JYMwAe83XHTXuCa0G6+wmDAbzU6AfGigfWKvGZnyLLrZovHxb40V/a8kg95sRn0oYGH9cQ4Mh7nqtnX0Aq2OEa7uMZtGehvew9ZmyuH9fSBu2hFyAbsr7J/JjqAaDV8CBos9CcBYl5Dr/xDOZfXsR36DKmmPB854O+333sqbjxgXdHt0t6En3CegmI5/hRIrFOoopJKQq6XwxFnNKyFVtbF6KpL8TdL/RxbfJiHN1ax+qlPt770p/Gtzz7eOzu7BRPOiHa6Dfm0bsnGZ96tXtImnKM6gGMCVAObTJe2uKfxpG87haXpR4S10IbGGgoLsZ59JyKxB/34kihhhFeegA9Dpa8v+iXOrFyXgM6c6eBItOyY2Ftx4YraSU74KRxrudZ7i8xiPqyPC3zE2W/e8y5dT6kAfVo6U9dPPMrddxsYFB3UD98ozz03/8m89D/27c89PfFRPX0008P2VorEbp5vVKCzoppBnoZNCiM3PAZRNoeRKvFyecr4PLmkHnIvFXMM4jjGpXsDERzn7ze9nI4lhvMa7KwkwHQlspCHrdePkGUrzKMbO0bC2k3bPZU2H83K+3IpGxL4ONGziA8M6zMyFQqfGaeY95n4TzuZ6YFQYzMj3almQwsUVrwdgPov//7v/9+dV7X/1Of+lTJnydEiPNGESxarx07/TCfmfa4BmbLP4R9pq+sjNEP1zTTA2N85JFHCmDnH2H/9AGrPeMidAzBQmV+Pv/RH/1R/PIv/3K5TuX/PwVWpRNfHa+fs4KZ1zq/d/wKL8fjekuHCl3pIStn2WD0oPXMiul4THm/2u8xUPaerHCOldkxoM9zkpWE3H/pM+/v/Kws5PL7PJ7xczKYdxwqTbya62nuJMq23iMNdiqImc5yuyr3hirm/o8VQfuQ5y7zD/vvfCrw+bxcd3F155F44ewzsZ63xUMf86GA+mGCr/U4uv4oBsAex5qVwnjL6DuKt62LNwdgj0c1YlaOU6NSPWHVVLZfcuZ71caaqCKqp+MV7ugphfPakjNPBfeK4nRrYGmpm3bf4w4oj564+g2/LF53vsNBjP2ginJUGiC+FFRb4dXvopsTet5He9IUY0EFgG2HGGZDNFtN1LMm2jn9pl7KLKrYjTiZRJxgJOij2omoZ5tifLFuYrgRsX39JM792Sdj6/YmTYd/gkWBPfLgblfF1Xd+Y3TveiT6vWtFWa7Wp8vJANWUo9iaWBxtwuO3SPAfqljPbkVXHcekPRVtu4xheKl42LvudCzv7kV3XMXu3k7UoOvJ6zHEa+Wov1g9FMOijq7uC1gnMGJd1mdRbBQxsC7UMehjuVpEU/g/ZwBSIJAceZ5RRYdRpr9d1nS9xmDzBzGv/iTOccxVU8fRbB5DVdNSNABogHtdxVbdxC7REeU7DC9NLHgGRtimifm99LuhquJO08SNqOJotSxpEgezTURL10yjo0BeczqGoC4A4fzTaNuzEcNDUZ3sR323ie4ORoRJHHQn8ezRF2J2cit2tzZnd0Mb2bBiATMVcdYlhyHrnRYAo7zm4+qQB1nGs76ZB8or5RnZ0KZ8y3vb621THiQfkCdrbHcvZ/6e+bM8TpCbC8gJRAWFzottZRkyfr56kUBbXUDwIKC3TYHjmKcy7/KwMZDIehT9B7iZq+96Mdd6ZLlfgyny2+r39MFoKK7BGOOZ8eqDtMN7fjMknmfAm/lHH/ndFDh+01lB+9zHqzqThg+u8dhRng09mQ8vH/cZWd6qNzFmdZ4xb5dW6a8GA4G8oerIBQFmlq/Og8cHqk/dP+O+msTV/+rDsb48L8UsKYhJARGieKiDUlKiBnKsI7a3d2M6m8f2FsfYPRyzuBgnrwxxe+tK3LoRsXq1j0vPPRffcXk3nnj0keJJB8zjqQfca+jI8ibLUvVP5yTvG6IxcZawLjmPXqOAhm/WgzkiOlIDBzrZ+973vvj4xz9eUi74g5Zw8pA/D6jHAUQ0p+ue96XrrTFE0JvBvtdLywJy96W6JJ9pT5rIsjrjgqzPjXWt8d6yDfekOoIpLEYh5X2WjfqOw71vP+SjfGZO4YdvRA79977JAP3/8Ragv69KFkAPU5GABA0SkRtSQCNRCTpkQHqC3TgC2gw+FJgSuIDeZ7DJVLjypnTT2U8Zq6MQ0NtuBhaOS6XaaxVeeaMLch0b98q0MlhSUPNdNkyMFQOf6av9zUBN4UG/NGxkRT/Pt2sgs1Fw5v5KnLohAAAgAElEQVRkJSILoLGyogB3nfUyGNoowxoLMQXqGHTQzxyajAUW0PxN3/RNJYc+H/fD+GHUn/jEJ0oOF+H2MGst+3mc5s9zv/lBhg6OQaFKu3PmGvs9bZAjz3EQeOmx+gLYEWwwV4QSgJ5oAvpC0T7y6/VoZNqWaav85D2UlTqfPVb0vN95zIBxrEy6VgVW3TtXWAGUjXGZbrLxJyuEmRazALGf0n7+TdrxtyywxjSdn+X7fH8WhHlvZYNBpmHnzf7kMWaF1/6Pr8vj8r3KJjQPzRruafi9ip970wge9528yTWzXQWtyqS8xz6xJuOwenmb85KVJp9Hu9Bj8d71EVd3AfTvjNWsjX6y8dAD6mNGIjsA/uSedx7lj7DsVfHsgrx5j4dnc+wR4JQCeNONxzumsTgh331evOrdmjz7DaCnCn0bbTlrvF5uzorn7HK8xeWountV8QjfL556MCNh/QU7brz2FMwD1FfzqhSDq3nWySYvfN12Jd9+wpFtS7z+HMWGIWCIelbHsDvEZPdmNM3NqJv9qIaHIo6npW/VnGuoir/JxS+Z+SfT4qWfXr0ZF5/7ZGwdb/KxVapYG9N2bs3PxO2v/ZsRTx/EurkZTbUfPfnz9TKaCQaGNpZHq1Lob97MMT9Et3UcQ7WKabsf7ZTq8hTIw4t+EN3hdil6N9+dl/tjciuq+nrU1emI4zPBEgDoMVhEi7cdT9sy6oaIBuYTb2Ad69WyjGmCcQOfeQXwr2INoF83m4r2HakVr0dd/04ctC/HNmns5Yi5ujSPPYGMhhaQVdUxb+rYvQfcWbtlVQVBDtQZJOsfmuvwdlZVHOGVYgGJsugjJrNZ4ePb82msYy+6eDS67uFo6jams62YTS9Htb4QzdF2Mfosbi1LMe69+SQePXktHlu8FAfTDaG49wVj8GA8tnoyLYLG7yq8GmFQ6lFeAfF4N61yn3mifNHvsixWx8m6gUr52KGRwZv8wFeNxirWmXdmY1zmYfASQS6yTa8c49UjTTvKHOcn84ks39Q/zOkGCGV+Yfi3tK+8H8sE5VfWAx179kpaX0SDZ/Y2sxaslXxVAI4xnn/0TY84/Wa8nt3OZ3UEi8bp4aVPtskzuA4dwO+daw1A3C+P5xr3PH3TS29EhHzX4n4AzWzsMTVEA4ZzW/ZJ1xVjv44oniWt8kz6TD9dI77jueboswYapjJvcq1doxvv+vo4/MDlaOecjEHhzFvFIFf2UAH0Q8ymgPpZTCYUyNuJvb3HYzsejxUpKv2LcXi3juNXu9h67tX42Pbd+MD73lMMGq+++moB9URKKpvYT74f6y0ZXLqH6TvF7dCf+F1An4+aU280rQ160NhC9CWF8X7gB37gPqDn+RgaPvOZzxRAjx6G/mchZPUucUZ2Kqmf2D/3pXoI37Mmpk5k/Znf3HPShm1nXWusEym3pcVMQ/m56uw6EsRHjDfzCXVX+0678qiMg6QRxvNGhdy/Beizlvnmel+9/e1vv38OveANgsmCRGsWRCVzl9CyRZH7s1VsDDokbIWG7SogtSYbdmp/srKfAYGKcracZTCQN7bf07+skOfNTjsKHO91o6pcj5lFFvIZoGikcJM6F86Rc+n9tJs3bAaCPtNr8j0qE/bPORsrN1khGF+rgjNmGJmZZwaamY3zoyeTtplDqsUDnD/2sY+VInMZaDF2mDRgGoaNJdbceLeP6ySg5x4EEOM1Z3IsbJyzDLTyexQpzoFEeOCFR0hwdB7t8Rtn09NnPArkgP3Kr/xKKZqXQbBr4XjGYDUz4Pxb/v5B4NM1zUYh5zwL+KyEZnrL9JmVV/uQ59896ndj2h73O9Offcrjz3vuQc/L7dH/PEb3SZ6TsfLtM/N8SCfj5+Ux5bXK4FplDyUN5cpz5/U8Gfop3+FVD0OeR70NGbDnPvq9nh8+57DQzA+l06wk5bZU+PjuqN2OK+ffHbf2z0XXrEu4+QA2J+S+IWQf8ElINuD9qAD4gbPig/xsEDq52RuQVlG5nLx54HM/lPPUo59Gv4hYL9aleJs57xxvB6CPE67llhJAv9nbgPuC1Tbm/Z5IgH4THk+75IAWm0Eb0Z4BLHdRUziOAvzdUDz25JTzPHLoN/tl879qVkWcrqLeuhpNc7sA+qCSPB56xrA9RN0imyalcnvJ5Od4vcM6qltD7L78Ylx44fcijv/ci8t8GtZ7uHMhjj/woeie3ot13C6AviPYoe6ipYr9YcTqZFlSAuaTWawIc6fKfdXEpJpHu43hgnDyJqr+IOJ4Eqs1Z8hTCIwK9UQV3Iwq9iOOT0W/BsiT7UD+PCHzi6BEPOdKdx3v59H38019ARz8nARQHZbcWQwspNZ3HaHDgDeMBV+MWfPv4syEEwvYX8PmOMJSFYH1q2K/ihJiPyfnu6piTpJE3xfqoBwCy7r5q+KwaeJWXcVRqYmwCbhY96SXbFaX9IeuJ9z+ckwmb4/tnYuxNePowNMx7bYKmCcxvzvpo75+NabT7dibTeLd3ctxtt8Uy2L++Sc/EIRBS4CLEgmQQsWLMeseuAcUAezMszZkWVmU5cKYn44VbvmO4NU9rwKtHJUHZzAvoMy8K/MCx5n7A8/wSDSrv3s/9AhAzOBbmazek2W/PIm5Mo/bauW2keXpGBRkPWDMt9QjeFVP4xkaIfie9zzPEwp8tvcwTj369jEDbNbN5/KeCDl4pTn4erQ1kPJ85ohr9HwLzhiv0Qc6bTTM8r1h+Z5cwvNc07FeqpFB3UpnB+ORfzMnPBM9QUOTxRwN2QYYYyBQPkrrzEU2+Hj8rmDSvSFNHu2di2sf/XDUZ4iagn8vSmQONU6olUJxvOns3kkiQxXz+XYcnHok9raeLkVF7x7eibuHVRy9vo7qs6/Hf3n3C/Ft3/yNZT/poTdEnnk1HcF+SAuCz0wr6hKkJeAs4Tf2JYYC2nT/COiVhUaoMEZ0L5w/3/u931tefR73E71JHj0FlNHFWP+8J9w7fKdDKc+3tOBaO+/qYzpIpAFeucff+ZyjebN+4Z70eRqifJZ7Mj+b56tfaGyTt4lj1FvUWaSbbEyhX9Kn1zM3b0RRvLcAvVzzzfdaveMd77jvoXcjuZGz1Stv4kz8vNeDpYUyCzKJPivCCjimi2fIeLV0QpjZg56t5hkcuJnzJszGh7yRXBq9wON2MjDNoEmGwPVa5N3sMpYsZGXCGagIUNx42UvkOLU0ynDGCn4GNTJH+6FxQMHHtfc9emssun9+NidzZjSFayPTdYzZGOE1uV+5zypMzg1tILAInSIfnXB7Qu/zH4zvZ3/2Z0sYFQXpCHnHqptphP7rPUXxQThCF/whMIzksF/SggqZSkVWxIgawDNPv7AKY1BAWDB+BC+F8hAotIGg+6Vf+qViJXaevxIzzzSe19r1zsIhr4WM2n0wBrvOmWuf50chkvvm2O2D92Uwy/XZ6JaVurFy6/O9Ju9bxzzmC2PlyP7ZlkLIfcLc57XLdD5+P56H/Oy8Ns67/XYvjQG6Oa0oF549P/YuGVIrzec9Y/vSvmGtmS/RR9rwn/OflU/3W55v51oec1/oN5O4vvNwvHrmqTiebZczzPvJUM6ij+2IvhxptiRm/F6INt5f+Oz0Xt58vzkfvnh6yHlvYugJu59G15Pvzu1VdEd9rI4xCJBGjkFjk4uNZ54cdc6Tv0/fpVgbgJ0Y7qocx1aq3QNI+2pz/BqAnmr38yqqs1U0ky7icBbDtaEcZ0dl/HWFktqX53FfAfR49nEx70c0O8dR1eSPbkW/nsWwuFcdfxeQWUUTs83Rbhz3RLX+kyaG231Ud/s4+8pn4+D537vPC5lPwFPxKp55NI4+8M1x8lgbfX0cbbMTfY+hoo22n0Z32MeyWxZ0O6naWNXL6OermHTzaKtJVFtVTKhjAFA/aaNaNbHql1HN6mhm9OewVKEH0NcnB8We0jdDqSmwBqSXWgesGaGeJ9F3RFLsxGpFdf9J8bpVNZYPFHk8SBzDNY/VCsB/M9rmD2Nv/pmY1yRJREz6LiYYVoeIgypihkeeKeRYsKYtYfWE4jPBJ8NQAD2eeDzyvAfIM7WHRIZEFeuqiRVFBwOjyW607ePRtI/GdPJ4tJNLMZ2cjpbTD9ZtzIZpNFS4h3TWEdPXX47FuopTBwdx+eTFeKi/HXW3yeFWgVXfUC7h2cNbnwG8gI19Y7V25IBeej3amUf53mfJM+VR2YumATnrGgK1zP/kJe5nZbEGbfmb/TXiTZ5MW+g7FltTd+J++gkoNjdbPSrPk7qG8i0bCwXxAkPH6fyqJ/G7YcUaBZgbw5kFHJmncq/9FuAg5+Wp3K9M5j76Dl/11BDu0ZDKtRrls/zWe86z1Mccp/PN85wj+mkfcQh4CoB8yQgBnqHByO+y8cfIAauFayywfdeW9g2NV1+DfzAW8/rpe14j2mIeNEQwDsPpNQ5II/ST63J0Slmrro/Fxcfjxnd+MIY42VS3J00HS1vFUaTo0Jw8wTGkeOq348yZS7Gz+1jMZzfj6KiJu4d93Lm2iO5KF+977XPx7e9/Og7PPBmzVz9XHCqGszN3pi7QF8Gtckt5nWUz84f8xEnCHLF/AZbodKwVf9K5NMB8scd5FveQg4/zh+Pr1FeYVwrj/fZv/3bRFal1ZGE853kMgpW9WQeQnvyNMbjfss6cZW2WxYJ+dZasQ2cdRJ1bnSfrYxl88955UGeQV+VxyYvol6kcef6dJ77jPevwRhTF+6/fZCH3/+dbIfeSa5SQewEFBJutX26KDFgziPX3bBlTCHpdFp4KVAUs7UKoOcTVI0UUnBJrBupuDglaZddxsOHcfNlKpkDLACz3yc2UFXKfn8GB9wvMuc+8GIWnTMNxuGEFbYJoBdYY6NAvv/M5GUDILFwzFQuZT87Hy4DGObJ9hb9rSTs5ikHmpXJlW/bbuc6KEFZwqpZSLf4Hf/AHS25V/vv85z8fv/iLvxjPP/98KXzCK4qZ86rwgDYM8YORy5gtgJQVtQwKM3BzXMwLUQMA9ve///2FoVNln5B/fiPMHu88XnraxTJMfj0WeK6VSd8HMcV5uDGU+JeVySwQ8r35e5UC18K2spIjfWbB8aD2bMP2FXQZBLtfHjRvPlv6HI9tPM7cr6zU+dwHXZ/nzv2Z+5f3ZeYRjndsvMnznZVP37ufswDNgN1QSJVO8zu5Ro9STiMRcIz7456SD7kXeb6KcwGq9/I/nTt+U5mzTfcT92pE4L0hkLRzY34+rpx/TyzaeQHC/bSPYWsoheWq6Sa8HYBIwSQ8OQRTU528rqFXQrn7qGuK3ZGrvcmT75cR3dFQqtJTrK5f3KtQj8+2eOnamE2mG+8y58kXMGn49BBNW5cQ/ZIn3/YlB76A+ZMN8McagLe62q4iznZRtauIu1sR10vx9U2V+8kQFfni99pfYYyc9NHO2mh22mIMKNXnCVlf9MXzXOGCnpxEXc2iXs1iwrWzBuwbNaj01sZT3C6P4uwXfzfm174UkxZP31HZ28W4deGJuPn1H4yTS7OoWvoJ3MVYUEVbUgDuRQ+sIpq+jdX0pITKtyf4ucmDpwAg49ykJWAwWa6WMdmaxEAqQHujFKUb1qeiPtkqRQGHeoh1vY6KtSu58RQs3ERUsCZdT6X3thQm3HjobxVlniKDtA2gJ1Wirl6PyfSTsT35QvHIT/o+tgBfVRWn66pUu580TdTDEOfqJs5QM6KpYw7vAixUdVwfBk6YiwVhm10fS87CjoirVGHgBARmnWPzpg/FdPJorFbnYt3txnRyPnb3Hort7QvRDFubucIQdGcVs2Za3P6Tq69Ed/BwcfM/fvxSPL16MSaxMeK5P90PfKchV16PHPM4Ot4L5gBSyAQBvV5R5Zl7VT1kzA+zHMz8W2+sMlc+xTXKbGV9ftU46HPZr3peGZd6Af3X0w2/MXRdkKwhwPBxja+Zdzp3Ak08mXi3M3CXf8P7sp4ikDXEV0CTdSZluzxJ/S/XGhGU5vsEwrTpemBEF0TLX7lO4Oqc8ixD0Y3URM7TPoAYwI5eAXBU57FfGiigB+6xHXWSrJ/KS+lLlh9Zr4HOBFoCcGWEz2JOncMcmcDvtKX8gAYArtIf7dE+XmmBszTPNaZdWPRXOcjr89//t6Pau1V4N6FMOJLrhqNJKULMiSTLwjM4XnJv72I5k/7UKQw1kzg6quLOrWWcfLmLx155Mb7v6b049cQz0b3+QgH06GAesUf/DZfPtMN86YXOuopjpggy+hprwHrxzxSQDOiZA67Dq2807nvf+9741m/91vjIRz5yH9DTH4A8UZyAemoaYSTIukPWg6XFrI9k+sz8xj00BunK5LzfNNhnHpL1DcajfHZ/8V2+XvpSTxOkZ/oXrPts+2saS6aFvDdNHYBmMMz8Zf+++00G6P+vtwD9/SUvVe4lTjevTN6NOgb0/j4WMm4eN73CVEVWACPR89lcEsGrgsy26INesqz0ujEE6VqH3czZi5xBTt40KhJjgJOFvYAjA3ONC5nZadWWIYzBRBYeKvfczzhz23lcApgMerKSL1My/8v8JNpgPnKemMItP885HhsXBPQZGCsIx0zRa2RgPBuhC4Mmf55CJwjivAa/9mu/VpgzwB5AjTDRkuuY6IMKBK8IOp7FWBEYzk1myNyrMpLHy7NZH6qpAugB7ggGAD2hYQjfhx9+uHxPHhhj/N3f/d2SQ58L9WXFz/X0mfm3zFAF0SpYY8Br/8eeodzug8Bvfr5tew+fnR/74rq7h7KBwPuykM5tueY+Z9x+FqB5j2ahadv+nnlH7kt+VlamvT/vBecgX2dfpG37rCdKZRoPmUqaVe3Nk5TfaUXXO6SxLI/Fcfi8DATsq31Qyc1KiHPpXAlkeM00nCNSGO/rWxfj+bPPxHI2p4Za4ILtZn0B94B6Cq4Rck+Ve7zNgE0i5lsKmnVDya0sFdU5xXjZF4BcEWZ/uC6gHeC4Wq6iohJ6KSpfl6PpmoHq9HUMgHdALwB+ANwTWr/xxA+z4sovidnVenMEW7EaEH6+U0d9boihXkR1uFXy3IfFxghRkr6JFefItgUK6ypiu4pm3tyrAF8VzMuz8U5RLK/bOYkhjqKt92I4bmNCmDse7XVVQvrrQ9qLUtCuOT6M+fVX4/Srn4n++kv3i251Bxfj5rv+eiweOl+iCJqdJvq2i2HSRc0pAOVUgIiGvPVuHevZcQH79cm0RCwUIxiGjn6IdjYpc79arKOeVtFtLWMyp9DeJKrluRjw4BcBg+d7XZ7TTlgrjmIjAglgT2VyAX0dkxme+zsl0mHdLcvarddUl9+OSXs1JtM/iLr6ctT9Yez0a7IT4lS1KVW333J8Xh3TYYitCg99E1tNHdssCV5yqiygwOOdr6IAerz0r1ZV3MTzM/SxqCaxaC/FdProvWPryJe/EPP5I9E052Nr6zTWmKjWdUn1X93F4lJqb8fy7irm01lcWNyMZxZXYpvK3KWew73aCvdelcvKVuhf+QW9Q//Zc2gdFXPo9dAry91PGdBnXjjmJ+7VbAjI8lf9JMv17HWm34CUHJ6LN1cdild4g1FmGbwKGJQVgkUBcpbPYxnk5zFwl4cxTuc2y0znRV0n8/vM01wn+qjzRYNn9m46/7Sj5565kqc6P7yaIgFo1CjBfQJ/jSrOH+25nvLgDOYzbbhOGlvUrQTftuV1OipysT7miegdAKdzb9+UOXxP/9QtSBNBpqivCuj5XaMMY0XWQMemG3APv9O+UQvUk+A7Cz1KU8//rR+NYXYjhp56GhgcN5FYTT2UY+sw4lJjI6oLsb9/EGdO97G1zXGT87hzp4mbNxZx+MIizn72c/HxyzulEB3jpJYQUZKeMsTzrFNhTQDpxXlkPTTcGPVKVCZzxtisdG+bY1nKM7jW+cNDD5jHS2+kBHNJvziH/ld/9VcLuKddjQTcKzaQztWvsoEmO8TU+TPgzjpaNqApi31G5gFZNvNsIxm8R3od64dZP1KX55ocpVHkSToNRN3Nvo31D2mUtTGiNOugX+37twD9Vztj//lcX86hz0DbjSpBZsuSjF6rssJNYeWwsrV8vOm4VgEj+JJhuRmyl5v7swKscUCi5tqxVU1DAdfmDa7ynJUJFYAxUKBPMm+Vay3HMgCe7UZWCGnZzc/NbWUAl8OZMqiScWRBrqDIcyETk6HyHP7JIAzrtb8+IxsQZByuRVYAssBmzvQ2ZjCpYNWLzWfC1wlr/+hHPxrf/u3f/h/lz5ObDqCnMB5VOfnnXAiM6Jf5d7SNcOPVY4qcxwzopZWsIDlmBCk5Xhga3v3ud5fwrZ//+Z8v7eIBuHz5chFweBRgjAgQ+jg2AGWQltd4vKUzyJbeMo35nW3I3KV9mXi+N7eZ12DcrkLLa9y30sG4r+4l93xWfL8S2M6W5QzoMzCVjh1j3neuVd5jWZHMynTug/OShWveJ45RnqZCnT1RKqQoU3hK+Ke3LHvpHVdWjl0n58g1yf2RhnO4rftq7EXLY+a3rNRnUM84siGR/fLZC18fN3fPcfJcEF/dA+gnxIUTpg7Y3hxxRvx7cSAH4fYA0GbjUVj2pNIXwIoXuztel/B3vO/kz/MMjlYrxewA44D7NaHtm/bK2BtC7EGHsSnoRhTAVhUDQS3LiBpAf2+yMAxwvnx1it/7GDhDviRwYzDgO8o1b65eHa5iPXTFo99ubUK4AdSbEgBEAuDtj1jvnETUy6i7HeLGC8inrXbZRn13c7yeFfNLEb9FH9uvvhin/uj/vl8Rm7k9PvdknJy9HP2lJ6M/tRX9AcaERdTDPGLVbirw120M5LlXAPo66tU8qgV584xzU7m9wpiAkQRj7bSO2O2imd8oxpM4OhUD1xNBgZGkrWI5LGKoV9G0m2MGMZyQG7tcTqLCA98so53cjqZexXKF4riI1XIRXbcfVb0d08lr0bZXYxjuRBNfiHNxLc7HEBwSeprj5ogKIdSeqY2IPbz9nGdQRcwppTBUcTip4lodcWMY4uYwxO2qimv9EIu+i8OqjqPmINrp2djeOheT6Zmo69PRNmeiac/EarUT21tnou8mUa8xWtSxusNpBG1Zr5pqe10Ve6ujeHzxcpxZ34zpCsPFxuiocV9+oIxVp4AG3TPsJ4CGR9YZzcerBdSy0pt5C79no6n7Ll+Tle+sK8hz1HfkR4JRjfnqHcp7DfbyPfvPZ2W1e5rf9Ho7L47FORr3j34IVrIOl2VyBiXyLHWezJedf16V5fIx+ZIRTbxmL7jyxn5nMKs+wj3IWf6MshAkOhf0lXnIR8Rl+cdRd+bZ00cNH8p77rUvjkMerk6qt15+LB04NqMq6KtGVMA6Oo1V+aUZxqvuijcaT7y0ogGEMeoUYH3N4Ze+pCWNCFzD8wD11lMosmU6j1d+5IciquMYOJaU40dLmtMqWvhmyUui2CQG1N3Y3e3i3Lm92NrixJaduHVrErduLeL41WVsffaF+I7tW/E3vulD8drdRdx58blSmJgxaHgxj97CoRpsHEvWQ50nIjGJguReHCa0J6BXb9cIxv0AemmN+wi3//CHP1ycK647uuGv//qvFzDPyUjMi0Yx9VgBcNal5B/KZ/VEroVucv814vHMbOjKst29l3UqdQHXUl0jY4oHAXv3kzp33j8659yrjo0+Zh1ZPSEDf9bqjQD03/Um89D/9FseesklqieffLJ46LMgzB76LEQUFAowmSbXQEwKvGytysAkPyd7+bMy7EZUiMnwsqKukFCAyKwzMHGzu8m9R+VfoJYZax6rglbGopUuC0EVDQW0DCEL4HE/MmORecg4stWPtjLg9xnOlf3Pz1KwyUSYF5WKDPr4XUu3DMG1zcJqDOj13GcliPv0ftIu80z4OmHtFDn5wAc+cJ/YnEvz5wX0hAllYO7YLB7EbwhaxodVH6GSBaFCOQtTx6OigrB96qmnCmjnlfPnCeOCgfIbxfI8f55nUIEfy3VWdLKykBm7tJkVvzzf+doMmsfCQQNUNng5Z06itPIXJvWel8vfsjKar7Oftim9u2/sz4MAft6HY2Ukt5vbUhjlvo/H4Xxk44iKpLTpPV7jPPss5ysD7wygs+CXVkznsAKzSmj2QmWvgvtOIexecy79XeAt3WTQ4njYR3ofc9+9RzrICoXt8nwNmC/uPB6v7T8Wx7OdEppOXvbGy72pJE/RtQKUS6X6ofwrReS4rGljuVjGesU5aMMmjP2ki27RbTzky3V0Qx/tlLL0UbzeeKXxSAMCy1gIL2034eab+nUolsMGtHNs3aLU3isF8gqtAcIBvNs0NZR6fcNRKatXvNqgTMYB2MW4AADn2hKmT3E+zp1fDNGtu031+FkV/fZqE6GwqqPijHoMGkQRHLbRHk+ixmNFxACef4Z/0sepL3wm5n/ya2UNGEc2VC4uvStuv+/DMZxbR32wjqqfxHpRRT0nvJXcVcJd76URLGcRR3V5RotVhWgF/mO+ibCY17GeraLdOylz3t3d3vQTNF3yYIdYN6voiDCYoKgvYjqZx2pNJFJVjqwrRQDrGxuv/5Jzy09iuaSg4UFU9TSmk2vRNFgHuqjj03EwfDEeH9bxWF3FAaH2VLavSgmCoGzBDmfcT+pYN1VsDzU2n7jTRrxe1/H6MMQtQHYMcYdaJRxd106in52Kdnoh2vZC1PVe1PVB1NVuOZO+pUAhx/ENO1F30wLoY0FdBEoCbE5EIJd+e30cT508H6f6uzHryPtlDJucYeWMec5532s051WQgSzgPqvbm3PsXst8LSvb+X2W45lXu58zDx3zFfmkPMA0HkGCij7P0BOonIbWsldRvmEedzYYClgdl/qVcijLD3URQQXtCjaLYa4lbWPjrVe3cdxj3SDrbIIT7lOHom0L3jH2DFDom/qAudXZEOB+09mgLkLbzA3fY1SnT+o/fMd17FeNsXl8vId/8zuy2/WnDfuS1/T2nYEAACAASURBVF55ko3Stsu9pOJYt4f7AKUAegwKepWlWXk192AYzroA/WaejETAUAGgl06yLKfv0grPAcxznx7xw7e9L+58y9eVOhr/L3tv4mPLdZ37fXtXnXN67jv35SxekiIparJMWRatMZb9IslWYBiy4zhG/oD8WYYBw0MMy7Zky2MSJVCenp4U20+SRZHifMk79dx9pqoKvl3312+pcGUgMIGEMJu4PN11qnbtca3vW2vttbvutGzTcfLMXC1UVc4rUvdyuPXCS1pdTTp37rLOn7+o1ZUNHR6NtLc71dGNqZY/2NNzRz/QF77web2hDa2/8b2Cdbz/2uNDRKXXGPkcXD/CytFTce66L42jHOHoH4wSHC8cCT25CciZ4PuNGb/4xS/+BKF3XWwYcKSk99J/85vfPNvrH/Ed8w8M6XdF/hBxOn3vd8Z1ELEE5UT9C4ZgHoED6At0SMRw/h0jU8RhYHLKiPyHqJyiP+5u9USOUB94FPgKDOX59nYkxfviO4zQf/VdQn82vdJjjz1Whi8Kt6hUhiA6KiMs1H4eQg8Yj+QKBe0JCYllTw3KhHv8iVV+SIQQ1Ex0vh9awqNARwlihGBxA6QjuYmKmnZAACDAKERfj+E5Q2tdtKZFEheJa1TMkaSgFKK1MAqQIeGh/EhcUN7sUYrEnft4fyRT9EcEBgiSSFaiYHPfoOBsYbZQt4f+t3/7twt5jj8Omfr6179ewu1N6B1SZeEfySQAhAzkhH2hbLEIR9BF/8U+YJ7405Z97493vfz7V7/61eKBdxlW1k6W5+R9tsx7C4CNDg7Hj+CQfo9AKArZqCxifzPmQzJL/6NcomCPfcb74lyNcyqWO/w99itKi/dSX9oYgXRcQ9zPtQh6f2Jw7/7BeyKhv1c94rxinca63Kvf6IsIipi/rME4Byg3rilApIGLQQgJqmJ4KOAVTwshnLQXgBLbGuuGEo5jzHwFuDKvuR7rGuUEwCMaDfz9rPVZ4Wv64QPPlePL7UUuoe4mr/40wZ34eLNlf4Scye0iqVu0ZV94PRoVsr10GPlsWa6Z1LseDnd31noTeidvcyi697bnEnJvQu/d7N4r7xCqu3vpHXpfzlbvQ/xN6OxNL+TdhN576J20brX3yLcnnbrTPg9Fdp1N6H0EX53Uzp3O3fc6Pbvr1EqnlZojJ+7r+v3pJtj5riHDHvSJyba912N1hyONZ5OyTaAQaJ/MZyp+3OrKf/mW6h9/t8hv/4uePbf99sd/W4srG6ovVsW4sNRCtY8ELD99qvfsPC3HlZqTRuN0NzmXs9A1qeQfGK/09WvGjaqtVp2zuh/1z3qs3I/e1rCsfL79oep6ppyakovg9NTA3IbSmap6rxxTVddjzWc+n9n77Udqu22pm2o8eVN15ezXPqJwT1V7R/frVO+rsq6Y6OSkzU7l7Pn6SBo5WeB25V3sakadnJD+NCUdOey+bXTosP4qqxlPdFDXuuFojvqc6vpyIfNFDznSwv1abSilHSU9qpQuqWpXfLKeunmn5rRRbkzu+xT6a/NTPXn8oi41e2cig75nXgOKkW3II9YJe+hN6Am1x7gF8WcNRlAPyI76LoL2KHeHeCTKf/QJ15AzyAjqjXyJJCDqcssSiDJykU8IKG33c1H/xb6J+iCS/vh+6kynR70e5XnEfxgXhjgkklX/jlEUOQ4GiIYEjiLkO8YpbpF0WdHwYbnsMjHc+Dv2vPt5+sjvYduUyzDpJEzdbfM73H4/S/9EnBlxqcti6xW6xe8inN9lE64fsUaU3RGj+b14syG1HFfIfON+l4HzxXUyRiI3BBEYtz73Zc0f2VCyvGi9zWimnH1CiaO6jkvCytaWRDkZqjQaVzp37rzOn7tStsQsl2Pt7S20d/NUi3850FMHb+hLH31Ss60dja4/rx//+MdlL73HnnHF8IyXHgMoa4RxxjhjPeptjW6f628ybsOE2xb1qNvtZ3mP2+y+cbi999E7WpIfP+8tmt5H7xOJ7PyxkSEal6JDDx3KevO7Yog+azL2PWui13t9RBBtZI2g76Pc8D30AbwAXc36jpiKOUjbhtjS5cFLhu1wX0XZFp2mONo8V98l9PdCpP9+rpUs9xF0Yu0CHDPBojJjsiJoEZ5DAI4wRYgjnHx/9PJHxRQtzSi5SAwA75GcUOfhsFFPPx8BOWHxUaH5d6x6GC0icYvWMvomhrsh5BHwsU60g/q4npGQoBAjwRr2if+mzdSbRU3/RICBcAAkMTbR8IBiQYBRj9jvCCjq478jqEAwomRtdXVyFHvmf+d3fqdkk48/WFpNmk2orURsAaevfa/rg6fUSjZ65FEQ9DPtiiSOfuTTY++QLhN2nzPvv//wD/+wKDHf41AxZ7h3llZb4F2vr33ta2eJ+iIwiwKaPmFshmP604hvnHdRcfA8bYqkjrKY/7wzgsjYhxHADZVTHF/mQLx/WDbyIdY7yoxhP1DWECgzv2KdKcffDQ2JQ3kS3xnrEkEqoDO2AU879QFAEgHiOWawRhgpYHUI5qMRkjYwZqwL1jZzJvbNEDAgP5jLgAmIJkqdNRg9YYBNt/1fHvqMpuvn1JazzR19mUumeXtsKhNyh8WbSC67QtirNis7rPvUR6V5j3yfiX560idda7pGTkhnr3A1cTK6XI5DM1nzXnF71E2w7Zd36LwNCCUpXkkIlZTr3ovfzftM5nZol0z7Pk993JP0nqA7SXPvtXc0gevuLQN5vQ/vt2fXXnfVPuf9RO1yVYvdrpDpaqMq7fNWAXu7q1UbEo7lUIOmWVF3tKKRw9ZNZCd1H2/uqt441P3/99+p2ffZ7bnIGssXklAZ/E83d3T4gc9KD1xQu9aWxHaVtzQ0+UwG55IAziH8PiJuVJLcFcPHIheDycraiprUlH9lr3/XFK+1Ix38u0m/jS5N7fDzE+VqpirbGDHVbN6UNo5GToC1W8JrR+NVnRw7L8pCShN17aY67Wtl8oZS3lUle+66MgYbudH76qynU9Z2KoflqezEuKMSAl9drpUOk+abrfbG7j8PYdaBk+GN3FcTdaNa1zvpFX89WtW58Yo2HQigpIM81mm+opSvSXpATXNJSZsa59U+r1/Tab43LwkEZ3dmWt9Y03gx05NHL+rS7OaZAcXzmjlvAmBdZQKIvIqkFm814fb2XnLu+ZAcs25ZV4TURlJH2ejtIeG7FwSkXMK2o7yKetHvReYga2lT9F5DovmE9HhesuYxWJBbCBlK/ZARyBZkIQQELDMkEdQXTIEsirI+yi76n76kbzl+DByA3qadbM+M+AUDha/hvR9uu2Q8/F4TOJcDNoyEkDB295n7iMzskbhFuet3cpY9130NQo8H3e1wHWL/x75E/kdDSNQzJlbGFWwHcVnWN77fxDeOh6+Rd8r18FowqeeItt33fUKnzzyp5bhVXnF2eyfCc34TE3rv4/cJGD6P3pFQNp72iT3Pn9vQ+QtOWnlO89lYBwfSyeFMpz+eaeu4039/+UjTq0+qvv2KDl7+l4KHjMUYQ/chyQvZ3hKNIOQVIJme9acJveeW22Cs5k9watxaQVSL+8Lt9zja2fKlL32pHCvMvHS/+CQiH3NsT71zLnmccbAxR8GwzH+ej3g8rjPmHt9HLBz1MmPOmgdXg1f8ydx1mRgPWfeuf8R1zGvmT8QpzAmMkbFOEWezRmNZvvftCrl/10N/L+n/zriWnnrqqXJsHcqKkA8msgUaCgbiiBLGM4t1NZIdlJoXqsv2xCZ8iPIAv9GCjqULco3CxRseFTFKEqXG4uBv6gmAR4lxHaUXlWEE5Cy6SIggVFHgR0EflQ7Kj7YgDFj41JMyWfgIKf9tYWFh6jr7d+rC9OJZykKRAXKG2xHcZvqb92HgiMYS/x77Jyp65gFCMd7rUDXvUf+FX/iFkuHeQp4ft8HJ5nxUnc8U9T72l1566ScIOwLWipWQLCsZwDcKgvZFQg/AisYnj6HnoBWNw+2fffbZorR+7/d+r1h7PY4m+66zk7rYW29LsK3C7nfmX1QQw/kwBEuxr6hfBGKUCfnkHuodDSxxbUarM2VEMROVBM/FOTdsQ5xvca7zLPWLoJQyaOO/JubiPKGM+PywPrFNKF/kEmUN+yAqwdgeFHuUMcx9ryPPCXI0cP48gCx+sp4iQKSesU2UHecL7eNZZAPPMe6+D28l3gS8xshYP8s6pc14dV6/8JRuXX5KrY8ts/vUUfImsA57N+0uGM/njnsPfE/KffScHHJ+vK82ZY0Wp6oPb+pwtKGTtctaNIuSMb5er/s9+k5s5xB6l1P3uUlKeLnD+icqietae+MdGm8Dgt9xNwy/nTqsP2k07o9487H3xcBw2JYEe37eYfG+316mvGmS72P1XHcbEExivW99Xc3xSgnldxJAGy18pJxJalo3yfczx/1xbz4nfVEpt5VqGxhsNDjtdP6VV3TxR/+Xunkfbo9OIuN9Cf1NtQ6f+qRmj71X2uqUNlKJcnA59oxVrvC07vMNTDtVrUMhurL9oHLoq72IbmuV1HRL1Sv2qDdqehNIMZ6UsZ84q/9CzfJIVWXrxqHms6MCyJPmGo32lKuDstVhNNrQweGpplNvbfMeg/Oq6xONRj/WStqV00tVZetDUpOzdnLScznrkrI2HWZvef6G9NbGUhcvrmhys1OzKc2q/rSAuqp0ujZWU+qdtZsr3XBdnR3f539XlZ7XSNcXlzRZuaacLytlh9rbS++90Ssl34CPOyx5E5w/Yd5HaXiMJ4uZLk3v6OHTV7TS9EdZ4QH0WvQ4kIgsRr4h570uvAYIReYMegzWQ7kwlI9RfnDMWNSZLod3oX9Zp8gQ1h3OAXDMUI6RlwUC53LdJt9HODMYhHqDUXB0QBT8CXZivQ/rg+ym/rQLL2iUgcj0aIBkLKhLxBroApdtjyv1516MEBA0y1Rkq9sPNjSJpo3gIb/XdeQ+xgDvPe3CM4z3ne1RYEwbgfzj55gnkH5wQxxbf8eYMC6uv9tmA4Xn2M7Ozk/kbnCdGWfmFmUi391Wt8V9YoOT22ZibqLlPjE28tzzeyIuGBI03295NMtj7T7+MZ1ce6QYTZs7rfJWJ104KMfV9aeXePuho3ZseWstnUt0VM61trYdmXi1eOhzXtPBQaejg4WOX5qqvpP0P669rIcef1q7B4e6/qPvlVxG3qPucbDH3O0gQoG+hWy6P4iQcH2JhrADxyTdf7vtPMccZH5j6PFYui9clvMbffKTn9THP/7xsu3CP+4vY0Xvo/dZ9GTjZwzAt+57dCfRIGBJf8bQd+aV6+12Rn0ejepD7OByeR9YM+p25jP9hhyDmPMs+D8aDnyPv8epEOcrv7PWwHQQeniG14ejSv+tP//hHRZy//V3Q+7Phjy9733v67w4mRQAHMLCUJhYXBGckcTFCTRUgtEwEEEq9wHCmfQIYoR7XLgQHhZKVOIosUjmhguIuqBQYpt8DeGOokAZRYLFIkdoRAut+yQKGBY9ZSNgWNC0DWVB3VmwEAuEKlb7IaHkb9qHwEJgQNSpTyTBvpf6+TOOA8KKevEcCghAQ/kW1iTEc4b7X/u1XzvbU+ZnLEBNlp24w9ZWk3mH3NNn9I/rZKXgf26TFaw/yWzM+CHofD+EijZGomcF6tB/W369t98K4o//+I8LQPE7HnjggRJybyVuhe5w/O985ztn21CYo/Qz7QX4/WskdUjkmfdx7hVyFI7Ai9Zmv4PyIwEcAtb4PG0fEsd4nXnMXIltYB7Edg8BCHNg2L579Um8N7YHcMn31CmuE+4fGj/iGmA9RULPc74vGnpYU5yg4LnBPzwOEQzGOR5BcAwrBZDwPfORPmXdxnUWjZiua5zTeOMAwABQ7ouEx8+9sPNz2l25oMbe+ZKkziHtJtb+Xz9/vCe+nZvIe1+4tHHwpibTA12880PdWL1f7cmB6psvavf8Y1pWY+3f94xqZ5dfcci6t272RgADRofQm6A6HD1PkqrNqgDO1vvvneDOhoS7n2WNHjeqmrocv+bj9dgT3x12ffL7SVI3cfi8Q7XtSu5KmH1yGHo5d94hpqdK2lZzel46roo3f9ksSmK/PO2T4Zl8t/WRmsbe7k2l00khl+NqLFPt8a1dXfneN7Q6OziTOXgeLVvcTwaF2rigG89+WdrOyhdzHzWQs3LtcMxT5WZD8n5+R1rdJa3e2lAST9uIkTqNfKSAZWtaqna7k8pZ9t4W4f439fa+/JRtrL1T2umyl8s9jUbexX6q8cgkyCd6+L5ah4fTkj8gJWe4P6euu6O6fkWX8qF8MOiGQaGT2pWEeJU+lJPubzptt2Pl00o+iy5tJs3v6zR6q1PnIwMdKLBZqXp4rLQ51lqXNB9n7Y6ydpV0K0nPp6ybaV1duqJcXVTlf/lc8RBKm5LWlLSupEnJiVByJzgnw7G3TUijyhnwpftPruvh45c0amb99oe7567HcFIcCBHQ+hoZzzmqjiPKIH9DDMIajPIDvYqMQjb4b4A8sgiZzPORtENefW0oN/0cMgMDPFjG1wkdBwtRf/SBn8GIhxwkYofQ5ii7h7IeuYgxHs9idLqYdCIrIQWRZEPowROMhfuc8PVoXPR9JBXFEO93QNRdR5MNP+/vIYUxb4nf4fZRLo4l9LrrZByAjEV+xnHx7xj/MbrQbvoy6ggMrL7mMbXuNx5wPThZx4YIX49OG8YIeY5+gdD7e+oKsXfd3F4/AwGGaLptfh/71X196uMaVy5q9+mfU/PQpf5I0tyfFtLV9tDbwLkox5LmZK+95YK3BfVyx3vqNzZ8HO9FrW9c1mi0XY6u2711qpMbc+m1Rr8y+yd95MMfKn3mpHMm896/jz6DfHtM3A/RMOU6MrcwOLmNdo6YJJMln5xHYEjK9L3kYUC3G3/5VCQnU/Z3/Hzve98r+Y6MyVxPl8k6Zd6CYyIuANtyLRrUozHO48b8oI3ICMbd9fc4RXwc8QrrLb4rGqZYQ5GnRF7Bcy4znhLh69EwwHyGq8T57/nzdiTFe5fQR23yzvo9PfPMM50nBwKSycPfgHsmNhMsgmgmP8ovEi2UXiRrLA6IEff4E1AdFx/lR0KPEo5EIwJgl+UFxTtYwG5HtC7HBRqJlOuBFx7Qx2KE6EalSJtR1JFgQvQjIeb7ArbD8XX8jZEFYeN7hsoboA+poj4IN4wNvJd9R4CmSBQBNIwFQjbWE5ATDQIIGEiQw8wcOvW5z32u7IeKpM1KwcnmvGfexN7h9g5Ni4KNdlsp2KLtcm3pdTnsqYvCcQhghqTObXYY/VNPPaWf//mfL5/2vrseVmT+ztnvvb/eiVlctsm+w8+GpJG/o/ClfYxB7FMEPvPX98a5x9jGcvkehcWzETjG9cJYx7nB94zXvdrBXB6u3Vhe7EvWrz/5NxR1w7ogD7g/zpsISimb+6lT7OeouOI8j/0zNLzEdRHXP2QeoxFeJbJMe86zVmI9o+U/gvl7zQsMB8N+RhZgbIvykbYwv+kvf1Inno8GgP20qlvnr2l36wEtnQTPflrvV08+C74/Ec6JyCZdo9XpvrrZqbZ2f6zl7TfOvBquz3Fe1cLHlq1c0NGTn1Ke5LP9894XXZLq3SVi9o4nE/Fxp9HFu5FDxpgOr7fX3sfkjT3fW7UHrepFVcL/ZZzmf0tvAe8JfdnfvnrXQ3/SlL38LrfaaJVGx+raPSmdlD3c3WJHy4Na8j5th/27b7yFoK6k9U5pZanG2eLbidq9pHE30TiNVC07bb/0Tzr31vftQz/LDk57DEpNOvxzqlqHH/682vfcL7u+3Z6qdqzDsZKPsTtdL/kISm84yb772lsJsrceVGrmjapcq616n/yorotxZd4sSr6CknugJAh0RMGBOh2VM6RN6A3U6/pIKZ9qVJvJ+yiqPkP73r6TyZkwjsr+WT/XtW9oI+/pkSprw0mYvAc+p7Jn/tGc9XDTamtmY0alfD3LZ9l1jyRVu0nVq7XM/qsLlerH6mLA8XaN9rz02iTr+bbVW8lH2GWdpHOqRlc0Hl8uhN7GFXvm29YJETZUVxtSN5bmyVv7+4R4iz6fQPL4nE41Wc716Ox1XZ7eKEnxIoiGWEaCDnmLRhfGyaCeM6mHRnXkSJST9zIIsm6jPkHORDnMNT6jfIhyP8ox1j8Ewd9BMrlGVI7rC6EHZ0H8/ZzrglEfmRD1ge8BG9FOsBDbhJCNkE9wHQSaPkRO0saI1cjH42ci+SaUGhLvT7YxUS8/wz8cGBA6t8XfxcRr7hs8rvbWut32WtMOMFjUdUQwxLGLuBWjnetkmY9e4m+2XdE3JC4FA7kO7k/fF4kVWNjPGaO4vmXrznR6tjfe9zuSwJjDpNllQoT9nO/HcON2zNukvQc/qMOnPiidt4HTZN3JAW3ss0Fsqa4IUR9zaYlvfOhsnM6I6hwfbqOTze1oc+s+ra5e0vRU2ts/1dGbJ1q+MtNH93+oz7yv36/uhHj2ftvBwjjTR4yb+ysacvy92xETvBpP2anjvnJbOc/e4+Qxi9EtGHTcN/4x5nOWex9f522byGaH2X/rW98qWe6dd8nrnnXB2o28BUwfsQG4OnKTWB+wdDRsgUUjzhkSbH9Hm+J97sO4piL/ibKIukYuQZm+Fo2B7mvGJmJJ193fee69HXvo3yX0Q2T7zvk7Pf3008VDz4SOCgOBh7KJig+g+9Oaei8lGRVsFLqUEZWIr6HwUFgoIxQxAjASgXjPkKQimIeLC+XnOmMEQNgANOLCgrggpPx+rLXRgIDS4btIDobvRJEiMADxkRDHdtIGhEbsW0DGkGhEgBTHD+MJY08fcg/PRQBG2yPxt2C77777ihfce6EcOhWBhwXx3/7t35bjTBw+ZUKPRZi5hrXawt2KweNhA4DLMeBmfCCr9An9F/sLgW2i7nD75557rhyJ8kd/9EclQsDvcojYk08+WTz4/t11M6H3Jz+xP2OfxvEfrgOeAdC4vghhfo/foXwYg3v9zTsYa+bXTyPYwz6KhHs4R4brOQLV2A+xzHg9zs3h9Vi/WG4cq3gP9aSvKTv+HQFdnAP0G3XgPmQLYYKATn+SDA8Sj4JmHcS5jlcC+YbsZJ4jL/z+mCeEMiKYj/IpygbaE9cl85vnmSeA62Ue69b5x3S4flmtweJoXap9EnjS9vENXTp8VavLE1XzY6W2N+AaAOBBQdZO01g3H/yImgefVLXiM93v7r9fOCt7WzBjmQOVPe1Zzrg23h4X4mbiXsLFJ05y1x9t58Ro6TiVbPcln9yoK5iztNFuaxuIcqfWXnmXOUuaHy5K2Pp4c6xqo1OT97Vsd0tiuKzLak8mJRlda2917f39qeyn9++m3SVr/zQpnyaN87j3eDaNLr7yXW3d/JHP1zsz9CJvSbjm/jycN1p86HOaPf2E2q1GuRyl55D4pVKzqXw66fMI+Oz5JpWs/j5dwO1xJEBJ6Od+2PBdfSJC7/NfdAbh7js33rTe++cPlZPDyU3uTdyPNBo5lN5/m/TaCHCsnFodul8KefOojtRpqqaxH/22HqhbXaiy6rbTSpWLv9x75x/qOl09rjS6WSm97pACqXqsUl5Wqm5Xyge5jHF1pVIeVyWCYnG10fXtpP/SdbozHutwsqJpvaWq2lGuLimlC33paUtt4zCDNdXVurq7hN6Z7tM8aXE0L1sefDKCFp2q5VLPnPxIF2c3+1wNd5NPRSLjecEch1D4b4+LCZlJAvvo8WhCMiKQZ31GORDJejSkUY8hSY7Xo34GQEejHrIcGRVJoK+h7yGvhIbzjiinYvRWJPTIXsqLOMTvw+Do+/DyY6QEo0SHCQSNd1AHIgusf12u+9mfYA3rYPaGk0QNrzVJ6tjGhNzjWEH2hePRt1HVzxJ9B4mnbhBo5Fzcthn1B0QMmUpfQeghpUQIME6uH571iD9dD/8jJBxyZScDHtShfHZZhJ4zzsh16xn0i+ewiVfEm76f8tCFhw88o4MPflzdVqdurTfupeysk04u0ssGJ61wQrxiIS1H2d2NGkmVxqOsS5cua3PrijY2LmuxyDrYn+ng5qmmL0715K0X9N88slUMDcY7Drn38XVeX8xx5idjj9HE7cKwQd4C972vGUehXyD7lBcNT8wB8KXH5sMf/nDx0MfTkYz//v7v/77kNjJuc1h5jKhh7Id4IeKdiKfAX/6eeUv/u32uzxBr4KiL+CeScM9T/xDZjD6FD8T5Rl14PuK5aARAnqHrWafIKf+NnMGY5G2k/9afX3qHhdz/zbsh92dDXpLi3YscRYCNcmBSR8DNs0xOJpknGCR4CLijMoUk8lzc92XhiACnDoBshF8E1Ex0f1IvvN8I1mgd8zUUIYsYwgioZyFCylF6AAYUHUIlLs4IILD68nwE6LFfATSxXSxsFm8UToSmRRI1JGPUiU/qzt94C+NzCN4IXlyPGP5Dn0avgveq20P/5S9/uSShiyDJIfY+Ls7K7Nvf/nYJubewRmAB3CzYreht7SWjsd9l8hHrOiSHzEH6wu+2gnFIvevkff0e19/93d+Vw7j8vcO8nBDPXnorNofjf+UrXzkL64plMReicGY+cQ0BHvuGOc64cW+ci/E52sUajMol1oexudfYR0A7NApRblQMrFGuUZ84dygzPh/LiOMR+yr2Taw/9YryJM6XKINin1En+jjWPc4BZIq/ByR7PkTPPOGz0XOAVwuAjDfG5QCIeXcE2cxjZMFQYdP2ITgazhnkEjI09kOUqVF2FnDYdDqp16VqpGZlU22uNBnVOr881GrTHyvq5wlL9VoigzHeolv3/4ymDz6pvLpZvM5OirdcLEoIfesj7rwH3wTF3nvvdT8vZZ+37rxMdnCP+7Pmyz56790/cVi6w/Q9CI6v77PiL9ulRqv2zPQJ8ubtohD+3Dr7favlyVKj8Vi175k0Wo5O5DPWanumT6ty/FzJ6jyR2soh+SbyjGckOAAAIABJREFUo5IJX6f9MXzjkY916/eE26O+ef3HuvjKf1a98BFxPclCnkDo3R9NNdbJBz6j4/e9R93GTLUzymmuzuS02Vaemkw74rVV9vF5PuTdTSsJ8Xy+uvsnKW/4jPo+Y39JIZidRLBPWmVPW9s6nP64kPsCxluHFB+UI+zquu0z6bcnapqjsjf++Mgk2Dlt6vKOVEJtj5XSvq7UM93v88Hbrpw/P7JHzMfVddK1ZdbmXqV0S9J+0uhqrTqPpGlvQEl3fGxgVtrISpeTumtZNy6N9HyVdXs01nFd6TDVWuo+5WxS7/2tW8rZEVQOu19V1znEYqLW2+NnUuWj9w5mJTHeKNdnme6vzm7o4elr0nJxds4362VI8Fl36HrrAht1/Y9kXZB5f0YAD/iNsjrig6gLY7QMOCDKOt8bCX1c19HoF+VNlLkRY7gtnmuuP7KDdw2xAe2JOg8dEuvv8nFAUE+/J3qSY9tdhsv0vdEhwN/s4zUxs1y0Z9w6GdKDzMDAwrtdDwi4fzc2wVNPyDZj7ftMcl2m73GZhKJH/Ib3FixIpAJ9RT/QDjDEUMeCsSBeEZO6rmxDwLOObI1OEDsZiObie9oDbqRc9o6jS9hb7/q63xx1SESCn2HuR10/feTD2nvqY2q3u17G1OXszrsE3sbLWTn3M2VbSxe9cdSSohw6Uqmusi5cvKCLFy5pbW1HnSod7LfauzXV6QsnevD6y/r8Q+Ny6o/D7R2VaC+9cVbUSegt5iEYkCiUYeSFcRQRB8zzOF6sH+at7/WP55qdK852/5nPfIbXlnnBWfROjmfcyHxyf6ITIxFnzQ6xFHX3964/+tztBeNHowPrDRnkuqPnI35h3XGNsqKxIcoiMAnrkrr7fn7nXeh/5AX1Y675b39nvf52hNz/4juM0P/du4T+bK2kxx9/vBB6rFbROszkj6FiTCYmKosc8MsEHS7ySIT9O4KaiQ9A9gIjo2ncMxYt0AAxSG9UsCxA2sQ9LOxIAnyNcDGUFe1iwcXy3FbaSbtRgnGxIUyGgpA+GIIA9xWkPYJ+BADAhj6gTgD0+DeKIdYhkjKEBNcoA4GGAuP5+GwEO/E+CL2VljPF27pqQu8kc/HHZNmeeVuBf/CDH5SMpTHDPcqY81ptDTd4w2qPormXASrWEyCEojZZd3Z7h9zbEv37v//7JbTM9XZEgZOx+Kg9v9dhXX/91399lhCP+lNmJJyRSCJ0ARbMScYOJcD8i4qb9gxBl++NbWWc43uHBHZYbhxnyqcusS1DZRPvicqR9kXyTj2RIdQvEtFhO+J40cdxjcZ589PGO/blsDzqjJxhzVm+eJwNzjimKJL5uOcUIyKeFdeD75FhsZ+i4nXd8CLEdRP7nPmOjPLfyF+/JxIdZGH0QGHMiyADIuP3ACZ9jS1EljUQIzyj0eN2cO05TR/9cDmOzmTeCfaWi2Uhr96vXvbIm5CWw82T8rnUn22/l0tWe193gryyf/y0UTWvVHlDv73y494YYHLt084dAVCy2HcqBH/hjdem+MssJ9Kr/F+qSz4AO3+dqj3ZezJrC2Ff5oWalWOpuq26GqttNpVm68qLnkiPx6NyDrs96fYa58Op7n/+f9Xa6e0zDwx6Cg9gOX51vKKj939Kx888qLx5oqoYJ0y615VP152Uvt8fYNvEaqVupStbABx+XzzylVSt933no/6cDs+GjBKQ4Gz42Z4VH793XLLam6z7Ye+Jz+lAufI7bfew0WK/RAekNNJsmjWdnfQyoW2UK3vl+nOpL+QTPTaqdClnB8P3CQaTNElJjyyTLtzOSo5aaLJG41rVSa1uvVPeSMqvZlW7Valz/Z5Kem+tNzYrveiz6atahznppscs3ae6vk85nb+bCM8J8UzoTfZ81NiKtMgl7N65BWZ787J3flSNy7w5P93Tsk364NH3yj56twNiOQTOzH08gr7P85SEYZxKQGhrBM7I6qHMgaSgR30f6ynKP9Z0vDYk6NSX9Yo+jGAbgu9ryBC/z0QOryYyg37gPVGuRwwSZWXETENC77ZFBwBtBx+4X/HEg3WQlcZfGD3xONIWf0K+8WK7bORLdMiYtHoLnusW7/X7jBX8DnAaZN5/xz703zwLScYLTvu5P8pf5gMe9nvpRcic+5rxcZmcCe9nIGruz5g8FTkLDmSe8h7PT46twxNNrggMOsyBe+l5X1tcfFj7Tz6n5c62RY+01irlcg7kXfnlcHufkOGtSz2hL6FQJew+q8qdtrY3dPnSZa1vPKAq2ziz1MHeQscvHOvcrQN9YfWt4vDwnn9jIpws0RGGzmLuUF9/Mj9ov/vLhN59hfF4iJPQnegltpe4LOPHL3zhC+UfP+4vJ1N2uL2JvY0Ori91ZKzRsxH7Rgzi8iI+Y2yZPxHTDzGPy4kYmTaxZpBlYAZwNfIl4nvK9nwY4hbmNrKL55BJrGN0Pm1mXb5L6CNy/Pf3e7p27VrJco/Ajh4olCVgmMkKoeZ7hDCK0pOYkLI4AT15Af1MZizsCGfegSUboTpUUDwHwY4Tm4U3XBRDBe0y4/6XSOZ5bxQCw2u0xeUMiRzK1NdjmJjvheSxKLHK0T9DIcT9PBsBPEYXCARC7l6EKYKSaFDBqBLbw3hQDkqfdwM4MFL40wraoeu2rjq5CZlK6UN7xS2YHTploews9/FIOrfb9QdMWClwhqvnk8l/tGQzJ2K7ojD3dZfh/fEf+9jHSlI8Z9j/0z/902KRtiJxCP4HPvCBkszFc8F7+7/5zW+eHbUSSWbsi0i+Gbeo8KgHAnlofIrALM4dFEUEcXHeMjfi+FIX5nskjbE8yqS82G+x3Pg+nmfcUSxDUQkwo0zqQFl8H5+jjwDgfBefjeA8fh/7H9kV+zyW7edYjx5jzy8bizAcEXYXwVuUN8x15AXgL7aVdcBcoN6sT8sA/846wqoOEMIDgDzDcMDz/t73GvjibYr79Fiv1AkSwbjRRwBWl+P1FIlSkVWPf1x77/mZclRd8tn2rb3drRofs2avMCGd3gd/znvfs3TSSYd9qKe98947762d5uftog+F78+T75OwmfiacTphnDPf2ztcEuLVjZbFU92qXXR9Vn7vyZ7fDS0cZbWpp79lLq+2aic31HYvK+UN5fyAtNwsR8c5kqCu6lKG31cy4y+kyy99S5s3fqgq9eAu9qVlTEm+NlnX3s9+QYvHz2u0Pe+z+bve3ZrSYV0STJfj+2y3WMvl00kDy7tcubuZ/IthwgDb2eyb3rBgw0YqOQYcZm8vrb1r7lpnuj9Q0r66zqd62FPj7P4HytkRBc6wvFky4s/mh2qW83JEVa7cjqlG3bGujZIeq0c675M9bFco5897C26lDYfW29ywmTVqa+mlPv9BdS2rWtSq36pUn9aqLtVqHmx1dHGi6ynrlSrrVSXtevCSM9tfKUfmef98Vc6h7/91DpXQRLmZFINKcR66z2dd2XLgExByORKx07npbV1uDnVuvqu1+eFPHIPqMbHhFszh+UmYNl55EuJh5PIYQrCifInEHPkWQTx6O5K9MhZ3k5Qi+6Pc5xpynXUWjYKxPMgL8sF1hdDjWYz6/l5yfQjqKT++27oMnR7lmK9BRpD/UQ8gF7gPYs6WpGgUQKZiFBweEQd2oy7W8Y7YM8kwFiDs3nLL+tbJ5vxjIul153eTkI6j3Tz+/o6j0cCVUS8NjSjgDeR1NOz4muuPsX+orzCyxvEF17I1C9mOzOYZ1xNDLEdhRuwc9W2U+7F+cS40kw0df+Czml97uEQilcMkKsuCcjZkCcH3Zwm5L8ZQCymvhbGyj9JUo82NFd13v5P93q+qWtHJSafd23Md/PhQk+sn+uWVm3r/I/cVPOTIyRdeeKH8Hg1McdzBwETEgONjvgGPq0k9huK49iI2x+DM2vGc87xw7iVv2WQ++3k7WpwUz1s2bXQwoaffGE8wAfOf98JBhnwAIxxzCYxCG+FCcd5G/cp8j23ynMDIB5mP5YNF3Gb/8Ol3ur+GeC1iO8YEGRR1up8zVn47Qu7f9dAP0e075+9C6KkuwJa/AXtMcH9P5lJCoKLy80S20MPbgcUrkiwmIftLIygFRKOwhiQZ0IrApl4IzShgh0I8KjO/B69y9DQPLX084+sI+KHyjcQdwUF73V9x2wBKPRofACIojUgKWfz+DuDJfUOjBeCEPmMMISPUDYEBKYHM816UVSRJtIe+gvhTNmWaJDlbvK2rn//858+OuPH3rr/PE/U/k2rv1+JM0Uj6fK8VgsvyGBm8+XtC7+O40j+RcDGHELwGBg6pd9SAtwA45N8eeIcR+jsDDhN6h525D3z+vKMHIhgEZDHfaO+QVA7rxnORaEclBfmj/fE9EVhGIU+94rsZ63/tuzh/49yI64J6RCAb2zpcUxG4xvkTn4lKdbh2WM+x3bx7KEJj2+7V9iG59lwFWMb5i4wCsMZzlCHT9AmAGeDhOnBPlGm0d/idn0cmsc7j39Q5kmqXS6gsZNwgFlAOsI196fdzj58nhDG2x2Wx1gEo5dOheienPtFc+w9+UPP7Hi0Onlx7H3xVvO4+u96ErGzTLIeWd0rnHKJd/NHqfFT63eRw1UZdvPslAnTah9j7fHatSXm9pNwvHm6TdGfDt/e9eLJrlyu1JvXttIT5O1Nz3YwLMfTRcL1RrN8HXkJL1zpV629Knc+Ud+Ksq2rnI7WnXQnzr7MzzyfVTX/EXMHAs1YPffd/Ub08vVteD/DdfxDJ43pde5/4H0oyqnw+q6v6Paq5nag76uuevXfeeQJMzpd9lELpDDvm1/vcA0uH2o8Xqtz+RZ/4yWUl5wrQXG03VWcjgAPyWx9zdVSOqVsu7ZWfqS6E/lA5H5a+aJodLZZ7WsxvqXEegMYN8raBY1Wp1eW01NPjkR6sR7qSs7aWrVaaTiOfTOCoiexjCfpjB+tbnarXkqqLWfXVWtXqSKPFSJWNIatZs/NJr+esf+w6vZmz9lSrqu+X0kXltK1cnStnz0sbTpqgpN5Dn7pxiYawIWbz+r5uLCdaWV0p/Z99rJ6PJ5y3qpaNPnXrm2e5e5jfeN49JoRkQwwMWG2E8j/OoGdOR8NXlEtRvg3lDboukugod6MsYr1H/chzRPlFLy8yAXwAYcY7S1I52o28Q7bxbjCD//Z65R3gADzi3BdlLxiHMoc6BUwQMYxlB+HwyKFIlKgXW1RcBvjE9XPkE2TOz3OGvD+RO37GkXGQdpMz//P3HmN/B9bgPX4eAwIYB12PsRxMiRElYqKo09Djbiv3QLDdZ/dyirg+0Qnlfo/RUhiewCKes56nYJSIHUz8PbejvkW/8VkI89q2Tj70WS0efo+0lpXXfBqI82j45A/LBkf1+Ox5J8fzFgqTepNCy5Sxui5rdW2inR0fJXdVqytbPqlUd3YXOnrlWPXL+3queUUfevSB0hYbYIzJyGsU594Qk9NvRNTiePEzjspw+4ioAVdHrz/r0vez3cFlOVLyl3/5l8s+em+59I+fs7HByYztobdjyPmYPDfQkb7Pz9N/cALXId7De1kbUVb494iz4UNDGcO8Y47G9kG6Y0SO38n6p08jTvU15EFcqxHTgLmj8YKycBQY03rs/q0/n36Hhdz/b++G3J8NeXriiSfOhg9LJ8LHk4i9QZ48nqQkBIl7hny/JxWWNgBq9ErGhePJfS9CjzKKxDgqKBQy4BghDUGOFrFIEocEgMUUr0OuUFCRjCGU6Q/KxoLH+7FaUmcIPR6EaDzw7xAkFivKhL9dB/oUT3Ysg/ZGoo2Vkb5CgA09xFHgYHhhVgzJE8IvEuchAPHf3nPnpCY+ru4Tn/jEGbHwd+4DHz1iS+v3v//9YmW1AgGIMaaul8k8Z8tiiSV5170MHtEzAfBCgLosh9Q73N7K4i//8i9LYhUrVb/D4fg2Qvh3v+Mv/uIvSr0iyIM8RaU8bH8EYvR5VNgRFEUgGUkyAnyoPJlPXKduvIfyfpogZ9yGJJBy4lqJ6224bpgXsT6UGefMsJ5xvcY6xz7heiw7KrehoSqODxZ55mmcI1jLvVbjEXUkb+J7lGMEhQBD1jdrCllBHXgWowmWe+qPwgdYsL7j+o+yK/ZRXJPuR89bgDEePrfF73IZKHfq7HcCRDEw4JlfWdvQG/OsNyaXtH/xflXb6yW8vuwBHzm9W1Z3tFSzcKZth3n7elXCtOWjn+1kOEgllNtJz4pMcbZ376l3Yjp7Z50Bfk1qN/qj6HKuVPkM95O7+z19druJsbn+OCmvOMHdsWZzh6P7jPSJUmfPb1W89ib6bXboqUP7k1J1uz/Cqb2odrZ+dmRaiSQYZ9WpKnvbHYKfFo22X/2Bzr32j3IV8Yi4zzhmyW24feUZHT3xc8VgYcLbrXqfqsMNNtQeZ7XHrerWhgunk+5KFncnvfM+eWfyd1JA16/zCVLj3nPWNqP+KMG7xwg2jUPn5wV0F4CeDjUZnyple+iPtVw6y73D8feUk/fJr6lpr6htb2gxv6HZbKpl05Vs1gXU50YbavRMnfX+0UgP5kqbxz4+sFW3mjT3iQQ2MPlsZ5sHctbFg6y1vUorayOlnVqzrVrHuaQg0LLKuqmk55ulTsYTHVcTtbqolHymdf8veQ99IfJ2HZqgTNS1o7KlIs8rLfcWqpqqT4y3aPTe45fU5Vqpa5W7pXZOrhdSE3WAs21bFiNr/Ul0i0m8c65YTkP8mfNxLUX5gzyJn8jDSAy5NtSXUQaCj8AnUc97zRNV42dcZ4hKdDhAcqIjI5JNl4m8QJextpE/YDHkjD+RKdQJWeT+cT38PSQ09i3txviHEZO2EA4NZoKYW5ZiJKRfYn383kiqomPD9bEhlX3WlmkmhKxBvPn+pL+ITBriG+oAVgJbIsfdH8wvPwtGszEB+Q2ZioQTfcZ2P/IKgGX8XmQ248WY+t3+HXI4JI1DPcz4D+ftohrr+L2f0PLcZbVXzqm6r1ZXOYKpZBRVSsdlu43KEXbLu3vpfRa9DZ4m9aNywsbO1cu6cvkB1aNtnZ402t9vdPDmifJ//Bd9ZPG6nnniWpkbJsmE3bvu6FX0HWQS/er6eizdXkLg/YyTKdqwgwEGOctYgEX9PBFzLgMM6Sz3jqi0A4YfRw04etIRnt5H76gP+heHGzg4rtOIKyIe83XWTeQbzA90Pzo7Or7cH6wXMAdyCJkCJo1l4xBg/bH2MIjxbuo/rLufcz/xDv9OxI/np8fg7fDQv0vofxqS/v//9fTkk0+eEXqEYyQuLEZfi0CVRQkx9X0ooLhwI9lEcGFVRlGhjKOiiZM+KjwEKUIRoRytpZHgUM+o6IaEiGGKBGKoyGMoFQsKDyALMAITlG8EGrwHhRy/o+98zeWjDBEcWJBRrP6MRCGOHeUiMCLxj8CFZ6KSpO8QflGoIwRpbxTsfs7hUvaE/8Zv/EbJdI9Q83NWyLaw2kPvvfROwEK2UsbS5VkwmYTbOOC/rWRcfwsrFGZUkHgXonBE4Po+jAwm9AYRf/Znf1YiBNyf/u7atWslJN/fWUn4e+/9o/8h2YztcElHYhnnDGPzr80tfzck9LH/70WgmSexD+K8jWAh1ieuiUgYWVvUhXkbAXC8J7bf12P9+Y46MCbMr1hnyh/WfXh92P/DdtP/vCuSa74DbFsBGsiZMHi8SVTEM/QtcyrOd+rJe2h7VLqWB8g7+gL5GGVcrDPr3fMRWcX3cSz53aDXcxF5AAgAWDBnfE/00LtMiJHrdFhv6PjcVb2ycZ+O66ymXWpleqxp66R6Pn6t0+jObdVvvabFaEOLlU3N1i6oXqvK0ePlLHl7pp3TzV5fZdVd1e9Zzw5Jb8sxd1Wdpe2ktN1KY8dgV9J8pHRSlfB90+CeGJv8ZqUVe7DtuZ5psXT4qKMAfEzbRO3SGbePtWwXqquRRqNxIdrL+VLddFISr/l9ZTydnb9Kqhe18klWddpocudNXXnlP2s8OzyTncw3g0/LGPfTYrKptz76m4XMV5cX6kb7xUPeLbbVHuQSeeC8ANS7rA/H8Hvfsg0e3nKQ7Y32HlzvPbBBpKysso/Vpoy2OdGycaI9J1k6LefNr6y63T5jeVGS3VW1Q+8diu+wgDUtlhel7nUtl7c0PT3VbL7sjyYsiQiyVqpOj9ednhuN9JCSVqZZ+bhTt5J0tJV0kn2Mn3THnqjxWCPvd20qXZ5XWl/NWqzX2qvtjU9qc9a8rkrY/XUbAZKNRueUkpPhmQx5Ejjb/YU+5L7zfuiJUjNSXuY+5P7kbvTCPGljfqJHpte1s7yjUWejUZ+3x/88pxkHdCvyk/XBdgiPEYSepGKRsEWZiZ4a6gaPFwA94oKoGyPZj3gBgI88BfjjpY/vQq5ER4nrHPeLD/WH68b6jvIbeYMswxDJGscTDm7iOroQeUSfIy9oB0Y/9D1RSa67y/Z1l+2+t462DKWPaCd1ok/BHRGb+TuOt/O7Y/Z7CJr7EmyFpxtCjxx0O2K/ug44WDh+jvowJ+hrzyXInD+JeuI+t4ttkv60scHtxQnCnIwkL+Iz5kjErX531IMRO6FzuR/i53tOrz6t06efk66sKV2wTPP2WIfYe804C2n/u8PuS/RSMpx3wk1/TjQeLXTlyn26dOl+ra1d0nTmkPtWB7ePtPzhoZ7cf1WfeWSr9J2xlj30DrsHgw7nYNR7HlcMHTYS4w23Z92EHmMIY+x2sq5dDroyjpd/99F1/ucEeeh/e59N6I0fnYfJhj/PCTAseI2+jHiHvo/YCoN3xBPMCcaGteNPX6M9GMdiRDNzIvIS1wXDCOuHdxBNEDF6NCa4vKH8iFgocgnXzf9s5HyX0A8R+r+vv9NTTz1VCD1gFkHG5AFkYr2MgBVl5kk8FGgoTQQCC4dFgnBEQLCIIIFY3agHAtzvp45RECJcEYqRJN5LabPIo+KO76Jsvw9DhusQE/VFJQ4hwtvNAo7EiHdRJn0ShYCfwziCQkKg4H1DGdNnLHzeHQWY3w/g4T7eF4VaVD4IXcYuCsuotKMBw2U7uYozyf/mb/5msa5GS6OVovc/WSA7KZ6VholzVGz+nXB7h8BbEfgezy3OM43GB7eNvhySMuaz98g7w/2zzz5byvnzP//zYlDwj4+zs9JwIhaDjOeff15f/epXz7KAA4qYy5G8xd/jmqDPELKRCA4JLXMm9j1ggPLj+ollDb+PJJB5hiijLxj3uBbj79SHdcDz1C+S2QisPCbUjTLi2qSuQ2A1FLWUGZXykEBDjCPQiO2kHwCmHhsAosECJyiQqIgQU95D2yNIjfIjgvth3/Ed88F/D4GDy2UdA0ZYt4zbvdY34ID2EyZuWYEBAllKW3wduQ1xYv3c3HpYr973frXzfTXTI41uvqHxW6/o4LFPqvE50rdf0tor/6S8/5aa0aoW4w3d+fCvqd7qk8AVD3R/BLLyen88W57lQuZKv3T9/nt7rPP5JJ2bSfmohIir21Seeq+1twEsS7I47zU3EU4r3hdur5OTO7Xl6LaSVT/7nOak4+N9Nc1co3pNVWXXf62qcRb1Tt14qVQtVdVOpDdSO0+qD7NW3trTxp3r2th/UyvTPbVLe8b7vDF4Ei3XDRrdZ7PRhm78/G+ous9J/w6cvl5anlN7OJKcFd7I2d73uwn9+szSPrquN26U8StJAPuzo+2N9x54FVLsnew22p6WLP0lX0DJVH+s8cShtFO1nY/t2y2EvqoONap970Rtu6XUvaG0ONB0vtCpzzpe+ig8J9xbKZnr3zNe6hOTsR60B6rptP66IwiSju5Pur1SlTQGa0tpNqn1Zl3pNGdt5qwLKWl7VKsejXVQVU6Gr6NcaTcl3UrSQVsrV9477zDlSilvqm2vqMpXlfMldTqnrllVmvcREd6W4K0PZWvvMml9dqonZq/q0uKOUtv8hNcUDylrjzWDDCV/CqH2JmDsq456PxoXWXvoIOSAPwtROj09i9CI740yNsoa9HnECJASvMLoC/QldeBZv9frNr473st8jBgDWRhlEGSbdQ5RQXcM5c9QboPB0OXISjyww3ZE4ur1YqMoOI02UocolyN5Q8+7buzTp70uc4jpuMffWfdjBGFOuK4YIYhipK+IvuL7aNwY6sBodCAju8cdLztjMZT19Amy2/cNsW40KPE8c4q+iWOIHoMwlnesbOnwI/+tljuXlU3ox5Zblpknd4m8pc9COfVHTxfPfTmjfqGuHauq57p48Woh9ZubO5pOO+3tttq/fazZj0714OGufvlKq+21Senn7373uyUKxv0d5xxjxRxzHSH01qHR4OL5YS99NDpHo45/95iBK/y8cZ/L9tgZrznk3jmP6B8cQo7wdIQlhB5+EudfxDuMARgljn9cN7wnYmX0MXp6iOnA/xELol/pp4j5WWe+n+vMUf+NgYJnuT/KJ/AV64k2uF1vF6H/5Dss5P4b74bcn0Hp4qGPIBUraQTo/p3wThRQBMC+5olsgeiJBRhm4iLMuI5CiQKQheBFgrUrKiYWpMugLpEsI3C4Fq2htDYuKIA1C5xFE0mWr0WLOEKM9/NdVPL+DkUPgaHPCMsBgEdFy71+v++jr6JAikYPgAn97b+pl/sVgwhEAMUbhQlKeUjw6H/6LY4DZIN+QqD4uvejOyHeb/3Wb+mRRx75CZJn77f3rjvc3mFdTohHOD0C0XW2JdwWXofb2Qhgq7GVPUfWQVoiyYzAhPGnvWTdd8SAIwIcUv/yyy8XD4D3etnw4Gz8bqOVmY0OrAHGjbk0XBNDAsVY0MeR6MZnqSPPR0KKMI9kdwiW4lxl7KLxZBhNwFyKyoznhu+J62yo/GI5AJNhG2K5sc3xvjjvh+9nXgHOIuABBEWgEfsuXo/rB6MPoZ5kKwY0kuxoOA4RrMZ68DvzdgjkIrEf3uu/mbusU4BPJPrD/mK90++A4ChvABzIEt4NoPU6Yk/qPI+1X29ofrytGGxfAAAgAElEQVSvhc+ZPtlTWs413biith5rfLIrnfSJhxiTm7/4Pytv2pueSvbyUsdxJyc6r3Kt7PPmF84Ib4Jrj1Sn2iHozoS/5Wz0d0oiN3XnlNrtEpbdNg5Hb0uWe4fzpxVnb/f57D5r2REgvTe3qrwn1IR+t4SXjkZbJeQ7L302faU0di75Q3WtIxNW1S0n6vazqkPp/Gsv6NL1f1TV9aA3ylr3BzKSCKD9tSvaf/aLSjudtHWqykkFjldLYkBn8c+ODi1k3lsNpHbeqvaJAE5+53BMe+ErH1NnUO2wWHvMTIQnyrnkn1fT2oXdaNlM1Syd+G6uyWRZktwtl/7ujnJ1pLra1WjkXAepAPRx2tVoMdPpfKETH/3mPi7wvVKVx9pJC320rnWtypotl9p5tVP1alb7gDR9uFYzyVqdtWpGDsMfq6lGOhlVOvaWurrWxdop+mvtpaTbOem4qnTgBP4pq6kmxTBRgnrTuBhmUr6snJ5Upwekdl3NaVf24TvUvp1520Vb+mh7dqSnTn6sreXhmX5Hz2BsAohHfYDhyvI/JsMjpBmdDMG6Fy7xOjeuIAQ+hnHHNR/1HDI3Yod4Lep2r6+Y9yKSdNY0xjXX03MOoz1eZfAIIbSRTCAzkMdktEfuRBmD3IvGiIjv3B70JfIvYgPKpH9NzpBFfBe3FkR9Ed8J/mBMaS85ltBhnHEf28AzeDFtyOGoPHQA/e+6DOW+2+f3uJ/c73xSrq/ZWTDUTw7r9r0eAzCA72OO+RP9DJZD/saoCtrCfGI+g5OHGAajIuPg+qPDm80rOvjgL2p+7pyqnUrdqFWXnKjTMnJWDJ+Oc3ISzT6Jx93Q+3KEXVOOrjx/4ZJ2rjhnwY5m86y9Owsd7k01fWmmy/uH+qXzp3rkUr/l0B5671c37hpiAQw+9AfEnFMMmOvue+M3jxVRYaz1OJfuRei9Rh0x6X30n/70p8/GyO+2h9576O0UMobEABPxVFzPcV6zdiIRZg6xHqIBymMYjS7oQJ5nncW14HcMjQBxTQzfE41ivo8oPeZYXAe0kc847zCAuj/eDg/9L7zDCP3/+S6hP4PRZQ99BKQssgg6WcC+Fq2dLBj2dZQMwXeFHgSDkH3uRZBHgMxi87MuH2DKu5jELKa48CiXxRTrPyQAEGnuYfH5bxYF5A1yBmkn5B7g4DpRnu/x/Qh56gt45D4/G0NkeY56AhhQhvQV5UQBSz8xJr4nGjoYB+qFcYKxLMCzrs9C6RAeWJwRRBCr2KYoKAEbngMmzxbEv/7rv14S28QfE3iTZXvmrTCc2CQKZN5ny67/mdRbqdhabABE0pUhgaRdgKgo0F0ne+C9H8uJ71wH76E3sTep8xaBZ555pmS6d7kO5XKG+yj0I4gDGPHJXInrhzHju6GCiYIZhTIEj/d6JhLluIboN9YTijPWMYIlFFN8dwStXGdc432xnLhOACzxk/dHowDf34vQx76NSj8C1DguXI/vYQ7H/vHvzA3PB7z0eHEMILC0sxWIte82Isdi2fQNayPKSn5HnsTvIoCkjowH8os24tHAc0UbkI1DpQ8ItJXe97gtgGDWK3OFjMS+x2uwnO2987Q29l7VuJ2dhUAjr3zffP2i7nziy6o2nK29z73kveLFW79m53RdIkCdDM2h8oXztX0CtryVlc5Nlce31JUw0U0lXZWcZM6EftlpOeufqda80dyH2tsD1Weaa5bmmCsl1HSx2FNVNqJvqerOqbWXPy/KUW9t632fK8rNqvJsXLLvO2pg4+Z13f/CPxRwCKhm/rJeII6WNfvnHtHRh35J+VJWve393z05bddaacX73O0B817wFaXTqhB6GzXSeK4qe9uFw+pnatoTde1UVe0z2h2mXt1NaOUQSR9Jt9ByeajF4lB11WgyaTWejMqRdG27q063VFe3NBo5gZ8NH9JmOlVtz12z1FHTatosVfs7H4mXsi7lpPdVtR53JEjb6vJhq/E3W3UnrdIzlRbXRtqvpUXb6cG9pJXTifTQRDe3K+3VtTac36auNU1JJynpICXt20BTV7LpxAThVEknJR//WHO9R0kfUUpXlbShzvkK5s4z0JRjC8dOzlWSCLZ6+Pg1PXj8iirv971rWEHfQGCi3IRY+dOkDkLP/OXe+CxyMsoNr40Y5u01xbxnrUccgUyJsjquV+qOTCACCE9xNJQTpst6dZ1tyI571IlW9Hpz29hWg3yJRNDvRF5BGCNxpE7M6xheHg3U3tbmey0TCW9HrsWIIa5FuUY5/o6IA/asR/3scux5dX9AoP0s+6VdR65HrDPUBeQNgfC4X5CDyGfG0dcxsNBPNkr4Pv9tve/fOcfc91r+4UShHL8L+Rmxpd8NeQfv0WbwJHrO1923jH2sK3oxPhMx8lk/1mPtfeRXtHjoask/6ZB7jRfqkk/IcETPXKkk/yySsj/GshyE2bOynFttbm3r6s6O1tcvazardXTUaH9vodmrU21ev6VPTfb05IM7ZSzt+XZ+I2O0iAvQU7QtGlYiZvf3Hl9jOPoUXOo2sR6Y237W/zwuhO8/8cQTJamyjxr2uvWPoyeNB70l8p//+Z/PCL3LHq7NIX6K83qIVVgvUTcz/xkj5mM0uHM/ax4Mh/yJ48ucAhMgV7iH6zExHuW77kTkEJUS60c/YiQ0tv23/rxL6P+tPfj/3fPp0Ucf7ZjwnkSQTAghioEqRisTZAqvely43I+lMwLrSDYRcggM1wHSO7R+WRFTHxYJEzoCYxZXJPT+HsWHcmLxsah9TyTF1Jl6xEUaCQUKHAASv0Pg0K8xnB4jAX0UwX8EE7EdeMgBFX4GK3Vc6NEoEA0BEHr3BWMZ+yG2f0g0YzkYKbjHAtmC2Bnuf+VXfqVkjefHz/kMUe+h9955Kw1nko9hdq6vy/JzJvP21NvaSLidFTBKDmKCoL2Xh95jYAVhIm/FYGL/7W9/uxgVrBgMaBxRYELvd7rv/uZv/qbsrx+S4jgWUQFEUoAA5jMS2eF3UfhDbiNZjXObNsY2M7/inI99zVz3J/0aSWgEzZGwxjkV2xHHnevUJyowno9rMgK8oaKN/RAVWATlw3ZhYIjzLxohGB9kE3PDn9EjT5Z7vHeAVH8Shh/7nLVJ39KfrH3mCEYA1uWwn/xcXK/DPqEcZAnZvBlLyuM5wCakABnAGAA+CVEGZLqfhvtSXTfPFzz5PFuA++M/p+NnP16OaWsPm/5IudWstN4nsnPSuu6wU3faqnEouan4wizTJN1h9z52yeHru0r27jrBWrda9u53y6R23pU9997knWrvI3em96maxh7/1ZLQqc/gfNgT5vaclicrxVO+7PbVaarUrWvUbfX75tuqHLfnR8aHx9p5+dtaP7xewB9AM4JSAyL2aR9dvKaTj/wH1RdGqnx8X+Pj51otNr2n/VbZNpDzZiHp3bQqB753K976MFXKq2qbTvXIgHuv99jX3vu+rbYQ2WO1jcl+Vts4ieGxFovjci796lqtqqr77PWl/ddVVTdKWXVylv1Gk6bR2FsaPE5NqyNvufCWN3vkUtK5nHWtqvRE0+jSZKL5stW577dafmsprXZK782afmiiG5Osy7NGG/uNRj7m6sqqqq2x1p10qa60l3Px2t80mbZRLGfteLtbCcFPel2d7pQ0fI9K+rBSsqd+Xd1ipOa4KefQN04e6KSEy6zxdKb7j1/VzsnrGttzeDdSBcNVNK5HHAHJ9VzFS89YnXkx+wQFZ9soWKtRV2LM83uJUol7eyFTQxA/NN5FrMAzQ0KPLGMdgQHASX4/xJPoIL+H4/mGhB5CiF5AhmCQ96efxaPtssmiDulELkGoXRdkomWM9bd1IvjgXvLdfQwBg4y7bd4vDTaLJN05atwX/h556HeBeyKeQk8NcY/vgVyDaaIOYg3zndvrOkKkIUQQQ2+zc1vZ7ufr7m+iHsBnxbB3N/O+24RHFIwYPc/x+yGmZKyYk9EgG/EM8jyuC3Dnyc57dfzRT6vbHimtdupGNij2eUY6E/pyjmd1N8t9n/E+JW9XssNmobW1DV26dFkbG1ckrejoKGv/zommb0yVD7I+vj7XsyuWbVnffX1Xhy/+c8mWHtvMvHDfRtzDeNEWvPaeS5FoMw+RvXAAsIwNAKxXO4bsnXdyPJdDnxtD/t3f/V3BknbOeM6jF9Fdw7XPeFIGmAMjGTjBf9NezwevJZcFiQcf0E7ewzpy+fFezx9/xxyP+hjchs6G89CWiDWQMThNaUfEReAu1//tOIf+XUJP777zPguhj4QjWnGZjABmBDoKhskG8WViYYVjorJoIS9MbspHiEEc4mIHuHthRkIfgXUEt5FgQJIiUR6+EwUNsYmElndEizSAEMFA230vQj4STPcFQgPl1IO83jLpa4R6ugwsflGhRqGAUQJFFokNygJQz/ggdBkf+hdAABhCWPh9Q0MLgoy+oA2UaUu8j4ezZdXniFpA8+P22fPt7KQm9BxZByCLQtnk2uFatqr7PgttjqyLwjSSvtgHca5ZcTvU3h56Z7Pn2BN7e1w/h9q7zjYg+B323tsSPBSskGo+6U/ui+uDuRYVe/w9KkAAGgJ+KMhZF0OlwDrivZF4RsLLemJ8qQfjEtcjMgBgTVvp8ygjYn3i2ovziPUR2xb7jXEalhWfQ04gb2L5rLsIuKljJOcoXEA3njr+BuAC6BgDrtNH9AMgheuxHawF5CT1YT25bz3no9xkzfoe1qPvQSaw3r0OIDJ+J0ZP3kE/YAigX2O9kV3sCwV88T7mC143CIb7ZnrtZ3Xw8Z9Tmzt1u85S3me7N6HXWPKZ69U8F6+sj1QrJPeoLUnySmZ8H7t0rlNeXxSPUrtw1vdUzqJ3XqdultQsluWIu7ZyWPYNKe2XcHylTdWVs6o75PVYOa2oaS5oceLQdu/Nv6Ns73u+rFGz0RsSnBRqmZSnrbZffUHn3/y+xot+Xyggj/4AkJM5/eDpX9T88ael81J2RO8saVmbEL+hnPfKgdA+uq2cxaeV4hFTd6zsMPvOR7i5zrtKut1HDOSHtFz6HHcbJPbVtX00gX1q8/lCbuKoTpqs9Fu8fCTVsnF+kVdVVbfLHvqVqtFK22ncNlqx/mg7NcuFjucLzQ08m6XalMsZ9A/lrEccBF+PdVhlre522vyG1PygUTNeqv2UtPv+sRajrPO3Fxq/5mSkE60/sK6VrRX56MHlWtZhVen1xaKYFhYpactgPiXdTElvpol283k1ep/a7nFlZ7zv1qVmVI4wbE98NF1W66MLF9L68R1d2/+htpqjYhyIfQ8QZq4iw7w28DyZ0OOljwYn5BW5JKI8ivIAfev1xHzH48v6RPawdsAGrHlIMfcRLm9ZQlg3coF1TeI+1wuSwHtdFyKEWNMYG6IhNtYrYhJwhstx+zEOQFboJ+QOfRANEOzhxcMOMcLowLujvncd/D2na5DNHH3o79wuE3mXa2KPnCSUn7H1syZt0bjm/gcbQCTBcr6fZKZ8Z3Ju/IEMjboKmWY8QbJd4wLfSxsxBiDzkQc2IJEwD6cLEadgPQxO4DjeFzFeNJqjD/3JyUVDPWE55PZg9Dl47DlNH3u/uq3q7ukiNpg6oaZD7ufKydE+NpL155iXEKrkvfb23DdaXRnr0qX7tL19ueQdOTpK2r891/H1E01e29XPLt/Uhx+6WGTPN4/HSv/8vxdCT/2ijub3aIBjvoGd/Tf6FOMNGCWOM895jnhsmJfGgF/84hcLoedoQzfLuY8ccu/TkuylJxoNfB3Ju/uUNeTrrGFf99zi3WBH1h/6n3GOWIky7oXTwCpga2QHBkvWUTRcIROYE0PuwTNE0Hi+uq9YG8OIAY9XjKyg7v9vPz/2Dgu5/4/vhtyfDXE5h344UZk0CKcI8qNXl+/9PMDZkx3LN4sXYc6kB6QOyUIkIBHMe2IjfP0M9RmS2aiIsSJGEsP7WJCQFgQCCwvQDQGBPERjh8tncfp6VEKU575CMHBPFPgIesA7/ci9tJN6AdoRSgCRqDBQlNQNDyJtRbDSFgAC9R8CiaiAEFaR1CN0LJCdeO5Xf/VX9alPfeonBLHD5r1/3lZVHwnnPezeA4VA8juwrJtcGwBYaZvQu28M5MjPEA0djE8UynGsDCicWMWZ971f/utf/3oxLFhw2mjgff4f+tCHijKxAvP+ekcPxDkW50gEdlEJAzYgnMzDIWnlmShg7wUiWR8opUjYI5FkjkfQFe+Niicq5dgm6hzbE+d9XDPD8rgPIhsNG7Fc6sT9sXyejeuU7+M12j1UsFynTbFO7ke8UFaKnlPsrYxhpgA5vDoA9diXLida3OnzKDuGMst/D2XEENig+GkrwDES/Uh+fN33RGMYMsWfAGZkBOsboO5n8QAyzyIQA8ySjdv1cn8cvffntf/s+4unOt/2fuux0vmkbrX3yDsxXW5TyW7fLFu1R405bkmWV49qVStV78nfzGp9DvtCylVWOzEYbct20HLW/UjqRs7F8pa67oYWy2MlbakeOQFbrZRMhle0mDsp21i5mpbEcUq1si5Iy3EJ/698rFzh+jPd98NvaO3orWJIYT5HQOrfkTNpsqZbH/9ttZdGas5NS7b6tLRP+UTV6EWlfKKULpY6dd2oZHh3XgAfNWfPfevEcMlhsG+qqvakzlngH1bTjNXpWF27KyVfP+4J/cJHiq1oZWWsUW0PqHMsHKvtbmi5eE11fai6PtGaltqossbLRqtd64D/kjTw2IbuZaN5yXyddKnrdNXZ63OlLcfHe4/xotP9L0rj/yi1Nzstzy/Vfjrp+gOd5m2rzdNOq03S+nikrfGaus1KJ7VtFeOSFO/1ttNtJ++rsk5HK9qrNnSq+5XSI1K6rJQuKKf+6DrNKyUbQBzFsXSuhVzSIWzuv6n791/QxvKoHBkYPX3gBMYkrgHmIWfQD48vQ+YgC+P6j8Qu6pi4nuIajzKQ9RjlLfKceYTcIGw96oe4jjC+EWpO5EuMGohEGoPDkKD67ygHkUnIuag3/H5CeCOp4F7C0Yla4m/qTWZ7PP/D0GJkndvGe6IMsyy1XjWx29nZKbLTZZuE+X4wDpgGPBU9/TgmIGAu3ySb7QLRaOIx8bMm6xGzMNauh73zxhd4gl13t58ICqK1IPguj+PRXD/2/+NtdjtoszGK//nZSFTBJlxn7qAbItaI9Y5j70z3R0//grqL47uZ7r0VqT+P3ovLkUHepmOh6vNG+vwjS3Wtt/h0WpnUZQzOn3fExKZOTrIO9hc6ePVY4+df1/sPX9CzTz9e+vX/2Ku0+O7fniXGY32hx8AArBvmfNRJEHO3h6gR8AfGJX+HDPD9GH98zXX93Oc+p89+9rNlzPhxjoOvfOUrZQ+9vfROYur3Mp4RLyBD7iUXIk+IMiLiF2QSuIJ3wA2igSCue9Ynxhjqx3jTfuY/0XrIp4jp6CPwPfg7OuyQG77Ha+vtCLl/l9BHhP7O+j09/vjjZ4QeYOjJC0nBcoUAZ2IjfFAy7PNAITBxvSCYkAgDSGbsqqhkEfIsDj8X96KxcF02YUmA0kj4aA/vYSGzcFnMCF3aFBc2gBsSG8k7oJoFHUFAFOT03ZB48X4UE8+g/CC88TnewbtRtFyn/xFo1DsKGgQD40J/IyiigYA+QXBg5YeIQdxsVfXRcF/60peKR9wKlB+TZWePN5k3kWcfffTMuA88hyzYLcRdB4fcux0GcyjPOL6AtyGhxzBiw4CNDCb0JnPOcP+d73ynKGHX11sE7KG3oraR4a/+6q908+bNn0gCxBhhKIAQMKb+O7ZjSJzp2zjXoxKJhDm2hzmFYuE7rg/XH2VGBRbnPeNEvePaGhJ15jx1p45Dwk753BcNUHw3JPsoSN4xXHPUK5Kv2F+Uh1zhM86BOGaAC5JWef76d7xZyA8/H8NQGW9/MuciCI2yI65//x7lG30b+xjlHok4QCGOH79HwAD5HJIgQOTQoAeA9zqC7GNw9XcRuAAufY2M4vTfzed+TaePbpez6Os7I40mI6VLUjtelrPUq5IlzkDTidCSFrcaLQ98/FqnyepEo7VaaZKVV5NPU+rPtHdG/FGnxtnsnaituKo7pRVHMTgp02taLG6pqjc1qh9Uyk7KNtd85rPqNzSqV5Wyd3Q71N1h/CaVI1XO7jytlQ6k86/+SJdf+dYZmQdYQxxYFxCgabWq2x/5VS3vX9ViY1dt56R5K8rpQLl6qYSyOry86yzfJsrJ4cTm0j7ay5EDEykdK+dXS71yfkTSjtrOniEfP3dTOd+RdFDOim4aH8+53s+9SppMHLV1XPbPN8s3lPKu6nyojW6ubRuVnGXcx97ZsO3eXixL+L39/SUBlvfNO5efw46rXMLwOxP806Tzz0vppf5Em/RI0vEjjd5aafRWajXqWj3USZfmEy076bhttLq1ot21Si/npJdzpTs24qxeVa6u+oyQ3rCRtstxdib0XTtRO3NURJamndppnxAvtVnbxUP/A63MD8+8ZawrdBZyhAgR5rqBqomc9QDe4ChnkSGMJTIGmYks8RqLcm8oK5FJyJioz/0cMgHZ5jGDzGMMpM4uG2I+JAHUFxId5TRkEf1NfYdYCTmO/EJ2RcwTPfSRSCIzWdu0AXKB0W/YfjzHXAe3+J1+FzLObXCZ9q6aQMfwa9+Dk4N6RMyI5xuCPxzn6PHlnZBJ9wnjEPGRy8BwYXzBuLn+HDXKNqshwYtHI4IxkbEkzLO8Z44iV5hrvBusGvUdGHtI4qLOAL/d/MT/pO6+NSfRkLyPfuQTMhxy36rKDj1vSm4P753vI4acTNQ2Q+elGmvnyoWS7b6qtnRyakK/1MErh6p/+KqevPUv+ugzTxRjyI8OW+3/8DtlW6LXHHUE56Pj+QR/kj+LMYUPRCyPIQvjQNShnisY2z1GTq5sD70jK/lxfYwjv/WtbxUcxwlIQzyFHqNfI9FnPbFOhvIg4qo4DhjzeRfzMraBPor8hHUHTow4nbGNeACsNcQayB5kScRkfGed/S6hj5Ly39/vZ1nu3XQsyYSCM6FZgCgRFCaL3dejhTd6j+KCGSpcLMpM8mh5YnHwDISOCAGuo2gR7nERR4UUCU8UKLQxEt64IAEFEAbIbrSi0444fSI4oL8iWQHMxMXMAseggtCM5I530PdRkdN2FCTClT7ys1jrI2GhL1HQQ+GFAcCfvI96069OMOcj6+yh97Ej0fJoIfO1r32thAM55N6Z7k2chySG40tM6P0u7oHQR/AdxzYaW+hrv//BBx8s++f9z+/6kz/5k5KMz/f7Hd4/74yq/tvRA95Db6URhXWcHwjZOC4I1iioeQZhTh9FgMnvcb4O50lU/pGkUj8IdhzfOK+oG++K6y8a2e4135k7cW7EuRfL/GmEPoLICDRjO2kj8zmupdh/rCcUI7KIT4g0c4H7PacMFvwP8IFnC5nFuvT1mPGefoXUx/ZTPvIorlH6DpJNe5GrrB0Tp7kq1QsnPfuv+4AjmGU8I6nne8trxjjKFoCnjVgQDEi82wxgJ/Q+zl3X1d9z1ncJE774kG5/6vNaXlLJTF/vjfp98ZeXarOPa/JxbGa1J8o+r226pva2tDxZarFYKtdZ482RZA/9WlYaO3v9ohBvh8U7rL6ZOulbo3bUKa9K9cTJ/V7WYvGyRqM1KT2oqurPvp7NFqryhkYjh7ubSLvvxupah7evKC9Gyoe5/Hvin/5UafZfzytmbdKH8dPt3tt5Rnvv/ah0qdF89Ybk9G/liPk7yvmmUrJv3PvhV5S0ppQdeu9NrNO7JH9dVfYZ0W/JZ9d13Y6qvFYSWDXtqVK6pZRuSp099RO1zRUtlislQ72d6fWoUlV5H+yuls1rkm5plPfKdoFNB/nnrPNVLmTeJL6eux/7pHiTEnIvbS2X2nJkRM6aliiVyjXV+dtJo1elqq36sPrtpQ7Pd/rheKk7y6Xu76RHZlmjfWneLXVwLuvG5liv1ZVerUY6HW9pZe2act5RzueV3fa0WT4h9N00eRrIdpD2tCnjO14s9PDhy3pocUO5ZPzvvcesA8Ka2c+MgdSfvs9kyfuZ/S8SemQKa2AoL1h3EfxG+RJxCngjrlnmCjLFf+Nlh6BFUozexfnA3EK2+RnkfdwCEHFDfMbPse6H8i4SCYx2sZ6uK+vcn8h7fne51J0jPPGY4nVH79NnJm3szQdL3Es/GIvh7TY58/Y2y1+2HBBtSdt8f0x0SOZ7+sX34U2njsNEdsgwDBxDHe0y/H6/y4Z+R+jx47LdBzY+oI8wdpK7B2zMOOCNR166zvF4vUi8cIKhR9CXw0z7ERP4Hreh6IzVLe19/DfUXl6V1pxnxIDbmUlN6J3l3qH33o5kD71zEeWyjadpOuW0UFWPdfHCpnZ2HlBdb2s2S9q7LR28sS+9eF3X3viefvbR+0q/2Atu3GVniiMr0THu3xhVg8EJEs5RjFHveiz8d9RtYHzWLvdznKyf8ZzxHnonWPa2SOa66+Zw+2984xslH5L/ZlxYvxio/Xc0VkecEOVF1KuMPeMAzuJZ/w0GBHtxL2NKPfgbGYTxB2wQy0IOxrXEXKEPWeNDmeW/mV9v17F1H32Hhdz/p3dD7s9k2dk59J6gCCFPkAhiAZUsPiYe11F0KI1INlGQLAAU2r3IK++MRIVFhmDxcwhtFgIgH4UZrYrUOQLuKEzioqVdCJBIdFBqfNJfKD3AP0IEwsyCH9Yj9m/09EfyF5USioPy+I7wYMqg7wgji8oEJQ9QiOCGtkYBwbUIOCKBoQ6umxPMWQh775O93vS3y3DYmr3fEHonnnO41JDEWKj7n8m2BaAViu+JhD7OOYQi8zW2x/1y7dq14p135ICF/x/8wR/oxRdfLIrdBgjvr3cCFpfpI+v+4R/+4SzRSgT+jB1zObYbgT2c37HP4phG5QAAjf0wNA4xP3kPc3yobJgXvBelFTmuosAAACAASURBVOcw8zvOyeE1FBH1pI6U89PKZZ1yf2z/cF1xTwSrrNl4jTJYW8P+GraD+6LxjVB79s7jkUGOYKCK8oj5xBqOSjz2fwTVGAtYW3G9U2/GFnllB0rT+pzwPow+Eg/mH+8rnrsu6a2NB3RarWn78I0SRo68oc2UgTwgWiCG4vtdfg6SjwHA/en+AZwatPrv+QPP6OCTn1B7LintZ+Uj74d35voTdcnHP20XT3mVj/oQ9NPzyke1lrOlWiem8zF3a0ndeiuNfSxd31bnxs/dpBx15j3Xy6n30NshnlSvL9XquhbLH2lsb1R3QTnfr2XjPfALjUfOXD0pifLsmfKxcCaV2Z+zqhyht/3KS7r60jfLNELeRjDn3zFqeP0eV6u69TP/nZqNkdpzCy3GbyqlfeXK+1W9H/6kRAlI6+Wf21oSwRlGN4vSD/bYey+9DQFdZ+RtT/5SbTMt+16rfEsp3+xzBHRrarurWsxXVI8mqqtWtQ0a9gYnh+++Vu6zMWHcHGmtaXXJGaQN9lPxySnPpkomflWl9brW1arW5nxePPn/D3vv9WNZdp15fvucc++NGy4jMyIjI23ZLMdi0bOmil4iJTYljShOoxs98zY9wADz30jv+gMkAZIoA0gUNHygTMtRVJNFFcuR5dJGZviI6845g29H/kKLZ4J6YQFCARVA4N57zLbLfGvttdfupaQjb/uqvJc2aW1a6Oz9QuWozA6ZZqHWZNDqRjnTm87Ln8P1S600SRNHaRS1Dns93RwMdKM/p2lvTVV1TVV5vDKv3N+VnCDQyQDbmZ05Kecc8HYHr9C341Zz45Ge2HtNlwon/3Mkx7FjGePVtIlDnpU+6wcMfNOnr7NqCP1GXNKVh8jLLk/h+IpYA9kNaI56DwCOgxqe92eM9vG78BgGPUaF+4oMAbMgY7p6AjzBSn3UB8jGqE+QW1HmmbcxiuN2Pr9Hsq6o02xssy/dujbq2O4CCvjN79uA5ShAZFwcH3/3fRvPTnLL3nVWvdGnbpNlDU4etz0aMrTVbcGpgAOAcaL96FLoDN2DzHUZbo//3R7KtJyzIYlcJFScpKTeimesgHx3G8FWUV6SfBR5Dh1G5ww0hVF8GlZA7rsfs4U1HTzzOU2uXiQIKUc2mcm8vadpRzk6x3IqRxCpzCv3dpAeJ83r6+zKoi5dvqaqWsmnhuzvDrT17pamP7mvK2/9UJ9cP94a4fZ7Acb9ZQU84nnGsWvQw8OmD7fZUXDoT3gTh1c0hnnGz5OHwrTy4osv5lxMjz/u/BzHiUw9zl6hN378+7//+7xNkhxV8Hk0jiNNgg0iTokOwYj3YnvpT8Tr4M4of1iEi7wZ+0+0DLYLZcS5pzzGO/Iei2yxneAf+u7xeS+S4n3ifWbQf/cDg/6EjNITTzzRQkgQCIoN4dg1OGFqnjfhAmi558+4egyToMgjaAaUQrR4JjEuCKmCCfBu+34EZPQKpdM1CPwbQYSSiM/+LOPH76FYEQy853dgXJfJCjgKHwXdVXT0zZ/RCYAgRxgh/Pyb+UB4+B6hTV3Pp59FcUTjwNcx9qPwYTy41zUsY/sBD9CNf1vZOUzKBr1XvaNhaUPe2Ukdau8VegtkK3D6Bm04EQwGvcGCV2TcL7zxEWggjCPtocRdnhW0M9vbmLdR71D/3/md38mh9QYwPqrO9y5fvpwNG3t+//Zv//YkYVakJZQyK6wIXAyFaCxEZ9Jpivo0GotzHOckGsK0oev0Ym6jcRtppwtOoxIC3PJMNKZjubQjgqNuucwh7Y/3u/3gWernfncc6AfjzBhEQBBlEPej4Wz+IKO96Svuk49yBPnlNvk6SaLgoehUiMo9gobIb8gF+Ipxoe0R4Pk7vI1REMfvxChPlf7uymdyuPXy9m2tbr2p+/MXtbb3Ey2Nt0+AOPKE8E8+kS2EvPIc4898+L55zzxoXhldfUZbL76gdKZU2i7yKn1amamdv52z1PeqiyqK3eP95Tqn4vCciqNSk6NJPpKuLI6T4rXLtZrKK+qNUuFVeoeGllI9p3rXidTqvJ/eYNXH1zW9HbXpx6qq+yqLOTXtuurZnGZ1q161kI1rJ5BrGicenVdZLKt0tMA0ZafDuR+9pHNvfy/LQWibsYYPCAN1n289+6uqL15UPVernh+p7r2rsrgnJYfK7+aVr3zGfTbUl1WUDjUfZGN+Vh+H/FflvHyqXt7j2hzn5jtOUuVVfoclb6ksbknJIflnNauvajKeU69XKKWRhsNCRekN7Eeazd7RbHpLRbmjXruv5dRqtW1z4rui6mnSeO//VD3v7y0KrfQqXa56Otc2Oho5YqDVfFnpoCp1OxU5G/7jbV9nNsucw8CrfU2/1azfanvY6l3XWhRK3mbSqzQsSk3LUrfLQm+2SW1/Q227qqo8r6I4p1Q42dlxcsDxUVI7qTRXzeXs9vW+HQo9aZI0HI/01OEbWpttZZEY+RijDozBcWIYlv7te5xFbrokUV7UH1FGRVnpMejKZPgUWoA3cfLBJ128Ea/DK5YplhXoftqGk4z6MbzdThtN5iscGtFQp9wuhqFPXbnL89Gwdx0YuuCCKL+i/LVsZAuS3yPxJos7p2E42oYOjvzV7YvL9wq9DWh/xzCL/Od54NxzfwfTsSofE6zRf5eDkYQBiUFIhAE6DOPa/bP8t3PfUXs24DnSDvrBGRKNSNfjOjzPyEwbT+43TicSNpIjAKdTxMpxbskjgOMi0hp0gdy3DJmsXNT+s8+rvryhZtAq9b09aeqzKvPJGZYXRZmyYW9Xn7c/1Y2TdDppXqXlM4va2LioxcXzauqeDg7mdPcn93X02qY23vyBnj8/yEcNu25jNGM2G/TGRrGNcd7Qyx5T5CjYC/0ZcQFj5zJYOAL/+nlHSLguz8lzzz2nr3/963rsscdOomLcFic2Nk5zgmVv4WRuoTvoHX7p6mfkD/oWWYAMQDd2sanfI0Ih4unIjxHbRSxFG5AFkV8oK74LduCeaS9if8qBPqLstJPj5/37wKD/eUfwP+79nBQvKkOMUzzKJh6M4GgAoCR5HkDssvC2owx41kxCiAzGe6wbQ9HXooeVbMsoJUC3GQMADAPCSF0nBdejcKeP0UBzf/G8nma40TYEFUINBwV7wHzdfTSzRYMkAhr6g4DjXux/DLHB0YFicV9cL/XEumL7usYZyjoKW+YWRwBjDGlGw6RrdLoN9qQ6RMpZ7r1az5/rcHI7G/TOIP/aa6/lkHuDGurnEwVL6BfecUAdc8pnpD28mS7L961oHSlgo9376B1S7xV6e545ss73vJfehst3vvOdnGzFY9MFVfT9Zxn0EeihjE8DmL4WQRBjFGk3lhXFQheQdek7KploPFIftBUN+tPostumqIzoU1RisdzY3q6CinQUDfcoU+g7ZfpepJEIaimfcaF8QLnnivB5QkrjvnnC7TH+Me5RktATfB23kDBufEYQy/hSLn2KToYIiKMMiICH95B9uVwl7Z29qndXrukgzakZTbVy93VdvP+vWV5GeeX3CemENlyXZYavs4qIDGGMcKL503xnPtr/8Be1+/GHpP6RivGKqklPzcK2murHSqmn/sD7xH1EW6NUb0h7iznJXVsrZ653krzesKdiJakeOBt8fQw8nbjJxm47r3pvTtPtWV6lb33M/CApLc6U+jfV672lxpnh25V8VJz3rpeVz9Eeajodqyxa9QfLKothPvatnfWl+4XO/fCHOvv2d3+Kn+FBaBDDy+PxznP/q+or5zQdzNQOjtTIe+Zvqm13VZbeO+/j83wYtFfWz2Rj1s4KA2eHsZblQk5q573zXqF3O6czd7TKoNrJq5rmXj6KTukNFekhTaYPa2oHSeHw2jpHI3j7QlVNVNc3NR7boN9XL21rvp7kDPYr3gNQlB5i+QCr3mSqgVqd6/XyCv05O39nM01nM620paap0N1eoXsG/EWhyynp4qSn6dgOhkbtfp1PL7i71tPO/EAqfQJLmc+k3656et1Z7dtSdd43v65UOAmeV+aP/5Xm1dRzaifOvl9pujtTvTtS31slxtLi5FDXD97QysS5A/7teDnkNzIG2ek5wYlvWjUt2gjzc165Ry8AcgG4XRkY5Qf1RlkbZSG6kxVnyozJM3nGZVku+FkMF1/DqCHpJHV15QSZ2jH2oiwD98TVW8Yn4oLI01H+ILdiEuFoGHTLwphnRdrjG9vN3nJki8tlQSHqD7fXMpKwetpqh4eNeRtrbqffZ3zQU1EmGT9x2gRbhmh/TIbna0QheMy8EGD84Do4EYHFFfQJ7XOf7GTgCLsog9130xt9xBnqNoJPXbcNeJfv8fPzOALI8wA9gO3QXa4LB0Gcw66RFxcnXPbkzCUdPP2CZg9vHIfdzzWaHR1vySh8Ake19eAkAUcHWa7qwQkhE6mttLg4pytXL+nMGTvl5rS7U+j+rX0dvXugMy/9i55fGOmJ69fz/Hjxw2fR28kC/nQ/PLfwQLwOjoZuPHY4YSIex4EGRsNwdVmea6/Muywb9E899VQ+/thJjaETz6sxmrGkkxt7NdrzwP2IFcDK0Dv6123EicAc+Tcr59gozA26GrvA74CRKdvv8hzXcNjjsESfg3ciXuk6IRgzxifiIXR4F9f5usfivchy/4FBH5Hs++t7evjhh1sYLBrKEWgDNLmPkII5YgIMEy4gKZaBsoZIzfCnAVsMfQSan7Hg9ieCI64ex7agRE4zQmASDHragRCIRgZ1AxiYUsrognVfR5EBRBDg0chm/KgzCpkIFqJjo7ui5HoYO7yJCKjYB9ocPZixTVGxRyAUlX8URhg23I8GmufMq/I25rtn0Pt5r8yzQu+jR2zYY1AAtNweK38rZStuh32h/DFqosCmHdEQiwDOSsFn0L/wwgt5T7+TqPz+7/9+BoYcWed7fs6eaIfb29EQxzACPpR+BI8R0PAe93k3gjnazzx0FRGCm+eiKImGa1SI8ZkIGngmCn7Kx6jptqPbntPaB/ikXuahy0fURRkRyEcaigouAnuuRzqN7e/2gfIZb0CFacpzbJ4hMRL8Cs8ytjgDuo5FnGbIjDhu8TtzD00yB36mC9DiuMD7jC3lREdolNGTVGlczKkc7WhycBwiG8uItAIAYUUrrkAQJkm4qevwNhfzG8C+P5zXvc/9msaPO9XSWFVzWWlWqe7fUN2+qn7/jHr9hySvBDlp3WhVxX5f0/E0H0Hns+Vn41plr1B11ucojyQnsks2fL2SdJBXvNvJOY3u1pruz/I7hVesl1qlJRvAP1Kr2ypSX3WzpCQD91W17TGALwpHSfVVlq2KcqB6vKh0p69LL/+zlu++kknVz8ELrF76NyGbh+Op3nnuV9Q8clazuanawrk07LC4lcP6y2qYIwBSYYfCGbXtcjbg7bXIx+/NbGMf71mtm53j5FTtkqZT74l3orxGVXmoOofue3Xe59k/o6a5qtHIobPeC+kgemfe9iq9HZ53NJncVtKuhtWOVttGa8kxEN7FkLTdNvnIuoXJNKcDXOz3tVaVWncofttoXDeaP2iU7iYVc4X2N3p6Z5C02zRaKJL6TgrmZ3wcnnMl9Kq8Qt/2e7rU7+dj8P4lJf0oJR2Uy1K6ILU+jtTbCryH3k4UnxOdd/cr2TExSmqPWrU/+Cfp2kdV1K0e23ldl45unKxIw9NRviC7mRtAs407MtzbEIwGPTIXWRv57TT5EeVqV64gWyLv+5nIy+hiP2udx5FzEcTDZ3HhIOoJdCrYCaMTGeH70CT4w9cYn66cQ/5EuednGUfkJEZL1Le+FvfPY5RG/IYTNOq3iKHiGMU2ch2DnrPobZQRcUe/3CaMcI+3y/e8cz8+Fw0jX7fRaUPQmMGfboPlGkk9kXd+Njp07WTgNB3wEzLabfFfdCxhdIFDwa4eM6JJLDdxlprWPI84AiKWcNkuD6wL/bh+Vq6jkewyJhee0P7HfllaNas1qn1EpqZ5+5Ido/Jeaq/cF8cyJEc6NY78KtSq0uJCT1eubmh19XLemnTPx9Ztz7T/400NfvCv+sT8RJ/80BPZWPWRcF7p5eg6+JQ2YQ+gn2JkrfvNtjbyKHgOXAbvsbUC57nv+Vk7ZTwXphVvl/zGN76RTyEynzEf3jvvo+u8Su9oS89Vd4EKOcDCXJT/YA/oGb4H27stzHUX60S8HvU+NIveZj6jvcB36CD+Rnd3cUK3bXFbHwuZ8Jzv2bH0XqzQf+R9FnL/Pz8IuT8xA9JDDz2UQ+4h+mg0R8MWMAswgjlNhNGL7eciuIwgnetmADNv1zHgslF4ELzricqRdkSjIDInTBfBMcozKuSuIcLzUUFGhuZ5mA7QDPDwGPgZ9qzRb4QNQCEKasrA2YHyhXGj0qAeDHo/SzQA7YzjwDyh0Px8dJLEfkZlw/jGcB4MmgiCopB33/Go2qgnuQzGhA1lh0o5lOvll1/O+9iJ4qDtbq+Vsv8NAryS7mesJDmyDkEd33GfAF3RSLJSsEHvVfhnnnkmKwAn5rOit2feR9Y5FN/v23nw7W9/O7ePOYjAKRpygEI+4xxyLTqqGHcAZqSzeC2CU/oBeIlzR/u6AAH6pMxICxHEuUxoAwMn1hf7zfUImCPfdUEx/Y68Ap3FcUP6UD5tjn2jnSeS6oFRxnX6EMuK/ApIsCFvg97yhtB76Jl6oSH4A16lrvg8c4Gcie2McxtBBIqZtjLuUcYhTwEFUY6itOPYI8twICJbmYM4buajeFQdoNRA1GXSfxKO+VkDZY/dZO2qdj7/oiar95TaoXrNFbUaqa5elXRT/f5lpeKhfFxSUQ/V7vWVpqXqota0N/UBcnkf9ayp1VuqVM6PlYq9nJX+OCPznvKSfLOu8Wah8dZYzaRVVZZq5hoVZw+V+i+r13sjJ56bTn2e+6rK4rLKck0p+chQ71FuvLCs0vu5x2tqb/V07ft/qfmDzZN9r5HHCOsFlB7Or+nGYy+qvragen6iVj5azinhnQjPeun4aLZUzEutjduhqsrZ753Xf6a6dia4o+xUOD5jflFNs6ymcZi+w9htJHiF2iGRdhJYXzyRDeTJZKym8fF7XuVsvPiuwpnldE/TqZ/fUa/ckk9930iFLho0l4Xu2CExm+lMXWeDvqgqna0qXev11ff++fFYg7uN0i0fHVgqXS61d0a6Xba67UimstRSUWSDfug99tbLvb52qlJzZambkn7Utjnk/tDjaoNePobvbP4vyuWcMyDnE/D/uPAQaLozVfHu2ypXH1bVNHp671WtjnwM4TE26Mq9SPvICa5Bu6ZVR1LZ4cQKLnwU5W7U+1GudOVIlBXIPPAH7/Hb/I8MhM/YyhMNdJeJMcwKZpS9/u6yMNp4PhruGAdRD9EO2gwWAEtEg5Dwfz9jGkc+RbkZ5a7rY0EGB1eMsGTlEhxD++JiB/LR7eG62+xyrctJiucyPIf+d9sw+BgT62bXzW/kZtSnYDn0LjLUst11Icsw6MEMLouIUfff+8WNU+LWKpfl9rsMDHMMJ45L5PQetwPZi+EP9vO7YB+uxUWxqFejbqDfRINFh67r2/7if1e9Nq92oc1GvQrLGWe4n6k57Guw4nwmzjcyVetEmc3xFibLyMFgQZcvr2tt7YqKNK/9vUK7d0faubGt9JP7erHc1CcfXs99N16zsWwdELPXQ2dxTBkv94OoEngDDMm4wkMs5kR962c8H67DY+yIT5+Y5DxHnlf4wZGWxnF//dd/naMI3D4cBtQTsUak/+64u+0RA8T7cewjrnSfIh6MGIh34vPuMzxJH6LsiXZUdFzF6+h/0zi2AvddJgsT5isnM/x5/z4w6H/eEfyPez9du3at7QJ6/yZ0KwL8rjHDPcJXo7EfQSiEHA16My3CPxpHMAifEDCCPBoXURhG4RAVNIIX4whleJqhEQFz1zjoAgKULH1ACEfjHKEejQDaFoVCVN4IGUBEBKH+7npwHvhZPPwRWLg85gJvI2MV5zoaFN3+IrgQ2Cg+lCvv4pzxnievzvv8UBvT/FnIO4GJQ6SsJLxC70+EP3PvcvyePec2wPyMBbUFthXkaaCNOXDfY0g0ysFtstHuo09ssHsV3vV6r5j3ZllZeHzsPPA9f3aVQqRH5ikqtghOYxsR7swFAIR3I2gE6PJ+VELMP+ONwcf1qDy6NE3dPMMcAwQBaZQNjXT5gHZFOj1NZJ3Gm7HsKD8iPUbgHQFh5O8ufcLv9DEa2IwDq/RxnyghpjwPAAS48i5t4jdONsYyAuE4bvA3c8h8xfbF8YRvAUkY6qz0IfeQIcgUeN/0DK25zXGFE/ANgGIvJA5SG/CUR4iuf/u6wVxOkPfs53T0qac1HWxJB0saFEtqFu6qTj9UVXl//HWl5pJSWykdHht0Rc+h9bXG5YGKVKoY9/Jeeg1alXNHKnu7ebU9FXatH7chteua7fY12hxrsu/c/8XxmfRnZirPvKte/wdq23c1GTtx3GVJV1UW62rbKh8tN+i3KqtKpUPCd1fVbpZ66Eff1mDHIfPtyb5txhegzWrR/csf09blJ1VfLNTMHR0b9HpbKTmU1Qn4VqV2TkW5kAGxw+jL0n3w2fPe776popjk8PO2XVRql/Je1aJIap0hLt1TYeeAz6cvvGJ1SXV9KYfk1zM7ARwFUOd7TqqXkvMRbGk28zGau+r19nRGY11LSY+49pT0duOj/mqdaxrNO8a238sp+K5WPc1XpZrRWNW9VuWm21qoOFeoPifdG0ibjZNntep7lbbqZcfEmf5Aqd/XjsOWi0K3Us7Vr+3U1yQ5A7iPq3uQEE9OhOekgEu5z4VPGJgUOcR+tjtTO2lVNKXmJhN9ZuvvTsJioTfoHYdzBNB+BmMJ4Iox6BV6A1cy41MOn8igKDejzoOfkV9RfrqMyOfIbK4Rfu3rYB6/H9uOQY+zAZmJHIwGBIYgfYyAHrnh8nEwRv0SZXvET1EPdh2srru7ask1xsNtQT5EQ93X3Ba2+0X9Fp3qjL+vEfljQ4191swfyfmIEPB7nmMb4nGrIrqRdoEhaXc0sLxCzzYIYwaMUcaBcXQfvNWOPduMsevyezYg/RmPy3W9diSBW3F+xNVct933kaW+l1fXJ94+c3y6Q9R1vgfOQ18g56NDCJ2y/clvaHrlotpFRy5568pUrfbzUaHehZMjfApvYXKUkPfPe6nV++z76vcHunTpgtbWrqks5zQ6Gmjrxr527+xq9s6enp/e0BeeuJjH3tsiHVVpPISTF1zUXY0HH7r90AiZ76FndDc82o1iZV44icZj6NxGX/3qV/W5z30uR17AR8aPXqH/y7/8y9xGtj6gg5lrxgw75DQsRHuhX2RDtEuwF7p4B/wR8WKcX+QCY8D8xvK6sgqMgA0R9RYYF7qIOp+Q//cq5P4Dg/40dPv+uJZX6CH6aGxY0KDQYBbAEIQGo6LgUI4os66XKQr7KMgg/mi0RKMJoYkhAlOgyBAIXaZ1GQjVCITpVzQ2EBhRsdHvrqEEc2I0oxAoj/4zPhjpMH9k/GgQwsinGX8ui/CtKKToF9cQaHEuEAJdY4W+RgPD3xEsUSgyxrQRQeV6vapu4/hrX/taPjvUq6H8WbnZWHaolBWEPaz+7Br0VrI26K1orZTtfUUpu4wIZqA/lLo/oQ330bRlx4ANeq/Q2xtvr64TqfjPBr0T5n30ox/NStrOA7fRx7XE+Xc9zCnjibDvAkKUFWMGrUOTkZegK5Q3oAW6YZ7ggQhIuzzIM5QZlSd0yfuRXwCMsS2RfyL/8Z6vdRVmfD+OQbfcSI+0kWdQjvH9yJsRhMe5j+MCPUKnfBocmJ7YC0rYfXy+G+HRBd/wVgRjGPQuLwLxKAPinLBaEceS9lO+72HgxGSfjEssG0clx+FQLs/603XiDGOMoR8MIhwKrET5PQNh80JOYvXMZ3X43Ec0bmu1e0nD8301K29KxZuqqvNqZ48rjWzQlXnbeCqT0oI0G4zVyMce1SqaFZV1XzNnYqv21J/znvT+gxVvH7Xkc+lXVO/1NdmcarQzUjttlcoi7xctzh+pt/Cq6pkT3O3k1WHpslK6qLrpqder1KssA5ZVTC+pvTunxZs3de2tv9Vs7LPgnXAunawQM0bs1/U83Xn8i9q7cEX1+VrN3J6K5JwAN3Nm+6LkrPWhWg0fyAQbwf7tOdtUYYO9LJV0QW1zTqrLvDqWnRu1EwZuqipvqyhs+A/U6z2i2Wxe4/FEs5kz5xuWeyzG6vVnOdFV0k5eoW/affX7hzqTDvV4kp5xPa30hlcJ20arTaO5ulGyszdJl4pSZ/s9+UD5cr/V7O4sZ/4vF0vNLkjvDFrt1TOdydn7HLGT1M7qbMiM5+d1vyyyUb+lpHtq5QPz2nReRdqQvDrv3w6xT3ZuLGSD3tsw0tgZ7p18u8hRGe240WA60Qv3/vYkQSu0bhoz7aHbkZfQJ6CfsGU/Z1omBD9uw8LYi7I5yt+unIiyO95DXsKr8XdMiNbFD7EP6Meo4yPPox8MwuFx5GFXzqEPMDjAKF0ZEnU+jkkMLYwWZDvOiVhnxH9xgYBn433ayDxRLgtAyGf/tsw1TRkfuCzzm41kciC4XOQyuhBHpsuPep/rOEyi3EUW2vAjsa6veT+xjXbmBzngZ0w/jtxzf/w9bi3wc67b0SDkDCCrPnTAdiWwkt9x2+in78ctgzhVwco4NNCpUef7mdMM+ntf/L/Unhl4x493uKhxkpLCW5a8gDOWD5Dw0XWOWHJujOOEnHYO9lT1pAsXLmptzY7QgZpmqPs3DrV1c1vF6zf0kaN39eWPP5MdEjaUjb8csej5Am97TMm1EPGDxwAHs/tBFCkLT6aF6PSCxiIudp89L37Whr3x2y/8wi/kvEzGhPCNt2v6eGGv0Dva00asxx0sDj1GLN2ldfifMWZO0K8sdLgvtBH9wVgw7/Q9OrigZeqJmAVMBko5AQAAIABJREFUgHygDWDNqOPj+ERshl11AlYfRP54rt6LLPfPvs9C7l/6IOT+hBTyHvpotETC6iouvKjR8IBZohI8jWGiZ7dr3MCsXeMgMpEJHyaCQRAqUZnQ/gjgUD7Rq0VZfo7+c59yo5CNBkkEAdEo6RqWEVzzDsIM5dI11iLzY6QyXtEwj0I29tntif3ESIjldo0OfjOXCCn6T78QcBgL9MFK04nnLHy9Qk9YmttiRfitb30r72F3OJDDufyJp525R/k7HN5K0Ua2lR4hVV1vJmArOhYQkqYHG/EY9Fb03/zmN/PRdG6z7zkc3+fQG1zYI+0tAVbgzGdcCUCYRiUGjaNIuoY+Y9kFQ9HIi4ZGBKA/C3Ayt342PkNdUYHwPa7IUAdtigoB+oAf6BfgkTGIQC4qSt/vgmh4MPaZ5yKvRz7rjkPsWxxLeALDHRqlv/zGgDdN2tFEmGcEhFEWYPgyDvAw/Y8yyHWwihXB72nzx+o49B7Hm2vwYYyOYduJ6dRtArz4Wc8FKxQASI8foJ6VDb8DHwEGWB2KNOV7hNt7JS0D8YUlHV1+Rvs+T/zWyxr/b/+70uqbKop9FXpI7XhVmhZKXmh3YrjFQs1yrbbaVV3f1XTaKDUXVc2GqlOtqe5rOH+oquqrKJdkm912ZdMsZYP+6OZI4+2Rmpkz4SelqlC71Gju4oHq9p8kvaK2HanqbWg2u5CN+H5/qKpckurLKnfPqnfzQJfe+BsNR8fHXsJn0B5RDayQmtdvP/YF7V66otnqTGnO+/a9ou4M984N4I2rDrm3IWsT2KnobIR7PdxH2jnJ3XYOOy/Ka0qzMznDfSqNtJ0E7L76gz31ejdUFFtq2zPqVVcz4B6NGtWzeT+s2exIfYfGF3ZC+LmdB84Ch/KPtFDu6NGU9FFvM5L0ettoWje6mBzgnzQpknqp0KWq0pr3eE/60qjR0XiUQ3DVL7S3VOgnZdJ97/tvGtk8X5hOc4h+ubSknX5fmz6SzEmWyr5GxZLqbEH4iDpvNfBKvUPsl9S0Q6l1mLOT3yXviMhZ7bNhP5WacaNLm6/o+vTdTJNxLqJTHp2IYYYxD00TpWXaxMnL3CELkUvIkqh7kWFRj0WZE1fR0G2Uy0o8EWqRf/mOrojGfBcjUR518WwE57HttB85xMooBmCU5eAyDH8ic7qLJn6XhZquXO/qDsYq6r7oWCASiPbFRRV0s8fMMoRM8sgh63Xv93UdllGWzW5PNI7cJ5yMcaUbB4U/jRlclt/3My7P4f3GI4yfrzuiw23xdxwMXjzwHnr/WbYyv36P4zzZ2oEuxED3s6zCu83QdlzIMM2SWJRj+sAIrKiC76iTE1jQm9AMGHHrk/9Zk43zeXXee2zavI/+KK/IF+VYhfOSJG/fsXPQxnwlJSfZPN5GsL5+XhfWL6vXH+pgv6/tWyPt399T/epdPbv3Y/36Cx/J42PsZZxmo95jFx1GHgsMXnQHERXgTo+P+8IxhV18QsQCc4kux/Hjd/3dizE+NcnbIxkTTkz6i7/4i5PEfTGCk7JcJ7oSnomYG/kTdS/8QX/pH3XjgAS7YHe4P77X7U8cn4if4HOcU/ALPAhvu3zo2teQHdARMga88F6t0H/ofWbQ//ADg/7f7AFnuQdIcvU04IxQw9vZBeERCFMOig5hD2NDiBHUA7ZgOowzmCsqxKh8eC5eg6lhDDNANxQOhQWTdAFA12hCqEbDJToDUJTROPCzrESjrKIij+OOsczYR/BhAUlZjCFAgLGM/UCwotBZ9YsGZAQMcfWQeY2AhH4iGBF8PGtvqkPbfW7ol770pZ8Kf7diszH90ksvnRj0TkwXx9ffMejtjfVvG/0Y9IQAdo2rOIe0zeNkBeNj6bwC//zzz2dl7YR4P/yhw4SPjX3fu379elbe7PG3hxMBT/+ZI+Y/tjvScxfAQdvMZ9f4hZ9O4wHagBKg7kijXXrslhMdCsw7NMO80bfTxpXxxPCkLdGjHPmYNsd+oghPpM2DL6fxVheId8enO35RVkVvOQY8W1NQuoQBkrAHfuV+pPE4PnHsGT9W5+O4uj0GMBGUAdj8XnQ8UT6yhE/TIsCSbNvwPWcdA14AlMg2xhr5zL5Yf2IExbwVyMgYCcAqmE+l8HsGxshfG/jlwrIO/tv/rWrdR7gltaOVvBLtBHatt5xPWpUrhRrvk6+8Or+purG1fklVvaimqDVu7mhu7ki9qq+qd8ZmqHz4fNGuqN0f6OjdkQ63DlX7wHknc3cseE8aXBhI525oMvkf6lU31LaOvlrRcH5D/d5Zqb2icvyw0u1SZ996ScO3/lln5n2s3XFWdeaRsGnLFE4B8LU7T35RO5cvaXZurLJ3V2XlvYhbeXUryaH96yorh9N7r7zLnMur871qpKa9qzYfnbeiVFyRZoteGJN6taaTbdX1jgaDffX6d9XrjTSbOlnevObnKx2NSs2mPtPeQNkhtJZfU5XFrurGe+53c+6AlPY1SFu60jZ6sjgOw36trrXUNHooJa3buGmluii0VpY6732zh4XK/VJ1W6vp1zrqj7XXl7bn5rTpkHqPTSo0rGst96p8XN52Srpfljrq9TWrnGTMNOAc+nMq3b90Nif7a3MiPLd7XqkenBjzOfX+qHWORBV10id3/kUrzb8dURrlFnoKgz4mgyN3iumPVV3rEj9DdEl0wCNTkGnofj6RH9F478oA81o0ztFzliWEAyMDXF5XByNHY91us2UC8hk5A59Gw5p7Uc7zHsZ0lNWxPrcFWcYnWANjGZ6POsn3kGMYam4vMspGqf9sKIPj0A30H1nNfcbY7WDFHHzD/BkD+L6NcRv1OFrdHuiBVXD3A9kUtz2wdzhuB3CZNtZz/o/JJMsv8zkRA5bRlmv+93cMfjAQjiHPW5Z5D3L0uF2ctODx8XMka3b7fd/1+nnX63K9bckGcfeUHvQC8wC9MP9EYkad53f2Hn1eB099TO2wUbvQSAPvl7fBbmeG5Y+lh8+lr7P8yZE3rRespiqrUufOrerixStqard/XtubY+1v7mt6a6qrh3v6xiNDPX5lIx8HZ7zmhQ73Gf2FjuETwxJjNhr0rNJHpwW8hTEdcSkOcY6W9fyxSOSFF8px2xxp6WOGHfXpOfK/y/R88hw0E3EQ44usQC9Eh0PEHRFTue04brgO74DtI4aJdfG9iy2hW2SiPykL2gDbICeiI8L9IPrBZZse34ss9x8Y9F3E+v75na5fv35ybJ2JJgq204Bt9IRDdID9yLy+ZoaNhimKA0KOygRij4zQVV4RdPN819MGk8IItAPhg9ChrGgIRwHaNZ4i0wFy6XfXORANJeplrPw7OkUgFYS6n/MzsUwLR9ePMeV3IrBAEGAY0Ec8wQhOnC4RjKCwouGCwAYAdAV5d05thDtjvPc8ffaznz2JeHB7rNT+8A//MO+dt5HuMCnOnIW+3C8LcDLimj6sSPzJCmQEPnGO3RZWZTEw/dtH53mF3u0yiPiDP/iDHErmMVlfX89bBOz5dR3O6vpXf/VXWfGeBrDoP3PFM/GTOYuANQI02sx95jk6AiKNUFdXMUBPp9Ej4xnnKyqlLt3CI9BerBPQFo2hCAQjCIFvGI84BnHMTqOxCHR/1rPxeuQtriNXoEs+MeJJikemewBvBLiUAU9H2ed7gJEYuUE5jKPnBkcCADXSTpwfvwPooL1+n4RKjAvOvBjCCVAnjNPlRpkKzSBrkGWsfDK3OANcFyDaAN48Z8DLSp/fM1iYX1nV/c//V+nivNLhVO3UR9H1vEVTzW6tpm5VLpVqhmOl0vu/tzWe2Mo8r367pDRoNJq9q7k5G6wOOx8q+Yg6h2/PVpT2e2rvtzraPdL+rlf4nTq+UtkrNVjsa7Y6UrH4Y5XVv2oyeTuH7Q/6F1VVj6tonlFxf0X5SOYkDQ53dfb2K1rZuylNjrNWQ/8xQSAOjVtPfF57j1zRbGUrHyvn8+e9P7UobJyvKhU+ez1lB4SN+br2wfI+o/ko73H3ftay8FaAa8dHuGmWV9rHY4fv7+WQ+V7PZfvoOmfKT+oPhtrfd8Inr357ZfAwy/Ve3yB9W217Tykff3ekojiSg+DPa6ZLZaF+WWq3rjU3nelqkfRITsoqTapS82Wp1aLUwn5SOnBYfatm6PPma90vG203M416fd3t9bTdqzRKPsu6UOnJKIt89vxh2dOsWFBR2HhfzM6T7DjRGaXCxvyS2tYr9XPSqLQdIacKyMcVes7H0vrBLX3o8JUT4zCC0wiqMYA8R4RZE5ni53BmOYKKSBN0aCznNFkS9SR4Ixq+8Aq6Ej7CuHWbbShgLESeomxkRtTl3LNOQT8hY6IujzIT+RB1EGWCU2If4WtkEu2ITsporHA/Yo0ok9BFMRqB+v1JVBOYKvaXVVrXTTQSBjuh18gpj4l50E5LG8HdxRDLn4gz6adxg99hkSRiO5ft9lnWe3XXz5luWCX3NS88ENbtSECSrbku050dR6weM89xMQHchBxF5+Pg5RN56pB1MEyXVpiXqFcwak3j8RQo6Ofw4U/p8EPPq51vjv+HPiXEWe59oKlzHMyyTLKR73PonSPDR2D638d5Li+f0cbGFQ0GZzSZ9LW1OdX+vX1Nb0+1cfem/ssT53T9ocvZoDdec/udNR2ejHghYlDPL1ENvu5+kKsG/ed+xoUjnof+fI+tceRecBTlr//6r+ftkZTjBMbGag65d8QlmfjhC3gM+omYJuJfjz/9iTod3ouOwcgDyBs+3a7I3xGTRF4F+0AHrOr7mS6ejZiQ8fT7pmdkB/oMueX2mq/eC4P+mffZCv2/frBCf0Ki6cknnzw5tg7iiWA9EnM0sGEcnu0axn4WTyPPYvCjLP1u9JhHQo4MCfiNoBtmoaxogAOQ4zOUHctFmUcjgWswDIKX9/1sNIwQCmYsGBvA7M+uA8HtRSEhzGByfsfIhlhuNLy6/UUwxLa5PRgNjAXP0a6ucY6DBEGF0UPdgKJoRNmg/8IXvpANeq+IR4POysGr497b473zNuitZKNAdJ0W5v53GJyFvb2uHgf2SEVgEueCVQHm0HV7zGyskxTPx9L98R//cVZUVjRW5j7f1Ea/haS3A9jrSzZ92hb7+LOcPac5fmL/oxFMeQjwLh1Fgz62AZqDJqETeBOgEcFZfKbrgADYxfZEwz0+HxUiYxx5I8qE2O/YNpQxn12ZAk1FGqWsCG55Dv6KCpMyozxxe4n8MHA02ONEDsATYJLxQulTfxfwRjqMyhzep72EHXI99g0nGqDR5VAv8gzHDUa3y/W9uJrJKj1yBl6ljf40/8T5Rv7F1RFWv3zPPOByCPHFgHL75obzGp+7otHaw6oOdnR4+boml87mFXSHyLd1o95iT83cVKncldodHR7VambLmuudk8qJRpN3NJzzqmBPZdXL57j7ILY0WpZ2CrW7jcqjI+3fflcHO1tqBvMqz6zlZG3FclLvyqFm+p6a5iUNBrWq3qMq08eU9h5R2i2V+rbmj0O+dSBd+PE/a23rtZ+Sg4Tyuo/u7+Fkps2nv6Cd6+tqh06MuankLQXJy+zOLLysyufeFz4+zKHjPnJ1oqo0eHac+bZSMVbShlpdzQn/mvZATe1jq/ZUVgca9J3df0u9yg3zyplX1NY1nlzO5RVFo+lkXxOHvzvTvUPufbRdO8rHBSb5eMIdLZczXahKDVLS2AZ9K200tZ6Zm9NyKjT2vvSqymfVnz1M6qe+2tSqLVuNq0a3Kultn2vt/fdVpUm/p12vyqdCh8lJ/8qcIK+onPDPK/DLeVV+f39VZ1e8lcDOiEXJGf+9xaDu52Pq0tRjnuQ0Cd4/X46mev7u36hsfXTW8T8huJG3ouFkXoHG44qs58h0jHHm39Hw6vJklAvoVuQpvOe6oiHZlb28h0HPqjW4pqtHwQ0R46DrXTe8CZZB/0ZZyLjQ1q4xgvyLhhXjF/tM35DT3KOP/u3x64Z4+76vWw/TD3Qt8onFBevoqB+pi/GNCyocR4YxwkJPjKJCztIu9m5HjOj6MLzRRcZSfsfvc5a55Tx9Iakb4f/GF66XE09wjnocbSwSpcc8ecyJikIm+h23g37gvEW/4IQy3vG7EcNEDOvnaHvsZ9R50FWmx43HtfOpr3mXi4Nj1A4c0WPHoY13J69wrL3zDXkPvQ15G/t21jnZZl9LNugvXNRg4BM4FrR1u9HevV2N74218er39dVHzump64+fHF1no964DecZuoyFJXS/+49Mdf9wbLD1y7/pE/gSJ0HE/FE/26H89NNP56OQjeNclv/s1HGCYydZ9gq954wxjAY69aBHo0MMeRF5Hl7r0nvERX4GbB7bDS3iyPJv6o04DBznMsjNwLiAARgr5h18Di5ALiJTaIfbZlp7L/bQP/k+M+h/5P1n9mF98Kds0AMIPR7Ri8X3rlIEyCIM+R3Hk3sQOwoNwQ/BIwBcV1yBjqvYtIOyIOb4DvWZQSKod320PzJwrD8aKlHgRiaPjNNlQgAw7aSPkbEB1TAkwoc+uD3UDQDCIKHdMDXtpR0ICgxEhFC8Ho0tDEAAAvVitEcnBQIlls1cIqxsINugd5Z7G8rxz0fU2aB3ki3vzXIYl4FZVFouG4PeoX02IkicE5UhBmHsH3MdwYWByiOPPJLPMHXYluv90z/90yz8rTS8Qu92bmxs5Hr+4R/+Qd/97ndPPNFdYxrwFuk+0htjE8clOiwYD9pI+zHSEObMVzSS49zEMrvzGWkSZcD8MK+UG43USEsRUJ4GKnk2yovI59RLWyLQjn3m+r8HYHk+gn/oFTqAp+JYRDrIRuiDvfOedzIgsy8WZxDAHvlHeZQVx6srE+B5yoDn3VaMevip26du+cg16mCcAEuEkGLUM6+RbrgHjyNHoWFoNYKymJyL9yiTPZSs2sFvk6U13XvuMxqvn1U7cwKmNhv2vflKqW+gaYP0niYTr9w7pPZ8Nn6n09uam/Nez1JlZcN+oNRsKO0v2C5Wu9/q7Oarqm6/qjtbu9ptKlXDBU0e/aT6q/PS2lTTwSvqVT9Qrz9SkZ5VMf2k0v3h8dn1PhbdO5TGSe2mtPbWK1q/aQeAj3E6/ncfAYE5+ZXmtPnUCzp6dCgNXldR7KkoZz4rRE3tPe3z6lXLDrA/Xplu/HmkVDhxgLPR31FyuGv7aE7Ul8NeG2e2NgC8p37fK/mtlJwQzw6WSZ5iH71X11c1ndlRMFZTj3Q0cuj0RGXhfB7Otu9lbxvz/j/UfDXWWr9U2bQ6svFVJF2V9NRgoEsG71WlvaqXV/A3ZtLA+Q3afLaeRv1GN3qt3kxJ+ylpVBTH/7bFi1IH6qmthhod+UxoGwreI39GVbUmpXX1qlXVjVflnRBvXoU/p6WaoyaH17tbDrX35+rBPT2790PVEyfr+rfztaNx6bmIhnvUNfE6jl1C722ked7idhF4JfIY15h3+Nv8z5YUeDPKInjIehgZwuo0DjY/j+wDG/AMPATfRnAOb/97Bj3GSDQ8ogyizSwMQNOMbVwl7+7rjWUiP6N+89haVjJmtNMr3L5meYqeY5xi2/iObHP9hKL7Hu8w10Q+WM+zB91tZItkxHOeNzLX48ggksPlud3+dxtxDhl3MB5xlZ6TeJCP/nTfjQdcB45Nl+u20V50IPviPXY4CHCE4Bj1ogSJ9RhPHAVgxLi4E/FBxHZ+Jy+OrV7S/c/9l+xPawat2jknxXtwDr2z3fukkfTAoM9uQ4fNePXe59P3tLhwTusX1rUw761D89q+J+3c3tN4c6zFt97Wl1emeu76I1lPenuiF18cVYneYTUYuodufJ1nfC06s3GC0F8+eR5adx/BgHw+8cQTeZHo4x//eC7Tf54X47U/+7M/y6cnEUEQDedorzCOcbENmoKH4dfYxuiQYs6RVxG7RsyH08HlWjaB66LM83ecUCy40R6Xj55F9tAvnCbIH+wXMJHLNd2+F+fQf2DQ/5QJ8776kZ566qnsj4kAHgMSARMBZATM0VCOxAzgj4oGwgfwogQxkhBatAPACUHDYNyHQTF+aUtkHvqBUooevNOM42iQRAHhMqMCjkqL8YhOhNMUMkKA9vI8/YaBGR8Ylv13URHG1UDGMRqYGDwRpNB3yu3OjfsYx8TtwOPod3E4UB/hU37OWeNt0P/ar/1aTjYX/5xYxSH39hzamLeBbwXJPDIuVubspzNwI6tsDLmPhlwESdGoB4BxLJ2NeisnKwB7d63Ubch/6lOfyvsCXb7PqP/+97//UyACsAMNub0uGwUFEIDuEKxdo/c0UAaNMmcIfowo6C0CpQhK6TsK9bTPSJcY8nxG2qa9EdTxHPPYBYFREUJHERifVl+kCcpjPvkd64vPdNuLEQ145zeyhBUT0yjHIpm2iHaJxmnkW96PMo6xPg2UU39XYfOsFXcMx4QfI3+izE/jP8YRgMhKEeVEuYwMZ9yic9TXWC0E4COH4L/omAHg+NMGPbzud5ELew9/WLsf/piaxZ5mmzOpam3rqlooVVQOS7+run5bMye3S2vZKMxtakbKW4rTWFXpbO5LKpor0s5Q7U4rHSU98vKfqDfe1dbuvm7tHKg+2NHkK/+PtDqvemmitLSpwfAn+cx2Nc8obV513KLSclLy/lKvME8qpTtJa2++rHPv/vOJUzfSLmdL7w3XdO+pT+vokUKqfpTD4n0cnQty4rqqnMth5m1jo94Z713dvpL2ldJ9FeUdyTkAdF1FcoIvG/tzmk6sV29pMJfyan8qfBa79+WXNufV761pOlvL4fsOl22aVqMjj8l2XtV3gL83pzfN5oPzpifq9yZa6NVKTavJeKxVtTmr/dWy0BMOW7VBXxQ6KiudLwqdOypyKV52r8tW9/rST5pGB1WlO0nyuR6HTqZV9nISQhU9TWYL6vcrlYWT9Tlx4TkV5XklOYnYcUaulIYq2r6KaZGN+PaoyZ95hX4iPb7/E107ekeHB/9mqDH2yFToDNqMIBjQC42b9tmPTHI8jHp0M7SMvEAmR0eO60YmoN98nzbBh8h1ywcMwvi8y2arALqR/BzUF40c5EzkadqLDOaTVUDkIfyOnIkOQuR2lJe0GfnDPd6L8jPORZSz0aB3/znjHdnoZ3FYWLaC+Tw3GNTxWZdHhEY0CNmbT3I7QvdtWIOFkKH+7ef8xxYkaMD3XC8GPf166623TpLy2VC0/vfqL6H+6HGXx0ICcsHjxHxBj+Q28fOcBIIjwXrFz0GfxjFevHAdcSwo030E3/k99FKXXk/eHQx15xf/zwer8600tHAy05kBtx8k6rTs9Yq9ZYrHypk+jk/5mJ9f0oX1S1peXtJo1NfhYdLu3UON3j3S4OZdvdje0Oc+8Vxur7c8GhM5hJuErNBN5BH3hVwG8CoODvoDronYkwixmC8gOt1NK85xxFn02Bc26P/xH/8xH1vn0Hs7HOJedGRBFy9FnomYh7ZFPMezXb70GLIFI2IuP+d33F8cTf4kQqGLx9HNUW7FNrkcZBJluyzXjUEPfo799Nh43n7evw8M+p93BP/j3s8r9BgvJjyMumhwR3DYBebRGPE9Qkail4zyUWoYASgQFBAhpAjySKxRmbo8vIUwFgwJyI5AnLbEkKHYv6gUAR3RaOqCZbcPRoNZ+d0FxhgJEUCjoBEceKMZB4QC/fQnntxovNIv2oCAiH3gO8IYQRENevrH3Mc6UCbMYZxL5t6h6z4v9Dd+4zeyEI5/Vgi/+7u/mxWDj6yzgW+FCcigHShiK1x7tS3w/W9l0m1rNOQYdz7ddisDe3e9T94OBodm/fmf/3kGhFbmPuPUBr2VupXud77znWz0R2UQjTTqBwxGhdY16KNxGecxKnTmi3GPtBbHJY45bQCkogB4PhrFkQcAJVzD2QT9d8uBNgEdtJXy6QftQbHAE5GXKCMqP2gjGsPcp+4435GPo5yKSjIqYIz46O3HEUOYfZdmunMTZVqs3+Uwv5SBsRvnJwJ1ymZ84u9uf+gTZZkfkWuEeFI2xlCsF5pFbrouQFY0QKJR4WfdJ39isMd5sMMLGjJQ5fm96y/o4Onn8tFyve//T+09cl3tuUb9ZUdI+eikTc3qt3KZVbWejcLp1Mm2HOrsJFU+fm6UV37L2RVpt++FaA23tnXtlT87yehv0Gx50Hz4yzp4+iM5g/5wrVZ/4Az0Sc3+Fen2QMW6w1Ad5eTl5krFYanhjR2df+t7mt+7leVNBFCeN6+g5ZD7xQu6//T/oqOHpTR4VcfRnXZiOpTXq+W+sKa6uaiyWVaqpmoygN5SWdxV095Xkl++pCKDaIe8ntF44rD9+5qbW1TTTlWVN1WW3m9fZfBdlWc1qxfUtjYEvMJfaDqzo+COiqJWUfZtKWtWO32d58F6r1avNGhvVU0nOjeb6ny/p0tNo8cdat8f5DV9HzvXq0pdapL6ShqVyfmwtVMkveNcDT2H2jvlXtKeV5RSoTaVqkqpKirVWsoJ8YryrFJaVZHOKTnDfXJ6bRv1cyrrSuOtieacJOyg1uygVj/1dG60oyf2XtNiO86J/qK+Q15Aq8hA5D2huO4fq6C+h0HPqjyGnO/FucVoiNjCdcYFArbdYIgii5Bx8FzkT1YdkZfRyQbuISwfXY/OjngB3qM9UQ5GAxK9HQ11ymE8o9ykv5lyvW2iKE725iLzYxRRLDfqDsqMMpIQfuqg/rg4gVzHuRFlqq8Rdh/ll99xdB+rj34nrsRiwPi62+B+kU/BY23ZZDpAJrNvG8eK22n8EHGS7xlrOPSeqAPPBTTGiQpglCiTGUfXZ3p03dYprsMYyNddFkcr8gw07777fnSQdg1NxidiVsY2DYba/NJ/lxyF5OCZvqOivEo/yc7F4608xyv2XpX3Pnr/t/K2pkbD+b4urF/Jofdtu6K9nVY7d3Y1vj9W70c/0SdmN/TRJx/L42LD0HjN2xSNkWjqzsdfAAAgAElEQVQz9Buxuecs6hnPAw50+NzjCM1HHvc19CqZ8V2X58hjaoPe2e6hC9OEcx79yZ/8ST6P3gtFjBX6LuIO6o+YCN6AvyOWgReYF/Q/uBmsjtzCcAfn+zp0EnGd6wRzxXcpt+tAjPwZc1f4uegojDjA19+LFfrH32ch9699EHJ/YnKlJ554Iofc4wHDWx4JKhpoERShyDC2I9MgvCBYhDKEjeBC+fiTJE8wHG2hHpQpjBIVEQImKuf4nO+j0DC6I6gACMAg0ZClHn9GRkeRUCd9i84C2hBBAgCa9xGGCDbaQL/9yX4txgsByTN+B+91VJpdJRyFWFTMjAmCKRqdEZDwPgrWc//www9ng/7rX/963rse/5yI7o/+6I+yQe8QLnvMrSy7xosVvoW4VwIM4vGIk0m2CwQwunCCMHb+dDlPPfVUDrf3pz25PrvU9WLQOyu/n7OR7zPorbyYNwQ8YwfNYxgy9hGUQQM4jRDsrLZEeooGU5dnogLqgt7TANxpYOwEAOT9c8f//EVlF+uOyobnu/zl39EB0B2nWC/9p82nfcZ6+H4akI2Kkf5EwBpBAwY9+zNJiGcDH/6H77q83FXisa+R3ro8EOUnyrrLs4yH22B6imGo9AXPvJ+F/gGHKHzqjsCKlTL61wUVAG+MduSLryN3/QkYp44I0vyuATSrDpPBsiZrD6k42lFv8y3d/Ph/0uG1BfXPOBuwsy8f5Ozv06kB94qSVjSbLqso5lT1dlWVb+Uz64t0VRpfULFTealYq2+9pPU7Pzgx0tx/y4yDax/V6FOf1XB9XvPnHBpuR1+p5nZf2i1UXKuVBmMV9VDV7lDtXquHXvsbLezdyKv3GFfwrPvr1TOD1Vlda+vZr2j00UvS8A0VhbPKO6TaR2v5vy+lx1U1Tysdet/5kYr+jpr2ppJuqWm9AvfYccZ3h+AXS2qaRY1HbyoVB+r1VvPe+ap3O++3n00nqqozatpzKoozmk3nNKsdUuow/Vtqm+18jJ2PgysLG8Vv520ATWtniFeTj9QrG803E5XTqS5VpR5S0qW20YqT46VCB2WRj55bLUudK8rs/NhpG91oGt1NhfZ6Pd32uKhUqUalWufSV/Lxf3JEwrLKci1ntncblY6PrUs26B1qX/dUzEod3XmQwGvkjHzScDzW0wdv6Nz0vooHYeldXY9cwSDC4MYB6rH3PUKf49nzGPTQNE5o5jUaGsgNnqVeVui7e8ijAw3ZCC/E7TOuI0YH+LfvY3TQD/QGxnGUd3FFEKMg4hP0MZgDWRQdiFGmWr6hU6PhT9/R6+gh0z1h58gS5EHEauhX9BpzBZ7q4kR+g4VYWbQcjnoImW2D3nVYhqFf/S6Gu5/DoPH75mP2xZsuPA84UjwGOG359Dj7Gbbwuc9OjmeD3s9bBpCEzv0nYR/RUOhFnAfGJzZW/awdgi7bCwRug59ldd+4Im4bcD/cFsYfIx+9gu6EZqAh8F6W3WsPa+/Tv5bPoNdiUvJn5dNAnMtjqiQn07QR/yAM/3ipTnVtWbKnwaCntbVLOnNmXZPbaxr3pjrYP9TR9pHKN+/pkzuv6bMfOT6L3vv/vULPCnjkM0LFI6Zwv3DAeOxZoIEf0XFxlRlnDI4sj6Hnxn/eFnnlypV8Fv2LL754chSy22EcaUzphRjrBjBW5H2MauiRNsNH0ZbgGXjO73KUIjzptuJ44rmIF6PTK+oY+AbsFG0EdDpOjS4WjLjC94gOpb2RvjD0va305/177H1m0L/+gUF/MuUnBj3KALAXfyOIu8SIMIpEGxUhQgCFFhUNAi4K+a5nywRLGF4EqygDDAqYEyDLbwQFgCIaW7yLEIjMSTu6gB6AEI0PmAsjAUAfFZ3LQVCjWBHotJn2dMuJCoDxo2zGmlCfqIToc2wzQiXOJ/Xj0OB55pqx9ifKBeHlZyz4HN7ukHt7U30kXPxzplQLX3t6fTycP2Mmb+q1QW/PsD85p95zz6og7QTEMBY4FlD6bqOVthOq2LPriAGfWeoQLZdlhXHt2rWTfVkGNr7nrQCApy4ojGPZNcZpD3MRDXfAD0ZopJvYnzjGfI98FOtgbCkzgjq+R56iT1H5AuAiPUR67AIvno/t5PnTAF3sJ3TNGMb2824sN44vzzKmyKQIguI9nrfiMw1wjFzcOx9plzFkHACvjBkGPkAXo5f2uh7C+FHOEbzHviALSSblMuxcMoiJHngAT+RlDHaMABQ5fXfdhAJCc8i6aFxwDzpxveYx6qRf9DMCHaJl2PMKAHdw56QcaO/6J3XvsQ1VKwbmTvzWqmmPVM98hvpQbbuo+tDntFfqLWyrKG+qV9kAviKNVpS2k9rtWtde/X+1OPYZ7MchzW6zk1q+OXdFk+c/r7MXz6oYlGqqWu2s1ezOLCdkKx8xuB2rOlzQ2dff1fw7r+rsbFfTiZPPHa9W4jD2vAC+yai9d/aaDr7wOdVrm/mIOK9dF8W7OeN9q6HK4gWV04+o3pFmc2OloY/ue0dN85McdVAUj6isfBzURL3eBc2mTjD4Sj42am5uTVXPye72VNdbmtXHx2HVtbcinNV0Mp/36Tuh1WS6lT+dmbrqOXO9s+i/o5ScZNCZvEfq60jDnlfRk5rZVGenUz3e62t1OtGy9897r7ETIpZl3lM/n6SzjsJISXeKUvfV6m7baiuVGnmLgC2EvNe2yPvmC++PL5ZUlDbifVSdtxnY0Pd1J8Oby3vn0ySpnJTHIfeTVmncaGP/ph7ae1310d7JCih8ho5FFpjubBSx3QpaNR1iMJNUjNMXWMmPzibmE7kd5TW0HA1kjHNCw5Fv0EfUhbTd/MS+e9fN0XncRw5QD6D+35P9yMb4THTy48SPodhux2mylFXpiHU8jsgKHInum8fbdO96CYNHlkTHHv1F18JHESMi92g3c4HMRD/TRzCV71suc5oGjgeX47647+TvIJLC48XZ8NAHIfrMKbI0YlLTkBcJXIePmDMGcCJfv8ucu0+eMwx3+ogMwmD1debAz7oPhIq7fTHMnnejPrXB73ei7mVcwcSRjtFpeXyrnnae+rImKytqL6yoPFOpWHBI/Z6lbZa5Sc5076gVRyvZl+n9QTM17aH6/YE2Ni5pdfW8pqPzmo572rm/q4M7+9I79/Xp3Vf1wrNP5iq98m1M5BVfHCjgaWgcDOP++BrRMh5X0xVzEfsDj8O/8Br047nxfJsujCs/85nPZIPeY+w/1+F8R95C6cR4bmdMZgzWRtag05iDiDkY2+gkoz3o8ahHXQZ6touJiG5jYamLaSgPOyBuNeji+Sgn4Ue2ZOC8AgtAp/40nb8XK/QfGPRQxvvv88SgjwYnQqtrdMB0UfFCqN2ud5VqVBgIBjNiNGD8HYGPAmLVuWvQRwUd9+9HwyQKdV9HMUUjyIyC8kWw4vGLK3ZRAPv9qIz9mygFhDJj5zLpC4wavYUWEoyn71NnVNrRAEdhxrHCC45yimMQn+N7NNrpC+9gLMV6eAZjiL4CCLwK7vPnv/a1r514WKEHJ6TzHnp/2qAn8ytzwJhYYFuY+9Nh+b7u/kRhzZgwF9Aenn3aZ6XtUHsrAifHc3iWV+GtDLxnzxEFzpxq4eh99Tb4ffa2/6JwjwYN/ekK8q4wjsZsbG+cB57ByOsawNFBFRVRNKJ5BiM30kt8n7GK8xvb1VV0kc5jmafRY5fOGAvoC9pGtjCGEeDzDvKBtp8GdukrfEw9jC3K1HNoUADYIsQW+sAxBR1HGRbpH3qgvSjPKItoQ9eApg6X4e/IK9dFKLHfMc0b/ABMPVYGQkSmRBAL6Owa9KZr5hE5R52un/oYP4BJdAJEWo/yhnl3GQ59N3+6bADF6PxjuvPU55UGhWbLE/XPHe/pNJCsa4eRez96Uj2dV3s0VDUoVc3fV1ltq1f56LNVpfGytFlo8e23dO2d/3Gy0og8c90v9y8rffrzWliYUzocqZmMVDa16q09NcNl6ckVtb1Gi3ePtPHSP6q4dyPPf5TV0fHhPh6ORtrZ21c7nejwzGXtvvglTTYc7r6lVOyqV76hQbqp2sfRFV9W2vuwZjszNfON0uKR2vRjNe2PVaRCRbmRM0nX9UBl5VUmr969o9l0qPn5cypLJ7ubajq9o7q+mTebp3RBRbGs2ew4/N6hsfWs1nS2p6QDVT2Hyo40q3+stnHYa6uFwURLpaPzCx15L37ban50qDUlnU/Swmympbmh1O9p7Cz2qVDVtjpXJA2d4KsodUPSjSJpp+5p5gyCySmzfea898YP8v7/0oZ9uaDS13x8XVrUdGrHxpyKtsp7551NrxgnpbpQmrY6c7ilR3Ze1VJ9vP/ZY8zqE3wSgTYrllGXm94w1nydfc02lGzgmS9w8qKnoy5BbkQdgcxGDiEfWFVHTpkfonOLPoCH0M04FaKhhtGNgYth4DYSeRPllct0Xcgb5ESUf4wVsuR4+4qXo47/4Fnft7wDn8Xrrt/jRTRC1A2MH22gHuQ6Bj31RbkbdRHOvahLaGscQ9eH48FlE5odHQbIWlbWPY4Rx7lcVsHdLuYCZyyOFZdvR6ANd5dl+jHt+DnjA+MAVtV9H5lK6D3OFPZ6M+7Mmz/dVhw9zD8OKBv7vEuf3F7GKC5eRf1COzCCI2ZzXo/J+mPaf+E/qVixgS+l+UYqnVDThU8ebPkxrrZD9cExm5lWxhr0B1pf39Dq6kUV5TmNdue0dXsnHxM6vTPVp299V88/+VCmVxvKxmFeXLEzDeeH2wqPIVujQe9rfpZcA+BfvxPD1T1OyGP0r+v1vHhMPUfGbj41yYtFXuzxn+fK2yOd5NgnE7mNlgueD+ifcUauML6uJ7a9S9fod7cLwxldDz/TD35TL3oSDOLf4HLoF3qh39FwZyzj+MKryC/fi4kX0cHwosfU8/Xz/j36Pluhf+ODFfqTKc8GPYQcBQuhlShBBDOKBGWA8oCJokKKwJ7rMC+r79HQoQy/R3hJ9PpFZYQhjgCJxgTlRObqCiGYy+WjhAG8UfGjxAHKMFx8h/ZGEMOY0gaEi9sWGRwB73bEkCwACYweDR4YmGsRoEclHQVW93tUtCgnxhAHSRxTBBced37bGHnmmWdyaJQNegQv9TkRnlfoHRr10ksvZUXBnCKoPEZ+z8rX5TlM3/fIOouwZCwiWKM9jLPbbiPJ++etCC5duqTf+73fy/utPG72/D766KPZ4LcCsQB0OL7bBbBhTiI9QPfMK2OGEyjOV1TcEXjFOaCcSP/QVqRz3mEMonCHX2lnnK8IruL4nSbsIw9HPo518gz9ju3qfo/jGJ1VcVzjXEa+79Il48O7/Ga+kTH8xrkTw2oBpoA9wjHhQ8Ag/YjtBGz6XnTwcT2C7jjvvo+hHQEdvEsYqNtm8GJwG2kljj0gs7tCz7xjNPn96DzBcYih4ucBr/AvACX+RlbSX79PckqPq59lhWXz41/T0ZWNvH9z1puoOuPjk7yL2/v363wEm8+Tn00XVc4WVQ2lsn8vH/NWlV7xXZCmy9Ltnq5+/ztaObp7kjAT2ey6Xl58XMWHP61hM9Hymy+p2bqjOe8X3b2ro4tPa/ujn8l7R8+/87pW3/2hnJHO4Ad5iPPMn/732Gzt7un+3qHK6ZHawYLufuZXNXro/vE59OWR5npvaV43dKgLqtuvqdx8RI2P4ZtvpeWRZjbomzdU9dq8qu198dK6isIrcDc1Hm2rac9qfrii/qCvshhpMnlTdXPzwf5WG/6LatslVeXagyPynPjrrlLazHvm2/ZQ09nr6lVHOQng8lwpn8w3UalZmssJ7wbtgdJopPOOGBmPtOiM38N5DQd9qaw0895kn9Pt+W8b3alrvV1UGqf1HDkhJ8VLA5XFaj6mzpaCs2Kr9TaVRRWeJ28nSEtK9fGZ8z5FwCv0+bSsWupNaj209xNdOXrnZPURmoKWoyPM18wD0ChOdcAuUSmmOwN2G3EkSzVw9fMYXVH+RPrvykfo2ryJ0QHOgQ+guYhdKAcnWeShKH8iz0ZZAp9G2RvlGbI1YiRkAXVjjMT3MHZjmHnEafA7xmNXtkYcgTyLRhFYLfala3y77Z6P+B7j4Ppdt9+J0RDoEPa8Y/RRRpRJ4CXusScevcLWDLCTn4uh98gq0xH74h02zwoyciE6laJRzUoqupnxjyvL6A9/+nmimWLOkTiPUU4zB6z6u1z+oQdoTEWpo6sf1tFHPqdyucx76NNiIxXeJ38ccp/D7xsfpXls4DtBntp+Dsl3bpC18+s6v3ZJ/f6qDrfn8h76g+19ze7N9NG3/05feO7JPH5e4PAKvbdKsqjCGNM+5hFnh6+jhzGII0bFSYGjjjnEkeRnjd2sE+04tkH/wgsv5MUi60j/eXy9MORFGJ9F7whQTk0CizFeEfMz/hF3xfbCX/Ad7e7aEBHPoO+Rc7zDXIJxooxg7uGNWAbYjjbSJmwN8zmOO+iVMfUzprv3wqB/6H1m0L/5gUF/olrS9evXs0HfNVBQvgicLhgH0EWgH4093jNDYOxEY4D3AehRYbkuFC0ec4QGTMN1FAY96jIVShjlFpW6ywTwuTyYCyYhpNbXEfyUE5kPhYQChAGjE4DneQYFhdC2YsLQjQIOoUDbouKMihYAhIHRNTQjuOE9xoL56QIKyuB6NKIQUhb+zz77rL785S9ng57QKOrwfqdvfvObWTE4mQnHoEBzboOFvw16h+tbmNug95+VsP+jwRnnLxpxjKvnjGPpfvEXfzGX+du//ds5PMt/9gA7DN9t9vtWXFYODsmLII45cH2ATeYC2mZO+OwanYAA+gqtozRiOYwxNNOtg9/dslwHNB55Nc7/aUCT+7SFzzgG3XGPyo75ha7pe5Qj9D86v7o8Rh28D2A8rZ88G/mD9pqXPfeEsJuO+B0NeFbpkVVRXmDARpkR+0Xb6DvP+zd1MI+RJjAykCuATICrn+UMXkLrXDYyEmWNIRGNFhQ7/QAwMOaWKxF8AsaQIzgJmDecEC7PfYqGDnPNtYPBijZf/Ip0cV5qnIapUdt3Eqq9nAm+LL1K4dB5qZ6eUa9cUjUYq3RCvMJZ1L3E5CPPzkq3FvX4976lxfroxMEKePLnuwe1mue+qOH0SGff+RcdbN872e5QLp7V1sbTStNDLd5/W8PpQeYJjEVkNp/uo+95bJz8CZly64VvaPzEkRq9rrm5nvrVu+q1P9ZEj0mTX5XeXVZTN8d7WFemmvYcSfSaBn3nDDg+0q4sL+bw9aa+dZzTJGf4X9Jw6FXwHdW137mbjeim9n505xVYV1namF7Ix/8dHjjUf1NK3rLgPfxvqz/wWfaLOeO+AbqTEbpOh9UW6UDN7EDFbCKvuc+NRzo36GvZYaren+zQfEeJ5IcLTeuZtlVomjZUJCe9W5CS58OfZ7Mh70z8dlB4u0RV+rePq3OofSFNUvbZtO5e3q6bjlfn7/1AK9XxsYDofaJgGGN+wwOEquJowaC38WUa5Px5/0YfQNNRLgPOo9yMsiiCe/OI22cZEZO1YYzFZ8FBGOXoA3gQvQPfdQ23KD8iVor8GvEX40b5MRqOdsG7HgeOkfM1wH6UXxinyMkoV6M8R7Z5TMFeEWvQD7eBUGpkHdgp6ij0C84zy+XYFxvm3hbFir3b4rHGYGfc4yd4jcUc87HpIq7Yu15Wy2m/DWuS3Xlcid6KRhW6vavP3CcMNHSzy3U7o9yP8iYmc0TWdOkImUwEKvojGowRE5/Mz/yK9p/7knR5XVodSsPjPfNOulnYs5ZTYj7Ibt86OalD8nvZsO9VrdbWVnV+/ZKGw3VNj+a1fWNX27d2NL0/0ZX7b+nXH1nUypnljNOMw4yPPHa0F7pEj3hMIo+jX+OJD/AbffNvcmHgJHA7XY4XXOxw8fuOpPS2SRv0vg6PvfLKKxmzOTcSxyC77O5Cma+BQaDVqMOQGbQvYiD3q4vD4d+oM7t4hbGIGI9nIj9FWQDPw6u+F3U8v8E0fp6+0RbXZ5p8L0LuPzDoQXjvv8/02GPHOyYiWIU5IuiPQNXfUcAR9EeDHiEfDXqIHEVMndHw4VpUMBAvjMfz/h2VegTRfh9jH2UEyOU5GCwK9shMXYO+CxYA6BhVEeDTZoAAijSuKEcniceLMCSXE4UkigSgRD0wvX9Hgx7BRn+jQR7HgjlyuX4GxcUzUUAy9nHM/JwBkVfDv/KVr+iXf/mXT8JcYQUnVnHIu0PtvUJvgRMFl/vGnikb326Hw6jcJq/IxCPuoB/a2zXoUeZOUuOzS3/pl34pZ9H9rd/6rXzUidtrg95bBD70oQ/lOryn3yv0BvaAHsYChQqNMZcoN/pIewBzEdRFmoPPIniIBi3lx/tRpHTBYTRmu7QdAVgXxEH/fEblEnko1t0Fo7HvnkP6zNhAcxHkdUEl9BtlCM8w17E9XYOeOgFTplcDAfbM85uVeegFcAUfuZz4DM7DOD7RIKHvfu+0spjHKA8AEhgZ0aHpsg1waLfLJ0IJAwLDHRnBOxFodfcsYhxRJ+3CaI/glXpwXGJwcB1ZAQD1c3cffVH7zzym8nyO8FTbFqrbfU0n91VVBs5e+Z1oNB6oma1pMBiq6u3ne0W5pCSfVz9Wmp7V4hsjXX3lHzRojrcPQM/Qlvs97S9oUFVK4/0c/u+xz/uvh0NN2iLvJy/bOhvoRBIAFOmz7/k7TokI9G9+4hsaP5mU+i9rOD+nIt2V2tel9JSa7S+pvdHLTotisVBaqzWpXlPSayrKkZp6qKI4r8JHvPlsaO3k8+UdmVCUi5obOJv9nbzn3qtoXhFvaiecu6wiOWB+mI/bm9UOKb+jqjzIZ9g3zU31+u9ofr5WVW6oKC482OfuY+58FJ63kvk4wANNp0eqyoma8bb6032dWZiXzwgs7FT3todWakob6fNq07yaB+myvSpfeHXeEQb5SL1+Tl7o/Ph13VdZLebtEXl1ftw+sBmS2lGbz59fGh3oqZ2XND87/KmjmqI8hGfQH+hOjPNIi6atPN/TaQap/rceQB+wpxeeQMZEfRqNcuQ4bUCfEvKN3sOgh18iPkGG0m5kFzryNAAPD3XBOXIlYqqILWgv+j4aDRiYPEMdODSRR8gF+hTzdMBT9DPiId/DIGb+aJt5ziuoUe/6mRhd4d+ukyi/KJ/stHTZzDWRU/7NOBKpiFMhRh/4eYx5IjTMv5GGot5hrohwYiz8DAsPyGHGkb4gP9x+Vpsxmoj8ifQWjT+/Y3pFjyPP0SvItjh26AqPBU4u2h8x8azoaX/1YenihtpnHlO7tiQVXpX33nlDea/O29tWZCPfW3LsrPMZ9WXZaHV1URcvXdP8cFXjo6F23tnX9s0djbdGmm9L/R+LN3XpwnpegPEKPVnuwdqRzmM/cCKxlQIaibTAWCOD2VLF2Huu7eTxv787y7330BtbskLvOt2mb33rW/r2t799YtBD08x/xN3wO/gr6t447hGLwe/IK9cbo3mQL9hIsX5oAT3DdhfkTMR38HOUK3yP+IO2wSfIBtrhT9Pce5EU7wODPiLf99f39Oijj55kuccwxBCOhiCGuQknepQw/iF8DGkAYFReADVAI948CBgwHxVJF/TD/H7GdXa9ZQgcBCOCBSaKih7Goyw/4/qioRwZvhvix3O0NxoCMDiCBaWIEosCB48bygwFgMBnzKPypq0wNuMQBY+BTzQC6a/fJcIhCi5AQjSUolHi+8wz82pvqo1nr87boI/3/YxXxp10zga99z5h0Mf5sIK0oW2DHoHt+2SgZc6iYUpbcJAwNh5fkt65PV75/83f/E1973vfy20zIHHCPB9r5zGz88D7672XHoEPzUD/XUAWaYh+RLqEjuEFQE00Vn9WnxAfOISgZ65DN/zG+UAbI935XnR4RcMulsf37vjG664XGmaOUTJRuUXnBzQS2xoVYByD2B5otitKo9KMijuCWVZf+IyrNdGgj3MUverIgmjsQxfwRdcJg6KP8gu5GNsceR66wUD2PfOr+2KajQ4AwCsAyryLUUObSKKHY4Kxp06caL7O3k7G0PeojzBo/0YeIBPdFxtV0OSdp7+i8eNX1bvkBWeDyqTp7EiT8T3NLzgMfZxPQZ5NHS65oaryiQs7qnoO5T6vIoeETqXDeZ17bVPrb/yT+j7ezXu/H2yFcn88h26DrxkcuY2WDW4fYbv0iX5YLuF09ne3uwvyWN1jtcir/Nuf+ZjKM69qOCyPk+O1b6lpH1G7+Sk1NwulqlCxmFScbzStXlZKr6hp3Y9zGvSvZqeG0oFSOtJ00tN0tqiimD/er1vfyAZ6WVVq6jMqy4dUNhfUTiovs6sYJI2mexpPnDTP+7k3VaQbGs47y/1Mc4Mns+HtrPvOS9A2njevTBnIH6hunKfeK+TOEH87G/nzCwPNDZz9e3h8zJ8BvhZUlZfykXRN4zlxX538bunYqekj7BwFUHgLgRP+zanQgopxeXzO/KjNq/IOvXfY/Ye3f6Dlg1vZucIYR2MHvRj5A9437UF/nlPyXfga4dRkuScxXjyKLDoyu46rKM8iLkBnQlvQl8tynchU5Hfk96i3/B0DOurjri5wX6NzjXe6xkCUd6c5FeD1OI7wObqdT7/vOsEFvOM+o1u6OIsVfrePlVNkAG1DLoIV/ZwNMIxmP+8tEtbnRPjQFzLxR1mPLsEghBbiSi+Ozi7NIAeRodFBgfEOfUVs1cV7cfHJY+O2INOZS2gJWmDc0e38hmbc1jiGcV7Qo+BsaIe6KDNGbJ4YlkWlo6ETg/Y0ff4Fza5dVOofWcpm4711ArzGK9NmTq/e25g/5uOyrLS6NtTGhQv5TPrxzoK2b+xo996uJttTLR8e6r+u7mpj/fzJsXU27J240n84Gmiv++drHk8c0OYly1sMT+sl7qPHPIY4pukrOM7vWv/5t1fovSjjE5RwwPh5Rw443N7/jvp0+6DpaPCC19HBzA45B0AAACAASURBVGGcI2QTdB7tm6g7Pf7wLbwEPUYHOf3wM9E+8PiYv9DD0CD07t9RR0PL2Dj+zRhHXsRp4GvGBO9FyP3l91nI/bsfhNyfqI4Tgx5iRYhE5RhBIszhElAWfheliPKKitbMAniMxnv0JuOpgllcP8YByikSMgIXgYAgRvB0owAiwyJQMQphVspHEcJ0MHbXWHE59AvQH5VyZHyYm1X/qCgx6GO91BmFAu0FCETlQjs8f3jBEabR4EIxoMQiyKVNKHqADfUwjzh0/JwF8Cc+8Qn9yq/8ir761a/+/46m8eq3jXrvoXf4vUPbPY78uW2s0G9sbPx/7L35r1/nWfZ7rfWd9rxtb9vbjl3HcWI7Q5s0bdK3LSEtBdIGaKGFVoUe+Omc81eAmBEtiEGo0BZVQohf0CuBKNML6FSUoaXz9HZK0qQZHc/e3vN3WOvoWtsfc2V1hyPUSpwIb8v6Tms9w/3c93Vf9/0MqyFUHFDHIUiMF/1AroBnJm38nQN6P2f+4Ycfbgjib//2bzerAywXB/Te8+/9WZaVl2/ZMZjwQ/QoP3UWQpjOId/Tn9T1DIgIkJBdEsO0NWQPGch60bFsFzqBXaVu41RoWxKe3YL7JC1JHhn/diDLZ+qkvkxGQFKS/IINmRghAIAY8Zr62SbWjJOvxa7Yf8fj6kigQRAZH+qjfUnCSQKgX7Q3AxPqxnaTGFAH5CDHhPFMWROMu0zrpMt0G5L4+jcIFIdF+j76lwEDsmaWzGVyKjeYDekCrzPoMDZcJ5DXEpy0jRUzbv9Gb06X7/8hdV8xp7J7rtlHPxpWzen2UwMfeuSTtKc0HvvRVIeboH8yWdH01AH1tM8PSWselVxcqrX82Fe178KjGnR3DlMjoHf/bMP0HVLDklcInGVCYsb3smfX/bYu5GnWjL2/Mx65LPf36vJpXbzvNeoffk79gR+tOVFZXFRVH9To3F3S+Y6PBlA1mKjYP9ak9y2V5eOaTDbU751sgvqy9Dr0VXU6XqY6rfW1rgZTXopvf+mZ941mBryub1K/PK5yw6sXalWdSfNs6a2xtyx4k7pPt7+sweCqOp1vqj+YUr9/284yewfgzhv48VTNyVj+bqRJ5URCpY5n7Os1bW6tqKpKTU8NNDU1rU6n1/TJhL+WEypur4PwXnMQnlcJqDD59xh4A39f1aSj4WalmalZFduFupVn6Z0VKjS7ua7lrcs6tvpY4weZicL+SQ6l7WNn4BWBHONLIEQyxjrOLL0x2v856RzfyIxbcgewmWRUGzPx7dYv/0f/mWxgZhgegg0nlibJBqfgBOAn/QTvd8N65IW/yGAezHe74DyZNE+fBY9J7oAf4d42l0IuyANfyri4/bYh5JG+MbEdHoaf4xV5wFkoH7m6PGYu28kH38MhnE4aMAa+zhMELst27vNv/Bg66vB1bGHkgEU4R3KhbCNjQOBNPxlH6x2YkrhMee0xQ4+TQ7mf6Cw24fLRPZeRB/WB6SRRGm5bF9q+7TXauPPVKuYLaaqWBmPVzbklXnI/Ud3Y91BlOZGarUBTqscDdYq+9hyY6MjRJfX7+7V9ZUZrF9a19uQzmnzjER2YntG77jqopX17m8Dw0UcfbXgb25LQO/qW/IckELPsrHBA//F3jLFfnVBN/XAZ7KF3ctBbJz0p4/OZciun2+PZeZ90b/7mww9dXuqWZUVAnxwC7KcdYBbtc3voi9/Dk/0+t40wJkyM+RUOQJ/w/+gABwVm8tn6CYdAh9y2TExk0qitZ+Ck+2us/G7M0N8I6DOKe2m9b5bcJ5nG8aBEKCPOIoMCAlzIcjpFlwOIQnAzMABMATQ+4yT8GbCk3CT5uYQMsks/cva5HZzh4PP7BHGcC8u4MrOaSQLqAixShhl44DAzMM9MH/cl8LVBB5WiLRkU4HB4dRtJrgAWtBtyAHgxtoy5X9sZZ9rCGKYT93tnU30SqWfovY++rUteGvWJT3yiOeXez3o3+OKYGeNccu+AwbP4/s0BvfvQ1gXGDr3LMfJ3N998c9Omt771rc29v/mbv9kAvwHZS/C9f95Bvx2KVw044WCSmLJM0pR6iA4iw930gHIYJ2SaJCEDdWwqyR46lEkBxi8dfI4pTorvEopob+pO2hN2mP1pk9c2tNFGHPtufUIWJB7SuaZeUu9uhDcJFG3O5BLfWS4mFJxuz+nx6ElbX9rkDVtNp5nyoA/IH+efpJoyklymzbitJHVSfhz0lckDyF0uc4dkQBpyeWYGIxAVAiUex0QfLAvKgFBAgtF3SL3b6d/Yi0ry1N9fOv092nz9cU3NPqdankX3CemlOt0LmoxNtPy4s+Pq9pZVVevNqfczM/vVGy42B6v5tPS9Tz2q5We/op52lre6/FxxYDyjb8gPMkiAz5YFt933un9OWvg6k0Hbt/vu69lza/1wYGDZNAH9wlFduO+Nmr5tXWXnfHNSvx8X5yXxo4vHVa342KmJvDK9nl9X2T+jbud5TZzYLW7WZLLznPhu1+T6qsaTUhsb3k/uJexe8eBTqL28eI9UH1d3Y0HV5s75NXWnUjVlGu5T7ccqipH6Az9j2zPGz6jTsUy9PN+z6Q7462aW3svkvSzej7nzrH5RDlVXnrFba55h7ycNjCde5eADCMsm8O90fJL9gWuPP3Ny1UH9PpXFlMom6Pfp+j5xv6PSy+/9WnnvfK3OpOuzB5vZ+cHWtu5f/bK6w52ECAkV6yQ+KG0Je/P4GNsdhOFzPH5gECsm/JuDyVxuz7PHrQ8QY14T29Bh7Am7TAxDH/D58Axwgvakb068RRezzAzO05+mrYMfyRPAsCwrfW/yjPZ7rsuVQi4H3GivCoSX4eMIIEhgwsWyzRn4u2yXmZjtcQFzSCTmJIuvxQ8S+LRnxklmwo842NTtsC0jzwyiMkD0dZRN0pOA3nXzG2PIzKo/48OQCTJANvA3eCe6Ab76cwa8yI7rwV34p/vgJAV1ozcE/eg3K0ZI8LqezeVTunrvm6RFJxdrFVM+FM+Y4AMtfAiet+LsPEHKS+9r+dwNb4vras8eL2Vf1vTMAQ3X5nT5qRWtr6xp69K2Ztc39BMHt3XPbTc3y+0d0HsFozlbJiJoK6/uK0kxy4DzYJKLYqPIi2QFZbip7ruX1nus3U8/h96H4v3Ij/xIs+KDPydhP/rRjzZbJX1AngN8xrSNAYxTjnHGNskB0BF0ldlv+KrLYAVR2iv6SB34e3QCPEEXjH/J65ilpw/JQ7JMyzn9IH3FBqwrNwL6RND/fu+bQ/FwfhmItAM7KxkEE4XNrCbKxbIRX5PGmgaXQTV1vphzwyEzNDgzGwcEoh3wU36CJEaSWTccK/3JAJelWgRhrr+doIC0ux7e4+RwEAQeyDgDlgzM+D37iaG2gwSCM8pqywaSyxjSbq6jbThOyH2OC+1pgxNl8L2B1qDrTKoPoWsTJ++f/9SnPtUE9HYQXtqeAOk6HdAbyL3k3kSPoN9Z8QRVAvsXC+gJsPz8Uj+y7id+4icaQvjLv/zLzTIt1+NVAD7h3vuzTEK+9KUvNY8/AWQzkM7gEz3cTV/zuzYYQ0JwABnc4Tios20D2Iy/p34cEHqV97TtKvuC7JKktYNn2pj92e36bG/qbRK8LJty0XecbNp2W64pr9TB/J4kI0TK1zHjxv5YPqPrZPF5pd60U+oj8IZscA3kzN8nAcx+cq3LZ7aZOhmLJPb+jkceQQRYKUBAYV1m2bmx2H/+DFYxI5AJh1xy6usJtJjRACt8Hdl+8ALZQC4JhEkUup7Vo3fq0hvv1vS8D3vzCfILOwFj8YxG4zOajBdUlLer193fLAl3YDs9tU/d9RkV66X669tafuoLWlx5+vojoFwf2EUb/Jk+E7T7OycUWX2QMrFcjE1uq78naLcesD/bhNrLNT0b5fFy/849+NOaumdGRe9s81RnB89eij6+eFCTSaVJb6SyU6juegn/GRXlSrMKoa73NjNjRdlRpxyp0/VjsrY1HrkMk/1Svb4PmHPwvF/F1gHVK4Xqsfe4epK9UFVOtF0PNfIZ9lMdzcw6QeBHbZ1tZtHLcn+zP78oHPCbtHsWfUpV3VXhk+rlWSoT+6Em1UaTPOl0xs3j8Lxvvii8MsD9mVK3OfjAq3R5dOy8VCxKdadZcm/yX6qrelSo0wTzO4fflWM/oq5Qb1zr5NXHtLx9Tl1vFyi9TH/nUV7gMKQ1E0eMJ7O+YFsm99BFj6/H0ePi5fYeK7+yfLqdaCXowL7aPjf9JRhGEAt/8ffYKWQ6MTA5Etcm7qVv8/csSabuvGc3/AXzkz+0/QKBKTYCBvFKX/y7vwNH8GdZdlLexEhfC/9gxQv9BP8oj3FiSb3LYUUMz5BPfsgKQsY8bZwVNe3kK21Dnv5sfpBlsbLI/XM5JCjZnuQEHtwJP50cFR1mDFJejGsmrvBfJBBJjOa2AfpPOxlL9532JKdyPcjd5RDQJ1fdPHRaK3e/UfWCA/pKdW+iouvtTeMmYVeUXoXj51/YHj1j7wNLvQy/0sL8tF527Bb1e/tVb8/r6jNrWltd0+blDZXDUt+31NUPHZtq+JJPkPehcxnQwxWx2+QMfm9/wjk2BMj4KfiJ+4hPJEBlPBzMmwu6DD/1yDzOEzOeuefPEz4O6P3f/M1nOyQHTrt3udSR/sztx/bx8/B47J72pu0mZ4a/EX/gf8FAeCpnMIAr+Fd0Cn/netxeEnP4fTgkuAauosvolPmskx3f6d9NL7El98/dWHL/7/q/W0APcKdjgCzjnAG7dHAEyygmv3EtRpv7PlD6tnJCqjGWJN4YY4J8BhltsEkHZCPFKbTJOAaHwaTD8XdklAF87qc8vkdu7TYDAEkm6Cdt5jeXnfUj0wygMHjuIYjITDTyY8QBBX9GfpB6gMXlAGYZNDFGjJmvM2k26BLQJ5i47j/5kz9pZua9dMtOgoAekCSg9ymmDugNziZuvhfyRptTR2gXY4sztuM8ffp0s+/q3e9+d5O9/fmf//kmoUBAf8899zSPs7Mj/vznP98E9DhOxi71j/px/mkfqdu76XKOedoDurJb39JJJvGAiGVWOXUtdYMxhECmU+Cetp7SL9qZNpVElTFu61/KJfUgiSBl571tTMl2MQ45Hml/6IHLtT4TwJssmWD6O5aLpi5ncJ7vE7vaMzrte7LudOpuXxKwlFeSB4hDGzc4JZk+8TtEgEw/e4zby8lzrNr6k0kfZtJoB8lYtl0l/kPA/Mp+9Ia4Hzih8w89oMEeH2Tpw5h8MJwfbfe4tra/obrao8HgFep0DjQBf7c7UK+zR+WVvgaXt3X0+a9pbuU5ldXo+t7llEuSM0i+v2MFlQmgg3XLilkiEh8mhsibFTjomvvKagBjA3K5cuRu1T/4vSr2rFw7UKpUPRlocmGgamqiSc8n9LuFW1J9rjmJvtCcJlVXXQf63nNe+GCqFW1tbaqqfeZMV72u97H7QLF9UrVfxZWBqo1Khdfwu7xOrbqstT3Z1rA71NT81M5hXJ0tdTsXdk6cL71034TdZH0nUeB/k0mnkbnb1e34oEE/wsqB/EjVxAmASmXHs/NOtPipM14xsLizrN57HrSTkFYxrcmoo3LScQpApQ853J6o9PtxoWJcqvSe+3Gppc3LOr3xTU2NN64/xQY9xU7AsfQb6By4h92gcx4H/BBj4vHkOfQ8wo5Z/HYQj84mCU/f1/ZP+I/ExMRX2p6YlOWBSy9WL/jf5kncl9iIrrd/cxuY7aRt6Tfyu8QafHzO3CdXaOMsWAEvgKclBufYcn/OIvM7foe2+3sC1QzCk0e6PNsp24HAX9/nPnAftssYo0OZCPJ7En0E2PSDZCb9bbcB/AEfCNwJUDPR6zbQngzG8SMuw9fbF6Wuus6ckEqsRefAdXgF47y5/xat3PWgqr0D1bOVJt2J1Gz12VYh71mfaOzDLMthgz+enfdZJl7FMzc70JEjt2px8ZDGG7NaO7OpVT/S79KGptaGenhhS99z8qZmht6cjVWVmeSlfe2kq/vAsnSwOMcQWYHfyCv75wStZeX/5oTmlj/6oz96fTWPy3BA/7GPfawJ6D/3uc81PJHkVQbB6TcZD5IuYFPaf/YnOV/amvuDX/Z7YgJfQ0IAvULf4AKMH22Ez8HzXQby8msmIlgFAM9FXzI+sh/kLKjEuf/s++WXWEB/9kZAf32Ii9tuu60ZPispRDAz1ATAKFsS3nRSGDnKmUrs9xApv5qwopBWULJ+aYwYBd9heIBpOtIEygTGdD4YE+Ds6ygrHWkaOM6Ya3NpTPY9wS7Bnj4gbX/OANtlZFCAAwXgkszi+JOsZ8aTNro8HIXvac92JThRf7aZccL50r4EZvru77xs0ieResn9Aw888ALs8MzKhz70oQaA7Ryc7TXgQCpwnA6+mKH37wZot8OBPUQvZZHgjK4iHzsCn2D/xje+Ue985zuben/xF3+xORnVv3mG/pWvfGWzP8sO87Of/aw+/elPv+CZxqnjyMttBfBzPJMIpr7RXuyKccugnvdt/U2ihS6gt3xOYOc9BAdZtNvbbkOSVZxf9ody6HsSH+6ln8gk7+H6/K2NGSmnxCDuIWmWRJHxSUwgcDeR4KA0yAUBPVhDWWAC5bS/5/dsC+1BXjh4MJQ+oONp72Ao7WDmm+DUZTCjw8x7YgTLLn2d7zWO8qxjk1eCIcgiz2NmpsfX+I8l7ImhtAHMg2wha7YEsFza9zbLbgczevpt71Zv6SnV9VWV5aFmBriqv6mtrc+prmc1M3N3cwK8I9ded1HleK86Z0sdfOZRHVt5rMF/sDX1Hb+BDXKWC8SQIIezQtBTltKiC+4L8nE9xhtswWX54CdW6KyNKm3/0HtU3erD7ArVo1LD1YkmK5WKxVqT6XM7s+M+7766oLLjQ6jmVFXSoN9T1Zz2v9ZsNxiOLqssxhoM5tTp7FW366d47Fc92qfiSkfVlmfZS5VdH2Xn50l7hWyttdG6ZvfMqtfvquj6Gsu12zx+qtuxvxyoLB2Ye6+s9812NBn52fEeW8+Wu007y/LHzenMO4G7Z+3qaqDJeqmpOZ++70fT1SomvserBJzIrdUZd5qgvVnFO27m91XW/s6fpfntNZ1Ye1x7J1cl79e9NjPfDjzwSYmd+Cbww6+5MoQD8Lx6wvrMTGuedk/CKwM4/NVuWJMYhV0mfiYmpR0n3uGr2vjmcmw7aZu0AblknYlxGVDig5FH4jw2STIk7aLdXuomaPW9BJUvcM7XOB/3g33gDX1vczKuS5+DnwELk/e4HeAM2ypynzicCFll+SQWCHz8GSxwGeAYyR3wFH3KpA/JeMaRe+EPBGRgMNdxH1yL9tEm+ubXrBd8JJg3FoOpzOizcoLADXtxXWwVQF/YNtFg/+IhrdzxPRot71c9V2vkp2o4qPcTQ5q99I3hNk/kGPvwyuasDXP8WvNzUzpy9ITm5l6mXjGv1TNbWr26qvXz61p45im943ChW2853izddlDv/37PknnGPe0Nm4B7knhFh9PW8VH4t7a9Ooi3rDy+5pb33Xef3vGOdzRbJfnzmQk+yNj76DOgT51Mjsl9bT6eXMzXcE/67nY/sQtm3fGPbbulPGQBX0jOxT2JFySt0CdsH59vGbdn+CnTfPtGQN9Guf9en5s99JBUgBkwgowSVKHMSYDbziuDW/+WCm3Fw5AzMMcQqS9Bs51kIPjPYCgzawRHvo+kAkAJOCYAYVQYsX/LpTiUh4EB5BisvydLh1woP4EhSQNOEoKfhznhQFImXJfEyOWRtcOgycQ3RNuzN9eu8XXIFMeVck2SgoPKpW0Z6DC+9NWg++CDD+ptb3tbA77558D8Ax/4QLOM3nux2gE9ztwEmxl6L+/yLL3l4PuZNUwCDogyTulUXZaX1PtRJ29/+9v1xS9+Ue9973sb0k5A71P5vYTLjtWPs7NTYAxTx9NB4OCRNcQHPSAR0h779n0QKHQyf09bapPA3bLhbcKZxDrbxfskTbQzyS5yzKRR9idtBGKV19I32pX1Zr/b72lX26mmw03Cyf18Z73PpX5sxyHIbxMMiEb7ewgkuJHyyJn+JAttHOMeZtEhBLk0HlxMQmddJOi0DjOTQFuT1OLkXbbbxVJ96mJGiyXobm/O+rve9vLUHGdwOHWDxIFfnWhzP5k1e+LNP6Pypuel+kzzPHUv3Z5MntPW5ieapeZT06fUKQ+r7Hip90EVV/eqe7bWHd/4XxqUOwdBQYbBFXAQnwFZhPBYnv7vz36F7BMEWsYkdvyeZbfYOePjzyZBzDIaf3p3P6D1136v4+RmFn1rbVuT0USaq6R9V5tD77wXflJdVb/nswjc/on6/YHGk0rVZFWT6pzGo6fU63klwEF1ureoUx5oTpPX1j5ps9jZ8url7d7iWtQqqlJFv9D66rpmBzMq+6XU8xOnRqo7wyZhUPgZ8ROfPO+9sV6u740BZXNv5edQd2t1/L/jmXcnfpxEsT/Y2Sc8HlXSdql+p69OzwGSZ/BcTKGieQpBoWJSNm2r/Yi6Ua1u84z6brOHfmq4oVMrX9fiZFWda2Um9jEOHjf8UPoMbDqvI1ji1cG7dYszGzw29gUkk9gywViSCE+yDK66nAxK2xgJxtOuxLj0i5SXuAlepM8DF9vl+ZoMKBLb0sa5n+uTU2Tb0z6yLNqC7foe4wkJ+cRksIrEJX1LroJM4VN57W5cKLE9g15/73Hz/SQt/dljDbbiU+F4TCbQZuTHbKzLIUkABsJvmIgiEQ6Pw++6Lngt+AMPw59Yvwi+SRoml8pkMz4PrE1/Yd7htloe1mMSH+zHzkkm8IzzDxjHTDwU+w7ryu2v0/byziHC5aFSdeknXgybGfqd5J2zb9tNQk/N8+g9s1xrfmGg5eVjWlw4pdnpWW2eH+vK2Su6euaq5p/8ht58oNLL77qz4Ww+Qd6rKs3HXA/6hz1l0ij5EPJDv9BpsNyvJHB5xZacyPMsve/16k9PzJhb5nPoverSqyo/8pGPyI9FdvsYF+w3E0mpk22uiw9l/NATPrexAxlkjEBCz7+RbMvJQmwYm/a99kfwX2wWGaae+7ecuPM1cK5sI0kgzhNITPrPvr8xQ/+fldj/f65vTrlvL/1B8SB2BBOAO+CSATPgjfKh+AnKvgbnS7Y5gxLACwcH0FnBk3yn082ZnR0Cs/N8XoI+HDZt5XuMDweQjtR1QUbSiRJAJ3hnxgygxiFmcoE++TWzfsiStpOtzYw9AQDJA/pAORg59QOOXM+eV2SeWx4STKgnHSjgQvAEmLQDeu9XdyCdf3aCH/zgB5s9WN4/74Ce/U5JYkw4HGB7yb1n8wFoL7MkoE+nwL3tgN7f2xncfffdTUDvpVo+wd6n3DvL7MNaDh8+3Dxmzw7CGU0f2GenkMvycABJypIspm63HQHyYowyecN9lJ+gj81lP9MRUT9Okusz0G9fg27TRshMm3TRLtretkPGFBKJvmXAlyQQR5VEJR0pssl2pXzb8Mh40/fEjAzerQ8mSR7nfMY0GEQb0WV0mM/IB5vM32kfs8QQ23TKSWCwY4gdmGU9y2XrkG1mLhLPwKg23uR42MaSvOY94ICX4plAEBRDEthjSn9djuXm9jGb7z5BmpM0uB7L3mT17H0Pa/X2Wp3yCXW7ft76AVU+ZX3jk+r31zQYHFe3e0xls2T8iMqLi1p86rxOPPtv1/aXe4/3zsxDkh9kktid24Pcd7eBdnM9J+B76S5jbxkQULAawVjhOgkWfa3xZ89NN+v8yx/S9vRCs+R8ZJ/if9MT6eBQ3amLKrysvtlf71nt6eYQu8J7zr1Mvbqi0ei55hyBft+HcR1Xt+NHznmf+oKKrcWd4L2ZPatVLHjJbKFOOdC4uqrt9UrT1UITZDvYbgL7BS9t31ZPB9QddVVPPP9WO5RXt+fH3u3M7tcdR+eFOj3P/JcaDUca+BQ/b9Q31R9VmgwnOzPv3a46PR+yd02j/Mg6B/ZVoeHqUJ3Ce+grdUtvJ+jp8Jf/l5a725q/dmgVAQ3JobTTtt9Hd0hiWTcte3+PjyZQt/1iJyS6PKZOvNg38Ng6bCUxNv1T4lwbi9KvJR7l/YlZbUxKLMJfNvKtHEztJFPoF6+uJwNr2pB8IQk79+WeWvAmORBtS9/A7x4HuAzX4WMS3+BtHGzXbgdJmwzoGTv6j7zYnsNj8Ohf+9V2aB+fASBYlLrkdrou7Ne/gWUk81hunFjhoDSxIfUBrHfZ1kN0wDrFWQAE1S4T+VAG49DuE7KgHawS8nWsHIJXk3AF3/FD7gvvkw9c17k9h7Vy++s1PHxIVa/SZGaiccdY5CzcWrNqp7Ye1qNmO05Vre4k7cqO5mandfTozdp/4Hb1O1PaOlvryrkVrTx/RcVzZ/Sj8xd136vubcbFTyXyYcLmTuZKrt/6y4ovfCJjha4hG48//ITvSIwg80wUuBwH8cZtX+899K997WubR9f5EGPsxTjg2XkfiucJG85cItGDDSY/AXewzXYyKu2VRAX2nMkgbBKbok3YFvpgOWWiOWVlfWfCDA4PlsIJ7X9JfBE3we8zZsHOfY1l+d3YQ7/0Eltyf/HGkvvr7qkJ6FH2JIoZjLbJNoaNo/F9KCZgBUBiKAAdBg7ZTFKPIeIYqDfJczv4ABiy7WmsbbBMw6We9hKWdsLC12GgLD3KNlIf7aQt9Ccdu2XG3qh0xG0j5R4cCAkNxsW/E+zSRwye9kCayF4CQjhc5JuBJkF/EuskB+m8fa2Xrnu/updF+fT4/LNc/+iP/uj6gXjO9np2D9lBGkzgPNPv5fAm1M4yus12yIxvkjYcenuc3GaTdO+R9yP0HND/wz/8g37nd36ncUrO/vrkVJ+A74De5f/TP/1Tk4lOp54BI/1NQE6nnjqE3JOoYRtJ+tBBQDwTUC4P8sm4JHnDeeaYcT/15zVpu8gNZ8JmqwAAIABJREFUR/WCwbpGQBkT6sy+pIOkjdSFI0vSSAKsLQ/aTv8hLdl+6kfWLJunHtqSOuBrrEs8sg5yyjXgVTphSBIBSGIN9yXhh6hl0gwdyOsTEwmysWn0i2DcfUEWduTII5eYu7wkLNZXDqlLEuCyuY/6jDdggEmC78vEYSZBCd65N8fcgZQ/mzQYQ0iaXLj9Nbp076J6/cfV682rro82e7e3h/+mXveMpqdPqdc7uXOSer1f5bkZnfjSx7QwvHJ9topAh+DQfYLIuO/M6CI7y8jXMvMFebT8WE1ge3ffjHtuu/vt9xyQZ+Luv9xG4OC+mSGamtHGcKLRygWdv+utWp9bUj2oVO0bqrPnvMryirodL7uvNT29oK0tH0Q3rdKrosZnNRn7kL+LGgz2qChPqND+5rR7FQdUbu9pgm4Hz+pUqvurO4+Y8inzxURr57uak58Jr2YPrA+p6xx00L+pemNBg7H31u8cQtcEWs0J+Nf24ns/vpf9W2aDrjr9naXytf9XtcpJoXpYa+yg3kvlezvBkZf+N4F9M1vvGfq6maGvRxP1C6lfT/SytSd1i3ZWT2ETiU3YTgbz6G1eBybhv5iRJWiC8Hrs8pwI47XJvMcvV7wwU5+kmiCw7YsTezMYa2NtYkTaP/oHDiSvafMX6kqOk3jT5hBJzn1vyhOZERjRXvAajkKfSPKRMKQuxsMyg/dRT2IumNL21Uz+EHDC91KWyRES++k7vxMYuq2s9gFD03dYD4zptM+fbbM8xcRLsL1lzzoB1uHj8FOJY9QP1+EzfWF5O+Pm712f64f/8QgyX5PcAbkgX7cbv0MQZxzyfcYZl41MXY6vYYWKr7MPgxsyxlpc1trtD2h46KbmULxqtlLVd1LCs/N+Wo8DeZvyRBM/ErNab5bfO+E4MzutIzfdrL37btagu6CNZyfaWFvX5Wcua7w+0Q9vfEGvfuXdTTu8qtIBvZ8EYlyFTyZXbfDnWlKknVxHh/Hr9A95uQ64N9daruaClonx+8SJE3rPe94jH3SMLhoH/vmf/1l/8zd/0xy47ORDBt1pbySJ3WZwBn/rVzix39MuX+vv0SHwxWMPD0GX0W/KhINjZ8nnwIMM6MFAfsOfge3tZAIyAGtSr62j5s/f6d+NgP47leB/3f0vCOghccx0pOGicBBsAkwU28bAEqYMfpLE8h6CiyMBFHPGOQOEdCpJDAASK3WCh9ufjg6HTFszWEnQphxAGedC2ZmZhICToMg2MpxtIuByCegTaDDelFsGhwTXGeS7jvbqBEgGjgOnDHnHgQECEKisF0DK4CTJA+PvttjZOAj33nkvb7/jjju+TZP/+I//uJmddzDvGXoH9Pnnsp2RdTbWB9V5aTwBvYnbfzRDn8EcMrKT9Ay8n0Hv01GdxX3f+97XAJ3rcabXe/4d0NsR+HfP0LfHMduIXtB3fkuyko6pHdwm6KJ7bUKIY4Sw7XYPerkbOWYMaSP6D1lBh7G5FyPBOLG2neGYqAeihNxTNlyDPafOUL7vywRU2yEjY2SZtpjklP64LDtDAnr24eX92D/3I09/ZjwIRnJJnX/Psc7VRYlvjBnlpWxw8Ng1AWybcBLEQB7AOGTo9kHWIUgE64lfXI+N+xXMBsshxuAxNuA6GDuINT7Brw7obTsuzzZ15s3/t7YPPamy84wG/WWVOq7t0YrG409qevqc+oM71O3cobLcq2I4o+JMR7d+4580t3WpIU5pCwTpLtsEBexiKWr6oWwvM/e5NcD7LiHPPLbP5bCM1mX5PtfhQN5//s16ZJm4Lb7vwu1v1trismpHtouVugeuSOXO7Lv3nPd7s9oeOmBebGbCh8OnVdVPqtvZUn/gffNHpXqgTndWhZZVVnMqPJPuJFrXM2s+Mb+jot7TnEQ/uSR1h91mZr4JtMeF6oVKxdy2tDYlXZEGMwM/kUr1lcsazc02wXu369n2UtWk2jk5vyv1B/3m4DzP6Dugb07V9zZbx+4m/d703zxKz3v0m2MOdg7AG9UabG9qsL2updFlHdk+o55P6u/1XnBgKraBrqP72E8GI0l+E3+wAfQaW0G/rWt+77FwsONX+AaBPfiRvgwMw7+iO2nP3+awrn2RbaVP+Hz8IeURCGL/6S8ziIVrpG9tE37khTxz4gOelDaQeE2w4TKwGxJh2D6BQPbB5WI/tBFcS4xEVgRHJN1Svthy+kDXCd4lx2Rig/Iy4UrZtC1xEgzN4Mb65P9sLQInLQcwkDF1P3wtOkofMyGTvsLtI9GZvp9rkoch5+THYJzLZ6LCQauTEG5fBrpwN/y3++N64LSNPsws6OrJ12n7llOaTE1UTVequ2Op9N55JwtGTaKxroZNYF/VWztL8OtSM7MzOnz4Zdqz55h6xYKG5yutXlrT5sqGNi9s6u2Tr+qu2083sjFn82N9nTBhSxKvcH0wGD1jmxNjk3iBnbBCyp8px3J1GfbfXq3p+8zlbrnlFv34j/94M1nE+JlD+kC8v/7rv27axxZN9CKTUayKQB/bXI5kCm1DzgT67VgIvkFbwBj8beoUyWk4LJyflRn4WLif2+h6M7GQNofNJkdEZ/2dky43AvoXQ/T/Ht+/IKDPIABFARBxMASpOCUcAMQPpUNJ28CM4mNgCYqZlc3rktynA8OocF4oOkaG8WabGyJz7RCfJCEQgjSuzFzbUFmiSptxvml06WwhytTDKyQE0MMhpoNyezLoycCEPrB0HoeUzpI2kVUlg8g11AmQISPqSULGb+nMLBuD95EjR5qTSL3PabeA/sMf/nDz+BM7B2boaT+vzsSafLssZ4MdMEDgMqBnjOhvzmCgj3YC999/f3NIn/87k+vH1hnoHOT5GfVOQPg6O8u//du/bQL61JUcF/SN7zKYTFBvA3vCRwbHvMfp4IR2uyYJKfbA+PE5HVS2Ie0kA1jGFafRti3GhHKTsO9GXBmL3eoGQ3arI20PApoks02cILZJtFLvCeg9xpxw357VTxvKfiVpRY9SxyCayBHSSltoK2OKbSETriMg4Drfh1NPzLJdkyCyzvPZfYSAkFyETLosX+eymaEn6AEXIQzUz559yK/LoG+QT06KdhmQTy9x9Eypy3NAv/q979LqaRPKs+r3jqicHNT25KKq+vOam9tQt3erup1bVZYLKlanVJzv6M5H/kHd7X9fbotuuUzbpl8dZPuVxA++qP3IPkgkyRD3wYGfk4QE+DwCk8CC5ZCUbZKYQRCrmBw8Xj58ty4duUv1oKNiRiqWNlQMHNCvNSdI+3F0Pue1LJY1Hve1PXxWhZ5oniHf6y+pqpZVFDPqlIuqq707B+F1ttXxbHqxoW7Hz3lfkoazzbJYn2tVD3cCa58wX3jZ/VQp7fWsfqni6s7+e++hH1w4q439+5uD9Yqu98t3mxl7bxFwwO/rfY6Bg3XrmJfi1tceVy0/Um/iyF8qe2VTjwOBsqo1v7Wqw6tPabraak6yHxQ7s1mJOwQafs2Zq8RldG83e88grR3UMHtnn+sx9H+Pke8h0QNfYPY0fVliDvaY9pp+EMwDf8CGRl71TuIlk2F8TxngXGIxckIW8AI4QXKt9MWJmdZrcI+2EUAlB3H/OfgOW4Y/gGPgBvcnNiXnaXMbMMfjgN3h91KG+GYSougGmEnAh1+Cu9Bf9pO7Hgd14A0BPfIiAMwxchlgE6uefD/XokuZiCXBSTnp99pcqO2fUo/4jXKYpWbixvhIsgR9dXvdR+OT73c7nXg01iQfwF9l0NzIqzejtdPfo81jt2ncH6tcKFT3fUDmWEW5E9D7wMzJxAG9Z+79tAsvwa80PTWtQ4ePaWnfEZXVPm2fG2tjdUPrV9Y1vLqtV+mKXnHqpA6NL+nc0080y+49U8/qJreFVRBuC3zC38MJwdTkwgTvYCyJl+R0lhOn2+PD/cSid73rXTp58uT1gN5tMa/zHnqff2R/RLBMe5KrtDkvOohfT/unH5m8o6zElNTv5HRgoccOG6RtcC7GFd1Jv+t6uT45JHgCZ0jMQPcsl+/Gc+j3vsSW3F++seT+uqo0AT1OIxWIQL29xwXlS2KdjjQBKQNiiFl+l84Nggp4JWCjzLTJdeS9ZNUwzCQdOAwcTbuP7QAHp9x2Wr4fJ4SxtwlEBkG0NQMEyHJm/WhPOlWIayZN6BNg6eshqxmQAFa00Z8hThAT6gRM+T3HlHGiH4AQIG0wNOHwrLqfQ+/l7bfffvsLMMjl/v7v/34TpDuo93+TMsCIi52p9tJ9B/R+hBQAbVKeTjDli2xop9tu2Tg54CX1Dua97N575H3KvQN6kwY/f54Zesvvr/7qr/S1r33t+vNpIU5J5l4MWPk+A1HIQAa4yA5ZJrlLfYf8UHcSROyBMqgTe4M4ZzBJeemI0v64F7vJ9lEO9fo+iFPWyT3oUDqrlGHKA13GHtKxZZvpI8FAvmL/EG0CWRMCk6V8ZF3qNf2hrLzfZbDckjHK63fDSeSO884xxPYSnyg3g/+UTVvfkavJHvYLOSZgZ/YIDOEEaOrPFTuMF/fSXnTNsvMfS50JlnwdbfOSRxMHt80Y0Dv1ap17w/0a9c41j6TrFIsaVRckPaGZGZ/yvrc55d4Bb3l1Xv3nNnT3t/6xIS7IHELuelim6nr8u/vDrDr3uG6SGU4A+Dp/dgKCJfY8h97yZck9WMnSWfwCp6n7s8mkyZGv8X2X+3t14eirVC0dlPpSuTRSZ/E59fte3jhsnle/ve3nt9+s0WixWXLf7XxL09OrzQn00mFJloEJvJfbr6ss1ptnxHs9fK88pO7aQWlYqpgvVPY6qq5MVG94j3zZPFnOQXqxUKo76Kj2ltjtnf3zRWfnMDtzsMqPn+t2mj31frTdzqOqip3H7BU+4d4BatWU6dl5bYw1vb2tSXegqj/QVL2tma1VDbZWtFBtaN/wkqY6/746BWKMzqdvwDZyZhJdz6Qy+0JJ1OKvGH8Cdh496HHwf39mC1bOyltvme1Pf5yYC8aCNxkogVG8Yg9t7Gz7WHC+bePYctbfrjf5A3bn+9zODHByn24mD+BgrsP3537bnBHFJ4J1tDX5VOJV9hF5YB+WcQbEyQfwFR5DEjsec/AIrMsgi8COe+FhJA6Sf/g+l8tYt30J36NDtJ3ZWepyv/2epF5yyLbPRS6Z4PB3jA+yAB/9mf+Mm5OIJJjRQbfVffMKQXMVf+aME/b8Iy/Gg8CZ1UV12dHWqQe18rLTmvTH0p5CVc9bdmz/283MfFGOVVdbGk88O2/Z+fNEg6m+bjp8XPv2HVRXyxqem2hzbUMrl65qMhxrrjunkzcd1vcVz+rZr36u4WzPPPOMLo8Kzbi8aytxSZKgy/AxniyTcsb+c4sZSYFMBLm/HJDsVydDfC7TD/zADzTbKKnLmPxv//Zv15fcP//889cPeU2enzKH46Sdp45lYt3jTBKmnQBLrofPT/5EMp2AnziCMcWHJm7QDn/n+5nZT24B70+cIOnPdZbpdyOgX3yJBfQrNwL66yFKccsttzSn3APQCf4GEgL6DGrSUWQAkc4REEKRk4z6frJVACOOHJIGQGQQhyMioIdEoNgJ9Bg/TpJ+0U/KzQwjfaEefwaMMFr6ARHJYDmDoHSa1E2bMMoM2NK5ZEAPICQ5wjFBSrNtkKycyaOt1IGTYgyQZ7suxgC5JqEjm+pD5nhWqLOp+WdH9Qd/8Acy4DpQ9/92QO/22rkR0POsereNvb4JtsiVtqEDLsffOTngBIMDeh+M9/GPf1y/9Eu/dD2g9x56H7TCoXjeh+UtAciQYLVNGuhXAnrKne+T6CTQEximXtCvJH/YBmNCvXl/yhjSxNiQLEJf2sQUOaWuZx1tx+fPyLpddhKOdFSpR5S9W3/oU7st6HD2IYNyyvcrJMp6YDJhIuD/zG7tRkIz+MhH20FGIQXYabYPOefY+bsk3wS/7FGlvdi7X5GHrwW/sGsy9FmvcRgsRu6QK2aiCI7BG7+2A3KXCennOn/H+LFnk5lRkjjIwteZqJo4MCaLBw7p2bf8lLb3XFHPJ9l3ZzUcnVetS5qbnWgwcOA6q059i8qL+7TvW0/qlgv/+/o+bA7ig5jQD2bR2/21nAjiPJY8scJttkzcB7+3/AkiXJZn/LEv/5YHBfo+Eh/WH8vNn5uA/uqa1uquNu75IY0W90pLYw2Wz2kw/ZTG42tP4ph4Of1dmgwPaFJcUFl+Xf3B06prH/TnR/kdagL+WkvNI+063VX1e2OVxaK62zerWJluDqor9hXqzHdUX6o1WavU7XWunTYvTdVXtT2/R6VPrt/c1KB2cNLRxtRic0p+c1J+s9beQXzzrgnuPVPfBPXNoW3Nc/WaR9FV2xPNbF7VobWnNVdv+eF3GqhSp3KbpU7970+KweeDX+g/um2dYmlx+lpsCh1Pnw2Zh2e4bBI1+bg665v/25/YJ+QMIXaUZaGXidlgCViGrVFn4jr4g63zG3oIz6EebCOTY21fm9fm+3ZAz+e0zfTD+Ce+A2tom1+TF7RXF6UvJ7ClTpdpnQcD6DdjSOIQbpH+rc1BKDt9m8tDb7BPfk/98HW2PzgGOsdYJ44yycKYZcDDOCWeut6cmU0+CFakD8dHkTyBS/nVfcwAHy5JWyjPgTs4T/BmzOPkduMS+E6QSNvRYZK0tgu3f/3E63Tp6B3Nkvt6oda4N1Sn68PwJhptj9QdjFRrqKravrbc3kvvC00N/Bz6Y1raP6+p7gmNL3S0dnm1ebLG1tUtHVah151Y1st1QY987SvNDL0nZJ6fPqL9q08248dES3IeZAp2u7+Wh/XJuOB+ue2WSSbk4Pvou4N447n7a7nde++9+r7v+75myT382brhgP7P//zPmxl6HqtHHIOM25wD3cCuGS9/z4osxjU5FmNOTENMwTXuH+OVKwQI7vG51MMJ9+guwbrbzSMdsy4SU243kwPYkl/xm9+tPfQ3Avr26L90Phc333xzE9BngIQCQ+ATXPydr8WAM/DhPUEuxBjDSkcAyGZAxqwIYEA7UNoMAPgO0KBOnCXGn+QP8uHfyLztVmYGNRgLjpT2prOg3wkgOHRUAaPF6VN/OggAKR0LRozDxlG2A6h2UoP6yE4nUaANBPS0n+9xaPQVGQCEgK+JrwN6z3j/2I/9mE6dOvUCzXfw7hl6z7g70+tnwjsLTUCDo3YQzpJ7HpPi/hHQtwGU+lNvGUcC+h/+4R9uAnqfhvrrv/7rzTJ+Z8sd0HtJvp2FHdPf/d3fNVsBcgzRk9TtJAxJXtI2aAMOxb9l0gbdTB3AgVMnjh+ikIQI4SbhaI8dySDsI8ltEjf0jra0y+EzeowOZEYdHfNYJbFKm8ry0z5S15IYppwpJ8ltyjh/9zV2hiYE/s9hUEl0uR6nC46x3JPvsTHf6/fIAhlAZNxulq27b0lqcOLoQlsOuVQeHcrZAIgPYwYWs/ye8WU/IjKiDyaM2TZIFTjG8nxfR1sg2bTDn/0H2XGdJg0OrnzOBRg7Oz+vc9/zNq0fH6jX76jXndNo7EfbjTQ/7/XdF1VVU+oOT6t7fo/u+No/aGqyc/if28u+QcvPYwGBSf3yrL3bBSakXUGYkYVlnXbFSib8i38zFpAUgKwTRLhfLp8D9ng2+vbBk1p9xUPS3lr9m66oP/OoRqMzTeA8HO5Xp7pX45VZFfPrUu/z6na+4Ll71TqgojyqQqdU66DGoxVNTV1Vtyd1RreqvLzULH0v5kuVM00krXK7o8nViTr9UuWo1LFvfrYJsM9MHdLe1We0sHFWs9MzDZl7Zv6Ezu87qZl6UzPbK7o6tV/j3qBZbuvl/Y3f9X77eic55xn/oqo0P7qq2bVzetnq4+p1O9cfT+VzUQjiwBrjCoTTr+gseggWM/PuMeG08MQ2bJBEEbOqzPhlItfXekwcyNuX+D+zmegkeJSJ9fSjbSqGzSdu53t8Ur4mbmLHWS66BlYkloIV4Jrvw4/6N2a+0Vkw0tckX0pc9DXgXfrk5C30CVlkf/w+sSrvs7yNndkHeFzbH2ZbkUdiZVuW2Jnvs62iH8gkdYLtHWBxjhH8yPcR4KT80KnUO/QD7gFeIlfrFXVZt/IEenwIZTDO/p6zRLwayGVRBnjt79wXHo2XPMPfcTCn5UGCEexxWfTVwb/HzG1zveMDt+j88Vdrc3Fa29VQnWWvvhmrKHye1LB5hF1VT1R5tl7rUtFXXTnxPK3lQwd18OCCZqdOa3y+o8tnLmu8PdLW1W09tPpF3XPH7fKmHQfzXr1o/nZx6bRmnvlC08fcvoQ/yRUKjJXbSeLUryTiMhENP2U8fJ0nd1jZcOeddzY8zoE9srWOfuELX2j20PtQY+/xz3KSM6ceYyu2OXw7sQCJRPw2upN642sz+W5ZgHvWRf+WwTk6TJIDHssjVCkLjCWRlpwDn0vf0XnKcjtJ4Llf343H1t0I6F86AXy7pcXx48evB/RklHCugB9AjDK1wTAzYpBelBVylCSfcnAqLG9hhgVnRkCEA6MMQJhgBedOVgsDgWyQFc5ArB1E4Hwgqem8/N4GBGj5WkgwgJYEJ504Ak/nknXj1AGYBBLa1O4/8qONyIm6aBP1MCY4TuSXJKgtjwQqMtEAIoG+gwFm6H1wSTugd+bZAb2JmGfBPUNvZ5Dj6rZ4yaxB3I+tc+DvoN/y5fAjSFuShUxAAaxun8vyigEf0udnmDqL+/73v78BOgd63kPvQ/NMWtw+n4LvOpE1OgOJSyKWY5wEZjfyg82k7aTxMSY5tv4dB94mhciedqL7bZ1OB5QBL2X/fxHMJKzpmFMvXQeBI7rILDE6lq9J5Nr9yjFNu6WdkCnkBfbwik2CGSy5Z09pEtdMUIE5zORD9DPYR8Zt7MqxTxvNWcvsF/aY5eU4Jcnje14z0IGomhC4TW1CjO46+CWA52BJMJL+MRPX7ovbmgnPJGFuE0vxfRCR62vqqWut3PugVl5+WN2Bn3G+oLrYUqc70sz0SEVxWUWxoO7KrVp6/Hkdfu6L8pPY/EfgCMYSuFtWEBz31/bqPrs/bgcEkUQKs/yQNWTF967LRBAyZTn4P8kDl51JFtfvvl6ePazNzS1tP/6FhgReXbpV2/e9Sd2jE/UWn1JVP97sV63Gt6lYPa3xZalYnEjzX1PR+X/Ur1e0VU2rKI+rrk6pqpY0mJqo3zurTrlX5dVXaOrpodTraHx0VuWSo5Suqiu1issTdX3Aa13qzsc/2pw0bzlB7tArvxIYuo3nOnu0PVjQZM9hqdPVqD+nuWqr2Q+/uHVBo8FCc3jfoa3ntF30NRjtbOfAf4I1GdSDBWxJwU9i2/6d4BFb4lrGNoNp10HwT/uZlSdQ9Dh7fPy9sdo651cnWNhHzziDg9hA4l36YPAkfSXv6VNiDYFico/EcXwZdgV+Ii/6kjidXKAdqHM9wWHicdtv2z6s35YHW2VSDpZNHu4FT/M1BBlgEsn9bA99zr75Otug62UFTPpOZEOCly0WyDH9AnicY5Y+lrYhE3wyfMBlsYon24AP5T77fk8YuO0++4MtPQRfBEckGrJd7bHmM77Kn12usdjywJ+wZcS/cyI+nBjdZ4zdHr+3TiMnkuSsGnJA73Z566B5UqfX1/OnH9TVI4c06g1VzvtxzV6d4700PqFzqPHEdu3kjwN9zyJ7VUFHB/Yf1vKhw5rqvEzFlZ5WL13VcG2otfMr+rHx1/XKu1/eYN/jjz/eBPSeob984Hbtv/Toddtjth0/bF3kqTLIBo4Gr8/Ef56DwdgZbzhbwHjvpKBXfX7/93//twX0flydV1d6wsaTNRwemEE3+gJesjKNJFDiKLpCvJJ2hH6im+mj3ee0VewVP8p5EGCqZUDf0VPf47ZZP0gk+be0ScqDK9AHfIA/u9zvRkA/+xJbcr9+Y8n9dZgqbr311iagJ6Bknw5LNXHUqcwYIIabs/UYhI0YJeR6lBrjAQzISAHUkPOsMx0qTgfHCzFwPRhpBlJtgMco2v3wPZmcSKOmbGYn2uQPx54BSzqZdPQ4NX/HjGqSHWSYwRdARfnZhww+ITIYPASGa+iTv8eR0U5+S8fPGAEcyAgQ8h56z9C/853v/LaA3gTsQx/6UONE/fgTz9CbDCAryuSUex8S4/1aJijWHx5Hgr6gD7SBmQP0xe13pvzBBx9sTkb1Xvo//dM/1Qc/+MEmy2wHcfz4cb361a9ugNPg51PuXWfKIMlXEip/b5nl76kj6Cjy4952QgK7aY9bW4eS0LyY/rTb4jKTRLYJbOoN+gUa5BijR2m76Ct2nc4rZzv5PuvOMcz+t+sEI3YL6MGiJMSQL8iUiQDPoYdQ0A4+E3j4XoKWTBDRZ64DG8Ed/85vBCsk/FJH6Vv23e8pj/Fmhi8dPMEzATXjkXs2CXjBIreJLQcmXLY1nmmce5ddr3HH95ls0nfX7+sJxJi1gFyQtOGAMvqyuT3U2R/9PzXcc0n9wUDleF5+QtvMvA/2XG0OftN4j7orR3X08W/qwMVHVY2G15NCYAm46FU27rf74jYS0EMMCWrxMR5Dt5mlnJYve+kh6f6dsnwfY0BACCnDvt0WX3/mZa/RxvZIxWf+UpPtTW3WHQ3velB61d3qHbwgdR9t9qzW45erOndAna1Oc+p0te95lb2PStWjGvmE+fqQVJxUp7OkqYEff3RORX2nyudu1fJXvqTF0VVdOXxKF0+flOadfSi095HHddNTX5bGOzOGBALM3IKD+E/wBMLJjBG6SpIrk1boctp7BrTYHH4VrMUGwR9s2te1V1zkGJBIoT6SUwQybjuPpUPvPA5O8ubS+wzq8WPpexMDwTfaCEFvYw1y4V78MKtZ8IWU1/b1yDl9BthPmfxGW5ITIZP0+1zXrjMx0DbcxnVmLOFmfE4MJKCFKzHTx5ijG2Bs9gssZGzBouRdOWOZfipxnH7g6+gnGAy+gpVgorKgAAAgAElEQVTYJT4If5eYDb6Bv8gTW0dWJCRyy5J1DXtKbE99Z5zhA2AJuo8uE8AyQ+/vmbUFZ5IzoGfZ15zFBatd7/rcsi4un9bw+E2q95Ya++C72nvovSrQM/RXpeKKSs/YF348p2f7vd2qo0PLB7Vn7zFNFYdVrnSaVU/rl9dVfeNremh2RQ+8/nUNBzNn8yy9A+YrB+7QzLNfvL5qCc7NeLtfxuvEB7edxLn7xjYmfA/J6rRHT8j4v8vyqydgvH3yvvvuu36Gg9v7+c9/vpmM8Qy9kxx5GCJ2RIIOPcbW4Mb46ra98Tm5FGURZCc/YZk848a1cHpsDn3K7XNtGwPDSYj5XtoLHr0YZhhLbwT0iSD//d4XJ0+efEFAbwO0YtigUdokr0lOIWBtguFrUEjINIAN2QCAeQXYkkAkEPs+AjgMFgfDzBikjPtyFuzFZumzfu5Pg0mC7n7yl4CMg8AYs8z8DqLkeyFIOFqIDvVlQO5+Q1hxupSFo8zgD4cG4SMJwbUZlDKe3I/8cdiMH+Q9SY3b7CXsb3jDG5pD8dp76A0uf/iHf9iAjJe1Z0BPP90mB9reN+VHufixddY99zMfW5dyRO+QWc4gOKD3Eq13v/vd8nKtP/uzP9Pv/u7vNrM7dhAE9B5LOyo//sQBffZ/N8KWBCbbwtjjlJKoAeyp820SiK6i05AQ2pMEiTFnLJJgZTvajooxpKx2m9GLdtvoZ5LKJKbUTyCa9ydxTeKMbCFIu41rkj9sieshl3zP2LN/nmCemfsMyrEHsAYixsqkTABkvdhEtj1lz/d8x5iiE4xtkkLsn74mdjErgw0QqPp7SALkwPJjtp3frG+QV0gl5B2C6Hoh3A723TZImvHf1yfG5ayC77M9sR91bWNTF9/zf2k0+5x6nVnVG3s0mJ7S9F7PKJ9R2amaA5jKS8va/81v6vCFrzXLx91nMJWxcD0+HBOcYdm7CR7LUvPgpZyJ93uCfGYtSVKAgeCtr/N39JkknF/ZK+zfzt10r9bLKVUf/58arq/ubD84fErVAw+re6KrzuwjUr2i0eadqp9bUrFVaDKoVC9tqjP3WRX6nIZDbzPyoXhHNT29pE53XWV5WWX1RvWfvklLX/mM9m6cVT29qCdue6OqI3MqZgpNP3NRhx75nGa3r75g5gbZoNv4xsQwgooMathakjYBNoBV1iv0LPUa34uNtP03HAA98zjmkmJsg7aDp+lP0WXjvmfiSQx4LHkKgcfGvxPgswUl9Rqc2w0f2/4ycQosAcewW3xuBrbZfnAZnExZEhTwmnwoeQJySH6VuIvPy/YnXmWbCSwIrrKtGUBmwMM9JEdIBNCGxCeC6etk6NqbdtutAzxXm+Au2+/2gTH5XHfkTp/a/hN/Q1kkk5MHcE/6uuSAHlNmT10OiaW2HAk63VaW4oPd2JEDTFYQZTLAZXFgoX+3Pluubj/L6xnXxN92ooUxQ5b+vDW7Xxf6e7Rx1ys02duXul5FOlbpPfXVpsbjTZWd1SagL4qBqqpUVe2cS7C0/6AW5m/WdHlI1aWJtja2tLGyoY2LG3qnHtFr77+vsT8H8+ZtDpg3DpzUwuUnmu/xS+iy5WoO5/6RsMDno+PWBWyVZDWyRbfcb7bNOanrMn3QsvfQe8k9jxO17L7yla/oL//yL/Uv//IvzRlNLj8xyTJmbzvYnhwrE23J2fDRqTcua7ckD/4LfUi9pJyMjcAlY1jGFYkr4AR4lvyINmQ/4Bj4eXPa7/Tvxgz9dyrB/7r7i9OnT9fp1K38Nhj/R1kyoE+wzd8BJozDimilhKjhVBKcsyyuc5k54w/xhLSwhCyDDerytelMCWzbdbZBG/G3nS3GlY66TeTpV7tMQBjgoAwcJ3X6M4EpZTFrj0wI6A0EkAuydWnwfAfZZ0wScACVDOoJQCC9yCGdb1sXAGGfGu+A3llUB9D5Z9L/gQ98oAmcvXzLAb1nWSiX/hq4Hcz7v4NrO0gDFM8fTkecY5UBPUTRAb33z//UT/1U8wxT77N673vfez2gP3HihF75ylc2Mnei4WMf+1hTJ+OFLBh7nETqdQa1+R4Q57U95ukkkigxhlkWesx4EVSiP1l2yhxHkfaBQ4NA5SzkbvqcdskY5XWp63lt6iLXI88klSlT3lNmyi7ryYArHTAkghl6kzQCvux32jD2kIFROtUcR+Tf/g4dxmayf9RF3wi0ckxxztkuxhE55qwGJAgsY1aJANVkJ7HGBNm/mejYntwGluHnFif6zSszn4kdlAOuuB6vunFQZaJaFYXO/OR7NB48svNotvWbNN2dU3ffSEX5lLpdqVsclS7t1/5HH9XhC19X36ewX8N6+s0sunHAS2T9ZwJpHGBZKktmPcZuB+cEuP9sB7BM/Z59q26n/1hy6fcEARnQ43dYTtokCGaXtDWqtPnMI7pyyWcBVJosHJRe80Mq7zyqcu+3VNVPabR5Unpqj7ReaTzXU7FHKvecUVl+QcPh45pUpQb9w5qenlPZWVdVjVSM36Tpp/do+auf1czGzpkEFw7crpU775fmak1fuKjlr39Wc8PV60TZbSdw8StBcOonek0QRZCWOk7QQKDOGPgz2zPa9uPx2S2IpNwMIHMPcmIB9YJB6G/yA/TNfbP+8ux5jymfPab+z5kKJGgSC7NecDGJtH+H2yBXbAP83w1P8Y+JjYmp6T/TjyQWEvAwRsmxknckJhCg4ItpP/iSvpG+74bvyXPwJxlw07a8lzqSv6AL6TORV3IHMCsTCMibwCVnn12v7ZIxhcfRb3QG3wNe0h4wmXpzVjW5B3rr+61jJDHhZOAdNuby8DPJF0hsumzG0ffQD2OXy84tKMYY/AP3sALJKxaRKX6CZAB6ttmZ0rlbX6+1/UuazE9U9avmEZrdgc/K2FBVD1UWo2scfNTgz05A39G+vcuamzummc5BbT+/rY21TW2ubmp4dai3j76i+191b5M0e/rpp5tH1jmgXx3s0dTaztJ2y8r/kYF1w+Nn28HuU8eMJ+2tW/6OAB9dcF9djjmc8dxBvQ/De9Ob3tSccg/eWXbf+MY39Bd/8Rf613/912YSyO1i3PFdbgPBOPqLTmTwjU5kQq+tx4xRBtruPzZJGYkbyaexpYyLsNfUQzCF9uXEnuXLajxfh79339wuy/O78Rz66ZfYkvvNG0vur7u9FwT0AAyBYxpsOgu/R5n4nmtxMoAhTj4Vvf2eYAUQIMuHUQHIkFICV+r2dczMQGwAVMgMwUES9HTyEOt8zQBrt9/TySVRAIwBFNqSMiRod1+YTSRwTaNN8saqB7clyVwGQzjc7G87IYMjBITawRSEMK+jzgxW3IZjx441p8Y//PDDTRY1/9yP973vfdcDejsIHr+FjHy9HRgk3vvsIWnsoUdW7QAvZYP+edn+W9/6Vv3kT/5kMxvvZVm/8iu/0iy59wy9g3wH9NYxf+fnmbpdSf7ackkdb5OIHHf0IXUQEpMkLfuOPqYuJiFsl0/96SCSeGU5tJvxp652QJ9jmo4JPOA168Q2uL4tMxxTW3ZcR53IIvUVOWa/IGuMOW0ieM89jMxEUgdBC3IloE/Hjw1mf9pBkvXZssM+aB99zXH1NQQv4FnKkbYwFugJWOfP1McsNDPQfI+tQ4bBB2SS21bcBtfJntM2YaTMJKLojdvIbArEwbbjQNu2O5ie0RNvf4fq2cdUalHV1Zs0pVl1DlYqu0+q2x2pUx6RrhzQ4W88qgPnHlHfz0a/dkIvAYTb7XqcJHBAbyLMMmvXY5LnE40tV1/jdnnmlufQO8CD2EH63R8nBfwH+UKOBPg5I+2ywRv67HuNRe5zQ0wPnVLxP96q7v45lTeta1J+TaPNgyrOHFR9eaLhQOoslNKeicrBk5pMPq+quqipqYPqD3wo2pZUL6moX6XuU7Pa//nPaW7j4k6wPDOv7X1HtHrguLrbm9r//NfVG6437SfAZt9m2hxEOvGC6yHPSbLz7Aj0kt8ZY+wHmyOoIPHRxjTXYxLObCQ2mz4BWyGR4sCAQInyfB8JLM49YHWGx9iJYrcR3WC5bRuv0CuwiiQOvgL5gD3uJ0vH0YG2rwQz0qdih9lPyHwGBsgTXEksBFPgTenrwBl0k/anTqTPAD+zPYlN9Dt9nmWTCZ/ENNrb5mNs4aAf9tusdmqv8oALORjzfX71vnDXw7Vul8fStu4xI2npennvcrIe/8ZKgMR3f+9y0w8hW48t48eMOZwLXgvHRHdYcQKfJYjy9eB8yh1so55MNvge+oN+MZPrdnAeguu2LNxekrGUO+rP6szBO7R29JiqvYUm/YnKjpN9fljlhhm6qkmt7aH7ut48snI8GarT6evggYOanTus3mhJw7MjbaxvaPPqhsbrY/149XXddsvxZnbc++c9CfPkZkfP77lNRx//6PUkMWeRuL3tZDr+lS0EucIsV9Tkdhv8pXXDAb3L9KpNb5v0hNEdd9xxfbLOGMAe+s985jNNG/HLiWV+nwkz8CXxABtAx0noMZY58ZV8BBzA9sGaNv8ioUBbsBVklNwLm0cXfa3rT5yCFyR2uA5/b7v4bgT0g5dYQL99I6C/DvXNknscRDpbCBFghbKhXO2gnDLSsaBo6RzaQEt2NclDZqIxEK5jzyvAhkExU0PP+D0TDxmQ4HAxbgh12wlSDn1IUkSbKYNrKaPdb76nbssYB2E5Q8gh9W3ikYkBMrckMjJAejES4Wva8kZ+mQnMgIqycEi0yd97LBzQG3S9zN2nx7f//Ax4E2Fneg28JnCAEeBLQO+D8XwdM/S+lmAmiQ7kBwKC0/T3Dui9WuCnf/qnm4D+H//xH/ULv/ALzWw8e+id7XUQ5GDAAb2TCEmO2+MGGUkQJ1OLXaAXbSKXAX2bpDEWSQgT4KnXv1NOkrAMqnNc0JNsG+OC3aaOpv37vXUB+8fRJYHdLUmG82nbD2Pc1s/sR9osMqY+xoUxZ5Yj5c0sPYEdwSuBSC4fRWeoh1euoS3gXmIGzh37SGfOWFA+dp2EAafv7xJH+ezXDCYZK2ai7eghksjDmJGBqdvEKf8OQiHGfgUrCLhsZ4w35IuZbkgkhJsAi2CYfYsmn9Ozc3rsLe9Use+sismMdGWvup2+igNjdfvn1OuuqSyXVKzfpP2PnNGRM19R1/s9y38P6l2Px429824je+mN7e6T7deraXydk3MO6IwRvtZ/4Ib7ig7zPbN9lhW6nfIET9Fjl0FAzzgbx1zf5r6bVbzmR1TML6h3pFQ195gmw66qx6dUPbOurb0H1F/qazI9Vm/xikajL0g6q5mZver2NlRoS2X5Mqm4SZ31k1r63Dc198SXm7GyPDs+/r4/pbEfIVbWGlw7HwByyNhzQjarttpLXrE5gmL8MckrZtUS+whQwCbsjLL8maCDVSHovuXa6MP0dBO0YYdgCHqeMmb2ztfk+RAkFTz2JHg93s1+X4/Bte85byUD8MQM/EaSefAOUo2Pawf06dcT19JeE/fA28S6xFmwEF3z9fialE0mHrgneRX30Q/0If32tzlieebWZzns1AneEVwmLrax15+t+41uXnvCQfoMl4FdYSsZhDD+YJH1wkGZk3ZggH/ze/QPH4Mtp69LDuN+GueMDQQ/rCSxblgX4YDoiF9JjrxYYoZxAQMYH3SGfdP0yW2Ht6ZeWWbU5+9dnvWcczzAPQJ26zUz3b6Ofekk8eAB28ORnt1/Smun79J4ulQ959n5Wj0HNzK2DjVxUmR7oqLYapbjD0dbKotpLS8vaWFhWeVwSZOzE62trjWz9NNPPaaH923rf9x/X9M+B/TNDP2lK7rY26PF1eeuJ9ry0XWu0fJvkrvXzvogKef+sXIqk8buZ66OQod9nw/982dP8njvvPncrbfe2nznP9ftx9X9/d//fTND71Pu0zdj/36FC+XWLnwDdpZ+yNeTqEpehm1jP3Azjyk6mnaJ/qCrbgv+Ju0WfkBbXQZbvsARrqdf8ATqw/6Mjd5+8J3+3Qjov1MJ/tfd3xyKh9NACa0gGEKCe85soeDp9CDBSZYpk+szWNjN8bk+spU4Y4yHNuEQUXQbCsFwtgdDzf6lUXCty0kni+NrGyjlpEwoL51MOmmGFkKBY0jAw6jb5AP5tLN5BHgYP/Km3fS7HUDSLl9PgJ5EJ8c828317aDHn73k/rWvf73u+8G36qFX3/Vtmvyrv/qrDcg4mG/voaffdgR27g7GmaFnn1YGjzlebn8GTzgEOwGfivozP/MzzSF9XlLv59B7Zo9T7j1Db9A2QfQeLDst+s4r44oOMPaNu5xMrh9UkrrVJqxpBwB2Xp/Jphw75MI4trPPOTZJIplVSKLo92kH/JaOhnaib+gE9WS//F2umEinw31t55cOKZ1t+z0ySoIKkW2/0i8CBxMikx+CCQglQT2vuxFj5EOyEPmnzTLujF86e8hcriyiD+gs7clXHHObHDM2kEn23LFPEOLIIUM8og8i4GDX9dvBe3Y6iRNJD2Y8PZaQRvfJNsHp+dY7SJjbSHtcLwG9y5udX9Az9z2k7VvnpXGhYq2vcrqjwX7PGl1Wt3tJZTGQNm/R1LcmOvXEJzVd7hzeCLb4FZLs924Ds1Ouz8k+f3ZA73FyvV5+b3n6WoI+Eg6sBOLxlC4DHUgSzmyIf4MUun78Cf23zF2fE4PF9ILqe35Qo+VT6i73VR96VqPhhvRkX+W/fEYbB0+oc/qkxgtj9ebOazJ5SirWND3dV7ezoaJcVac8IBXzKurb1H1+Ucuf+4zm1i7sBDSdjvwowE7ZUVnsYDXtBMPBYmTGqdrYALqMvbKcF/Ln/oKfnKFguUA6CSaQWdsXkfDBjyU+svrJvsH3Z0ItE/Lp93I7GXrn79BTt8dBIIc9Wk+5h+AAXMqgE7ttB+eZZICTkBBxuxIfk8OAn3CA1JnEcLCMRHnKOzlD4ifvrXvJIVwu48C9eR9lgyO+nsQ5e7vpU3Iork9MTB+bfsj2BXaBA9Ybf0dSkTbjr9wGsCjxknqTL5Iw5PBOdAD7Y7w85uBf+pXEcNrt+lm+nsE8AXbyuDYPSiID9vkVfaaO9GHoAocUuh72faedYIu0GQzD/vzqPuLbWMHAmLPy4MypB3V5/yGNOiN1l0r1Zx3Q7yz1L8pLzaPrhttLGo+3NJ6sajJ24mVaBw4saXpmWb3hHo0ujLWxtaGty1uqNiq9o/qqvvf1r2v8wJe//OXmCUDGPbeJsSZBmDzAbXUCljaz8sH3Ycck6fyZ8UYvLQvL1gkQ64z7bz74wAMPNAG9n6aEzH3/pz/9aX3kIx/RJz7xietBLDriV8YYvYMvgPNuF+2H38CJSQyl3TN+2HMmIKz/mbTK+1wPiSraAp77e7bGwcHcJsa7fb1lQxICfHLdlpXrtM/7buyhvxHQf1sY85L5onkOPaQK49otEMRptEkuTixJKQEnip3OlPcARDouf5cEwp8xoHxPlhIjIDBqv6bTZkSybzi3DCBIZrQdm69JB5jBSxow7zNwI1DnO4gUwJHODkNNuWb2nN9JcuA8XS8OBeBPJ4Ljof8ExHyG1KAL1A8gJSFBNgYSz4Lf8cBDevlDb9NPv/LYtyn+r/3arzXBtAN1HluHntHOXHLv5e92JgYulty39SfBlHEBlB3Qe4mWA3rvvzLg/+zP/mzTBgOiVxTcfffdDZC6no9//ONNQI8ckG+OKeOGPiXJ4DuuSaKH7NqBK21Gh1I3k6Qgnwz8k9AxRoxZJgCwjSSmqZPtunGWSVSy3emw8t6UP04ybYx2pC2mbWXyIevOcpFD2h/lkgDkubUciofNgCfMcFAfskrbJxBATtlPv8/luLQliXYmmPw7swK0v41BENqsB7zztdYzyA8Bur/je2bVWY7OUlRmSnwds5m0JfWHcpA7M6wEQQTFJDvdNmaXPCtC0LewsKgrx+/VhVfcrvH0ljp1T71BT70pL/dcU1H4jIqRuvXLpbMHdeKJL2n/2rPfdsaK62VGjcSM63S/OGPDhzS5PR4LJys4TMvBnskzSQ7f43t9n1fi+DMz0iQuXAZ7QUmG0VeXg+1wQKzxzjjSzFDvP6zJ/AGt3PMGjU9MVOmyJlf2qfuxT2m8sa7xPa9XeWhamr+kyeR5FaXJ9Ej93nazh77QrLq9vZpMbpIm+1RcmNbiU8+oOx5r7spTunzzqzVfrWt55RnNjlbVaeF72jc6TDLDfXBfCdR9LfviwTXIqz+D7ZmIy9VjiXHpB7CXxBiXga0RKPoelusze+rykTmv+CDwFf30WLB318G7cdtjzyPsCDBZ2YadYePYFyszsEf8P7+7HSTlsgz4BuUnHqVNZzl8n3W2g/KsI/EXvpD8xDhAoIiPASPbiUjsN7kIfcAntflMYi+4gi2kU28HSLQRfUwfY/zg7Is2tySAw4cRLNI3lmmz+sj9pw4wkmtJNIBt9A19dj88DgRw+J/Ua/yC20nQlDKBXyFT37vb1hfGmDpos8snWdbmqfgwZOS+Wt+95JwtDLSPYM/1PH/oDl08elrVTKlib6H+jFdNTlSrbA7dHG4XKor9Gg4d0J9XVY3V7Uzp4MH9mps7ovrytOqtSht+esfFDU2uTvR/TD/ZHIrnFRkO5n0wnjGPgNj12wZzT7zbyIoqVtAhL8uBa0lksN2A5feU7XJ8vzHb73kEsfmcz2dCh61XnojxDL0DeydZ4b6MKXqaHBuc9JhYF/yXugBeoE/oNmX4d9oObqIjycNpA3ZETJGc3nWn/0/+6bFPXgKXQAdyNZK/czlgpcfqO/3rvMSW3E9uLLm/PuTFsWPHmiX3KDFgg4LxW86at4MeQKsNgIBfZrExoDQSWuPf2vVkMNcOFJIoY4y+BmOl3LYzwemkY8C4cNo41bbjy2AMQ812ACRtEo/M/DvABOEBWJIQpDPmOtoEACYh8DWZMYWcpOyzvThUxsx1s3QziRDtTTLCmHisHNAbcL1vvX0onu/9rd/6revBfHuGnnHwLJqzu56ld6DwHwX0gBrBE4EVr3YGr3vd6/Sud72reZyeA/qf+7mfa7K4djo+lf8Vr3hF896Owb+z5N5lQMCS3Lq/EGD0CwDPQJc2pTNp60a2N+vIcYCoJMgnkUJuqd95DzacbUui5e/Rtf/IpnDKL0bo/D31oq/MJGa5SbiSAEPAUtdTJokraQPoJ/WbWFmHTAAIbnGIkISUD3JhLBI7chwSF8EQ2p8BUZJZyBl9Tjlk2ZCFdt/dlkxiMgtJ5t7lsWcY3YI0+xqCVpfjscCWCO5ctv9nooBymH1yHQSAzFT7Nw6L8/0mDm4Hz7wfTS/omde+QVsH1lWUfU1P7Ve345midXU6j0vFijp6uYqLL9OhJ5/SzRe/fp2EMYNrmbCMu5n5v7Zc1fV4bD1j4wOQktyChb7GfYds0j/flwE9y9T9nfWGfhJQIANm/N0myxFy5nK9h3v24FGt3/JabS7frOJIR+OZK6pWp9T7p0+peOpRrb3qLeodO6Dh7IbKqVWp9naJTQ2mTKqHzfOhO529KuXn03dVD3sqL/WlkVRaboNSxVShuatXdfDZxzR34anm0Ktcxu4xZvUGM3qMreXCuRL4F/SP2av0H+A7tuBrWHqaiS5szuUTnLtctwM9JDAn2ZL2nwn79GNtP+XfkDszggT2HjvPGjrR4qCegCG5Sxt38X2JmW0/l4Q/sSED+kxeJN/Jct12/mPf4AWYl/ZPW7PN9IXvLAu4EfIE0+Au2Z9MVmSSwuOKvbmN+Z5gEf5kG/RfJhmz/ZlwQBbwhcQ98BbsAS/xQ/7MUm0OY27jIvoBB0p/ln4XucPTrBv2Ce2gyriYB4kiC9drXoDfYLwt6wwCXScrFGiT5YfO469JXGGD6busz/ANl+8y0w7weZyP4c/owLgu9PyRe7Ry0y0ae0p1r9Sf8balWkXpyR1vK5Am42ltb69oUm2pmuxMmC3t36PFhUPqbO7RZGWyk/S9uqnJ6ljvKh7Vy++4vZGBsdaPrvOqKMbV7ePQbOThttv/ctI9XBRdITlK0Ikvy3MEGC/LzxzOry7vVa96VXPKvTkbdmhs/uxnP9sciucJGScfkBt6k/bX5snIOZMu2Bk6mZjHd/jmjBuSu7eX6nN9Ox5x26yX6LzLIO7ARrId2LflZ53jWnSTaz0uNwL6ZKv//d43AX2SU8ApM1dk2FN5AXPIFcaWIkxygMGkMmaQhAMwYLWDF4wznQmADugBCBCBDBwoL50ujgqCgnNM40un267Hv+Eksu5sa9vhtwEkHVH2DWKRAQC/A1w49SQeZLUZk5yVS9CgvSxdo12ZmUZmlM8sQGYHfb+fE+pTSP3YOj9iJP9cxu/93u81TsFBM4fiMda00w7XB6FA2Dndnj30BJ85fu3+QxJcjp8z/7a3vU1vectbmsfS/cZv/EYT0NtJeOnWXXfd1Th5l//JT36y2QrAXyaQckxwuBD8JBQEe4wbssvEF2WhR/k5ZUaioP1djj9jQhvoe7YX2aZj4z73JfU3yVOSy7T3tCfqSRtEBhDRJL7tgL5NdlPXaGObOKOzBNnYBrORBPMsP8e2CNCyDZRB+5N88j4dPGSGOrmf8QYnsg7wsK3rOOzUs8QJ8M/3MeNKO10msxzMnrk8v2e2qE0IbEsQQZcDuUpiyXjkEk9fazyBdKK3rBBwUEsA4Pu2yq7O33O3Vk70VdQzmu4eVs8H8fXHKjqPXZulv03Fygkd+uazuvn8119wGBbtyT2YzEi6T074QWbAB9fv9rGs1WUQ3PFYKNs5p9zTXsvY7WffKjoLaYcgkRTADgj+HUz2lo9r6+TrtbX3kMo9XY3nhxpvV+r+729q6vP/qNV7H1b35DFtdbZUTleajIfNLP3UTKHewMvqfUp0T93xLdLGQON63DzyrlRH9UwlDSYqex0VVUf9i0Md/ObXtHD2keszdu6DZQMoZwAAACAASURBVOW2E+ha9zkskMCIRA5j3E7AuW8ZzGeiFFJrefA9ZJYACB9uWbG8G9LvGUbf5/9geDvQphySAEnISVYQCJjI+7/HjgMQPRbYRCa0ExvBOrA1bRse0A5O09+DPdgW2IrO8jkxm/62g+8MtBNr/D14Ar76d+qm7N3alb6Qey0n7ifITGyn3OQu2AH6niuS0m8hM2acCThoI/4lxxI8T6xnjKzL4B5+hERi+kmSxQTJyD85Y8qJJJ0TTZkgSf+M3uV4sUKE5F/qEnaE33HdrBDhDBCw332BY8GtMnlpu6Wf6YPcr0zcpS9hxn5c9vTMsddqZe+SKj9nbK5WZyBNzdTqNPvofWiCn3zik+63NBl1Nam21etLe/bOac/iIfU39zaz8p6h92Prqosrelv9hE7cfKxJBNu2/HSibz1/QZVK9cc7q57wCcjObWIPffYPu3Af4abMyufsPGNGkoRT7u3TfdCyz2cyZ0MOrv9Tn/pU80hiv3qZOeMCdicPB/P8G2OZiRp/D5dHZ9ucxdfjH5KX+zuPrb8DR5GB68Jfoqu5NZiEqNuKfiYOpr0m30nu4Pq597u15P7GDH0i+UvrfXH8+PEmoIcgolxJqCGMKBKOEyVtOyKMBnDGsP15t4AeMIU4ZN1JuhOIs8wMgH1vOyOWxophUBZOD2NPJ5tAjsFyf2Z8cYrptFCDrC9BJgOTDBiSWFBuyoz2QaRcjwHE90FAk6AmIchsMEQu5ZXBB20lwMKRJKkxIHmfpAN6B9C7zdC///3vv35aavuUe2Rk0m3yd+jQoSbo55nDnIAMIUu9AnCTkPg7E38fevfQQw/pzW9+c3PK/Yc//OEmc2mC4jq8FJ+9tQ7oXWfqHH1v6wgOBQBHZyBASXqSHKUu5D2M+272koF9tq2dJAD0sYdsc36XRJD2YHdJILMtScjapAYs2K3tKT//ngQHWaVMkuSh1+m0sg5snfG3Xpqw+b8DCgcwJJ/cfmY08j6Xl3aRNkq78vcsL4N34+Ju8qKMDH6QSfYP+aNPvo8AvU08bLsElOz1ZeaSWfLEZbA2V90Q7OZMvL9DN9xPk1iWmDsocB0QUxIKOfPv9jbbV8aVLt//am2cWtRkbVqDyZJmFqalbqV65kkV5SMqdEDavFPLXz2jExcfu/5YqsQw2ygzg5YZfsnJPrfLJ2PzDHLX7f4xM+Jy2K/Jnnn216fvsfyMMQSa6KS/95gQDPkeiLivgYS6/iZoOfFqrZy+T5OFnqquz52pNTq7rvmvfEqbR+5UcXxZ4/64OWF6sjVR6ZVwg1KDhZ56cyN1OiOVoz3qXJ7RZMNnCkxUdAppqVKxsNqcWl3Us6qHffXOjnXqq/+i2WpnPLBNkrY8BiuXvGbbwQLIK74bXSDwBu+xEcsD7OcesImAj/HjHuTp390GYzLfJSbRB+pmPD2GBEp853I8LiatHIyHHhAY4f/AkyTq+R0YTMIi/Qu/JadIedvGCL6TM9CXxMnEEvAK/HB7XBZlgOtZfxL6Nga2+QNYRJ2WF2PHuIA92Dv+PvvBSpT8jvEmUAen/L3/SPYQ9NBHZJLB9G5yYjY8VwggZ/qTs6oZQLlsbIBxTG7ArHnyKrgb12cw5X6TOMgzUZAd1zLJldzL91p+jEXiCz7G5RivLXu2LxHwpu1xrgm+E3+Irfj+c1PLunDqflULA1WzlcqZWtOzXuFTN1iial6TalO1D+zcLlT1r6o/Ndbi4pL27FnW1GS/qiuV1jbWm4B+dH5FD299VXe//K4Ga71a0gH9E5c3tTWRZtbPXd+64PYQnFpO+F+CWVaC+DoSAJl4Y5YeHwn3N2Zwyr1xw5zSjyE2Z/M1HIL5pS99qZmhd0DvJfdw27bfTExqcyUCfX+PTmQcBD9LvPh/2XuvZ0uv69pv7HRy6NPhdEZ3oyMaBAgiNTLBDImiJIqSyg+2yw+ucrlcKpcfbb/5b1CVpBLFVJIuKYqkeXVFUbyiSBEEiJyDEBpodKNzOjnvvV3jO/gdDa57aD8AviRLfapO7bS+Feaac8wx51rf+tC95Cxug91xBPV+9bgz4HYbJIv8np0X6GZya3ZRgUOMA5sFg9x3fPwHFdDXfs223HevbbkHJlUdipcAn84N48DYCNAzewqgZxaRIBknnoEOQJ3GArEFiEtHQz/8PYaXdWOofIejgZQDwhlAMc7SOeOUSmfqunOMGbDRTgbB9GW9oIjvUu659a0cf9lXSBH9gZgYMNNJuR0AKtssVwGpD5KAQ4NkuH6IIs7c1xDQe0uUA2gfNlf+/fEf/7FeeeWVatuW/03C0qm7vINrg7i3w3u13BlX6wkBPfOepCaddhInE35ncx988MFqq5ZPQf3a175WBfQOFHyCqn93eybB3rLlNhkrsnedGRwDqIB/CbDoPGOjvpQHDqT8DUeOfeG80wGlo6KPOW/0lX6njOlbBpPMY1kvdZf6j+0w/lI26HvKj7Gn3fBdtpN2kw4MOWHP9AkCSTDieXU233rElvPUD95jD6lHpS6W8+VrM3BPHKA+5g3HDp5hTwQW6yUruDZXMV2eJB7zSbDOoXaQQAgktg85xmYI9NBXCDAy9/VuD3LBGDhoDIyyrRNUQUZ9rbc72ubm6i1duvd+Le0Z0PK5HvXXR9S/sU+1jlQbu6Buwye996jeuVXbXpzQ3vOvV0QkA0vX6354Dgke/Orge+fOnZW9muS5H8YIrsUH+XpOuod4mWiSlMB3WEZegSJQSbx1nQSI6C0rgpzsTGKlNTiii/f8nlb2DFbBfHe2o+WpZbXOnpdWpOVt42ps8up0V+2ZFdU7dakhaUBVsqM5IDV66tLlHm1/7WX1XH5XfujU2cPHtLy/pebAlNT17TFD0tKghk/M6Ibjj66tFKEj7ErJgIZVT8vG/eVWBFbwPXYwnYB9PT0nEIEDYJPomb+nXX8HUff32CIBF/rDQWmJqZ4DglD319f6M0kUv7fvcP08rs7zkafeQ5bBpsRT7AhfDeZSFpvl9yyHDMDlsq7EtFKX0jeBO+AB2JMBL2USs3IOMghJ3kN/6Ru6nuUJNnydk9g+TyaD78St9EmWOTbEvKQsjD08gi79A9iQQTDBEf6CVUrwD5xjUSb7D2bRNnUhn/QjvhXDfUKOyDXrcL+4Xz35VznPxiR+z4DMdXkxIpMNySNypZZ23Wfrvz9btzm4FN7JPBrnM7GJXpHYta+bGtquC/vv0spojzpDXTVH6urp81MMnMxpq9sZUnulo9pEXSvdRdU2TKu3t6tNmzZqcHCz+mvb1L6s1aeFXJnRwsSCPjP5lO68/dZqvv2sdwf1JyYWNLfcqQJ695MdCYmn7k8m00lMc1hnBvAkAwhE4Ra5Qm+9MEc7cOBAdSieuaXn0vWw5f7v//7vK/7mnQSuC51Ft9KWkT9+Eb9Gwh8syvkj2YCNeHx+j46im3CpPFyUvuCjaBc5uJ5M+Pg9+Icd0ifGzY4RcN/X+D2JQePhB7HlXr9mAb2uBfRrtLV26NChavoADIw0AT3f43gxEJQOcPX36QAhven4aR2HlIEjzg6DK4Ma149CQ8ioD0PAEHFg6bQxcgzTrwQROKMk4vldjivlhGGnMwdU0jkwFow8jT6BhUwd9ZLZo1+MJ52jfyNZwvXIHjkxTgJ6tgMRpEDash4cDQQO5+U++DsH4b6H3ver+7/88wq9A3oTiNOnT68F9FmOgN6r/d6a7xO0CejpSwbByCGdtfvj/hPQ33PPPVW/XnrpJX3pS1+qHJMB0QG9D8XzfVp2Wj/5yU+qLPR6ATh2kQF22krqepLTTPZAJMq5T/tJ+yJ4pe4MWpIA0t+0oSRnSW6SSJL8SaeBrmaf0lmVY0i55FjX0/UkndgH4yg/Y19pTzjClC967HKsKpcBPfaUKxr0BXkjrxxfiTtlIMMYXS9bnpkrxoM9IScwjVUE6iBRhjwIQukn+u3r3BYrkNgEwWtiL4+ky1WRDCAslyTYEKHcXsqBcu4H29xJIIB77oNJs4Nt29Li4KhOffQz6o4uaeV0U339A+rb3K/6Qk0amVCt7wl1unNq1I9p+4tL2nnylbUtwZAbiImD9gzo3B8H9C7HffW+hcbjgtCwrZi+88gqnmUPPvrVsmSlF1LEHPiz37PdmzmDfJn8ktC2LC8ffVCzH9mnTr2t2lSjOil6eXZRfZcntDC0QfUtTTX661qeWFZtsa7mQFMrfcuqLzbUN9Sr1nhdjeWmxp55QSMnXla909Zi/6hOHHtIzW3LavRNqNt1onZYvfNbdPCVN7Rl5szagUrefu4/5h1b9iuJL7CWufOrx4+ege1s80UGJLPwmfheX0cSIAMlEiD4HRJY6eeSWGMf+Fh2FGDfBC9+dWBgXfP1nHTPDhV/n4d0JSZhk9hoicP0AZzBt6R/ApcSrxi3+8a26nJsZVKAehJ/8OWJIYlBtJOyxPemP+D3xHJwKMcMpliGHECZ/XZZHp1mncrfMmjy93wmecT8I394SNpQcq3UC4IWgiXkj79C92iDueAz8+g2Uw8zMZJ1sFqcvgyfWOqM5UBSymNmVxMr+G6jTAL4Mwkz6gO7OL/Hdfk3EogkW90nX8stR+m30FP/ttA7qlP771d7x5C6vR3VBnxmSUf1hneRLKvb7dHKVF3NWkNqrajbO6/e3prGxoY0NDSuvs5mLV9sa3Z+VrNXZ7Q0saRPXn1c99x1Z9UvB/Q+FO+13uvUXl7U6Kln1nwHSU3brPtKQO/5tayQSSbp/B4fRrIuuSk7z9i+bz9w+PDhaoWee+gtV/sdL9R8//vfr55HD1/EbvyavhQ7QB/TprjFC9v0dQTX9A3/RJIidQYfRBvwDmyUpJHHht/GHrjGZdFzkiXoDL4dHfD3jI/dIfTHPu+DeGzdtYA+0f/X633t8OHDXRw9wUMG2DgNjCUdEE6oDLbSCWDg6XySgCIuSEA6+STxGaxkwOnraJ9xEKRD5iG0BEu0CYDjWAChJPg4SAy+bAsHxZjLcWTgtB6ZoDxAkEmJJDY29CRWzEOSDcZHH5kf5IjTpx7L0QCbjhUy57pwrvTR5B5iC2Dt2LFDDp7vv//+KoAu//70T//051boDcb0Gdlyyr3r8kEsBqUyoM+5g3ThrBP87AS8Pct98q0ABvwvfvGLVeaSe+id7fVjsDz2H/3oR5XTSv1KHUxdTkfPOFPGBKKui/6WgJy6BzinDWAnJFLyM/NEEFPaB20mySmJKTpYEpCS1KEj2TfaS4eWCQi+z/lYjwxnH7C1kkTldcgYeyDIJqPvebUOsfWclXvmg/Zoq8ScJI1gQBLk9WSAnWCHOH1fB3FIfITgJTkr7TkxlmCMYIZgB31w3WxRZS5dFhyB0LjvJuiumy3SJmME6uCKy2HvbGH3NWxh95hMSlgx9atXyf27bWm+f0Qn7vu0NNLR8rsd9Yz1qW9TnxpX6+r0Tas+9oS63Ytq1O9S49IBDZ+9rP2nn1S9s7J24BLYR0DvNiC7ThpArN0vMMJy8Pi8muM+ksgwzjh5xw4FVtY8TlboIVLMFzLn0EHmw2P0bx6/f5tpDevsrlvUN31Btfk5Td1xl7pDXXXmutJCV+3ltuRDuTvSQn1R/dv71J2RarNSo7+h+mhdtbm66s2aamNSvVVX40pL23/yHWniguojm/TObZ9TbXNDteE5NVo+obojdbdp7ERHN7/z9NqjivIpBp43ktgENonX6d9cH4nxDLLQdb5znXmaNzqSvtVlEz/BZ/CKlUr03X1Lf4q/Stz078xL6pzn02N2QiK333uOXA5CjG8BY+EEcBxeE3fKMqUvo2ziSuJ0GRAmPoMTyCAD0/Qh1JffWRasZIOxBJgub5nYNlxnJkXSr4M7maTxtciLOUiMTXxyuwTwyJYEHAE9OzyYN+r33PiPhFFia/bRZeAdHj8YC77lmQqZRGCRAfsn2VqOn/nkHBF/JuB0e/BHZAx3JdD0+J1AA2P9vXWRXUAeVwaIyM/9IPHshKMDVrdn/c1HLoJHLg8GY1dum636bqent0/tWkOnbnpIy/0dLY8PqtbrA/F8G8SC2h0H9S3V1FKr269araNOY0k9vS1t2tSvnp5NGq1v0szZGc0uzWrm4qzac219ru+SPnp0bzXXL7/8crXY8Xxtu3qPP6b6ymLV79yl4HIem8fEbQLYv+XovnJrAed6+HpwOm3KZeGCrtNJep/L9PnPf756BLHlaZl5p44Xfrzl3qfce6EIe8H/Jq/wddZVviPhBE+AT5BUYrcbeof9JWYQTGNv2AS4CMaBv8mlwQL0PRcfeFJNlodDwlPA28QIZOqFq/f9d22F/n2L8JdVQe3gwYNdHBFOBnC3MqJ8gDDEH9BDkTOIpAyAmuQ3gxgyVesBbwZCWZ/fY5yAAYaHoaLokBsMNQE7jZP2S8LPmNYLgmgrnTbXrxdQZV1MNv20QRvAcYBJLNxPsnwQCeSRBIL6U5GQSxkIMR7qhVwxx6xaQfoAaDLOqR++J93BMwF0jt0g89WvfrVyDN5uz/3xGdC7D3YEJuRehXOQ4KDe3/PYOpwt44Zop04yh3YCzub6pHtvu3/uuef0la98ZW3Lvdvwyakm++7fP/3TP1UJB7KxCZK0S91l8Jo2kIGa36OjSSBz3tNZIA/qYJxJznMumfck0ZBh+poBsd+XuozdEiBSF33E/lIe6DrjBhtyPulHaRc5d6U9ZVvYdAmIOec4TYIsVjM44R65US6DB/qV9THPSbbpI/NH8oi6mN9MgBEwYb+s3uWKZ44L2VMnhJe58isrISRx6A+f/YodoMNugy2yrKCw2sYWfZKiBEEECNRBXyD8bINm27mvt62yOrM8tEHHb/+4tLGlxQuLam2qq3eoX83zLalvXrXxZ6TuOan2YTWXDqk2WdO+469q0+Q7a0EIAYmTDQ7qIb1+hTT6XnruFcQm/LvLE/y7z+6nbdyrt+hr+psklAQiECwTT1Zda61erSwtaPm9oMRlZ3tHdPbALVocGdfoy09pZvN1WhkbUaevR6p5u5sjk+rhUeoOS53etroLkialRrNeBfQO+OvtumpDtWoLfm2mpvHHfqKRy6fUafXpwp5btXDdLnU2t1Tvn1K9saRGbVT9by/r8KuPa6hvNdAmiMnVUwJ7j9F/4DbkknFmYG3Zs7KGHyOgQWe57cL1sp2esqV/s05bjmzFTvtBx1wm/Wgm6rFFdpFhB26bw/EI6Hn19QQbiUPYZfo9xpQ46e+wVX5nXIn92Ab4lxiATv6i+sE6xsdcJM6gr+6bx81hlSVPAlMzmEkexriTB7nuKiDs6alkz0ppzh87+MAV7MaBlPvJaiOyg79QJ8GI+04f4F6ZUGDsqRskmfzKM+kplz6OucwxsrMAngTGp327Lt8KQHIzE32JJ36fiQqSSv6Oa9wO5z2gE7Tp8cKfPRbzG5Iu1l8wOs89Sp3JpAc25nkGh3vGturq+FHN7jqg2sNf19wXfl+dRlv1phOkfs776vPom80+9daH1V3urj6Hvr+mLTudAN+m5nS/5q7Oa3p2qtpuvzK/ov+ueUp33XFbhZs+zNj/LzV2auCdp9VZmFk75M0yQP89ZvMuEn9wfPAmd3ehGyTg8JUE1yTnLSsnCbyb8vd///erw5fRN9u7T7n/h3/4h+pQY6/Qk8B2PdgSnCZtMu2ZNnl1/fg7bAMb8/y6T+gnc0uSCd+FLsNjSDaVOux+MMfwM/qd+Jz8K7n1evzMu8c+mICeUxVLFvYr+rm5Iq0e5/Hv/q+6h74k2xmwJcikEvn7DCIxmvwO0AVQMwDx9UmwMiDC6ZCRwuj9PRnVnLkSiNPB4ThdBsKAY0zHmUEVGTDGQkBcAkMGH1yfjhp5pawg8XktWx4hZy7DqoZlR/YNZ0G/IUOATAYI6exxcDjTJDHcx+TvAJgcP23wG5lJ1+/vTJrvu+++KqD/5Cc/ubbdzX20g/3617+uF198cfVerBMnqgx3BoCuHwLv5IBX1lzWsjZwp+PIAJI5AUDdHo7FK/QE9F6h9z30rtMOx7sAfAq+T7u33HxonhMO7gf6Rv/QtZxTwBYny1ygj5RNuQHeOSelTqT+oRvMFwEnBJzfIcZuM3WAPtBeaavp8EqbTntfDx3L4B3nTZ3+nH1JMpLOCV1NOZb9pDzY4N8J0tnyaxlx33UeipckFnmg46WtgkvIAnvJcpncTDwCxwisIYHYEHqKfvKaQQ2OOgk7xAcZIFf66no4Y8LXuz7/257RB/c5T/33b6zWo9sQIdfrfwJZCCqBGQkMAiu35V0vHIbUHRjRO0dv0/yezVryjoDeGbV6RtRzZkTNnhl1d7+tri5I2qd6fYeaC0Pa98LrGrv01tpjsdymya5fTRAtSwcR4K6/M7HzIUhsv3b/Xc79MHZAxPxqQkiQj52aMBpXsGMSHGCrCRqrJBUej+5S39KU2jNX1/zVTO+wLt90p5bGt6n19nltevUnmt14nea37dHylnF166tLHI1mQ90eqTvYUXelq5Wr7ere+uZAYzWYX6xL/V1poFYlABrnZrTz2R+op72ouaEtmtx/uxZ3blZtw4rUmlVdQ+o709GeN1/SxqUra892Z9796nmyPLifFZ/H+LAb9IvEED6IgMX6RsIMYk5iANslkPVn2gEPEhcywMLGwdrEKII+sBMb8hyzpR5faD3m/nkTWW4/YTzIhEQFvhw9T/+bfhqs4Dt0j4Den7lXNrES35R9L/lFScKzXcom50k8gEMRsIA7XEcA6vG7XvfDc8lunAykSdy4LPacvI2AHrxkhwpjJLAG89E39y3lj9+De2FrmWhFvsgCnEEOGcRkH/Eb/p3n3ed8JGfjKRjorfUFnSWA47fEdrAcmXr8JEoZW/oW5IVcmD9k76CeoJyVeQL/DCDxc4yHpEWFKe8l3tQ7oOUNu3R5542a2zik5b4VdXs6qvd21O16Nbqtet2cZkA9rX51lmrqLEnNvgWN79ig4ZGdakz0am5yXlPTk5qfXNDKzLL+h/7Tuv+eu6v70s2LvBL+anezGhNnVL98co2TpR15nOyOg7di/6xg5y0x6AMr9nA4/JVx2z7dSVqfcv8Hf/AHFW/DHxv7fe+8n2DkFXr3lUNQkw8yx2COP+M/4XvwWnbAkEDkFRx0HV4wSI6Cz0V3kp/h30ly+Tq4LL4HTE7eju2ChcmB0Pm8Lu3f8vRi2Pv+q06Z+zX6uxbQr01WFdADqkmcAaMMNNLZYNCuCQXju5IwJ9lHKVHqBOEk+YAgBgRJJVigniQE1JnjSLXM/uEoMpmBky/768+QGgCBstlnQIw202FzXQZEOP8kWRBsnC5O0oBFEA3RwflRD4BF3+hPOkcIAf3OBAmgltcDLCUpo26vmDmgf+CBB6pT5XN8BnEH9D6R1AG1nYOz4/nnMUDgvXWXgz1cfwb06EGZZMFx40wNuj70jnvoX331VX35y1+ugM4yddLg9ttvr3YDeOx2Cr7PPsEYeSGbUp9T3gnw2AIgm/pQEsS8LkkL1/oVZ4Njoo+U4TP6ULaXdp1zmm3kfOW8lI4kCTDlMhBOskqwkHZQtp92Aymiv1xHH1I+YA1ZdTt+kwm2Bpu85dZOv2dLW9pP4kdiUmm7vgZihwNnnv0bhJCAqFy9w27yGn9HAgC5EZS7HFjDuCECzDf6YFvh+tyeDqlhtcOfObHedWEzbisDeo+BQMhtILfcJQCG+pWA3gRspadPJ/cf1czhzVpauaxO+5x6enZr8PxuDbcvaPaIV3TOSRqR1KfW8nXa+8xb2njl7TWS5fYgz+6759IYYOzzb05O+CAvY0g+is7j8Uqwk4UEKZlEJtD1q0m1EwLMQSYyfI0xC6Jp+cz3jmpQK2q/tzrltq6qT5dvPqb27u2qn5vXnp99U8srbS2MbNXk9bdpZcs2tb1a1lNXt9ZVt6dbHYbXWexqZWrFm2DV6+dgz02rPtirua071K611Z3tatvT/6jazGVNfOjjWtkyrnp/n7r9Uq13RVqqa/jcpHaeO64Ni6s4msEZPhJbYxUdOwU7CcwJUsF4fH4mvi0Tz4P1x08iYdUUHfM1lhcJr8QNAn5sgPbBHMpic+CqP6dv47YPgsVcpbcNENATaGYSGC7APGfSAD/PKzZaBmnUy+/40LTHDHBKPMnALnEf200s9Pv0L9ghtpn4YrkkjwE3Et/pM3wqA3vmOeWNH6VP6FRiPvUT/LIjhHpYqEkcpy18GjIkuEMu6wUw+V1yKuYWDpeBEfVbF8wJsAm3l7dn4OPZTQDXI3B2ndwzD96D1YwFefh3EikEtpThkZJun8Qq+uOyJB4tJ5LROZ++JnfaYFsnd9ymK9t2qzPUVre/o3qfNwmtHoxXq3mXgG/Daajb7a2ettHbN6stW3apv29cA0sjmjw7ocmZSc1NzKk909b/vPmK7jl2Z5Uw9UKMedMzte1amJ7Q4PHH1g4RLDEDv8uCj+XIUy48prx1CzmytZ2x+FpjFqfcG2/8xCIfiudELnPvvj388MP6x3/8x+oJSsbzcmEKvce/EcCjS6kz8G/Xnyv04BUcnAMQwSHXQRn0CKzDv6dfh9+AbYlNyROSZ5AYoKzLkUwCcz1WlzNGX1uhTxb77+99FdATJCfRQxQJ7LlKhUFDKggqMnBFSTGeJP0ZmCXZTyOCNAB8NlrqwmCTBNCHdCSAbRlA4LQZB9emk0h1IMijXZw25KQMRvJaxkfdyAG5A/ouhzPEoUA82RqbMoWQpUxKYkHgk8ERTh3ggACxtS8JEW2k88L5ejwGX6+G85i4MmHx13/919W2d9/z6hV6k/EMDllhc1CwZcuWCpgdKLgM23uTkCJndJXXdJw33HBDFdA7yXD8+PHqHnpv+bcsnDS44447qsDAsv6Xf/mX6j77EmQBySShzFvKPclTOc98RteYS+aCuhPM+c5l0h7TgSahFXltpQAAIABJREFUSlKc79Nu05aRX85B2kgmB9BXZIHOZ5mS/ELqMpmQ9pjypL/UgR7j4JPYcp3rwjZMcEwk2GrP1nvuP8RR5zjKBAZk230oiXT+lu27nxBpypAMow6wizl3/egPAQTzzqojJDRXyJgnl2WlkgCDVQ/bThImSDkk0tc5MMaOwFN/JvClfhKH/i23pTL3EHPXYSLF7pqlRksnD9yg6cODWl45qfn5U+rtOajBKzepr7Gszl4faHZStfqS2u2meldu1ZHH/1VDc5d+bst9rkRyMJ6Dd1b1TOwcQHo1Pm3Wq/e+BSADD35Hf40tXvUxISQYYUcDRBRCByGz/CGmbLtdaPTp0qHbtbB3j2qzdV33wy+tbj+VNLPhOs3tvEGLm7aoM9hY3XZf61SPo/MJ9p35jhpnr2jnySfU42fPN5ua2XFEU9v2q+/qeW167adq+5FUNzygpb071BxsSbNSbV4au3Bcmy++pebCjHoaq08w4VwTSCZzTzDgcfEEA3DL+sdODPQS30PyBjuhrD/bzghUSPb4d8g09ouekeTKYKp8T3/z2kzGWMc8126b+bSuW595vCn30xMgJN4wjkzq4PfAsQwSkQd27Vd8Knabtgx2Jg9Jok494AW6WNaBfREkJGfCL8M9GBNcAfykn2AkdfF7BrmZmEl8L/0JAUn6C7CdIClvFUIPaTM5X+J9JkV8je0OXAI7Sx/FNdRpOSR/Q4ed4OEcjtT15DskQF0HfYbfun3sijqTd1heZWIUnXd5AnK3TTLYWOa22AGTwayv4TT49DkkOJlH/B4Bnftx/ODHNDUwrO5AV7XRmup9tepxl43qXvp29b7ZbFWPv+x0nQDuaveuQxro3aDe+V5dPnVZUwtTWpxZVOvqlP7Xgz267SO3VIH8m2++qeMTi/pZd1y1M29q06mnq36al8HF3V9uJWB87hc+GN5qvwK2+neSKmlnGdB7rF4s8m5LH4p3/fXXr/lPJ27/7u/+Tj/4wQ/0xhtvVH1iEQFuS72/aFEmOWUZTGMP6CuJFMaFvpIs4BwqOFvJkwjKwV9wLHUKe8GmwBPKYBNgEAk+Pnu81vsP5lC83gxffvXfNxevbbl/b5Zq119/fXUoHsoImU5CjmLjSHByfJ+Bd5bN4NPXQDLKQDaDDLboQBwITCCxGXz4fZJUlJsySR4wGIyNAD2TGaXmAqQZEJSOmM9lcI2zKetIwpDBTTpbiHbK1fUbuAAqHH4SWN7nfBLU5Ly4LQMuYEt5CBjOlXlxvemkCNpcp1fGjh07poceeqj6T+Lict/85jerZ4U6SHdwbYKWjpqMtAmbAdxt+p4ov+I4kFP2ByJoeWbf7Dh9gAor9N4V8Od//ufVo+lc1kkDr9DzyJ7HHntMzzzzzNpKJTJMIsd3SU4y8E4CmWCeupqAzVxQB/Oc+pxgnzpU9mG9fqSOlHqfMkSHcj4Yd5LHJJlZN2PFPqgHfeJz/r4ertDHMlmVAUipizzWh6CVlXjPfx5MBGaVduK2CMJzztKeM+B2PQSYEDWwB3IMIYUQECRjE2ArOJX4RBADTiah93vbgkkR+s59mO6DZeBg1naLHGzLJrV+taPnZHD3zcGv7c7X+c/XQShdPxjsupg75Oh23Vf3xW1aJq5vXnWdOXyTZo/2amHxX7Uw/656eg5rYPpu1dVRY9cZdfWqGvVJdbrD6pn5mO584gl1Vlafl506ztwQNHIiu8vt27ev6jvBHITdr956id9gSyv99rUeF48eMin0e3QMksxuALZwJg6srWjW6prYfkiX9t2oTrtXBx79y7XAot2Vuo2Wpg/eq+nxverUu2p32moNtaS6tDKzop1P/J0Glla3/VZjH9qk6V03a2T+skYnTmp+YV6LrX7NHrlDs9ftr+6/H3/5UY3NnFWtvXoKM9u+CSDwY+gPhx76e+O8DxX0dR6v5ckqGH1A17nfFd3G3m1T+BKSK/yWQV9iCuWwb/wKdoHsE3NKO+VALdfrvrmsX02iq8dtvXdAHs+nXpsj6ecej+rrCf4yOZo+GJ+SPCdt1XVkIg9ukviYZdJvJAZa/iRZ4CF+XS94Tlvwe/cXnwln47rEH+pNGXO9r+NWHMaTPgBZUX9iNtjm7+Ap+C3PN0EbeJbJBnQMDPN1xhPuQwZ7/Upf3YbLuL/sBEhMYr5dDuzy7+grOspvXlDA7n2tv6cO5hOZJ59CxiRbkRf+mMQg4+ZadknRFtdbX91nTrIn8CTY43wMgkH4r9u1PIzt7u9bR35T88MDag92VBvyoZt1NZpSs+F76H2cR1uNel3drp+X6cMTR7V10wG12r0anJMW335LZ0eGNT85p+50W//Xh/p15OCBii95y/3zF+f16sBebXjnaQ1efruyOZIR7gt4m0E9mExSFN/lMeaOCPwM80lC3thkOZoPenHmD//wD6sdlfw5aP3Wt75V3S7phRoS4v4dDus+WHbr3VIKRmFH6X/wh2CB5ydjIpfN8bsu14OvAgvgdO4bugwfJAEA7qF3iTslh8KewffETH5z4vuDeWxdXxkK/Wp/bi5cC+jfm6H/IqDHsSTIZZCTYJrBAgCfTg6l5pp0SK6TtjAoGwOrwwAFRoAjySAhHSbgkI6JawmgEtxxQjj0HAvgi3GmNpcElzHSLmDhcpCsDEzWSwi4foOGAQ2wgEgkweG30gnTzwwa6afrZfUJp+fr7dTImiIf5sSvJTEiiMFhAcwm874n3cH8b/3Wb6093oV++xR5H15i8u9sqgP6DM4sG9fpbdMGcP/lCn2eSJvEIp1/Bkoel59detddd+k3fuM39Pbbb8sn7RPQuw3fl+XH7VlGPlzF/zhk14ucSh1JPSgD7vV0hDnEKZfENecjdZV2mUPA3fOG/FltYO6SuPl6dAGdT6Lt37FTrqP/lEMn6TN2wrUlJqT+EwyUZLm0TcphQ5mIQgcZC+3hsAkWWAGx7UD4sCUIZBJJ1+Oy5QolAV2O03X7DywCY0i+kUjCqSNTMve2IVavqAOSnHJkXpnLMkByPSZFKT/PLyv0BKHomX+zPRH8+HuvcvrP3ydJIdCHKIBZ6IHlwWFHbEX3WEwe/O+63I+ekTFdvuk2TR2paWHxec3OXdDAwC3qv3Sblttz6rv+tLp6Qq3mrLo6qOaFj+uuFx5ee0Qc5A99Yy49FjDAZRzQ21bdtl9dzjbv8WWAU+5KYGWMlSPkwTXMITLksCrszUEY8+6yi6M7dP762zXXGtCRJ7+h5aWlSr7gYqU7m3frxO77tNTbVWu0R41Wowrox068prETT6wlntBPEjIEnFV9m/ZqqDOnxuJMNb4krOgNdsN1iQnMneVqOXm+sDd0259ZpXQZxpDklEBkPXv09elj0kcT5HkXSeIfux0g3OCu9S2fMuD2PC6SAZB0X+c5Ybu9dZOVusSw9G3YNuPKctgjNs8YCNhK/MT/lPhLPWAB8sp6mC+CBpfJOaF/BBxgm69DzgTvJN2coOLRjehsBoEEyeB9BmC/SP9SPrTn7+g/PgI+4u/RI2yFcWewwlg5tJF+Mj/8jk4QMFFn6mDOJX7T32Ud+ArrkHE07TT9rtsveSdY7Dr8O/dEJ2/0b9ZDcyHki+ysp3v37q2uc/u5A4bzTOAJrtPcx1vNsRuXycSj62Gc/u3ygY9qeutedUa6ao03Va9clnHC2+5b7z2T3smOZXW1pJHhbdq6Yb/6WgMaPj+t+r/8R72x4XpNjWxWvVPXF/Zt0YHdOzR49qVq5+Lzi4M63rtTu1/8rlZm/u3xkOiD5cXOHeYYXcNHkYAjacyckaBDR0hUmqMZt7z44gOOf/d3f7e6VZI/czkH814o8qP17Avgq8QUBLnsOHPfSHa775yFQOIEHYR3oAssEKAH4BBz6XrBbepgPjP4pj0SSOBE8iaSEOn/4cd+Ze4zxuJ312N5OsHxvv+61wL69y3DX1IFtQMHDvzcY+twLkn0k4RifAR4Vq4MLgBIAh4MDJAFTDH6VM5MCiTJTZAsA4vyehxskgrAlSAnAy3Gi3M1MABW6ZRLh45Buq4MKFNuyIX6MvhPB+c6CDKcfUV21EV/k/yQHEmHxhhy7P6O7CHZX/pLgoDAkQCTOUWW/M4KDSTL5U3UHCAT0LPygD77Oe/eHuVA3lu4HNhn8AlJ4aR7t0VAz32/pZNkziASKX+37+1ZDuidYDDA/cmf/EkV2LucnaXvsfcz7/337LPPVo7LsoXYMF/paBN4kwSkE8PRQvYoV9oSepWOD5LE3Kfsk1yWAf16wTO6iXzSRugvfU17SgzC5iFVpf6jE4w1+502yPf0IdtPYkbb1Ivs0s6SHJKoQoaQAVZyOBQsZQymMK+0CS6k3SA7CL71A0Ln8uwC8HdsP6TPOQZwEt3CttLZu++2TX+XuwBcN0G7f6N9nDdz5z6aMJhUgiNujxURDs+j35YRK9AQcMgXAT24Rv9dF/fssorrVXK37cCqb3BIjdvu0rs3DWqx/YTm52c1NPiARl/s0VzfspofnlCj+4hqDh7b92vLa7t0w5mXqilwm9yn6v5jiwSjrPq5rEme5cUKl997PL6dJx9r5/Fx+J3lxJg9HusG2+4JUCDsjB/ixjwZi5gDgtuLB+7T9Ja92vT8f9bwzNm1XQbuP8ke9fbr7P77Nb9tmxoDddWWaxp87UWNn3p2LXjAXtC59XwfskgizWOs0DdILKvyzBc7UaiXpEBeh59mjG6HBA6BYmIGdgz2pj9yOXCKYB/fhA1DwLErX2Pc904CcB8+4LosoyTR3HbBdnuChlyxTaxJDlBieXIV+p2Yy7iZJ/AC/EjsA68S7/DRGWiDr+BCGUhmgMJqM9eQuEHH3JbLk0iE+MM//H3ipfvINmLaQZfAFMYEphlb2DaeAX0GzrSXMsjAF1+BnpPUQVZcT+BVzh/6ihz4jDywZfqH7pEIIJCjnXLe0pclXqffIejiWuTq8syB5cR7r6RzmJrbBZN9ne0TWbGggLzZPYl9gdMeM1jmPly66XNa2r5NGlX1HPp6b1f1lm/X60qdHtW6dTV6OtV2e99TPzy0Sbt2HVDfyrDG3jqt+kuP62SnX6dHd6o2MKj/6QbfX9+jkUtvVo/zfXhmUG81Nmv7U/9Bmv+3Q4rT73p8af/pH7kVjHMvWLDDnpMLWc+dFGFnmW+P9HPov/CFL6wF9L7OHNK80k8ockDPYaiJo8xTtkdiB3vB5vicfNjjsZ8g8YWOkTjEJ+FP0Lm0e7/PfrhMco/keHAh+Bx2CW65P7aLkk9lHR/coXj9SQV/9d8356+t0L83S1VAn6Q+36N8VhrIQhJ5HMd6QTAGkOQWBS8DztLBAqAZvAB8GGgGAEn6k5CmJmIoOIn1nLjbLVem6T/BcDo8QD8DhQywLAPqS4KcDhFywEojGVwAg/YBHRwo85HOLOcGgABECMzye2SJI0OOEBjmgflxH2kfsmUw9wq9D8Tz4SUGwfzz6rwPnjMI+5mm6wX0nmc7QbaRuYzbhNjRfoIZfUan+ExA79sA3B8nEv7sz/6sevyK++6A3lvyveXesvHBLz4UrwzokRMEF+Bk3EkQ6QNlk9D4PfPNOHDakGi/rkcyksAkcaIPqUf0r2w79R1STftJ2pI8Mf9pryX5QT70i3FSN2NlXIkDSYwpn/aMTZR94jNkIgMUz7tJqfXRusTKOHqRBAQZpcxyntwOhNfjJtjGyUPQc86yT9SVK0rIHh2BbNIXiBuf3W6SETAYHHA57kP0ewJO12M5sPKeARNz5jJ5WwLE2uOEgJCYAzdMyMA7B9Puh7ev+juvkFheG47do+Mf3qIlPaLZuQUNDz2k4R+elHb0a+W2afXoCa10x9Vd+qyOPnNWmxcur23vJymSyQYIVx5K5Vt8WG1HJp4H3/NpMgihsvzYVk9AwxisH37vcbguDhf0e2yKgB79ZncGyTm3szyyVReuv0v9597S4DtPra2ggLmW89JKWzPbj+rS/tvUGKpXj7TbdOINDb32SKXy+FC/Z0UWQozO4HMYm+eXlVp00b+xjdq/uS7rBP0lMYNNG6fxIdgeSbG0Rd6XAV4GORloMicEbYzP3+e9qPQ7cRWZe75ZdaP/BGvYo8uYyLPt3vPJTg78LvqauAuGIAewNDG8xFL66rKJJ9RFIJ1+jwAn/Tfz5/6lr4YbIDO3gx76N+SW/ti/44+RCTgFljA2vxLMJA8Bn5g/xgf3oD/+PQMM2kFmuWAA/wHHUv/ASORAnciRz3AhyiFf+gvHy8QF+llyUWwILklAbXzMIBQZwHlTdwi+uUUJzuU2y11hHjfBuF/Nabj9Jf0uPoL+uj0np3g0mtsgyeiyzInLw7Hc/uz2GzV1y33V4y+rgL5VU73HZ3Y4iPdOPOtsU+qurtJv2DCiXbsPSZd7NXLxqnTlgt5ojml2ckb9y/P6P28eU2N4o6bPvqPnXnxZT15p69TQPm1/4f9WZ27qvzjvxP3lEaP4D/eL4NPfYZuWeXIXFqjQV7/af7s+X+9t9kePHq1W6B3cw0u8SOOdn4888kjF3UjconOlnYCraXPYDzzB/SL5gI17bO4PeMIckGR3/7HBxEz0NjkQ+IWewR99Xe4Kcl9JDmWswc6Q5BTYgcuTcP9g7qFfPc3/1+avOXMtoH9vsqrn0KNkZAFxyhkEAu7p/DNzjtNIcAbMfQ3XA5gQ2/UCkST0OFOMFQDEIABsiFc6QgwLIFhPQTGQdB4YYjrjJDSAcTooHABOjn7a0JLsuxzklfqRP/J0/dwDCglHXpllTKdAORwqciERgTNBtinHHAfz53qSYFAfZZkXk2MfMucVegf1OD1k/b3vfU8//elPK8LtVTQCeuYd8gt4Gty4h94y4P465pvxMQ7GDQjb2e3fv79aoXd/TPh8KJ6B32NwQO8t+d5y77b9DHr/hjNyGWS2HiEsEyg5P+hN6jT6ngSWcswl81gmC5J8Evz7uzL4Lx1ZziHzTpkcU+oGTpDySYKRfX6HTaPDOKG8PokgdsHvOba8Zj3CTN/TIRMQk0XnnnqCeYIV2qU8xC7lAmbQJ7Zl8z2rMNggtoMuZrKF+WFuwUBIC5jKVlnkyKpviZ/0H+dOMMA9xL6e22cgKf7Oep/bCgnyqJ9+5CoRug9JZf6oxzZq8kSAzcoIRG3jXffpnVt3aKn+Y83NL2mo97fV/0+va/DQZs3fPKlu+wV1ujdq5ORhffjNFyuIYNs8iUyIC6vK9IH5MsEi4DW2euwcnOZAFyLsOeJxVg7YLX+Ccla7LSP6ADknOMLGkC+BQOqN531x8z515me1ePr1iohCwl1PlXhwP4a2amL7UXVGN2qlv1/D509p+/GfrhH4vAZdqvxEs1+tZqN6jJ37gw67//63bNhS6n6RAMEGLAPwE11FD6kDv4d/8zhZiXX9qQuZYGJ+0EuXxdexkyt9RQZM6ffSr5JUdT3WKe6f9xgI9vzKXHheeSZ9ruqD0eh6iWVJ+MEJMDs5A+XoIwEvc2SZoy/Jb/B9JW5l3WUZX8/cZBLD1xA0JD9wf5lvZJJznJgNxwFb+Ux7zE3yCbAP+ZBswY8ReLgOv7fOIHfGlgFz+h/kxrzAAfI6EookJJPf0be8/5zxWmcygHOdYHH6I84jyaRHyo/2kL91zQnDTN6kP/JcgCvsHmJnBZiGDrP9noAM/eJpESRMSJSgY7RNP/26vGW/Ju9+SLX+mjq1rppDDanVUa3H52K11RW7AJpqNuvaODaq3dcdVnNyQLW5uiauTFSPrZudnNPG6Uv6o4+Ma8PIcLVb5qmXX9NTMy2d79+hHc9/pwrowRvrEgfSepcmskVeJEG4dQkuhx55Dv0+ebPHy44G1+0DUH0onm+d9M4s9MYLQz/84Q+rLfd+ghJzyXyA0ehJ2j9+j6QRfthlS6zk9jRw1v1Fv5g7bDIDbbgziYDE2FL3k4/5OmyBV/qO7cID/T0+ivo/uFPurwX0ic+/Tu9rhw4dqgJ6sjw4bRQ0gT2DE5yBlQmiRPaX7yCfrj+dBw4Eo8DxlkFxBkEYKUoPCPraDIxKR4lBQMYhIASEgCYOoUxqpFOm35T1b9SD8wdUkhhihGTikBd9LYNU10W2kDYyc5xyAjToGw4KR0bQhoxpM0lDgkWCD2OD7JTlXLcB0Sv0Bl0H9Wwvox0Dr7dHOavqgN7BOvMOgfArmV47QT96w23iBJizJH8ZIGbQZkfAlvtPfepTVcDwpS99qTr4zn8O6P27nYXnwVu2HNDjXOgTNpGkkICH+eI3Xsv+0S90kN/Rn8zuls4dvUsilMmYrAsdgVQyXwA+7SdJ8TXoIf3MsXINNoj9Ma/oeZKa1Cmuy2A59SkJNLb5i+wpvye4JmhgZd7fQ6CQq+vF9hKbEhPSll0HMsIpp8wgl+hjkvgk/9ku2MfYk3QwtwRQyNiO2WNhjt0OsnUZkwruv2R7J89v9zXGDk4jNikxEaXvbJcn8IXgYNvZP3AIwu62HTwjJwf0PCfe9W2++wGduHW7lur/rPn5mgYan9Xw955Q665btHjQJ9CfUX3lNh3+2UltWpxdI1DuIys5zBPzTLDiV8+r8cY27mu4B9erEtZlY4/HbZn41X1yOfcR/8Y8Wb4O+C03EgGMHez1Z8uL4JUVpSSI3N/KYYGpP2CpD8lbqPdoYWy3pvfdXK2cbT77pnrPv67+zsLavfkZMLqeycFtmhka18jZl6pH52GnBOMeC8mWDAYJLkgU+Dp2c3BLBqu+5Sont2Kge5YlW+7ZyeHfcmWSoI8tq2VAn5iavgSMyIA5kxsQaA5Hdd/8nfvBYWqs/jFn2UdwIzEscRUbLwk/mFAG9PQdTGFc6b+TByRWJo/ge0g5iY9MFCQukcgBB5ARAT0JEDCGpCW6u15Ab52Aj7g/YBmrkMn74DLJ18BAAvrcMQIXyXEm72I+0Ofkj/TDNum/9HPoeyaTMhCrEmjLq4dslv4zfTSBNVwXv176yfQH8Ew4LWPzK/yT+cjDi/FLyNPluT0ETgdnyyQi7aFbJLvAefRjefsRTd/5KdWHG1KvVB+QurVlrax0VWv4vvn56p76mupqtlratHGzrttzRAsnVjTUO1QF9Mbx+el5bVic0/9206g2bhhdfVzdW6f16MIGXaoNaudT/0Hd+dXDVWmbXZXcZ06wjjzcZ+6bJ7mIfhE8M9/ouAN6nkPvswd8O6d5nHkb9ubbJ73r0wca+7YAJ2axyZLzIL+Sv7iP7jdz5jFxdgc4TGIUn+q+c5YNepBJMtpIH5o6RsILn+t6E+/QUcqRLKA+8MHXk7TKpIH7dm2FPi3z39/72pEjR6ot94BaKlOpeAlASeTJzANCGF6CWBIdxFyuEBKo0k6SWEA6SQCgnY6wJMwlgaDNNESIl+vLbHcGEpB0go+sNwO3DOrS6BOgCRYZH4CewUM6qgxKyIxDAkhAAEKQBJwqfcj2s4+MEccEaUBOkDXaw/n7s+s2IN5888365Cc/qd/+7d+uTr3PPz8r9Gc/+1kV0J86daoK1g30yJyssx24Qduk3IG/+8gKDXqEIwH4Ugfpvwm2D87yCv0nPvGJioz/xV/8hR5//PGqTvfPv3uV3v3wQX3O8vo9RCh1hDbS6SLb1DX0MvtYkrvUYeSIQ8sxMj8ZAGcGGEKSDoT5STKaqyrr9Rn9Q7fXI7A5HggPul/aGuOjX8gMHcPm0rH9IkyhXWyC8WM7BHys0BPs5SE2Oa6yr0n4mItMUqajBQeTgDNG5MrhOowRe7T+oRuQlpxXDqhzGVYZPSbXl/jo9liJN4FxeQJRkyOX9/V26v73tS5vcpQ2Xa7yeC5c3tez4mUS5gQb5Mttux4TP5dlO6XL+WR5v/r6jcfu0+sf2qiV5k80N9dSY/4T2vrcO1q582bVdrylen1JI5MHte+xp9Sv1RVdz4vb9R8JPO7nzT7YPj0ej9vfu4wDckgj5Mi3AXh7JqSaXQWWh8dqWfg3ggL6DjFyOQIH15m66r626011W31qLa0ermU9mdh4QIPnX11dXRkc1fSm/VroHdCGS2+pb+bi2iGbE5sO6ur+W6SBfnVnltR/9ax2v/PIWmCFDWMTPv1+vndEQ3MX1eqYpK+sPYMYfScoJdD1+NApbIaA3mX8ncfOLResVOGzLT+37/mmPYJ6fCP27Lo8JyQHaMd66LLspgBXsYMycAEnwBWCQ3/vPrPFldV4zzsr+BnYU45+Y/NgCfjl78H79P34FfqZ+A1HKn0Ovg57B69K8k7wnFwBPKHd0sciJ7AOflTpYbu9Nods8fbvYFhyivThBFvZT/eDFXHsAFl5fAQlBMtwIPSLxEEZfCMz18ntLtYVEj9sd8YHUt6vbHUuOVjOIWO0LoCPyWfoT+obOpVtUQ/fMafIxONl/ijLKjsBodsw1sCL2I6NnSanIKmKnuI3M2ECtlSY8t4Cj+tKTl3h5/heTd33e6pvqFfb7tXjh2M6qbH62LpOx496Nr/vVqffb9m8TXv3fkjN+X4tX1zWxNSEJq9OamF6QYP1Hv0fNzQ0NjIsPx3omZMX9MTKJk3PLmnry3+v5dnVR4XST8vAZ16wow18YKeC54qknMdM8s3jYUdW2pj1yRzQ2GNZ+iC8++67rwroWSiy7ngBxsG8/30uE7dMZdzgtpEv/jvtLHfyWf88B9gR85+r9/xOIh1doU24Blzd7ZOEYUcb/iSvgUckn0ieBb6nrSRnQsctZ+OiF8ze91939H1X8V+1gubktS337wm8CuhxYIAOTgdn599xFDh+gMYKDAkqwZet5WUwgYPNAADD9qvbwiGmopeBAkEqBJngFbKO0eG8GGc6XwwQkMIQAc5MMmQ7jAkCD2hQDwrN78gGuQH8/h5DZ2URR0/gm2BB8gTnjwMmOEtQS9BxHQQJuTLr9gG0DPrLgD7lkMkZ9/nIkSNV8Pz5z3++Avj883aiJX6TAAAgAElEQVR7Z1MdyNtJnD59eu0wGMiC2+WUe2do/Xg7jwcnABlPZ57EKt97jL4/3gH9gw8+WDmIr33ta9UuAY/b9Tug9330/uxsr1fvTQzZreH2sk5A068pFxxE2gk6hg4SgEKCmG8cdgaA6DzENoNQ5juDjJQzdpNBJ3Jbz86wJWwd3abOJNl8xzhLcsvvJXEGK9B9dIgxlIS7nNMMfJE1bedKrZ0/q7asHNInSG7pOHPcYA+ByXoJE0hx4h/2iu3T38SXdN4QH2wu72NmhTFXn5L8k2BwOQJwlzVJImh1oM8qMrjmNtwftspDClP27g/lIMcu57rcfwJAkwXPsX+zjPy7V3J8wJyD6JHb79ZrN25Qu/mIFhb6tXzlXt394tN664FPqz7+lpqNHo2/PahtL7+kZnd1Fc1/BJW2RycNvKOA/qOHHneOyQQPAuYglNUM999JO1ZqLZtcJfI4LT+SK7nq7rFxXz3Y6/bddiX/ekOXdt5eyXPH2adXz/noHdO7hz+jbWef0cjF17U0uk0XD96h+bERNZbq2v3sf1Zn8oJm9t6uK1sOqN7XUM1P0ljwfdR1bbhyQjvffXLtvkn8A/NDgoogjoQuPpe58WcCWn9n+ZAAwf6wAe9Y8LxymjZBnr+DlBNkZSLE3xHcuV/I0O1Zxj6d2n3wrifPqXWC1Xr4A34Psg+mg1GQfXY+EEAQFLod/gnseeICW53BWPAKm8Vn+zNkO79L7EuZIfsMqKk7fQCYD9Z7TLnKljqdWJp+mnbhQPgP+gaGpN9gTpgPxp9jw+fbHtiVAW4RuOK74BL4I65NPsVY/WrfCX7gKxMLsaHkJmBg8iOSkInZYKnl5d8JbJhT9IakEVwCX+QxsDuFx3fm6j9jhO+lH3SdcB3aB4/Sz1Q4MDdX2Rzzja2QGEN33G/O7/B3mWxglw+2z1Z9dCD5Of1Y2Hmz5j78UdWH6nIcVu+Tun4Gfa37XiK5q25n2a2q2app29bd2rX9iPqXB7V4aUFXz57WxOtvaK5nUNsG+vW/3zmuVqNe4fqP3p3TY4sb1Dr9ija89ai6y6u3/qAftm2P2f9wlvS7lrvHlKvyXO/f0nbAID+yzhzNc+SDi83h/AhibuW07HyQsYP5Rx99tFoowu7hSOiGP9N2ciluz0OH0Ut2H8DhsQuXAxdJahETMW7wEhtkBwJ2nnNXxk70A+6WtpU8hfgGHUM/8GGWg3n2+/7r/vyi3Puu7//vCpoT1wL692RcbbnHAUASEmQhAWRjCSDTCWXAgOG4fGbzEigBI4h06TxxNNSVDhJAwFlBql0HKz4ARRoOdXE9hgJoZ7CfbSSgo5c4OORUkk9kk+PiWsAjnVsCJP3M4JF6uAYShJxInDAmv2bQzhhZReSeV+RUzoPrL5M7BDTIg2ssfwfIXqH3aaRbt279OfP1avvf/M3fVMG8/w3ArJ4BlG6PgN4k0wE9AMpqT2amM/DLOfD3Huv27dt15513Vs7A98q7/e9///sViXOw4O32Pj3Vf34EypNPPrm2LRddY3zICJ0l2E99TkBGjzL5AHkB3JM8pP5lEot2E9xJvDA3qQcuzxxlAiJts+wTNpSOEHsn6M42mNi0fXSSdmg76ynJW+m4cqwlEUSnaZs+25lx7oJ1hxPOCcqZv0wiZB3IKlesmDtkTr+s4xBE7Cq3FePU0R1fz8oN2Eqg7jKs2kDoWF0lsEXm5aqeSYIJDZhn20D/HQgzL2zJ54AlE1mPky3p1jNWVlM/SKBZntxbTwDBFnaeCU2AZfv2d7arDXferXdu36KV+uOam9uo7sQxHT13VVdvvl61TSelzoC2vSFt/tfnNdDTrAid62GOWLVhBwCryJYH2yo9Dn9P/x3M42cgVeig6wfz2LVg2TE2l+cxVkm8XIZ7RdMv9Pb1a35kh+aXlzU2e67SCddxetddWhjeqC1vP6alZp8u3/QRLW3pVc9Sj8ZfeknDJ57TzLajOr/n1tWdSW1p/N1ndXXjfg1Pndb4uefXEojYODaZ/odkjGVGAMP73AmSfofbUBKUwQrLKe0lA6nE2wyOkmCy2k+wTp9YxUpcTFvCdpgntwVRpu9gROIQq32szrM7w3No/We1nhXQxCBsiu+y/vR/jDXxnb4nTtFP9IY6MgAt8SaxiP5kv5BXrgaX3AiuQbCRnIf6E8fAObgdq6f4SpelPfrLtu5MpiCX5FsuD3eBrzD+xF9kzY4xkkQE5ylDkuroEvMFbnI7EliLzvqzMcHXc7guwTyJTvSDfuPTSYiUfIgx+JUAlH6AuxzEaPxLTud+IGvrK4EemGcdZadC6SupGx5HEs91gvHYhV8vfep/qVboNVxTrb+rWtP3z9fUWelI7bpqzWV1agvqaTW1fccu7dxySL1z/VqcWtDlM+9q4q23tNQzrJv6Ovof77xOy4uLevf0af343KKer21Ve2ZKW5/9ltqzq4+HA3Pcv3w6ETYDP/G4nGzjtiDmH3uH7zCHHp+Tgq7TCUPzSq/Om8txEKDl9vLLL1eH4jmgN3/jQNjkqOgrcqJvfiU5Drain/D+xL4sm/ZAffgvxsKuOf/O4lvaCLoOBsMP0AH4BbacOojN5neu2zLxOK1nXjB733/XAvr3LcJfVgXVc+hRMpwLDjodGSBDxitJbBJ9nBLEJAkj5TKgcRuQBOpMJ5aONZUXYp/kAOeGM8igNgOF7DtGDbiXjpZxZ5CURgcYAeYJznyXJAHSSTlABKBJWSCn7K/L8b3LslKGzJg7soz+HmcCCciDPbguSQ2BBmOGXAJCOSd2yt4a5RV6B/QG4fwz4fYKuYN5H2ZiAM5tSwmEDuadoXUZ9IyAPseTOpYJBvrnA1Ruv/12fexjH9MNN9ygb3/72/rOd75TteuMuYN8r9BbVs5oOqD3idglYWMc6Cgrt4yf8iVZzIAi+4qMcYpJDtARXksSSfCAvLJczksS1ewX9UEIcqzoeBJQ7AH7pe8QqdQbt1MmGdBv+kAb2ETZj3LcXI/uIUfatd3b6duBcnhNBtmJK0kYmTu3RzDP79lG6lUm+FzGOg+5Yl6QAYSbFSvID/btV7ZEk1kHt2gzbdjlWRHHJlw3q7Fc49VKTp93m+iqr+EeaIgFpJK5YRWbsXDIEMGex+y+eiXef7ZRtsd7NdaEeceu3Rq+76N6+2hTy51XND09rqFLN+iuqTN645aPqLvhorQ4oEOvnlX/yTfV21p9FBn45HGwKu6xuU6TOxLJJAHRdebafXIZVrcgYAQwzJPlw/ggZsZDtgKToEDfIdG+5t/8SF3tjbt0tW+Ttl9+Ta3Gqu9aWFzUmb33aqFnSANXT2lu3x4tbRlWd1bacuIdbTnxuKY37tPFfbdrpdlUbbmuG174xtqJz+g0Po05z2CbpA/ywFYJsNJPeSzp060v2APJEl/vcugyeEACwPWhQ5Bi6swkAwkfZFtiI3ZcEhwSXPAEjy8JPzrvPrpO8IjdFsZrMMP64sDBOuM6CPjLgJT+g8+ZtE5cAweQWfY9/STzlXwly4LFviYDab5PbCzxHJxE320bnnuwg98JKJgT5pXAOnEYvcrVbIIg8Nhyx9ZyTpJf0BY44z6ymyd9ZmIt3I1gzvZqX/z/ps/IP/vm95nwyECZ26+MT8jYiR7fFuTP7G5K+ae/RFbpG5kjMDMTbqnryevcxwxSkQ1BGgkE62wmi+EDzLnrIdGV9o0twImuPPRH6vZLtdGa6kNSreXdTzXVtLJqI96Cv1JTszGo3Xu2aevQbvUt91f3zV+ZuKLJy1Nanl3Wve0z+sKxG9TtdPTG2yf1yPlFvawx9bz9jEZOv6jlhdVT6vlzn3jEHPaMTMCMPNjS78H4TKLg460LxnxuFfNtkZ/+9Kd16623rt0S4uvsc/z0JJ9y73vGWVkvg+D1eEm2hY0gY3ABvE//hA/E7sAIl0kemEkCl0keRTkwLXmX63FZMAkbTR0D1/FplLe83Gf7f++seN9/3bH3XcV/1QqaV6+t0L8n8NrevXurgD5JLaS0VFR/xumiyKng65HyrIN2WFEuATGDBxxNBiuQGgzPY4DQYLwQZ/9GX9PhZr8xGsAHIM7gJY0QA8KwEhxKR19m7pK4prwJFhgnoIRjxtC5JgkrZBNgz3kDSJIAs4rDShiginwYK23kfGaAk30EhD/+8Y9X99D7VNL8M8n66le/WgXz/ndgT0bV5SCNDiq8Vdb/DrIhE/9fAX0CH3NvJ+OD+hzQ+wR+B/Tf/OY3K8LnVUqv4HuF3kDohIMDeu49yrlJZ14SpdQRymWZJIMANzrNnCN35JmJgNQnHAOEI/W/tCHsYL0yWU/OYc5X2ivJA/qJ7WCnSbj4LmWG/mSgAjlP4pfOMb8vgwT67FcTZO77zvvmM9hgLCn/lBeBM+2nHSSBygQaBBLbA38ow++um3FDHFhZdt1k79nxgSzZDlvWB8n27wQqYIrLEmxDAiHbbMvjPnvIsfvgevw7uEpZf84VfLYP2lZsW3lfug8lcnC15/CN6tz/CV26flYLS6c1eXGbjr5b0y39S3r8hmNaGZlV73RDH3r9VTUvnV07fwMZgTl+Zaum5ZW3QUAGSxkRLBCckviwTP2dMQRS7TG7Xn9HEoH55x5P94GEQBLPZk+vLo4f1fzQFu0486wG26vPpjcxnxvZpsuHP6Z2u6PWYK/a/Q11F6SxU69q8+lntDS8RRf23675wY3ywdNHnv36mgzAhbQTEhb4OPQNjMEW3D7bf5Nckuj1d67L821ZeF4Jokgspt9wOW4FcVvcn4o+uz6/J4DBhgiMSJJhS5ZfBv2Jr0n+WWXKnQbspICbuIznzX+scKK77id64/cknDxGeEBynPQ96xFr/CaYm1jCd8wXYwVzE7tJDLHbxPXkKmfWBfZRL7JCTuzgwefBo5hTl4ejlIEGGIQ9gT8pb18PLmBDJB2REbpEW+CMZc7ZF9gTOoJusHMCX4EeIVu/Eqxj48jLdXGI2XrBs9t0gsCLAqzmkjywfTqhxy0a8CX6kUlyuGD6LubFMgEv3a9c+KKfyBD7BFPBN8uRxCq4Slsuw22RBG252s3cIE98/ZXP/JHkx9aNeIXeZ+B1VWt5pb7jE/LU7a6eMdDbN6Lt23ZrdGVMG/rGNDUxpatTVzV1ZUrdyVk9UDuvh249XPXv5Ltn9LOzM3q5sUW1c29r9M1HtbKwuiMsA0t2xrnv6BbJOM+3Eyrup+3RY8GmLUvsEZ/tsXsxxt/71k0vunz2s5+tOCU67+t8D73PZnrqqacqrshhdqXvR86ZyE4bIzkDH0OecJi0IXD3F+k232P72GzqGnbtV+tZJrNKfUsMcT/xR24nZZE2axl/MAH95qSEv/rvm5euBfTvzVJtz5491TIJCohipqPOQBcAZ5a5LhUyST0EHnKOciZJToeK4ykDehwIjiZBEOVPoHF5nD1Kj/Mk8AM0CR5x4gADssiAn/fIzHJimxjjxkEwVoABkKd9gBmjz+/dF4CI65NkEAhDDtyfDNKSXLheyAAEB4KYwZnLMU842QwAkAuv6IXB18Hz5z73uepU0vyzo3dA7fuevD2XLbrUj6zsrB1sO7vu4NrOwPOSW+7pa+prBvTulz/bsd9yyy1Vn+6//35997vf1V/91V9VxNukwzsKvHJvZ2SHg2NgrDiaDLDXA1z0LmWVCZokZOg4YE5b6Qhow2WT5LsMfaEMMqYNZILjQa7oPn1MXUxCja6hR7SJnaaDSVlgl6UTTBkyRvrC9UnkchypP0mQsA+IA8EDW/TKVYIcC3iGjdBfdIbPzBO2gM4hK8gkRIsVT8uJ9pPsMd/sKIDguW/Wb/QXR00wmUkA8Ams4XR3yBWnf5PEc184+I2D9PgNvYPMZD/cVxMuDiDKxBPkk0DfyTF/9+qrr1ZB394jH9L8Xffp6oGuZmYntPBaSx+/cl7bt43r4QN3qDvY0ZbTl7T/zJvqzkxU19rmuTee+71N6vydyTdzwc4itt2TzGEngfsJOXI9tnMIo+vgOcWeF1/j7bHscEh/ZtmwywF9yIC+1TegU1tv0tym3dpx5gWNz52rMNqJjv7hUU3t+rAujB9eJfqqqTk7qXpNGj/xWPUIqUuH7tDC2GZ1Zju68Zlvrh1wx+otmMx2XfedoI0DC/ELJbaUOudxetwERsY9AgaSBX4lGWI9oCwBvttn+3XuZrCccsWZeUJnsR36SnslpwBT3Aa+m8efJbkm6WVZcCCk6+YWEc8RK4E8yo7VQILITF6DTeUKPfwgA07wDUymTPKXxK71uA+4hd9MfkB94G367eQLbgMfju0SlLPVHM4DN0C+iW0ZRKdPSN8Dx+I1/T4BPZzF/c4ERck7wB2COc6jyOAr9QXdw/9h14mfiV34PTDBek6SgrMibAfWBw4d5UkOtMscoEckl9Bfgi/mCP1h3pEjeI6uUC59dXLV5JKWf+IatwqlXwXvua7C575hXX3gv68OxKuP1qtn0XfbXamxolrLO3W66rSX1FmuaXB4WFs379bwwpg2DW+qErGTc5OaujypxpWrumtgQZ+6YaeWl5b07pVp/fNEU293+9Xzzqsae+tnai+uJgawR5Islnfu7OH8C+wVO82AHtxP/uPrzCU5D8cr87/zO79TPZUoZeyA/gc/+IGef/75aot53jbl+nLXA0ngksulP4QTJXdLrkkf4bvoS84v9oNuooPYKDyAtjKmQj/wvyUHSX1PnWNM+L9rAX0yx3+f738uoLci4ZRzWxPfAbI4QpQTsptKm4SZwDWJguvMlWXEb+WkvlRe3pN1LR0fgQzEGPDDoCHi7gsOloCe4NG/ZYAOiOC8ATLAABKFk4OE0DccAE6H4IT2/ZoJCurLdkpngJNnDnhNgADw3R/KI3vIBOQxA7mUN+SL3+kzAQhg5nqdFf/oRz9aZVO91T2DP4OMwdf3O/kAOq/SA8AAo8fAdjnX5S1y3BbAoSrMwXryYJz00QHJTTfdpAceeKC6B8vZ3K985SvVKqYdvrPAR48erQJ/O3uv0NsxAOI573yH3mQwWgKv5xLZM9dJvLNenES+ps0kGUOfaHs9qMq5y4wzbeY1yCltKnU2bSUD+qwLGwAD6Buf0Y9SptSRzjBllHKmzxAkAgPwwbqI3kCGWDHH5pBjEkj6UAbz9IOy6WjBFb+yyoDTTj3wtST4krhDenDOlov1hUANHfbvYBYE3jrKe3SMvtp2TFxJFLhel/fvDlxZqc2kJdgO2YAAsfrpXTJsTyUAILhkJYbT9B3Qu7/7jt6kiVvv1NXr+7Uw09bIo6/r7r6OJrYf0evX7VFft6NDZ05o88QZLby3WsNKDmQWMsbqK/7EMoIUelycck9iw2MGy72DwEQVP+LrjEGM0ddwwrFxJomdyxIMeR7wT1ND27TS6NXY7Fm9c/19mt+wWeMnntP2iRO6sOmo+k88XtU5t3mvTu49pnqzrrGJC9py/hVd2niwqmf04r/q8uE7Nb9xo+rzDR16/K8r9UIH0QvszThFIoODCgmiS2zIVUOCco+LcwBcN4dK+VpuwbDt4CdZAUrcwu7wBX5koXWDJAA7A9KfYdcZRIJx+CCXgYS6XCaoXNbzgG0RLMIX0AMSPqzOEYyxy8Iy4zuS2Pgy+pi+EEwo8R4szICe69Yj/Ywb+8THuR6PCaygHL8TKKGrcAHLPrEBjgJXc73sqPA17EbIAAZuQALU5RKHmB+w27ZPootrwVWwkfM8rAMuk/JLzIcTwXPQs9IHpb7QT9djmeXBkASO7p/7wCF/bt99RMbWE+srtydZX5wMYqxwtpxX95EDF7m/PeczfSgJKOrztdgn+oEfwF95PCRamXf4gsvQf8sIrp1+NOcMnOrUm5q8/ffU2bn1vYBeqtV9MN6iVF+pVug73UV1O3UNDY3qul0Htak+rtZCU5cvX9HkwqRmrkyrefWqHtxY1/37NmpleVmvnr2qH8wM6VK7psHXH9fouVd+bss98mY+SEJ6XCRnyydQuM/YOtiaPtfzbE5mjDH+3X333frMZz5THXJs+XguzOFefPHFik/69fz582tPdUHOKTv0GF6B33W79AHM9RzCGzK+YI5dDgxLnPB1iRP0AxtNboSN4Z+wZ+Ia94lFAmw/uV3Js/js9i1vy+N9/3WvrdC/bxn+kiqo7du3r3psHcAGOEP6AKd09IBRElaUDhKWwYnfYwwJoBnQYyDpiCAuODeU19clIBC0YpCQJIgHYOl6aAei6rFgTH61MSUpSkBntYTvcLTICjKSYJ2BBcacBIix0C8DJKQ9gxucMBlrCA59wAm47iRBEF0AJ4EoCU3qH/JKQALIMtiDkBqAvRL+m7/5mzp27NjPrTqa+PuUez+6zqvzfswIK2bIyeO1zO2cfQ+VQdtl3FcC+gw4U7cyYKOPdigO2J1ksEPwSft+dJ1X0tyGkwZeofer5/SJJ56oEg2lHSAfZMP8ZfsQHIJoXiFuOGRAHlsoiR26jUwZlz8z9iSB9Cl1mmsojy1n8IxOQdIJaGgfO892cWjoMr8lQS7Lp8xKbKONtPUkwCkzbCXb5rsM5lnBgailg82tbekcIaH0B+fKnKatUAcrfcgvCQm4gw1CwFgZRT9TB5AN/c3ElccHcSOgx7bpu4NSAitItut0UotVaIIgkg2szEK23T+XBff8mWCXpIDtxnbpMgQO/mx7dp8+dMcxndh/gyb2b1H7knTgyYe1d7Clpw5/Rp0NdY3Nzuvw+eMamL+6tlOGg6bcDzDU3/k9ST+CUcg5vsCEDzLs8qzEGj9s5yQ42G5PQOvPbs/k0YkQ7M3zaszx2Ak+0PsT+x/Q/IZNai7V1O5raqWnrYE3X9LuC8d1bsdHtOnKWxqYv6zOyBa9u/tmzY9t0fjFU9rx7vNa7NY1ObBVWprVlUN3aaHVq53Hn9SmyVNrj4pl7Eng2IUCuSOpkzhsWXBIGL7HdXhs6Ae3aiSms8sC3wFZxoZJZkAuKY8Nok/pV/Hr6R8SS8BOfHXaWGKf35Mwo1/YC4E5pJzEj2XAll7rDYGZ6yGwT7vBr+FD0/7Tz4DRBG8Er/QH/wXnQebozXo4xvjX8ykEH1zP4oLHQ0BNwArXIZAiiMH/0Bf6Bn6BW8w1vMJjhS8hF8YNbrgs59AgA5ctb41AhhwYR8IpZUt/SF7SL8YMzrht6zM6CN66Lv/GbUzUDS/0Kwd5ZqDu63NHF0lij8c2xlkMHhPYi+6A7znv6HXKGzvxdeALmMt31IEeoGtun5PxweOSK5Q+++rtv6Pu3j2qDdakXq/Od9SptVVv+pF1y2p3vL29oaHBMe3bdVQb65vVXGxqYvqqLk9d0fSFKY2ceFEPHtylew7t1NLiop5664z+eXFMlxY72vTc99S8fHLtJHvmgP4hU265QO8tG88BjxeFT5FkRgZgh6+3v+GAZD+yzhzOp93DbVyX+Zw5m5PJ3s2ZO3zgcPgJdDjbtj4wX36PH2IuCLaT3yR/Y/zMPfXhxyhrfbF+k0ymb8kRsw5fZ5vBtyXvw77BD3QgOYzH8cGccr+tpGy/2p+b565tuX9vhqqAHpKPA0Uhk7gnccW4yAajZC6znkOEOAJM1A9h5jocrQ0+yQAGTzkC3nSc/g0yDPl1/RAaiD79gxgxRsghDgVSk4kIMtcYIcANcXcf1jKnnc4aANJ/AIyxMZ4MHHMLbxlk0TfmKYOLDI6YF/oHQCEv+vGLAr8MTCAEOPV0RMynQdgnkTqgv/fee9fuYXNZg+2Pf/zjtRNJHQA4EMjg1P312Hj2qDPpHHoEIUcWqTMpR4I8f2cZ+h55AvrnnntOX/ziF6vspQmAExB+1J5X6l3v008/rddff33tPiWcbyY8kDnOKufefc/EDIF0mfxIMpIksiS0yDVJH3pK2SThlEtHg/NIHUqZ07ckB1yfY0zCAk6gA9hbkpkcS+p7ts34yraRaWINY0u7JUA2yYPQsYrD6g76ip1jaxBBVodpE2echDtlDeFlHMjX5dlqT5CCPoMhkG73F7LsdikHqYRQoxtslydBANEDf20nLss2c7dne+GRbhwG5d9djpUEnvtu8ujvuVcdcsO2Za92EyC6v2ApY3CQ7e2PvoVl/y2366X9N2thfEiDr7ytHcdfUPf62/TungNq9jS15/J57b2w+qx2iFImdCH97gP36FvWYJHxAPlZXtwn676zTb4M/hkPB3D5GhNCSHX6EbdFgMg99gSOJw89qIXrtqu+XFdnsavaiFTr1LTh9FlNtca07fUfaXDxqvpGxnR++026sHG39p97qXok3fJKWxdH9+rCro+o3qqr1q3rwEvfVWNpbu1edOwtVy89xyZ2fnV/LGtkA5FmBZAnHxBksRsEnYUMEly4HHbjMugFOAY20A52j66gp+lHXE8GR+lbXJ6dKNiI6ySB4Xog3pBrl+M7bI5AAKzlaQ7+zKOr2FZtXeVe+rx3O7El+Qp4ir8DF+AkyASfSz3pD0tsZl6T4OeY0x8nD+F7rvM1/MFjOAPCtk6wT9/TRyI7MIXrkS1+0+W4bYEx48eYV/oIfqMHLHSsJ4vE3UxWZgKCRQfXy4o8YwbreUxiytg6zOMZSSzk/GPn6CL27jbMWfLsFffdeGrMtN4gCzCK3S5gp8snT00fyPx5vIwtuWHyx/SvJSdIfmN5uW/GZOal6sPods0eukdLu7apPlhTt9f3zrTVra1ItWV12l51XlKt1quR0c3au/WQhtsj6sx2q2fQzy7OaubqjPpnZnTfvq26f3RRVycn9excr34616u5c6c1+sIP1Jq5tHbmB/MP/ngMzA/31LuPnFsAjuI32BGLfiMD4525mXF6586d1YF4XqV3khb5mjv6MDwvEPm0e98y6XlLG0O3E1dJWnvO2KXlcsYbcJI28FHoKL8nb6Fu5pX2kyeSqHWbBPUeu//cH2IO5voODdoAACAASURBVBO7dfu54w4bBjvTDjOw91g+mOfQXwvo1wD31+xNdSheOi+AFPAtg26UCiKQWVxALp0Pil9muzIIKUENJcVBEMi6HKsnGF8GARlIYUCsyJARhvRA9BkfzpBAoAwA/DuZ2nTEGDCBP2BQjmm94A7DTABKQEg5QGztxCD4ORaAhUCBYDRJSzp1wCSdMEEK2XJAirEB4CQICH7sVH3PugHYh+NxD67rNoA9/PDDVVDvR9b5kXQmp8gdnYGM+8A6z9nFixfXDlPJHQt5HeMBaOmP+7l//345w/vQQw9Vq4hf/vKXq9PzXcZOwyv0fsSex+rn0L/yyitrRB8njHzTgabe0T4JHWROHwFt9AUSCEAncUrilY4cApPzS3/ymmwjSU/OLzaHblIu20gnm9cSRKZOYNNZLzqdNpLtcD16mTiQtsw1WbevJYBmxcaOz+/Zdkqwx6o1wQhjwY6oF5yjPgh72S9kzfj8md082IXHhC3jzP3ZfTHRATM9fyYVJAJYjUJvjDNsW/R7sAv98StJO9fpwNwEFZLvPnLiN4+uSzLrvuWqBv1wGX/Pc+7db8vLfeHRS0nOTB5Mqo4du0u1bbv1zKGPqNnX0LYnH9XOxRmdOPSAZsZH1dvp0/bzJ7X38qtrSU6TPdfPQZUk0dhGC86Du0l6PGa2o/t3rvU1Hgv3jlOHX302h+XoxAAYiT9JMp5JW3zC5eFtOvfhY2r3NNSd61QrYY3ehpqzTbXOT2r7s9+u8Gx4ZFSXtt6oMxsP6voTP9Hg7MWKiM70jendffeq29OrZr2ufS/9J/V1lyt9YC7oexJTbiMh6OKEd89JrhaXgaP7gs/EDvF32IPJM74cvcNHGbN5pjZk1npsuXId80J96Dl14LusS+wYwH6TmIJFmdyhz/hSXkn65Mo8t0mk7pb30fs3yiW2lliOjWewS/9KvACr8nfqTozguvRRWRffJ2Ynj0nd9HsWK3L1l90c9D85G/PDbwT/6Ah8zzJiRbscM/MGhqKjJFgsW9pkPC4LT0AX8I/JxegXu0GctCSBkHwFjIKDGZOMeQ5wCZxZXWerN1iV93T7emOi23H9Tuqj4+xwcj0OFK1HjI35IYhnjtfTp5KbMlfpB/EVyNbtIJecWzDf7fl3VoPhOsvjB3T1xk+rNuRTAWuqDXXVaXhnwOJ7z6FfqU65b9RbGhvbov07b9TA4pCWppY1vTCticmrmp2Y08Dikh7Y2qeP7xrQm++c0iMrm/TyfEezU7Mafuxb6ps8t9Y/+oneuY/wZn/n+SPZhk4RxDMnOQ54EAeump+Nj49Xuyv9DHrfV4/u+dZI3zv/wx/+UG+88UY1T+ghuAJf5Rp0ExxwXzijIHdMwHG4vz+5ZuIotu/fPaclXpC0y6Skr2HO8CvJF+k7+gU/p2yZTFjPzixzn/r/vv+61wL69y3DX1IF1WPrAHCM0n0BONM5+DsIsRXKhgFoE4jijHA+ZdBSOtESGDOhgMGQpYUI0yZGhoPx7xAXjMqAQqAK8WEcADmGD0knM5f1u01IcQniGGaOFaNnvMhnvUAFp5ZGSx8ACwCB+7S4hlU+5izBgmxg1s+8pMNNAuWyAE86E5cpA3oCf5M/n0TqZ9E7qLej5c+y971OPpjOAb1Xwh2sA1yQalboHWRnppEDv8oEE31mLnAyyGnv3r3VbQDuk53AX/7lX1b38Ls9Ow6v4PveLI/1hRdeqPqIvJB9OmD0ugx4aQ89djnGlnqEPqAj9J/5SjtLYphzR9nsV8oB/Uaf+Y25wM5L4pfYk0FjOjS+xz7Bh5L80cfsF4QubYI+pH1kf/MaxuO2CegJpgmWuZePIAjdTGwDG2iTIIIVapwo8kgyjR1SHwETAW/OTa4uuQ5/dlBD/Rm84MiRr39jLHmvfmIvK5Tup0mnCSr24VdO+Cb5x+Fxxgr01e3SD1YD/Jn78X0tWGC7575mbpfx9X5ihW3r3vvu08nh3Tp56KBq7Zq2Pv2IhgaHdObGO6RWQ82FpnrPn9HBqTc13F19dJH/uL0I3CMhgR6zHZfEERiaAa7fO8hkJ49l7fEbkzxej9312ebdZ69yYZdsq3VfCKhZmcMX+NrJZemdo/drYedQdX9pq6+lRp/UbPeoe6mmPT/9W3Xnp9UY3qgL192iyY07NX7yJQ2ceFaDA/1arre0MLa7Oh2/0+jR1lNParC1mpyC2JO4SX/qfpGoSrLqfqNv2IQ/4/PQfYJriCq+GxvC37sPYJavtdx5PBoruu4L84PtgkPYKvOILkN2M9hjHJnwcnnLn+uxH1/P4XbYBCtsPJrO8iLA5yBAJ4lYnSepU+JV4i24A8an70rMAofKBEhiDP6BJAR1paxzzilPH9Bx2k2+gL7kyp/LMVfYTXIwbBiu489cj25hJ2XgWeJg6RuQKclF/Bb6Bn9L/5P9SZ/p723HxjLPPzqccqG82+UsHNu1E4t+JaDnNosMoNj5YR3hDA6Pn0QfOsgZDF4JdvLPOo9PR89T/8H3HCNBevoZ5rz0yYyJa9KPcL1f3S92WsFn0anzd/+36m4YlKqgXuo0jA9OstTM5Kv/RrNHmzdt057Nh9S/PKClqSVduXpFMwszmp9eUN9KV//Njpr2DkpnrkzpP82N6eTSouam5jT86LfVN3m2GqJ9BQcPJk9J3wyGWOYOuMFX60naI/4YG3C9nkcnW8zffCaTz0Lyd8jC8+Jg3tvuvThkPM9Vb5ezfDKOAC/RU+Yx/TvXlTpJGewxk1Hod3IZdN/lScD4d77PWAU+gL2C3+Amto//A88T612fx8UuvQ/mHvodqPOvx2vzzLUt9+/NVO3AgQNdMlpWXoI2SCPOC+VLx0SAm8FqAjD3e6XjT0ArAxPXk6tVBMq06T5kEgFDAQwhQ0ly0tmksZbOmb6QCU7nhTMkW+vf0rgwaII1+gXgIcN0BEkoIATuE2ST+stV0AxccRL+LjONkInMnNOXdEDpXBkj9TB+gCyJDX1CzgbgG2+8sTqAzv/OsOafM6nf+MY3qvt7/JgrZxGzv54jAiPf1+4/B/04MuYQZ5cEkbkoAyM/a97b/x988MEK9P/2b/+2yui673YQXsH36akeg+/F8rZ8ttUlKKMzzBG/0ZeUT0lgkTm6BcFA93hNOwDwIWclWUwnkrqBvmQgnI6kRGZ0ke/ToeUYS2eV7RAQptOjf/Qfm0iSiUzTxpK8lHZKXcwxgQnbM00E2HqZqzvIm/L0hbH6lcSAx5KE3u+xRZdLu2CVDNJAYJrtcb2vNYH0b+slBcE72rC82VpPkJMJgkw6cFia60BPWJ3yNYnrJjXGA8aUv0O4wHzL09f6MwEdAR+HkZlAeHXeZQ8eOqSXhq/T5YP7tDLT1sDb76q5daO6e8ZVW6ipM93VwvS8bph9W9tn3q0Sdl514ZFo6AxJA3A/720EnywnbkUgcGeVm/GRFIGI+xr3038m6f6dJAgEPok07wksXObq0Fa985FjWhyYVavVUL1h/eiRZvo09syLGnrzSdU3bNXFg3dodtu4WpeuaPMj39GG4aFKlu5zvXdAyz1Das5dUa27em4NiZ6p+oBai9OqtVfv7wTnMzHlcTLXmXjg1P5cqQXbIc2MiTrwqWkv4BW2YHn5d4LpJJhpKySeEkvS9+GPuJ5kGDZvOaBfGQwlLqKLbtftca88nMDy4F56B3as0rMySB/AxyT1GVQzBmSQfgXuQr/ASfqWQWgGf37PyiXXui4wpfRdiaHYu9tidR2+Bd8Bj1JeyJ/Awn3DHqiLwJ6ESGI09pbcBXzLJAq3ZeRYsF/Xj+8Gw+A49IeVWn8mUEQ/3DbcIH2l33OftX259YH7tHn1dW7fMnHfrBv0AZvwVm6SCC5LgsKvDkR9FoeTQ3m4G/1OfpQJKPcZ3LAMCTbxPcxZXo9erRfQpS/2tclt0beJgw9o8cjR6rF13f6OOnXfN7+kTtuPo/btq97l1a+tW3Zp+9Bu9Sz3qL3Q0fTStK5cvKKFyXkNqqHPXDeiD/dO6/iZ8/qPy9t1cX62elb98OPfVuvK6f+HvTd9suyq7jbXvXlzzqqseVSpBk1VkpAEQiC3MLPNZBtPBI6O6E8d0f3G+0/1B7c/YNwEYWxsBjO+GCOBwFgSGkqipJJqrqycMyuHezueU/Wkf5xIPrwvCgNBZUTGvfecs/dee+01/Nbaw9nCaPgnx138I9ZXRgzeXQmWK0D0M+q68ogPpx7GlC2Rn/nMZ5qJl5zEIqD/8pe/vHXIMuPtWIuHqV++KUPKrHYg8Yn8NymeOmr/clyhMW2kflr9cayVFesztko7mhMF2iGD9PRJ1J3Y0P7ZZ2jC7r09M/R3teHib/bv3pt3AvrbI9S57777mkPxBBA6ggSfGmgDhJypzaBCUGmQ5XM6bu9nMJRBmsA7HQf3NZgaAp2/yqZhkD77kEbUtlW6zNins9DxQkMG3TpWlT77RDsqmwqqs6TuzNZbTqetpqRTkH8qq/QlQE+HICCSZtvLFQUGYtIq7zLIpE6zmRlgaTwEHvKO69ANoCSg/8QnPlEf+chHfiGgp5/Mfn/pS19q9rAzQ8+snrOFOlzqwnA7k4YzlR6zusqKPHacdWxpEFm6zwF9LLunT1/84hebZAK00wYB/3333dc4EDK9LLv3lO/k7XYgKQ2yzsBxTKCYMiK/ExQmKM7AebtyKdPKQ3vFSMqJ9SUgsF98pmz7jHre7pO6k7IjOFTn7H/bGdpW6mabR/Y3200gqfNNmRX0ESgBMAADnl4uYFNeBRvqrnIiEFa35V8GsuqpNhJarC8DaXmTiT6fzVdxOWPMPcGZemsgSr0m4wTx2hP1kzLO2mgPkV++c8/yBK7OVnLdg/bkJXSYJOW7AbxLzwUv3KNugmgPP2JlC4BrasfO+t7hx2vz2I5am1urwWK/Jo9N1ujO0arrVRuLGzUxd73OLJ6rzuylrbECgAi63QcOje7V55qgCLoB1y6V9Z3SJAYM8pypEPhCL+UdT+7TV7cU0Jazk/LVQEtQKH3U+fNTT9Tc6f016M3V0FCnesMjNdicrN6bgzr4lf+3hnYfqpl3PFkLx3bXYH1QU88+X8evvLS1io26XH4ODfCW8ekPT9S5XffV6PL1mr78UvV6Q7U0NF5ze07W/tWrNb156x3rjIHbIKCda/y7EkN5R9fkgfeUbXjFc86Epr9Tdl0ZYbDl/liBd/o0+AQNymcGjSax1N/t7Av3nHlk3HMrhb4/ZTQDQdo1UHBVisEd8iF/9B8mqfytjcnAQhrbPkbepH7LZ+nUl+q303eYONSe6PfS17d9Q9vvm3xJO6WNSTnVztsvg692ckDcYNJDWqif+gyG0vaJLQxUqdt65WcGNgZSYgX9gDZPeVQmlVdpYwy1s/LTZ5ldxx6Y4FG3tSttf8Vvxwy5xXa4bB99cGaf9jgkF364p97l+Po5/bGfjok8lPeOt/YTGh0r+QotmfChLtoziKO/Yh91nGeUt4W7H6/lR5+o2lk1mBg0B+IN+rdWQTWRToetSJN1eN/J2j96oIYHI7Uys1I3h1frxpUbtTK/Wrv6Ve8/vr8e7l+sHy/06jvrkzVzfabWrl+ryWf/oXpzl7eS354/kD4EWgy87avJFfVQn5LJMvtA/xlLk/P4lb/6q7+qe++99xcOqQY7EtDzZiK2UFqntkbc46f39YdpgxJvKBvQZllp47eYwgk/bEi20ZYL46LEXLZhAiBxe+Ijyojt1CVtccYa1q0OIfdvzwz9nYDe8fxt+2wCeo1D23Dm8pgMEAygFH6F0WeszyA1M0vcS6ffDtLMbmrErItPl1+n0raBdAafKnkaVQ2wIDbr0sACMASCKqbOJMG/QCWVTCOcMysCCQMjnVkmQ5KnCaylPelIJ4JzyEDFtqQzHajt67A1MAZUAqe2EGvYNGqMuwG5AT2nyrPniSXuZL7941ne8/61r32tmXXHUXLavQBVYAMtAEecBXLIs/wJNjIBsx3YymAeOtmDxSv0nnzyyaY+lvwTgEA3juPIkSNNMMJY4xg4GM/lxNaVwaltyjPlVkeeYCx1RXn3vrzWUCfvt6srnU6CP4FJOg7LZ7CeRn87MNUGPe1guy0L0qvMpSNL+vO7cmfZ5InlUzblu7psXcq9s4yCZOSGf19h5Ky3gbd9tA3BpTouvwzitFsCc+SJa8giZZvZ1tv7+SmbQbf6mmCasgJbg2+BAX3ju8GrtGtbKeuz1G2wpZ2hHYAUwFOgQD8FHCZB+Q1Ycgyc+TLBIDhDN1zmnHwXYNA+QJqZEvSYrTZrGxv1/fs/Wt3D3VpbWa9ep1fj+4ar2xmuwfVB9W/26+i1C3Xi6ot1c3WlSLY5a+b+VnTP2epc2m3gCg8IggHhzk7zHLTk0nnPDIAnzhzzCR/pA/V4mCC8oC7GBjAPLfLQJfy0T5kmGTAyUW+++321dHC9hkdWamSkW+sbI9VbO1yj3/lx7Z55o2489mQtnRqvYpbs8kSd/sYXtmSFcYE+3xhgoDw6Pl6vHXi8etfO1Z65c1WcDj08Va8fOFNjtVlHL79QndVbryJUHnz1HOPhlgrPjVC/lNvUA2gwoOC+M/ApY9ovbYGykb7ZNtrJYwMO7YO6pZ7rl7RbJpCo2xPUM2jMyQPHUfzAOKpvrkDJmXoTONRn8O/MoXohGDYwVc61lc6aOuGhLZEGbUYG0fIm7bC2iufkq7bAa2kf1b20nSYxDYjS520X0NNnZJpkZ/oyx5Nr6V8zaJEm/Yw2jJlr8YnypS8UL7aD2Qzg0gfp26xH+aUeE0TS7SdjKVZgJWAmyOgvdolnMjGkrFmvfoUxIbmPTeEzZYAJBf7BIdgd5ceA0D467sq38gFf0XMxojbZYFcM6FjI+8TQ8tU61J3E6ZRbOv5ELT38RHVYGDnFK+tuLbPn9XXYEg7FGxmZqIO7Ttb+8YM1UsO1urBai5tLNXd1tm6urtWOoYn65L5OPTC8WJ+7Mlavb1bdmLlRg/Ov1sTz36je6sLWdjd45YGd4jfoEDdDp1tioN2DCpWPDIa1aYy3e+hd8flHf/RHdf/992+dycQYMCb/9E//1ByKd/78+a1kosGx8qxsc12smkGyfOZTHc9gn++ZoFNGoTe3Pmh30s6px8qZNi4xuXZHP66eaz/18+iO9kSaEwcmfsSHkvD4lf8GdwL6X5mHv6YKmj30zhQJJnWSBm46II2pgm6Qk8GMjihBtN91QDpshVGjoHE0E+1vgbUBfZbTsGZwmokE+6Ij0YBAp1lQea8SwwfBvkZAo8qzghWvpWM1UMsZeoNRjbc8kq+WT8euYicA4Ll2YO/hHrYr0HBs6LfGSF5QZwYOGXw5w9cexzZPM+AAMBAcs7ydPfS8ZiR5yiEm//AP/9Achsc+epa+Owun0zJQoi4MOkuHDGDamV3lzQAveWVfAfrvete7mn+W8eMESCy4h46TuVnWhWMiq0lA7+n7Kd8JrJQh+ybIaAfQbV1Wb6RbAy39KRc5btajnG0HGlMW2yAwdTCTPgkmpCH7oixlP1L+E2DY9wy+Lae82b8ErNlGG2zajzZYUm7d844MuxwYJ+v19qx2OmPH0CBNfdJxCrzVe20B8mpApkPV5iCz9idndnOJHTS4RJ5yGdCr4wbnHkBHe87c8ImTd4YHuq0DmWYfKToqiHRJMrwk8DFRJn0Cn0zM5V58+2abCTTRGbbP0GcSY6tr6/X0g39YdfTWMuJmlq23WbXeq+4qh8dt1P3X3qrJN59vAC7nZPBpAi1nn9uAHDpcSk8/OcRKsEgfAfXqLf2HNoE7zzeAd2npF97/bQCcOiHPAZ+u3KBeZ8+aALA/qOVjZ+qtRx6ozs6rNTbO+Sy96nbuqo3nFuvoD/+lZh96Vy08NF2D3kzV2vHa950X6uCN17ZmGaEH/rgiQV8H3dhH7eFgeKzO7TpV1w+cqpMvfasmF69tHWJnEC5QpB8e/qpMeBo3Wwxoz1d/Mcb6DG06MuLp1G2boY9SR01w8Jz6bbJK3TLJrGxpL9JWaQv0N9pcdd/gneuZQOa3CR0DdcG81ynr4Y4GkzxrgJ/L8KEjZ6OlOfsp2E5+WZ96kRgg/bs2X9vkc9kn/UH6FdpP3+i4aFO0V1x3MqBtb7VljpXtJP6CF/JIHNjGa/aHctgSaWi3LZ5KfJbyk8GHgYxJJZNFPKNu0K5904eK0TwI1eSq/cAOUoc2Gd2Xl9mGvsST1QkmPYsAfhA4YuN8hS7y1J41Tdr0qfIuMVfqCmOqXVJflF/1mX6nj+Y5g01XZSU2mHv007V+7K7qD/Wrs7uqO9Wv7tCgBoNudZmtL/ZY76ij+++pqfUd1dvs1TJvgVhbrMXZpdq4uV67xnfVh49O14Gb1+pLi7vqytyVmp2bq+75szX+3DdreO2WDUWmwGce8qrMid+gGz5BL7yXbvjnCrLEsCapGEdsuUl5tkR+9rOfbVZ+0iZ/2GgOL/7mN7/ZbJMEt4mXoMNVWybfGMd8M4s+Wn6a1JbX6oW+T1zJJ388b9ICmqhfm5M6loF3ypztakvFEdSduI/rJpfRKcspb/pw9cO24e/bE9CfaEPY3+zfvXN3ltzfHqHmtXUGuS7nU2AMqBRABFqQnUY7r+mE8n46CIUvkwHQooPiey4tsyxt6zB0sEqZBlsDacZtu4CAa2aCza6pgAnGDZ4NkAXdOrf81GlLh32QFxlI61Q14jq2pFVFz2DLwCkTFLZj+7an45Ee2kqAoLNJA+NsgQkA65QujeoW4Gwyv7ccD0aYQ0w4kfSP//iPm2VS/kHvSy+91ATUzIQTqGOMfc+0/KAdHCqOleADZ6qTbmfHpU3ZSH4JSqiDA1U4fZ+g4zvf+U6z7wpAQjsEFSQhaI/ZTYJ9T9ZvAyTlX/lKZypIlaakzb45dslTnYsAT/kSuCRQVNbyWtKkPgic/S1Idsx+WfvWZTvSZn3qcjpv+yZN2X/r0XHzu93P7WRbuqUnQbJjrOwazOP4XMpscC9ITBCsk6Zugbk2x3HVcfObewZOAhTkHJlUxuiXiYS0B9pTaeWegbE6Cz0GVgl0DWC4305MZHCiDaMsoFNwQhmec+YWeXdbgjRmQGNwa0AnoHYWyGRa2hjqu3DhQgO0SIwtrazWjx74YK0dHdSgs16jo7wmb7h6G6O1trhW+5c36563Xq7uzJsNaDPohG76a/AGXwlq7bc8EAgK9gTXgDWXyspX6mgDb+pxxoO6aVcd91ntccozZXx9pvze6I3VlXvfUbP376rR6Zka9En07Kn1G7tqx3Pnqzs2qJkzE9UdOV9DQydr/D8GdfKVZ6p7e8+8Mm1iRl8HT20PwMz3y3tO1Ft3P1TD8wt1/Pmv11D/1swl/FPulGt0LWd8TRykvDrGJnMzyNRHqBvKEfKR9qudGKQcPGS5p0EUPKR8glGvMU7Smf5SP8tzzpRqNwwKtpzKbQCsTpnQgA5Xl+Rr66RZvaYctBmQmhhIPy3/xAFpG6xH+6GP5Fn/lCPqtC6Xkxvk+pn0OQ62C50GHIwN4572MZ9PzKXtcWJBW6yc6PszMdH2p9oLAxt+t5/nHv9eF89Io+1Zt3ZEH2NAl7yTh/ovfYU+UrugDhjApTxQh6sxlB/LWR/y6h763LIFbdgIMIgn3hMsIlvyRL5Lk7xPPwddlAFvOKnD/QzoEzvbX+URfU15oj/ySZ9O+eXpo7Xy/j+r7nS3OtNVneF+dbqDZnZ+s9l7vVkT4zvr8PTJ2jU0XZvL/bq5cbMWVuZrcWap+jc36+D0vvrfDow1gf7ZhbU6v7FWc9dna/iFH9TEz39UtfGffg9sBW1u31LWTSKqh/TZPfQm2VL+4LPjT1kmYVy1BG7jNchMyKQMg9O+8Y1v1I9//OMGt/kHH9wykZNwJs5M2rWDdvUCvkKPfjTtlfondlCO7Is+0rGUH+KAtDM5nspKjqX+X3qlSf8Ev5TnxBkmF+4E9Oklfve+b72HHkFxD4xZUA24nxhMhE/Do3HLbKvPGgxowDWA/M5MmcKvU9PYaqStJ516O7hV4WxL56vCeN1PgwANvv0yoLe8Rtq2pTudUgJAHZ8BgoqaTs7+67BtYzs+tQ2ETioBln2EXwkUDAzlp2PFp1nDnCXQsNmHbJvvuQTO9jUo3GNPOsvb/+RP/qTJqia4YGnUV7/61a2sKodpEWj4Z30Yc8Ashp3sq28o0FDbvxxnAz3ptW84HAL2d77znXXy5MlmBp6gHicAYGRbAPdpC1rYQ48Dt24dtXzLoDnlKY1rjqWOV5CYpqWtG8mrtoxtBxLTKci77Ry9Oie48tP2BVnJ119GZ+p6Wy7TgSW/Uk6SN+qHdKQOZYCiLNoPwaMBuwF3ztYYbPuswaF6lwAgwZT35YVJAoFvOl+dLdcAhKl7tqsTN5Ofy8Jzz3PyElky0NT+GeBQH3ZK+XDlgMGu9FEHgNGZbgNA2+S+rxIy8PfQPsGEbQp+BJLaMa4TeNMm7wtmyf3zR+6vG/fvqe4Qy9vHqje0q7orw7Uxs1SPzF+tXRdfbljvK4hchqkdNMhEPz0LATqglWexC4IaExsmmN02YNLRQNLl/No5EwmAdJes+6xJhQx8aJ9nAfMus4SG9T2H69JDj1b/BMtbL9Tm5nBtrO2vzvyu5rCp/vSF6ow8VyMje6oze6bueub52rVweQuMM+baZ8Y5kykmSujvxaEd9cbdD9Xq8Hgd+sm3au/yrYNCGSeDevmmLjnj7W/lSV1HXp1l4p6zuDmTBG3W66x2LpM1wWUZAbTyYpskbTPIT9ua9jSDROk2KEhZoIyA2wSAgZLnRLh6w9V86kcGzxm4qy85oaBfM7kB3SYfsl37kL5b+5f2zuBau6WuOkGhzBlEiD+4biKKerUp2iRX76hDBoDKSAaIyWMDEX0cfZIG6W7jALGHgU+OpUGGGE6+k+HwAQAAIABJREFUaP/TvotH0gek71JOs35tqmVTlj2gjfpM5qR9QF78Tflc8URZl+bTBliA3zyPzoNbPBSPrQbKt7zSRqePdvz1WdRFm/IGnphMUq7kOfcSu2rrUyfauILfC8cer5vveLK6u7rVHx80ScXeSL+K2fnBoDjrfmJsTx2auqt2dnfWxs3NWtlcqcXFhVq+Nl+Dm4N6eP+Oeve+8XqmDtb1+dm6PHu5Fq7P18RPv1kTF17Y2u4DfUyC0K4rNegbfOOf9pBZ9Yq+8u9MNvxQ1/Qn+lqX8mMzmIxhCyeBvdiTegjmOeEeDEmyNXGuCR31Sr+cvj1xXcYUxjWpizm+iZEyNtGHalPUOWVeOdA3ZT362zYmSXyvzKn7PKsspd3hGv2+E9Angv3d+771HnozZQahOh0Bp8FvCpEBAsKkExSQK3g6F+vT4OVnO6DIujRqfuq8KI8CaxRVRBVIOjWQKphOVSPrTJbK3e53Or1UUumw75az/xph+5YOPkFXOjjq11gk6EhDL6jPIEplt4wOXx4ITBwvHaRO0Os8b0BkfzS6GsfsVwIfZrw5hI6AHiOcfAf8f+UrX2neH+q7q3GQ9kG6AZoATvfoAtK4Z0Bvv9pgQCOqo8cBUBeBPPvo2YfFMv+vf/3rzQoBnTcrCVzCC21sB0i+yhf77Bhq/NNRaDqSNoH7dmYl686grg0S857jadmUkaQtZdJxtEy2K9+U0e3qS2ejjrWBeZtmbYh0SJu6JI8Eycnz7Ie6bOAgMPa6wSq67JJidcFnU/YFxanj0uqnOuBSTu2Cy4itDzqVM9oy6JWn1OOMBXWYnNLOJijQVgqMEkxr37im7jurq/4C5A1IDeb5Lc0mPmhT0CuoVGecFSUAMtgVfGVA78wregxNbK9hyf3373u8uicHNaiFGhmertGhw3Xzcr+Ozs3XvddeqvX5G83KG/6pz5lvxx4QR3vYBYCdf/zmea4hn/zWRhlY0ifL84xBn6CTtuQ39QqyGUNXAbmUNcGzukJ5Z+fo//D4VC0ePlk3Hr2vNvZcq/V19u3urF7nUG2sjNZm90p1hp+toe5KdfqP1vTZsTr64k+q17+1ws3gCjsHrcou7cF/kggEG/Mj0/XaoQdqdc/u6szN1/FXnqnJlRtbe/INzFPmqYM605Yrs/KNMaAflmv6dPs0e8ZUmU8+Q1P69vT9+jN9okFo+mK+G1i1ASx1mXQhKHAFiatkDBwMPNO+8Ay/kWdPtvf8A+pB73JZeQYAJitypl19Uy+Uh/SH1pe22e9po7VlbbslXwXrJiUo66RKJiDkdWIocYy8say22IQMfNFPKcMGla7CSdtnMJEBm37BCQ+xW/q67erIcVbPk79tf+a99AHaOn0FdEE3Ng+dh19gBvqpjXXlpfJiEkZ6sSWUZRwoy7/1axOoC5ln6T36r70yAaiNVsZdCdPuk+PjGCprymH6Z9p03LhuXfJbf+pv+bR04olaPvNE8x76/ki/hiY7NTTK6fYE9FWd6tTU6L46suvumhhM1NryzVpcXaqlm0u1PrtUXQL63RP10b3r9Uznrnr1wpv15mbVwrX5mnzhW7XzysuNjum74J2Jcu2Fq3uhiT6qd8hcrprRp6QPNqnpUn7qB0t++tOfblZ72k/0mrOQeCMRAb3nxiRG1x4w5tSrbZBnybvt8IzBcsYt6o/ynHqoLuU97aQyxafjajJNTM+nMqLdVgfVKTG4mDrpVkagFz6/PQH9qS3/+1vxpffanSX3tweqCeh1XgZtCIxBn8IreErn0jY0CURVbAU2M1fWYfl28GqgqLHIYBh6fF5nJZDQuEoH/WgvObNfAlgDepVIwGWgrWHFUOi0bUeHQT/SAKdDoq8CJMvrGHWoltXhCDrTCToOgqIMzDJoyQSI5aU3wYm8z1m/dv8SkMA365Y+gxraZ5/6448/3gT073nPe7b4zrOA8H/+539uDLFL7jHGabgMZnDU1AU4w6EKctMRSodjlM41AxTeM//EE0/UmTNnmtl3Vgnw7mzKsfSXgJ8lw8g2DoJDvrLu5LGGbTtw5bX2PR1NGkUBl4BN429fvJ9jl/W0ZUse6jxSJjOI2Y7G7QL6TAakk3LME6Slk0zHwveU+bYzVV8SzLTLO44JhhNk07dcdp+zjiYA1Avr5nfKuMGPY65tEKxo8wx+dPLWYUDvWOYqFto0oHfmQD0UGMkHQQ71uge+3Ra/AUkmMaCdeuFB2ihmlFymS/08I6Cwv85aCRCgH/65FNREQIIPx5D2qN+AnsMnV9bW6un3fqS6ey5WDZZqdOxA9daP1MSF9XrX9ZeruzjTgDwCWNrJ10DpHzyMD1vBLL5yCJDmzxlybIKzaoJF+iHfqM8ZdQNCVit4eBb8wPbQnoDPxKEH1uUyc+qmv9gtE8hNAL5juq6dfnddv3eiljdfrW6X2b+D1d/cVevrizXo/LiGuuer0zlVYzdO15EfvlRTizNb++ChrTnhvt9v/p1dZSydDVzYe6peP3q6+tOjNehXjV2+UsdefaamOrdeywT98ILxdKadMTZAdHm2AbvBkdsHlB3l3RUM/BYYK7PwSNujbmt7+A0tBlLKinZZORegaosEtfpc+kE91u/zyrcBsIA2yxmcM3YGE67ucHYw/Y06mTZbe5RJubQX2mFXJKRd07dqv7mX/Zd3jpn+1IkSAzxky36nXbB+sZE2LgN69dln9J3OOqv3acP1M/ZNW6h88awyKu7ymnjFgCN9jLyRf9IP311W7TVlLZOc6XtdUSndPIctwU5AJwE6OqPcu/oHO8A9eGuSiTYJGLlOGwb04jTHAzuD3FAv312R5FkV8l/9cN+/flzfkSt70odqS8RQ8FCMI++sW/+lb3fMlKHFE4/XzUd+r4rX1o0Nqjs6qBoCr67VoD9U3e5Q7Z48VEd331UjGyO1unizCebp1/riWo0MjdSxfQfqkyMX643NyXp6drUu3VxvluNPPvfN2nHlpUb3oYf+uGpGPeGeM9DimVwp4yoZrmXySjmljO+gp04mhz784Q83Byyz8lP9J1hlYoi3JoElGRt5YqygLVSOxcvKWmJX7ZL8Ne7JxIn3lD14n4G1uuGYJcbwWT7RU22zNkKboK1Q9sRyjrP1qKN5Xf1S19+eU+7/c8us/f6N/uydvRPQ3x6g5lA8lVVBzdkmBVSDkwqiomnodWACJZ/lembZVTaNqI5dR8GnWex0IjqQdKzp3AXk0iygS0OayQsVzCU6mbwQULev6ej4bCuzz2rUTAJoxFQ+gYXANBWbsjryNNwqlAYsAUTuOZRf6Zj5Lj/TeMgXDVmCqUzOGNCkA88x51kcLMuk2EP//ve/vzH8/mHI/+Vf/qWefvrpZhacV9cREKRhos/OtFIXDs9ZfPfMJhCUFp1e0ku70MzeeWboOYkb50VAT9uUJaA/fvx48wy/uX727NmtpYfKtoZaWpVRdSaBizzJe3lf+hMQJVBLQKZsZdCtc0nnlHUKcJUv9SGBlt8TLKTMZNkEY3w3gywd1OXzSVv2L8c4eSh/81OdU3blo/qRdkpZaS8hNnhRz9VTg5Ycj+2y8Qa/zhLKQ8FM2i5knPvKblsnHc/tZnXsqzaQz9wXr710DAS9giftsWCXNtAX6LavBqrU6xhnkM5zLo/UdnnYkeBLOdR+QCdyQFvO6vY7nfrBUx+s/virNTTUr7HRY9VdPFCPvXG+ds+8vvUqPUA0ZSgLTQTW1GcgDb2AcA/no8/0y2WyHrLEDLOHnjl7n4cIQbtBTAbh9JH6KZtJH8C4Y6h9zCQp5aiT5fDadBICdeBEvXb6sZrZeaG63as1MjxW1dlRG+ucL/Ja9XovVnUmq7PyVB342UYdffOlxiQa1OTMjMBfepsDnkan68qBe2v+riPVGRutzupm7X31Z3Xk2ssNTzIxBB+Ux7RD9sexMpiSp/rmDAytR1lRz5UR+6A9UEecufY+5bDzJE0N+hJPuFKB59Jnp/3gu3qqv85gSP3xXAT1ljH2kCxnCH0WOco+6afSt0uD9sMtK9KQNlPbl0lM+Zr2Rvvl2Nl/gz/uO9O5XTKNttX/nLmWR9IvnkofJqagLerJoCFxiVjBPlGHiZQ23tEHt+194pn0IfJc2sU6ypH8Uffa/OI3ZbEP+G+XyKvrrtJwpQYygewZ0OtL3aKl3YEOl4Y708+nNoZPZuq1l64AEhc5xsmz9LkGc8oM7blagnHJra6WE7tmckn+OX62t3D88Vo+/UTVrk7V1KBquH9rqX2HE9JZxj9S+3YcqUOTh2q4P1yLs4u1vL5cK8urtX7hck0OD9WB+x6tx3rzdXZjss4vztfVy1dr4/KFmnzx2zUyd3HroFBo1T7k+PBdzIcOwj9fHUlfTLKoI2JkxxqbbsKXt6DwumH+T536z9liXi/8gx/8oFlpyYpL6jfGUE/1+2KNTIql707ckXLM89aVmEb7pa0Qh6d+izutO/GF1/Qf2ab34Jtjq6zYDxMWflom7Rg8vhPQO0K/m59bAb0BkQY8g87MJutoEmwnqOdZA3oNdQZdOlWdgAqug7HedEZZv05NpcvytmMdBqoJCrznbJpZsTTACT4EMYJyQZQ88VnqSVCk0c4gq62EZqTtuwYkl/Sp+OkkTWJooOyLRiYDIunMAIdr9Ic6ddKCgcxmC9RyaZ5q0g6yALjsSWeGnpPuCbTS+HEgHUE9+9I4JM+A3np0kgBOZuihS8APmJb/KT8JAOyf9UE7y+kJ6B955JHG8OMInnvuucbB+y56MsA8y+w8dJklNzhTzpRBeUbfdEqCFo1rjpXlra8ty+kQlLUEUSkz3k9T1QZjmeBKMKWDyPYMOJX9DARSXpRLwWC7TctLn79T79rA1joSBMnTdGYpZ4JkX1PnUmUBYu4ptf5MZFlXOnZl3HvUaQAAPe2ZMJ6TbwAY66Jt9ZYy7kuHF560mwkW9xvSlvZSQMRzBhDaD+TSoMfnadu+c6AjdVHOGVb3iluHuuOMqgEzv53hZfbK/cjKIXzgvnvSnWFXF1Z2Hqr/eOJ01cjrNTIyXsPdu2r35eF6z4UXqr92C9g5AwPNBPTU5aF4BvquLtCma6O438wmra83vGdmjpl7l6g6+07dgjx4wKyaB+kpf9Ttnk6TF/BFP+ByUn4bQCgHzNI7U8e1qakdtbn3aD332ON1c+Rc9XoLNdQbrvX1jaoBBzY9X6Njg+psvrfGX9pTd7/yck10Nhv11V84IwuvBf7OdK/evFmb/UH9/IEP1NKePTXSG6mxuRt15KV/rdG1W6/5c1YdmdCWO/POOLp1xBk0PhkL5cQkkslc+ON+WH0YcuIBhPrUDC60bV7jeWexlS3Bratq4IHjoE1UnrlHe2lXtLXWLZDPWX31j3qRF+SLQEy6DKDRE/mhbmh75Ce/1blMZuljM/DShtlHk4KMZxuY81vbwHdolVfKm0GOEwHtIEBd9Tlpkl54ZdCVOEneJS5KrOB3sWB7PCnXDoQo4xkXBh/qr/YK/ohDfEadbQdc3NfOZNLNJCWfBPOeiA7PeM6tGoy5s+jU5aSJY88nM71gAnQdXkKDe+VdzeF2Dbf7YW+gSxmzP2I+cYPj7RLrxAnyAbqQT/U0cZjl274+dYzvYjK+8/aNqx//v2swVdXZyWxGv/qFDeoXC+5Hhodq38TR2jd6oHr9oVpaWKq13lot31iu9aW1Gh8ZryMHj9bE2Fit9Ndq5pv/Xy0tLtaN8X019eJ3a2TpWmMLfQsAfDPRoMxqR/QpztC7AtbPjAnoq/EC+JExxTaxjYs3JrHSM9+YhC7/9V//df3bv/1bc8Cyb0lJvKWuwD9tBPz2uuPh/ZRneS6GShsnndoLaNdHZLAtPtB32o7P6ofE9WICsRKf1O3KusR/lGnrvPcpdyegT2T8u/m9ORQvwYQCooEym6xzSYemUqMAGiUDQx1iKlAuO6Ee6tTAp+AKmKlTh5QCL8BSkahLZZSODGZUogweDFjM6LcBik7NYBtDr0LpUO2DbWrkpc8yOv80PNKiAbBsZua3C+DkRwYl8kmgqLGwDfkj0BDAJpCyvzrjLCMPHGeflYcadfaqf+ITn2hOJ/XwK9WK2XmW3RPQk2l1r4880eBh0AnoqZtsI7TmkklBq3KjoZWWHGMyvmwDYE8/Y0ZAz+mojDkZYWbncRjIJW3xShQTB9aj7Mir9hgmHcpQmhKBqNd02PkM5VJec4xTdrieQXiWcRZFelJ3pLkNLtvOQprSKQkkaFcH2a6vDULyd7tNac7+W598kNdtQA8NgApkhE9nHQETCXLtl4DQsbQ+gbfBjmNMfcih+8szUUBdBpQGHs4MOaMs2JM2rvv6OB23es4zzo6nrYEXBlTSBd/TJso7ATNg1Lc3aJMFO/TBQ+Pkg2MpWOUZ7Txt+95l7avjA+iCh+4v1S5cOnimXn94f41McuDk7uou76vTlxfr+PVXanlxceu90QJ1l/bLG98BDWimTlcAQC9tUo7+mRjgmkGbyUz1n+smJanfwDWDFMA0fXJWX51hPJyBUp9MusIf6H7ttde2+OlM3yuH31nzD+6rzgTAl9nfteoPFqpTr1Z36FIND5+pkYuP1JF/P1+7VucbuRW0IQfO0CkjeYBUM9vFTP3h0zV36FgNrVXtuvBy3X39Z1v7MhNcwzMTQ/DCrQUJXJUbgLlbVeBBJkZMEKiTbFliKSxjL6/Vp/QHXMs9zOmDrEtdNUGoH1XO5Y00pz2gTGIRvzteJmwAtwR3JIUNMmxPvRJ0C+D5bSCW+mp/pdMtLdJiv/S76q86m/TTtjO7BtjtgF6Zzj7pl6WRZ7KeDBCSXhM19jVXA2jbE2NBk4lRAyHaRia1f5RTL5SBtOf6aOqlDPUZADn2yqw+swlMb79zW/0wkZJbRJBZg3ntk2dRSCd2QhppDxqQW+2d/WO7EG2gY9geZIaJBu2NdsGkQyYFxGkmhsRG+mh5mv4/fTJ1wtPUS7G1CVvqVFcdq8SLyvFmderqH/5f1d3TrcHEoDaZmR+aqxqM1KB6NTY8Vgcmj9YeDunc6Nbi/EKtja7VyvWV5oT7HbzS7tBdtatW6sLGoMFoS0vLNbjyRhPQ9+ZvvQrQZAp2QvzpyiJ+45f5xFY722xgzzX5qMyYDGEcwXyutuOVdSy3/73f+70tHEm9JFQ///nPN7P02GFX1ibf5EnKrrKZ+pg4Tgyp3IoP7KN1OhYZt3DPMUwfQ1lli7bc8qHMiu35FFcl3leesj9811ckdndSwK1hqYv/S98Hp/+Xiv3aCrES7lae/Hf+r3Pvvfc2S+4FZxoOBUpQrAGDYwp8BpIC9zQ4Kq6GMWeWdI46Qw28SqSD0iFlsGS70pyggXsqpsFDBnsqtSOfxjqDM59LR0i9XNcp2T+Vy2ftUwZZXpPWDMYEDwKZ5G+OSwIp6NZpULe8zeVr0sunZZ1VTNp8LuszG6+Rcbx0shpBAxSewxB/6EMfqk996lPNcvY0mj/96U/ry1/+cv385z9vZsPJsGYgK92+FxYeY8AFaO5rlTftscpgV94CZsnEM0sPCPj2t7/dLPsH6BNsAVChk+8APwJ6l2NafxpU5c76lTONesqo8pU8sC5lNK2Pz2XAS30pC9m++qG++my2m0AtdTH7Jk3KpeUdd+lK2fCZbDPpyTpTN5XDBMDSZTvb0aZNcSbGmXmcG2O33TJi7UnyI9tS56hbW2cgKICkz84M8ZyzgV6nPoN+ARrXDKKQYfceJ3DTMTuDngER7ZgQgF86a+2An/CCtgGhBFvIN2Vt0wRZjpt6znPQy0w59cFD6Bb8CjC4BxChLe6ZuACcuS8dWl8YPViXHz9Z4ztvVrc/XSNXevWhufPVnefAuFsz3c4YAjq0XdDOnzYJIO6MmjPhgHWBPm0ahJo8oU/wEVqxHY4lz/KM+2y5zjMGmym78kj5NFCCNvnPNfrKLBHncMgXaB8dG6sXH/pQ3TwxVBt1sYaGmF2mbxeqO/TarRP/Nz5Se36yXEcuvFHrq8tNQpH+wxsTJfoWl6w6TtC+MjxVZ+9+T41Uv06e+7ea6NwKvAwY1D9p1xY5voydszv0SzAN/dTjVgfK5aqBtAv6DAGtdixnGuWreEGepuyp4wlg4UX6K20q1xgz/lIfBPHQoiwY3CNzXHPJNDpokko/pi1NEK9eG1Ar9yY3MpFgPQbj2jyeVX8Nek0Q8gx0mXAxoDdYZ6xMQFmfK0dMHkC3SSfpzLEWB9g/7Y7j4sqHnOHVBmZgxDWDEGix72IN+yb28Rmek19cS7uVWEGbnj4wE5euYHHFBJ++Yg5ZRn9oW1+gjECf9kI8xthj69xGRJssxac+6EDHPfiST9pyTNpJFYNI6jDB8ct8p1t/7KM8E+vYhuVzHNPH6rfEcI6p5db2naob7/rD6u7tVn+0XzW8WYOhxRoMeH96r8aHd9SBsUO1a2x31fqgVlZXanFjsW7euFmd1ZXaOzJe++++v0b7q3Wt+nV19mrNXJqpuvB6Tf3sO9VbntlK4MD39ptdTJDIb30hn672ctWbuDLtAXJMvY0tHR1tMNsHPvCB5jXIBPr8gc8Ymy9+8YsNjmNCKGVP35zjz/dcEZC2MnGB2MMYRvvkbz61ccq5Y5JBvLJOf3JbUHss1RGuZyJIv6itc3y9ru7pr/RpfPKHvL09S+7vBPRpl36bvnfOnDlz64XiLM65HdjrPDJoE+wqyAqdjkOh0uiYzdJoUS6DdhUvg0kVq53tVHEFBxlkZCbL4EdFMcjjU2Oa4M2+pCLbRgbSOl5Bk0kO+SUNAjANswaE8gZqGbAkfZZN0NAOUg2mdSYCKhUd2jVgAgJp0PDkMkAdOJ/U5ZjJD2XCYMbfzubleNIOh9BhhJmhf/DBB38BQBLI/+M//mMTNLOPngxrjp10A9h9FQ3LiJ0xzWys/E3Q4hjLZ2jFQUAHS7fYl0Vml6X/OAYcB6+uO3HiRONMCFJ+9rOfNYGK9fNJfY6Z451yqh7I5zbv2s5e+tSXtmNp64nBlX1tP6+ctgN/21V37JNykfWkTKbxSl7a59T/dDx8V/fb123T8ba9rKvN52xPvguwBXEuvTcoMfhW1rOP8kOdsr103s4mJaA3CKJOQQPfXW3k/Sboun1KsYkG6m7PwtgXdTWDUOkXxDqb5nXlUdnmk8DXIFhA5Yy8AVMuE5UPyDv157Jz+kVwDD8dG8GHAT11Ao4p7+vWfjp1oubedbxG2WWzNFan3rxSp1eu1MbKUiMT8hVeGcTCL76bHPUgMwJ4gktn2Zi9h36ewx44i4M9gC8E2NCMDrsEHZp5lrZJdJgMdDuBKyPcny+fpI+2TOpAh8E7bUA3s3jup3eVyOreo3X+kXfX2u656o2y3H69Bn0SDWer1+Od5++p4TdP1vHnXqiRhVtnB8BvaHV7hbOuaW8zYLw6dqBmd95Vd5///tYyY8o4Rtpw+6M88IzL7PUhzizq4/WL6QO4JwBHbuCD9kR7YxDMs/pddUpfJj36eu2B/lQ+GIjRZ8YMfvMM7eZrTtVrdcgzENq/lSn30/NcBlHaqfQn6rZ2wuDcxIE+04SFOqr9MyljYK6P1r/LT/GPfTbBKLaQh9qVDOh5hvE0KSPf/S1f1fUMPgxQHW/9h37G+86qyyPv53jTJ+Ugbbq+DV45o6g9d+zQPbflpR9PLJX+gXHw/ecenKs/4DnH1WSTNszZd2yW40+fmZ03wcB1Ak9XITgm1utvk0smgZAv9UV/og9MOTEYNNGhTMhreSc9+hZ4Zdv6Yvlo4oayyyeeqKWHn6jaWc2heDXSr0Gx+nWjOt1eTY7sqoNjB2vn6HQNNge1tLrUvIN+bXatBhtrdXB0sg4cO1nDnaorNxfryty1mr04W8OvP9/M0Hc2bh2syj82NLcx6c/cQmYyDd7QP8ZZ3tKXDE7pn/qGnTcRzgTMU0891ZzFxLjzRx3PPPNM889r65jsSfsiflRmxGHyLxNQPuvYpeymnGvrlE9tnHWn3Io5xPrKofKQeIZ7Jo1Sf6gXmtQBA/bEKE4gaE+4Z3/uzNAnev3d/N555JFHBiqBgMBZFIVHh6vBE4xkOYNCg7w0bBrADLp0UDp5yymoGjDr0enqaFUqFcI2VJwMzDVGbZoy8NCYZpZMkdB5Z0Ih60xlTQU1yNPB6UTT+Ntv2jIbryFJY6DBsP8aDMfCOgWr8s8xymSA4IN2NIppXOWlgCDHhGsJPHV60Md+dIJnAvp3vetdv3DSPbOIvHKEPewYY5bdY/RtQ1ow6oJPsrKCNUG5466Rkx/5KS/o83333de8AoXXn7BK4Fvf+lYD9qGX7C8z9Hwi8y+++OJWhjMDbnkpjwQy+YxjmwE91+yfsiS4zbIZqDk2gnEdjG2nmcrgUP3L9qQpAXT7e1tO2vVLW+pV0us4pHNLoGd7CaQT3GV5n9VxSov91PkDHnD0HmrEJ9csp26mfVI+BEKp+44Zz1CPjtRAWj6qawZByX8Bv7MX1GMySjChs+bTfbwuvadugwflRjvgrKsyQ3muqROOByBB2y2w4J6BmH137zI8cLaQNp3lom5tnvJB3b4LHr10Rpfr/3rsyar7efVT1cTVzXrHpXN1aHAreBJsOCYAM8oQhPPnTCFBF88wo06wLD8EdNRDIg4alC8+sSsGQb7GCvAOfS4hp276xH2u0w6JO+1zBrnwALvk/lra8DVo8Io64S00kkzgHmM+6I3U3N1n6toDh2uwhxmttarBUHW656pTF2t45ER1b76n9v3oYu2/9Fr1eDn07VlnE0j8ztUZGSw2YLg/qNnuVA3PcQjfreXh8o/PBJ7KqOAQeSQgMhmrTOnz08brCzPok+e5JSltsEELdEK3Oq4c6ufSL+eqAP0mZRkb6vN911yD1/JLvaN96kem9Ic8ayCf76aHbmmXBv1cBgHULY+QCwPelksLAAAgAElEQVRznjUg1JYlhkn7R1+dRVd/0tcmdskAVr8qr+xfBpqOV27V0GekTVO2uWZQ40oc7YiJIINPPu2TSUKDTm0z7Rukpy/BxtimY859E2P5LP2iT+hY2vjUg/QXPE+iT3tPOWd001Zqg6nTt0ZgMxh398jTR3XbNpw9TvyV2E37qmxnYG+/7Ic+Qh+SSWDrhIfyPINJ/Y2ypMw4fokBkr6VU++tlUfeU7XjVkA/GOrXoMsrRNdrqDtSO0d21+Gpw7VjhAM712t+daHmeR3o0kYN9TfrwNSe2nv0WPU2Vuvy5mJdvnSlFi7O1DivyTz3bNM1fa8rpGxfu+M2KGWVT/7QRQ/Ha8uSATUyQnnqxpbyZiIC+ieffHIrWU1drPB89tlnm1WWYDiX9Zv0VI/9hEbu8VvcpU6pl20sAo32Tf9L29qcLYG9/cWEvj4k45HUGXU0x1taUr7EMNKQfTHgNy6w35QxkYI//JX/Bg/+ylX8l1bQ+1nV5ta89H9p079pjXUeffTRrYBeoOhrJlxKg8C4hK2tICn0Kk0GMhkI6Ixoh/pc/qUy0I7CnSBbIVcxpSezygY07SDKNjM4lmZBigZLA5r9SGdv33kuQb2GKTOGKm7b4Ce/MpjneQGcTt5AQAOv8BgYSIcZXZ6DrwKqDOjki3XI0wTu9imD0gRm8jB5KX8oyyw4e9Y//vGPN/ufBAW0iWP9u7/7u+Zd9MwqsmzV2XAdHHQ7A4dDdqYOepCVBEL2I2kSpKYhJWCHloceeqhZ6s9rTwDj/AEYWVXA4XnUzcmp7B9Lx6Dh16inI22PJeUECTlm1qH8ZoBoWwlsLJuJJK+lA0rdSqeVdSXQyO/qWduhpdym7PJc0touZx+VKwG2dQhgdGzys20Q09HmdwNCxjhn5v0uCE/9t49cywBGOUo7kNl6gyVp1Jk7BtopnTn1oHe0IR2UzfrVdROGfLqyQLti33IsE4hkosFgmXoJXAx+qNd95I4Bv+2fwX0G2sojdcJP66a8s37osu+HZ1mfr4SCJ989/ZEaOzZSnMN08MJMPbJwsaaHb9ki9xvLS9qFZgI02jXx4TYY9B9Q4owcnwJu92/LV+pxiSy0+uo69+J7iBVg3mCfduiT++gdN20V99xOwHfqpG4P2uKae+9ZaeQqomYv6Y49dfmBd9TcqbEaGr1a3aHhGuou12BwroZ6vep1H63Jc7vr8I++V6N1azaGP3hiogCeuGrCYAAek6Tgt6svkBHHxoSG9WnHvU6dBqcGgupT22errwZo6r3y62oPdUF7oV1sB0Lwzra0GdLjKosmWXF7C5kyo77aJ/ptsCBoph6+Z7I390ozZoy9+3gNNMUK2uvEHOIFAxh1lDK+bUV620FnJgBz3zdltX9p072W/tQEgn0zKaiNcNzhi1uN0l9kcG6wpd1wv7P9NlDktzR6rR1QKBfKVto3cZOywm9taNpj+cZ9VyHp+7nmthwDHeuBJwbhJqbQEc9SQY6oJxOV2mFX6jh2Yj1tnOPhpzYzsZm4jPGFJvUwE276Ne4rs+JB6pIPylr6RWnyGfU65SzHLFc20B7voV959L3VmWLb/KAGw7dwSK1WDU/3au/Y/jq843CND4/XzdXVWri5WPNz882BeBMzl+rY9FRNPPb+Wtu8WVdXrtXFn1+s5esLNf7qj2vHz5/eekUmdHmmiUk/2veQPNpUf6UdW+rZBfpd5UR7wJiykgp5Botx5pGrPPVNPMuEEME8r61jXD1sVpl17MQpttPG4N43sZVYBhpNLLXtgz5UzEJ5bazlUnbFCXyqg2IadUasT53ak5x0UK4Sh1omkw+06xkQbUz1P/178PD/dJFfa4He83cC+tsD0Hn44YcHCohOKPdZacQMwHWKGRBmoK2zdIBRyAzUdQgaXw1gGr0MWAXT1qHzM+OuI0rwnmCD69YteElFtz86UOk3yZDO3mA5n7F/1KlBkUbLCkB0nF7XaWg4zGDKT2kQDFteXnCdZ3BeAiLqcKYtA8c0JIKCBPLyOcvoUHXeGdg4vhpDaNIYf+QjH2neI2qWnGcB0l/4wheaDCtLVtkDxafg3KDIfVQED/QjX10nHzXEaewEYMqlvDp69GiT8cVJUBdZXpb70x5Zfu6zn45+sy2AlQMafMdJedHhanzVG/mSRjmDMnmfMqqTsU/yMcslOLOO7J91CKqtIx1m0ma/cjxTLtpBaNsx2o40KpeOYcq9tEvTL9PT5HE6VnXYT/XMWVKTjc7U56qRpEcdEmQ5RvYhwbRyJdhU/rdLrCVdfAfcSZN8VJfUcxNtlhU4oLu26dJF7a663rZLLuV3OTj6YjCvLRDE0h59MCg1Eep1PhOcOMtJP0xSyHd00v2mzKZfmThaLx65v2qiU2Or/To9d6Hu7yzU0FB3a29zghy+QwtJARMEHqLELBx08NuzNOAHwTftOgvhqgKedR++9gg+WV49wM6wvYZ2naHnu36OehwLl6LTnjP8tAfPTAJAN3RRF8lBEoWM9eTUVC0feaCuvONMre++XkPDK9Upzqe5Xp0OB/7dXcOrj9RjTz9dG7M3mjpd2kzf6H+eB6DcuCSffphsV970aQbsBgOOrUGmuuz+Y0C4QVvaJ+VNfsNLV2bwnEA0/bq6JCB11YDPqntJq7rBMwZkynJ70kA6fbuCfla9s2+U4xmDemfoxRoms7QPguy2L1M/6YfbOGgDnRN3qEPWJQ+1QyaIxB7ywlng9On6MfrpeBkE0J50a38zcchz9NntIPIu8Yu6bTIHWkxy6E/S17TBueMulkqbntgmkwDaM4NVbaIYR37BR2f807eZcDRgQl59Fj1xxRB6TTnuoY/oT9pK/Q5jB/3Uy3PotDKu/Ijv0mdAp0vrU1c9n8Egld/QmHjIpIG6mDyGV7Szne/0TBFXW4ozTLDqs/T/yzsP1+L7/6yKLU9DA87Cu7XsfqNqZGykDkweqL29vdWrXm0O9WuBGfobtwL6qeGxuvv4XbVz975aXFmqSwuX6sqbV2r1ymxNvvJMTb313FZyBlqx+WItcaTJE1dTwmN0z0lAk3FtfEJ9Jkjdm88nqzw/+9nPNis+/aMODlX+2te+1qzy9G0m0GCS0WfFFNBB/Qa+8ku/bsIl7ZNJMGU+5TX1ImMKkxvieJPE+lXHS3vOb2XKsdU+JC5pJxCUNeU1sTNt0e7bM0N/J6D/tSYofoXGO/fcc0+zVsFAW6NssGhwLZhSWTKg1zFaVoNqMKHhUoF5zqWhllXYdaYGZJQxG+2MBbS5NFInl8Fd1qHCCEDSkQoM0hDIC2cIMuAwW9524jon28pMPffsaypkBgQZIGps0ghk4JZBJHUIIDLbDp38zmDAfmkMMrOYs3Vcb4OVdCAZtLWDVhwte9bZ+/TpT3+6AYL+0cbf//3fN68cAcxjeJjhSqOkIcxDb5zFd1mlPFTG7JfyqxzJU/bKsWoAJ8Ef+/hxCNCDA+ZgPBwHfAScs49eYJpAzzFOp9B2xoKWHOcMGNvBqzLudetWlv3teKQMp9z73QDGMU4dznvSrS5Idz7jvXw2v3vfMlmXji0Df4GVtKZMtXVB+uW5iRTGFofrQXj5XRCmI+a3OpyONJNuXG8nSLyGfNCuQbpg1rGSJm0czyVwkHbtl+Au++LstO2k7NJHZVzeqbOp3wAd9x6ayJP/LhGGFvqNfvGnrchgw35bFmDsDDX30BUDYrfKeEjVVybfWYc2Z+sdvbma6t9aasmzzp5rr+WFyWH6KPijXeyHwT33AI/aXO7bB3itP7LPJjYBegI5baC/aR87wh+BgOcIQA99dObdYNNA2hkx6iYpyBYdgCdl6CM2A0BvYHLtzFM19+CR2hx9qzqd9erUYg2PcOr9VHU3H6y7frZYd118YQuIGihQH23Be4MX6nT5NjKEzTQ4SVCpXJmU954zvvCA7/DVWTYTVYLY9oxje0uUY2AyoY0FlNekK5foC+j1WYyDbYoJtA+ZlBbY6vMF4jwLjayqYqWVgS+fbOtiTExwGxinzeU5twrYl7RPtMt4JH+ox8SCdl55UT99c4AJjOQbtNNneUQZ7Z363w6y7a82Vv5Bv4cdSr82Wh2XNmXLhKHBVuI9eOUEx5bjvj1zmPZ+O7+kH/bTvmewY4CjnCiz6e+0T/oOE1SuvqE+EhOMC3rAVjoSbOg1iTXb0C5bnv46ttoUcZl9TR9lEK49dFk4PKIubUF7bDKRQlmebQf0bb2Rnwb58kBflTKZOMQxWZ46WAvv+zPOv6simJ9mrwOwvlMj3dE6wjvodx6s6ndq5eZKzczP1NLsYm0sb9T0jl11z+lTNb1jumZmb9TluUv11mtv1drFS7Xjhe/U6OxbDXuQaVdJmAxMPM93g1+TJvRdOdP/Ofb6Svgl3mNcefMQByszIcRki39MAPnq4+eff77hvwn43HqW2Dz1L6/L79R5+Iqem4wUE2lTkDv9pzhM/C3mSB/lWPKpTonHTdaL5bVJ/jYm0j6nfGasoexZL3x4ew7FuxPQp/37bfrevLZOIUlg7XeDcQUbYcwAAqHiPwPENmBU4FRiDadAMwPwBJYJZBP0cN2lPRkAZz/aSquj0XkatKVT0bEYHOqwLWu71t0O0AX9mWWnLjPBZrMNgpJejSF1ZHAiCNJgSn8aleyDPMWoWn+W0cHzafYyA3quy5t0vDrIHKt0xLSBoT99+nSzxJ2APg0ydfIe+m9+85vNzDyAixlxjZ3Oj/bdS0VbAGjoaC/bsk/SIM8yMUSbLOViPz+H9VHvV7/61eZgFerDgRDw8+o6HBZ7g9lnr6ynIrflpO38HSdlQ4cgv9Jpp6NRJnTOtml9AgodUvYveSAfpMt6lJOk33FVj6VNuczr1mNb2WbKQpZNGuzrL+OX/TTAT+eY+qH8AaxcZu/heIydwbs0CeR0rOqFOirIki/QJ2/lj8FU6ivjJSh2zJQ9ZDnBvbqs7nrfOrQr0Jo6L89SfwVVgm6BZe7rlneCJwN/PpUfdZtn7UfOhjm+viLOYMoAFlvmTDX89xR6A2Lb4ZNg15U2tpvybhBn8oBAkwQezxA0u/zfpDIBuONnn6BTfsEjATT0GMR6TZ5xHRCpbSYY4Du2gjGCp+4Bdd8xtGiDeIZ+SZ+HfNJOs+d/cle98dj76+axfvVGeFPHSlVntYaHR2qoe7z2n+3WyVd+0rQpL5EBg2/qN9gwqKRe+g5/4AN28ebwVO0ZH6qx4d7W4Z2Mq3XxvPIhOHRGjOvJN8ZXv53AUjp41kCUfvLbWWgTLeqUPlz5zQBFmXdWL/VdgGoiwUSmY25Qpnzz6VkI9AtatTPO1lKXh3IlT7XPBo7agbQ5XDOh5woOgnnPVNB3aXPEQPI6fbc4SVsgj1wRklgjAbxg3+DDIEp7YVv5nHZJ3yH/PGxWWyif0zarv1mHs4nyyHq1Z467tCTe03Zab/qWlA/GJleTGNQ402+SQ7kjoPcgNQ8WZRsP2EK6nAjSpjlOrrIwySPm0V7Ly0ywQJsnrmMbfI2m5zXIE9pUxtt9b/vA1D/KuNJCWVD+lSN9YGIFri3e/e5avP/dVZwft6OqM1HNHnpWB411xuuunUfrwK6D1d9kdn6+Zm7cqJWFldpc2ax9e/fVfQ/eW5MTU3V97lqdv/RmXTh7oer82dr943/c2n9O/31doEGv2CLlwNlyZ+hN3rYnBMXt8Avb46GmDzzwQPPqY/bPe8YCvGWL5je+8Y3mn1WU6Lc64dL7lHd5Je8ycaYsKn/6e22S8uI4tBOdjnHiH8eEMtpR688kWWIF2knMIIbjmklE+ZQ4Sf1NnEVdyPPbM0P/WELf3/zvvX+/s+T+9ig1M/QangwCFEYNqULadkAGoiqDzp26BIMovsKrkpih9rdKJDBXWFXMBLmZCVTg2yDYelU6n9ORm92zfzoanRL1mZFLxdXR8LyKrmExKNGxa/B8LsG0QCYNgTRlQkA+ZMAvPY6b7WZQpzOQ9/Yvg0mTNdAnsElZSGOSzicdcc4mABI5hI7ZcAJ6vmuIoJ/TSVkyxf4nAvqzZ8/+wgFK8tu9cdBnJlYn3JYXea+hTDngHk7h4YcfblYNMBPPoXj8e5o32wSY3aFN2uI99b7DOwNd+9EeL9tPq+ez8jx5mo5GmTfIyXG0vkyuCBTyOWUmAViCMsFcBvQ+K11tOhN0ZUDfrld5S56kU/V+tmPd8s3PlOl0XsqvbRigeEBS7glW3xJQJwjVJikjyZO2c8aeOUPLPeo0kJH/6nA6X65l0G9m33HkN7qp/YP+lF1BZdorx8D93JQHVBqcqY/ynrLOzmuPBamOoXVR1hPEfX2aMysAZukhcOdZbIVBKH1wtsa9xr72UYAOD6Ell7fTZ5MI7RPtpZtEG3x19hw6AOvUZ7DONWfkvQafGZ+c3QAoC8Lgpfvo0Xnosv8AdvjjXmMT1dDLM3m+APUYIHEvX3nJuFy676laePBIdXdygN3c7S0NneoNTddg4VQ9/IOna1etNdd9taEncyuLJoKVcYNCl5XP7H2g9i5fqNHBrRnfDO4y4HPmKf2K46WcO7MPv7UpjoXJc3gF8Fbe1AMTAPDEcbUtrukz0+caJPrqMGWLPgpOpcVrvhUhfaJyzbMu7dV3IxsZeEmb+pRBdNunaXe4Lv8o5yoBA5e0W46BgWBijbb+tRPQGexlQJF+RbuVyYD0rwYmab/VB/rggYuOiW+SSJsszrANg10TaNrM9MPQYFIy8YXj1vYz2/nK5KO2Uj0WRzpG4itW8PCPLCNP2CX+TcZR3hUY1m+ygWd8nSGyL5+4b98oT7+og76AH6TNg0FdOais5pJtfQH3xFqpDylzYo3kX8qM9KcMKCfLhx6shYfeX7Wz05x0X8O3ONwZdGqyO1l3Tx2qgzuna6kz1AT0s/OztTy70ry7++ihI3Xq/nuq2+nWteWrdf6N83Xx7IXqnX+5dv70q009tOkKBZPo0gOvXJ3Gd5NqrmRRL9vbGyyfiQJsCxNCYLWPfexjW6vn4D2rKr/0pS81kzFgR8Zbu0LdKWM5ftrEtrzKO/UnVw1l0tkko7osP8QajlvipJzVt5ztiJe5Tps5eaQMck+5pW85iZN4W/mwbmT/7ZmhvxPQp436bfreuf/++5uAPrNWbSeSwqpxFTwaDObsgkKq4aV+wYjOX+eXTo/vAt12kJOAG1o1rNancVT4fUbQoQLzW+epUkofz+TMnk67DeA1qpm5k24D43RC9iUV0NlxQY7PGDxoiHSKGpa2QTf7l+1pZBJIZf3Q6r3M8mkY0sHb9zRECRiy3xghDqFjRvwv//Ivm4Posk4OxGPZPQaZTCJ72c2upozkQWc4TGiln3kwnrw0IEw601FSF1lf9vW/4x3vaJZt4RiYPWQMCFQI6H29FTP0HNqXdNuG8qksJU+VqwxQ5ZP65b0MLtQj5SblV+efya12PwVgjQOPV+ylzsoP2/B36n3qvMAw67DPbeMmn2xbWq3D++n4sq4cK74rT6m3GQgwnq7gyNPtKWcQYVlBuW1rc7QlSVv2Q+eeCUn7px4IDKEtQYMg0HHMfesGxxnQ+wqgNh+kWZ44U0UdBs2+Nk4bqI3lGW0T7UMT91y1Y8Aq7TnDwjXLGPTDb/SEPhEgMbYZtECbM96AipRlnnUJJt8FyDyDfXUmh2dox7IAdZ51FpHrJAINrngeUM5Mtckd6nK238Cf/rhvXvngd9bj0myDW0E59FHG5b25txWemVxijLAZ2DSAfjO++47WG4//QW0cnKnR8cvVZ0MrK2FHhqq/cagmX+zVI2/+tNFZ+OLsM79pUx3Rv5ropm6Tm46BPOMZE0H2XxvE7wzqnL3kmsG9ZwWob/KFOl1mrs/MhIm2Tx3RzqnL0OwMt/QgR7TDlqcMEp3JM0DiGb7Lh5T1xAEGnD6PbDDOHoxn4kf/qW1NWyQ/fUaMkXZF/rv6pW0jEitYt5MhBhWZfMm+p921bOIynsX+ZR+yjfQ9abttz0PntAdu3XBM5Kfj5RYS+W+Cy/FOG5UJCnmrPUrMmNgBeUn7KS/afjUnWSxPX5wx9uBMx9ztGgZNBmHKo3S7csMx47rBoQkNsQjJO5f9Y3PADyYEtGV8ZsBlEJ/BpOOV9pNr+k2TyJYR+7T9YuraysEHavHY6RocP1q1g1PuqzrdThPQT3d31t0j03W4s1EzO/bW7PpK3ZiZrZXFlRrqd+vEsRN1/NTxWh9s1I2NmTr34rm6/vrFGnn+X2vi9X9vxIi2TSq63U27RR+1GzyLXmifsN18h0/0x0km+0ZZ7A/jCH/55B30Z86cqT//8z/fghrwh62arK5kwoXl9yYOlDUxre0oS2It+a6OJB7huxOSbbsg/tYmihP08xJpn2zfuKaNy5Q1ZbodG+hb9TXaDunPxFDquH77TkDfRqi/W787DzzwwCCdSjuQbIP+zBY5+6Ph5F4KtOCET4P8dFACJ4Vfg5jKoSET2KaCaQg18vQj6c9g32HNwDQdowGzBoB7lBcEJzjRQejwBTkGEIKqFCWdF/doQ9Am4FWx7YMALoGKgYD3NPbyLY2X7el85ZsGRkeawY7f7VcGWAYwOVYGRjps6GKZPYH8X/zFXzQz9Rk0sdfx85//fL3xxhvNvkeWUQHsfEZgi1x42r0He3EPB6FTyLE3GHKMcoxxkPfcc08T0LPsnoD9c5/7XBMc8EdWmMw7e2qp++WXX27os2/JC/mhvKWRtw/KnHxSJvLZBH0p69SxnaFPOctglecd1wRKyp1j7z2Bv/KaTifL0542QZn4ZQG6vM82BCfKWtukJohOHRQ8yPt0WIwpY+nqDWcKnBlqg+QEnamfKbNp96TVA9cy+Ff21S+XHKrn2XfBj7ppIKLcShftYBMBMi59T8As6BY40CZ9dcWKQMrEoPVnAtDgQ5vsuFKXtDt+8kWQ68oB+uYBdfDIYNjnXb7OM/THWT8TLAbs2n1nc7RP3ldvDDAJ7umbCUsAHEvbCfStC9tAIE1QCJ20TX3oNDz1tWgE2fKR6yYs9D/uWW909K4Ha603Wnuvn23qNBBWDwC0zlhzn3Fw2wFncPAPTYzv8qMfqwunpmt09+UaHmY/d7+6Q2vVG5qszo3T9fDTP6iJwa2lxgbNbhOAXmVHXkGLiRmDFtpXn9I2CJbllX7F14K6TUVf5OFvyjj1Y5s9Vd9Amb5rp7DHrOLQ76feqtdtXZeP9skT/fW/6o3BIPQr89rK9KWWMyGSAbeBqKtAnNUzGDKAVRfaSXHr1rbbT32yOCB1yGdtox0g6KszeSBPtM+WzUDPcXLmznr1K22fre1Mn2JSMGmyj7QlBpEfbjehvyYI9a3SahkDUW2l48fndkGqvjQ/09ck/eIdfSn33NON3VFXPLQQWsVv0qtsGqgbhLsaSXvrWRgmS3NFGPzz9XcE9U74pBzRTmJc+Zo4yKCy/RzPaJvRP20lPE665bE+eXNyT80evLf6j727aqqqX/3qDner2x2qvb09dXjHvtqxcbPq+sW6MDRSczVUK0urNdzv1ckTp+rosaO1Mbxelxev1BvPvVGzF67U6ItP1+Trz269rs3kuSfaq4uusHFsDOIZd7en0Bf6rN7oL+kH/MWGmKTnHfTve9/7mtfW6Z+x6d/73vea5fYE9CRTcmY7sUu7DcfdwFhdFYfbD2jRHzieiTHltc+3V6QkLlUX9V3KNZ+JlZMW/Z9jrU9IvdR/azugJWUBPr09S+4fb0O23+zfvWfvLLm/PUJNQK+AIDwKqgY5BUrQKzjQyRtoZkCrAcvAVEel8GZ2O5Uys1IGOIInlUWjmEqng6U/KnbbwQp6pEujasZdI2JfbEcgrkLnb41tAoVUYhVXBc/gg/oxeDpGyjmLpZNpGwiduuBHxc5xbDvHrF+QlYGvKxO459hn8CNvEwwYgFmWT5bKsmyKV9fxn44MYMWr61ieygE2BPUYZ+UqA3ocCEYeB+Espyc8J/DIoDED+pQ/ZuA/+MEPNkE9wfrf/M3fNMkE2qMNXrcH3fAbml566aWt/VnKv8Y4g+QEyynb2Z/2deVP3hr8ppPTSLcdimAwAaQ0KJepo4IaQV/7Xupcyst2wDL1QOtu+QSgyla77pQDv9tOW1eUY+nFBvjvvnYPZFMXtEnbzQapb9ab4Eh6Ke+MlGNkm6m/ztJgL9I2qdvQRf3u19WWOQbyhXoIJAkGdd46c0GdYysg5rq64IwJNHjSu0uKneVUT1zuSH3UJZiR//IFWk2wOYvPPU8gFjATFGpjaUPQ657UTAiZhLMPaTfd35z8hTaWvtuG/KOPBPQkDAWI7Jnleeizj9pvaPJQPpf/Z3+pz2CSfdgmQt64+6lamdxZxy78tA4NFrbkDhrpF+CTNp0hYhwmJifrlaFDdXHxZo2f/X7NvHWusVv77zpe//HYx6tzZK5Gx0kgbjTvhu4N9ao3OF0nn3m99syc35I76jd4Zay1tYBXg3nG2+BVkKmd4LerJdJ2qBOuQEBGfY2fMu4MlYkY+AEt8lpfk8AcnjBOGcRoG2zTPmSA7xjp09NH044rsWzTpf/Kl23QX+5Bey71FeyLT/J0+tyKwn3/9bvqvn5QHNEGz2mD28mLNjbRvlkm7bDXtAvUlfbfugz2cvVG+n/q1F6kL1ffUp+115QxoNcPyVvlQP+XyQ3HW38rjRnsG+CIEVJGGN8MBNMfZH/1d4lTxERcc4Y+g3F1Qn1N/209mVSEvtyDTVBEfdgG/tATk13UybOuBDCgR/ZSprX1Ykh5KobS52RAn7Ze3dV/w0uDTW2r/GzGbfpQXX/sk9XZM1HdHd0arPSbV4gOTw7X/qm9dZyk4dJ8XZ/YXXMjvVpYWm1syFiN1X333lcHjuyvpc5ynb/wRr35H2/VyuxsTT7/P2ri8otbAb2JdMfNcTKxrPzBGydh4Au2FVpNRNsxmVEAACAASURBVIpTuEZZ7Jo+kLcNEcj//u//fjNL73ix1eqHP/xhc/4SnyRTEtMou8qBk3CJY9Tz1G/HB1rECPZD/W/jGPohVkgcr89V3tq4LLGSupX6ol2VV2ILfyf+Ui60FfAZPsKXtyegf3eK7G/+996P7gT0t0epc/r06QHCo3AJjBFIs7LtIFZl5LoZcQUuR5/nDJw1ZlzbLthWOFE8gamKpkN0Nop2fV7FEbzqIFOBEwCo0Lk6gPsG9AkudEaWMfBOZ57JCelMg50OWsAugBYICDJ0Rgb0trPdOEhTOloDFfubvPRaGqh07FnW9hwzZ4GUkZQHxwh6oBsnizH+wAc+0Cy7T2cMPSx3//73v9/MZBFUY6wTAOFonKHHedA/Ah+BnrTJY/ulTMpTeQftOAqyvhy2QsBCQP/iiy82Ts2D8ThdFVoJEjhF1Sy/BlpwoTHN9m0z+aIseC2Df3nteGcwLs9TZrOu1KO2pdWxWX8CAtsSeCTfsq0ElikfCbR4Xv7ar5T5thOUZsFlAhvbsLz1Cha1R34qG56463PqjGBYnqknmRlXJgVFfOYMk3qas//oPqAYoGfwQJkMrlxBAE8Ee9olfme70EU96AvftYna4gSDuZ2JMi7TF7DwCdBMQOO4YFuchUqQkIkPv/Oscp8BBP3mX6CEztAXgBvtuAxYG0qfqctT7KHPfnGP/qDTgD3+nDl0VsrXpNkf2gBo055bY6gH20GATTt8zxl92qQd30kviKdOnqcu7bD7YN/Y/1hd3XtXjfQ26/iFF+rI2vWtWXp1ik/PAMi+7Dl1pr46fKr6l16rHT/7H7V6+Y1bwP+pz9bc0fEa2T9bvaG55mC8Zqa+u792np+sx87+cMv+wXPHALun/DG2zob7DL/1rYyv8gKvTLDoG3iOet0HK2hltQNg2jLYW5ccwy/HM/0BbRkgqw/aP56jPPxRfsQIyp79kgauqyMCZNowEKBuD6GjLuqnfYF1AmDa95466PkN+m59vfqZs+2JV7xuIKL9046mfVKvM+mRtjNtrfTKM2VQXRYvJJbQx5q8lDYxjjQ5scJ4awctm3ZS3mdCI+039Rl0aEcM0LnuNe0G18RB1m0iLv1NygJl9XvSRlntrH7Xe9kfypngcim8445eaB95zjFJXOd4mTSjTW2PvgseIt9tPJEBfWIRfaI+OPstb5UheZgYgrq4blI5sUQGg2Jf2ssxufzR/1ZD00PVGe5WbQyqs9mpkamROjB9oPbv3V8ba+u1PrRRc8vzNX9tvtZWb9bOsZ3N6sXJqclaGl6uty6/Vddeu1arF6/Wzqf/voaXb61sMmg3yeo1eKvtd8WZKxi0BSa2tSXyiU947An39BsMRjDPRBCYzT8mYTh7CdzINk2363DfFUMZB8g7+ZaxQRs/6SeU4Tauy/E0iaC9RKbgBX0Xa7dlwkRx4i9jj7QR+l0TNomJ8znqEY+rI/BQ+WdC6lf+G9wJ6H9lHv6aKug89NBDTUCvkECHwp2BN4JmdliFQdC47n43jWYaIJ009VNeg+9yOA2fwFujr+LJFx2ev6Wl7UAymEjAq6ImqFVpdJ4CVo2ONLWTBNIgEBewSrOBSzp/eaODyABGcOEz8sr2c8ZBx6nD1ahJQ3tmxH1yjqu02Rb1pYM2CEyQlUG5vMmkRgZNgEICel4Vx7tEAYz+wV8OpPv617/eLHnHULMfSj7RB/pKHwjY+OcemUcMo2A3abbuTCwIkhwPgCtLuf7gD/6gqfNv//Zvm0xvk6UeG2uW2zPzx3fa4gAWM/XU0XYIKWPSLl8EHm1nkjJl8kFnkbJu3xyftAvttpIOxzWTRtAiqFfPttPRBHO/TE5TV3Rk6o32wP4kXTku2osc7wxcbYNrucyS3y59Fmi5R9gsv0Gh/bQuafW+ADGDeco4Q5mrjajbwIa+MnMswOe6vNXRu0zcWU0z59w3UMo+8h190eZpY51hU2fVdQEcM9LavbRZ3Eem/TPx4KFrjpeJUYG/gEGbzHMmSLRFAnA+TbQ5O8pYSAefgjfqYJaX+wbBlJc/gA+Wy7sigXKCI/liXeilAFx7he1wlo5EXPooeAb4JjCEXwb71EESwCCRMrPrnTo/eXfNTd9VvV1Ttb6+Uoeun6/7Fn6+9daCfH2Z2zLkUyPXY1P1k9331cVetzYuXq3dL/xrXZtdqkv3PlWDnYMaPbJWwxPXanh4UKMj07Wx0amR+X116oVzdWDlSjNkBpQe1Id82A8SIMify6B9+4eJKMfdsWyvJHFFR+qHAb78cRz0Afp/gaNg0+AY2iijL9YGCWItl/u+M/Ggz0pbZ8IA/0D9JnBMIjD2flfOaU/8kj6C78i+AZt2nOcNONVh9dKxtQ/qVAasGXSnr2kH9I7FdsFd+oP29/bz2j/5zLiIGRJrJf4Qw4k3TAZoWwxA7KfjYkDsb+rXPmnL27hGW+p4Qwf1pu2XN/onx4u6tPXyi/5xTTulnmln9Z/KHnVpD7XfaSuyD/oWnnespd/gU541b6y4rZfQCc/Zo4ydF/NCq2OgH7SPYgflNH2z/oC21WHts/Tk8+lj5RP3kXHoufKx/16dnZ3qjHWaQ/E44X6iP96cbr9n157GJi8sL9SN6zO1tr7WjM/eqb11/0P31/DESM2szdSbL79ZN67cqI3Xz9eepz/fkG2SARppR39qUC8P+Q1PTI6a+NCnqGeJdRg3kgQeLnrq1KnmdPuPfvSjjV/wDz/B7DznH73yyitbM/Tqs74nA+7ENMqyz2fCi+dMnNI36lKeEouZiEz8jYxZXh9vGTGzAb4+S/2zTXUmA/rEJsqf/bH9HAflDJliouxX/hs88StX8V9aQe+Hd2bobzO888gjjzR76A1EVAqF34HR8CJIOSvMc+0gROHVIAiWNbIGbgI7g8Nsy7LbZSoF4GnkpKPt4DJ7Tp0mL3xehbFf0mCQKh3ZxwzKvW45AXAGUjq2nBXLWY82/wTwjolgTafoeBmkJJgTYGicTAbYjwzoNcKONWUzeHcWJEGA9SSQMVFDfRh4DDOHm3zmM5+pkydPbuk27ZBl5WA89plifDDWgise9LtL7qnbg6boi0GKMpbjbbBm0kYHicPgpHuW3XNoH+1zyApOBx4ClAnonaFihp4AQaCpTlgfbSoDmdxynDW+GtoM4pQrn2nf2y6TLR0ZpApSdJAGy1mfQWfSlcF06luCEnUiQZ3fpSV1gDqV4ey7fGoH0Tl7Y73ZD+UwnZYAz0DTpffuBZavSbN2BT5kQJ/8tJy6aZvQYyad/hEEGhQayAqG6TvymnWody79tn/URb3IMf2knIBZPvmprql/BrwJ7HNcDNy5hmzDf4MZZ7TSvqnDCXjsE887qy5wIQhGVwwWqNstBrRFWfWT38qy9p/f6piHSgHc6A/31C9mYLjuNeolMCcxlzaAOghGaYv70gsfTMTwXSAKn91f79JQxm52daNmJg5UZ3xXLU3vr3XO8Fi8Uacu/aQZH2fHnbFLX+gsU290rM6N768f799XSzcXavXKzVqcW6xVXsc1PlLDe6uGd1yuGrC/fk/1epO1ubyjDp9dqlNXztVQ3dIhExqeZJ9JOfopwIYnHo5oskXZFfAnWGU8qZvPlEXqI3BBvrlHX+Wps2xpY2mLtj0wj/7nmxqoO4NNaTBIVXaVFWVDG4v8aL+1JYwVY+3S6AymDM71VdSjjEA/dJoAMCGmrdIW6lczUMwg0P7wvLbJ/mg/rCPxStpKn/e+eth+Rl5rgwXw+DDHzf6pq4lhDLSUAe20ft3gWcyQtng7/yIfDEBdip72n2fyLRCZeE7+OJ60nbOUbUyhzEizdInZxD/cN7moveZTX6H/ddxd1YIe0L5ymzLDM45xBtqu9NCmmuyirLwQ03nN/ibdOXlmEJeJVbGYZe2rQasJC/GPcnXtw/9n1Z6xKgJ6DsXrd2pnd0cdPnC4JienarO/UfM3F2p+dq6Wlparv96vo3uP1j0P3VPrI2s1OzdbF16+UDOXZ2roB1+r8Td/umVP4ZevLc3EKN/lkW8GcqYYeuFlJp8yppDH+BO3Ndx7773Ndk0mgkxc0k+C+O9+97v19NNPN2ccaXuoz3agQ91RXvhE1sQhylnqRvrYNk/53caZqbeJtdt2mucoa4yj7VD/1BHjjgzi2xiN35m0om59Hf03TkAH355D8Z7cwuy/FV96P7gT0N8eqM5jjz229R56QVkGmAkOVMJ0gBp8hRADk0GuBsxA1/pUdB2WBixBiUGKApyKSn3tID7b1chm4GVgo/Lp1NpBv06I6yq0yq3DNDCWbgEF11FaQboOO4N06MTwZd0ZdPmduqg3s8AaLevLAEbAJw+dSREseZ3fBuEJvrJv8p5PAwpnz2nbDDttukxMp8rSKU6U/9M//dN67LFffAXGs88+W1/4whe2TrpnX6yrCKjLMcxDbzwERYDZNrTKRTp6gyKehT6WlnEoHomGb3/7242DIAigb4BZAnqcFs/zOr1cupQGVv63gYpylvpigNIGXDzrmGa5HG/LtD8NUuVVOqt2ezoPHY+Bt89Jq/KhLiewSwemLAsslT3rtbz1pzwmDTkrJCBJZ2uf5bH64NJznL17+nJ2R/lOMGTAIc0GC+qedkmZEhgoS9SVB4YJDh0rfmeywKBe8Ei97nHXNsILgjFP7Bd0qFPUx5jwXAbD6qK6KyCExkwEacedrZR/Cd4FAfLfOhzjXPGg/tMPguq0yyYKqMcl+MoVfWcm2XfROxbwhmSeAWbuyxQIuVwfmj3MjKCG3wAX6Hf7ge9mZzWQ+1spn+AY+gTy8Jk61EHpbvo5taduju2ojfX1Gp99q5k9Utc86V+d45O6PNBpYWpvfX/PvpoZm6mVlRu1sjhfi0tLVZu7anhsRw2P3ahO5/XqdnkV1v7q1O4ae6Nbp8/9vHb2V7cAqf7DvajQzgy9/sgEFX2AH/pC6dKmwDeXxVOW7/I69ZFyrojStgswBczKgMkcbbbJLfgtfykrb9NWC0wNCtRBxtzVLB5YaJBlwouAwcA8V6yZXEhgy3cPd3SG3gAsfUzaUO2DuqIe6H/Ve7FC2kBlNvsqf7WF2pOUybSn2a72WNzjTLQYw4Be/JPYQXumLc4kY+IoeKktFMto69uYR38g/ks7a5/lpbZdP5X+yvp9NrGe2EM5s0/yVr+rznHfpG5iPfpkMtKALyc1bBtfD63t7Uw8qw6ob5RBjqjbQ98yUFPv2nhUe+uYKwOJD1PflGF1OnEN45U+iWeSR9ef+j+qv2tH1VCnqlfV7XVqeny6jhw4UqPjY7Ux2KjZhRs1f2O+STJ2Nzt14tjJOn76eC0NLdXVt67W1XNX6sblGzX+7c/V2MLlrcMvtQ1OyOmflUv6kAG92B5eZvIpkx/IjcvtqZ/vHKYMPuOEe3UDe8DbkXjlMa+sY4+4/hKeGItIUwbl8j1jDGWYOrBXPC9mVw/00ymnaQ9Sth0TrmkjoEUdVj+UhQzoxUfe026qs5QVy+ivlQmTQLaljL49e+jvBPS/FYmMbYjsPProo4MMBNIRaygToCtsKbxtAJ/BrAqUwZaCax06H5XLNjJAzyymAZbZeUGpCmw9BnUCzDSAGnuBs47DIMIMmG1kHe0gQEOuE1f5MBoaAo2GMxwCjHa9AiYBg0Gsv3VsGexYRwZQ6Qg1GBmYSqtZZZ2SCRhBO9dzhtD7BnO046wP33mWJezMiH/qU59q9kTlnyfdc/AcxgdgD1hVhqARmlzihbHnvsvhcoY+AaH06yAdP/lGwM6ye07e50A+ZunJZtJPnDsH4xmsQOOrr766ZZQ1osn7NPC2neAlnZfOJoFQO2kmP1Pm5VvKULaRANLryWvq1OlmssB+KCNtoOX9lM12/Wkb2qBdJ0S9CWxtxz56z/61+6n+OpbOqiATBg/aBcfIOgR+7vf2tyBNW+BSVHRVG5WftC0PrVu+qcMeOKVuGGjzHABQkKhdch8wcudMsvykDVdWCFihnTpMnAlEBHXqsIGdIEr7A7+1O8qgNjNtvwCX+jKAy4RdgmUTDwIsE6TKGm0ByBgvwJd7MAF/rNChX1zjvn8854nKAkIPt2Ms6QtJAuiQr+ixM9C5H1bbTRnPAdA2Y1Msr+zQNskHeAUP+G05aPaeiRcTs9g7/vvjO+qZ0V31+r6F2ui+UMvLr9fy0mytrR2oqhM1OjpR3aGL1enMV7c7Vb2hQ9VbPFAnXr5Ux5dvbRlIUKd8QYez5wYSJiwE0gbJKUf6AwM3+EdAr86oXwYS8l0eOSaOrzqTts+3GtAu5d2/nD4jx0E91MboO7WRgmpXKDgj7DkCYgsT0ZT3tVjqHc/wvKfbG9TDh7RV4g7tlTY4cUPSLlawXAb3aUPTVmpD9dcZAKd9b/NW/qT9oQ7GX/02kZpBRdpcdZ3ntHtJR5bLID6TDtvhjQwsteWOiwGWuG873wmNjp/2WbnVHiu78lqe5ioZZSZtPO3u379/69DO3FqTdpitHNor7am6Rb0ZVFEnOpj2POXCJEbiWO0q10zEOB7UnWNv36UPOtCftk/THlFWW6Gu3njv/1790eHaHJ+sQXdQQ8NDtXfvnjp88HDTl7XOWt2Yu1FzV+Zqvb9Rw5u9ZjZ8/4kDtdhdrCuvXa5L5y7V3JX52vmN/6eG1xa3tgB5KKqrKqQLOuQd37WZyig6KMaXt2mftEcmDKAHfMY76E1ak7RkNSWn27O6E78hv52wUu/FrPI5E3/6u5R59dd7ypg6q66m/tB2O6nHWLSTlNShfqpPXFOu4KFjqBzzaf3aQfqmPCZuS4yiLCIfd2boEwH/7n1v9tAnUG0HfyqghsmAKR2xwmdgo3H3dwafgniFUyOo4CqoGgjrECxrKKFZhbV9nVI6Q8GXQ5vPqnAZBKh0gh4D/2zXZ6grM4RpIKAhtxSolIIGgwI+5bG8FcjxOwP6DLCyHvu0XdDVBuztdjUsbT4n2JGHOlnpFTxg6E0WQDPAlxl6TpX/5Cc/+QuvQANkffnLX25eQcI+SfbBsrw9ARF9pk3AJ4AfxyBo04ibvWyrrPJj4KGxZnaN1QLM0mP4WCVAYM/4ARo5hIVlvrSL0+DQPNpK/hmQtXUiwUc6ch1LO1DNxFPqXvLc646542OdjqN8SGckDYyFS+J0MJlsc+yVJZ9J3RTsZrvKbPs5gUaOSfIq7YO8zP6ns4d2dJB/5Y++OBPI93agrbNULtVh6jXA0EYIlAX56XRzb6XBuvsmDbaxkwJ8AwADX+7RnifSu7zeWTEDekBl2iUBkgDQvcc8Dx2CZEGcQEY5pX3BVM4opd4KPHKMBELWn4lI+isP+KQu+QovDbozMWoCQbpNblGevmEDnF0m0SaQYZzUffriCgOSfuiv4BG+muCjDCDGJePUT9+h0WATGpvT6Ccmtl5nRVJAfmu3DdoNnk1sUJegTX5AG3wTZPPqyx3T0/VKd7qePzxay+M/qPm5p2t5+Ur1N3u1snqkhkfur9ERwPyV6vUGNfj/2XvzH8uyq95z3ZgjI6fIeagcI4eqzKzJRQ1QHnlgYb0HGNkMQjyE9H7tv6allrCaQSBsaBvE0IChbIMx5pk27RpdQ7qqMivnOSNjnuO2PifzE/3lKLGEqmQovQwpdO89wx7WXuu7vmvtffbpjlZv53BtvDJSx8+/W/3Ttxu8c0WH/TVop24fFTCp7Kv6nGlMf6rt+Pw84+UjKq78aCfN7mePYk3brzpjnski6rJe8Fs5aXfOwCeuqX/OTGpbcg5kn3pmIsVgEhmgB/pbV6vw23eFuyJOn5+4nj5R7NBvWIefykfc1fcapLWDMDFPm81y+G59frZxlnJz6bdBk0kWsdj2OkbJo7zGYCHHnPpyhlD9yXYmr/B8LnGWCxq8ZVDi9fZPW/O4bXE83FDR3wZT4rUrh5Q/+mTy3yQvWK0+oBvOqquXnPPato7luNpv8U59ypWP9JUxcSJMn6pOyxHVG30Uv+XC2oJ1ayuOG5+J0crGhC59mXjkkzW353Ct9vfWaqdbAwP9TWJj26btd2XRWaiJ6YmaHp+qhdnFGuldVycfPVkjW0dqou7U1bev1fVL12vqxnRt+/v/szrLd/diQd4G3JlMcYzBKxPKyMUENjphcjUnxeyzY0CyAJmw9F7OyEy9+ycxucKrhllRyduRSO5SnzITG5LfqGv69Ew6qW/ygeQ+6qaBvEmw1MWMMbQ1xzb5m+W24wOP572WKZbIg2y/428fkyepF5SH7D+YgP75pAf/+b/3/c8HS+7vjVLnxIkTa0vuVVxBid/OjqF0KEz+1lmpnG3FVyFRQP6TcGt0BgwCogYnCKjMArqGLAm0remU1MD27J11+cl1OtUkMpIl2iK5kJRav33SibUdKGVnxldHnQkG61YubUM2oM8MsDKXQORMfwZPti8DQZMmBnVeI6Ex8KFeExk6HolKgov3uxRLBwhxPnHiRLPTPcunDJC4FyLChnRf+tKXmoAesg4IJcAZqPjsFm1xp3sdaIJdIo7jkMvB6C/kklUD7HbPTPxXvvKVZjd7Zz5xfgT1kANIAM7DZ1TVlwzos06PK8e0hyRqSWLVvXQGqZ/KUpC3Dh2idbWJlzpggiWXMOo40lay7ToMx1jymzqkjbdlnjJKHfG6tLksQyKa99CODOa1Y2dvXEZs37xW7FAHKMdEoDrteLhsWeedY6s9cg3tRnfEQnUYudse9NVgUTuhDbnzPFggEfFZYN+h7Bije7TTZcziEDrqUmlnbixLW9YGGVvqchd3vreDjgwkHHMDVn5zr3JT9s5UJx74nL7PnXrOhIb6xnkIWjNTtHh3QyZsyyXgYrntkrTbD+yRe32vPPWABwbsPuNOMKCfMsnBb74baEp8kLXBggkU5E67jh49urYXgLNmtPX8bNWO0Y21rf/us5ViEuUfPHjw7ivcNmypF7fvquvbztadqRdq8s75GurM1cpi1WwdrP7Bg1XFM/6Q0vW1urKrhrsnauzseO26/l4NsqnevU3bTKBkEhP9cOMp5CSBVsYGu9oGcvMRFRM2yFt/7Lj6W9tUJhw3QHYzRvHNQE6fZoAhRvlKO5Nzyss6xC7aijzRO/pkol78yQBKf6cf4Fr1hnP89hlbk+HO7ht46Ae1VW1AjFKPE3ttq7gt2beMDM4S88RxiXfippjnZ9sfU3a+Mi3lYR8cS2WaAanBg+Oe50zotO+jn4kJ9k++kTjp95SrNiXfSR5Be/jtho3WLe+wLxkUm0BFDgbhTiBQL4nBfLWc+2Xo49AFcCKToXJJ6hUnaK92l3qgLpjU81EOriW4NIkrRikL6lD+2lLqgv4EeYnp7BXkazGTDyU3dWws3zKvfuJ/VHegt/FXqz2rNbRuuHbu3FGj60ebDfLmOwvNDP3UzalaWVyu0U2jNXZsrPo39tfE4mRdffdK3bh0sxamFmrLV//3Rk1pvxzM11xmspd2c96glb67IkJbpO8+V5/6TfmU6d40BPRPP/10/cqv/EozsWI/CejZDO9b3/pWs2pSn+N5E9jqtrKyLv2BctLf67u1W+Rmct/n97X5Rqb34h9XpSWfoWz765jLa/SBJgso0xhKDiu/13bQKbFVPbC8Ni80/uA4smEy6n3/dT/6vov4kRbQ908PAvp7Au88+uijXZUuHYzLkQR+FMtnVlTONkB5vwbup2RBEGqTd8rOwFinabs4T50SXAmgDkGSqBIJwtankWkkXmfW3PZo7ACVQYEBvcamkxcwJBhmfwUW+24d9sXl6RJxgd02Ch7Wb5s0eoHW+pwl4Xg745u/+S5REoC8J0FImemIU6Zcp3MyeJKsqRO0nz4eP368Aehf/dVf/Vc73dOfN998s77whS80m90R0F+9enVtV9wcW5y4y3TdxVoil/JI56fclI9ECpBmSdezzz7bfP7N3/xN4yjM8LsxHg6KY2y+Qp0ZZBvYphPIcXPslJntao8LbZK0pO5JnpCRhMjy1R+JOtdKHrwv7Yr7kqhajjaj40tSa7s8p+5lkJqOLOttA3iWYZ3KI+06HZRt5ph6iOwyOYNuOeOo7rkaQ4xI3bQdyjPLU9eyf7YhkwUG9i6Pd3yo15mKfOyEtqunBuguP6TODDBzHOgXNqoOOzPnODjzlE4cO7W/ztpBOq3XgExMtM8Skxw3+uzSUpMaBvQSV8mwviADHUlz6oUkGfviuKsTaKuzxeopAR+JC8ce/eaYZZiEgcSTDLTvBjqQQzEOGSg/2ir59FlsSCPHabMBq2PjKywlaerj32/9idrUna2PL5+pvp6eJpjI59wlvZe3HKzrT+6u5aEX6/qNV6q7cqd6Vm7XwtJKdfr3V6ezoQYGF6q3h42cRqvTOVqbbj1UH7l4tvpnJ9ewgb67OSiyo+20iTZLbDkPjroahKDbZI9JaOSmjTiOHGMsci8Kfb2BGvLgO+URvHCtSag8R3usS3xwrGgzjyMwpvl8PDI1GFdXtVGO03dxwmS/vEAi7KNYJhS43pl8H6lQ5xwndMl6k/yL3ZZtUkmcNlkh6dcmxYI2Xqff1G+kraXf0Kcmh6DPbtqmTB172yhvMiBMW5Qn5Iy23EQ+Jq5l3x1Xg28DzgxQxOwcD+tWD+QDbaznHhNV3s+17iivXxNDDN6pH/vmt3ghh+I3ZZr84Fpx1ESqPMtALlcZaefyyJS3iUDaiE6ZSHEM1DfbrV60+59+V7zW39IW/8QyfWX6Z/27fZFb8nnpY79RXR4pWVmtbnVrZMNI7di9ozZv2lzVrZpenm72DJq5PV3dlW7t3runxo6PVQ126+r1a3X5zOW6feV2LU3O1/a//83G9tB1A3p5GHXnhIvj7aopbZVP9z7JZLb+lXJYdcV4MK7gMTvc//qv//ra20ywi5dffrnZ84jn5+GJJv2SS1i+uJW2yDEn1kzOJs9IrsFxH7uyrnMWKgAAIABJREFUnyYLM+j2mG0Qb8UIYwSxIZMvba7meGub+l3lal18qrvJp7yPcmk7fvF9/z0I6N+3CP+jCmieoU/iLnBLDtPJo7g6FcElg3qJqE7UYJdrBVAdjUFOKrTnVGKBW+KWWU+NRYP1HgNtr/VTg9Tx2G7BNZ2TQKlhargZJFmP5fFbxyqxkESnczTTLVFQNhqp7VSWgr4ZZ2Vkv1zWJGmwP/5O0mLZHBN4bU+Wq1PXsQkaysjZO4mB/bQu5MDu9iyh+rVf+7VmZ/n8Yzn77/7u7zYz8wb0mSlXH51ZwqnwnumcCTCoUW7qo3IzuLDNlMHu+zyjxT+OgqX/BO20l+XPEHmX+LMcn7Yxvklgsp50ICaLdCaSJOWa/VevlHP2Ia/LxEE6B+0i7avdxrZ+OpYZ2HrMPqXOpH6m/uc9ttXzlpP9yevzu0RP3bGvlun4ZcJI0pbL7Q1UTPbdL5inTAP5TBRoU9kGHaeELIN57jVRl0RZQiY5MFhxfAlq0G/tjnHLwEgnb7AlliQOWQdtoCyDKOowsWDbDGolMjkjkISz3X+DLkm0sjc4E/8kPmIf/ZFsJEYrB9rH2DnT6soXVx1YL+cJSNVlCCFL4+0XeECbIKaQa8i2qwmQoUv6uT5n1imHP87z3RUQBOBiikvnGSuwAJLpfWLIhY2H6lz/aD06/V7t7r27qRhBPfdyH2NEnwa37Ky3jp2qxQOTdWv89VpeYnOoa9VdfbtWV+erf2BLDQz2V3/fuqrOpup2d1dn4VQ9dnml9o9frNl7G3BRLzJxqSv10G/HwdVFXIdM/E2bkDmy8Zl57nEcTJCZVHFliOOsHhsUZfCjL9AvmYSRgKqnjAdjRRlgqrqt/tm3DIwsU3JK2W4eyfUm1zN4lKeY9DGRRt8N4k16O1PomBtUU28GyenX0heKa9nO5E7amTjXDurSfqwzbRDZaXvpj8VKN9pU1o6F9egT9T0m39r+JTmSfktZyMec1HBjxfvxtQxcxDB5WPbd9tsn+mib1MtMyhggyZtyRZa2qJ7pF/mtnjqbbqJOfaFeMCTx2gSP3Faumb4NnFEn5Zt8qkfyPfnV/YLw1Fn1xE/6iZ3bLnU6/Wn6RcdPPWWMbo89V8tHPlKr3dWq1bq7L9BDu2t4cKiWV5abgH5qeqpmJ2arp3obTrb30N5arMW6culyXT13tSZuTVZdeK9GX/rztQ3xkD32yydjqr7L9fTFvlqY8wbyBvWpl9oAZYGzPkfPDve87vg3fuM31jaVphxWcxLM8ww9mxWnbSlTkyr6DXWBa+VIGVOo67TL+CYTdW7Eyf05oSe2qLvaSpsHKZvUg0wyqNeJO1mGyZSMBazTgD/r1g7Bu3x8Nbnkv+t791/ve/Xvuvc/4uK+bz+Yob8n92aGXgeQJFtQFdgl+GaTU1k1EAGGT4xMY+LaJAXU7e+8Jh2PBqARpZFmcMs9GdhIhgVH25ZZNR2iDoZrdBSes38ZCHGNBiV4pEMUgDU2SY2BgM7H66xD4q6TMEAS8A0EUs7eo5wNxjLbm4RF8BBsaLeZVvtvEGX9Bo7qh9npJAoZxFsObWCTOWbCP//5zzeb0XkdfT937lz99m//drHDPRlFNseDEGdgyBi7CziklKVEPlvqDEs6UGVKGyQftoe6adO+ffvqqaeeqk996lPNrBbL/s+ePdtcjwNkyT0ziThXnu0nqFffDRQzuZEgbfCkw5KAtp1yBt7qVuqY5x1PbSJ1hWO0IxM0eZ8Bqtcl+HvOQDXtgutTF7Ov2Y/UjwzSU6/vd696lLqgzqUTtB3OWKlvtBliYWBiIJJBvzajX7G/4of6YVvUlbbD1c7FNO7nGsZZEpDEmLFQRwyo+e0znI4fOpzEU4IkbnFPJsx07pLgJFTYI9ciB2fWEw/SXrV/SVDamskQjhkIi1XU64oI8cCA2cBGGYt36qwEUB+ijTj7yqMvzrhBRJCBjy7wHdl5LfbKc+rUQcCqHEyW0CaCcEmY4wQZde8CzplMoM30O19xh25RD4/f+MYL9RhZTvSur9e2PlYb58brxOyZ2jjY26gZMvNNHNyHvC5v2V8XTx2slaGrNTe3VMsrS7W6+lYtL75SVdM1NLyh+vtHq6dnpFZX2Un/4do4fqiefu901czdTUJd9SEWoGMuaaXtzggZOCML2qsN+4iciWbKdOkyZXNcG5Lcag++njCDMW00g3LGAnw2IDLRpb6py2kz6ocBkclc+ukjIo4jY2eAYGInAwQxMJO93mNA4eoYxskluhm4tYl5JqUSf8U6/Yq6oU1pu3KJTG6IjYkz+mCPKSuxPD/F+xwD7k/bk4vYzsTFNo+R+yRmm9QQf9UjrxUTlL94kG3yu0FG1tv2y9aTK5Fog7Owypnz6quBl2WJY7ZVXy+XEqOoy0SWe5Oos+iHY6m+Z+BpkgUsyqQu7fR6k5Xc56SX+Kcu0xbtzDHXr2jLlN/mxPZB23Y8uJdjyGZq58N168hztbq6Up3qqdEto7Vr767q7+2rpVquqaWpmpqYrNlbs7Vu/bo6cfJErd+6vnmV3Y1L1+vqhWs1dWuyBl7+xxq58FKDIZQvB/OtI3IK63bPA1deqdM+CsTxdkBPGWAtM/T0F9zmccgf//Efr5/5mZ9Ze1QBLCagZyUlO93DF+VV6pn1OX7aoLIXH5IP+F1/7bX6escgkwGMYfpOv4sPjpF+XgywzNRDj4k7cjDbZRkZj3ksE1npwykDmX8wAf0nbcqH47PvHx4E9PdGqvPII4+s7XKv0ppBUvFU2nRuqcgYhM5F4mwgrtIm0Zb4CX4qpkaZTs8sq6Rep5XKnu2jTIFbZ9JOAGRAb90GvwJrBh1paAKGDkuSoaPJ+3SA3MOfpMMghvMGBcrJIFsS5/l25lhn6n1enyQiCbfXZ1+cgcrAxOsEO68XMCTCBhiCkTN0yofsKxlXdixlc7x8jh6g/r3f+7167bXXmpklllJBiJM8Mg44KjdkIQPsbvjtzHsGmPalTYoYHwL2xx9/vH7qp36qWQb6W7/1W03mlz5ASnfs2NEs/aIdrAjwmS37pENO3ZeESTozoJcgtcFcXUtAVle8P8+lk7Bf2oHOPct0jBzLdGrebyAFyU2ddaYknZd2lKS03b7UK6/PcbGOvC+TL0laJGUGvshfUueSe5dra0tem/IXv5LYWrZ4ZRskS8pO/ee39zsOBlpeK8lBpuimMqVs9Nvn2bkegmMALXHQdsVI+6LN01frIlgRe2izu51LbCRPtMl2pM5k8KIMtF3xP4NF+uqslmPkEsccPxMaEr3EryRX4gjluoSW8gy0JYheh91zDjmCJz4PTRtdPs95+or9OgsPsSEoBYfADVcIGOgb7HGfM3D0j7GCaEr61YtmSenSct0YHaubA1tr9+zl2jp/rUYG7yaZaIOz540vGFhXV/YcqRtj+2pudaaWF1drtXOrFlb/pVaXv1fDI50aHtpVfX0bqtOzsbqre6uz8lht+puX66lNd2eM9WUZFLlje+KFsudcrkbQ7zn+3OMybtpIu9U56jKBxtj46AP3miRylt2x5VPM5nvOlmtnJg4N3qxTHKCfJmgpiz6kz9Ge1DlJtjNnroxQl/l040A/DSrETH5nAJcBatq9bUw8S5+aZchpEiMNSJM3acfJH8QVxyLbYHntIJq61QH9UpapvE2kOFbpiyy73Rbvlbf4W18vjxHT+ZQzeo/1icfiqJiRXDPxzmSoOiDvM6A3OUjfTR4hG/fx8Pj9fJC66OoorkEXDOiVsXXQZrkk7cl6uBf9yokr7S19C7LiWifIkp9wnckMx0U5mmzQvylP5au9UgY2tTS8qS48/nO1vMzvwdq+a0eTlBwaHqzF7mJNzk/V9MR0LUwv1JbNo/XIoydqYHSgbt251exuf/3StZq+NVOjX/0/qrfuTsAhezcTpQ75Kp+eox0mzFwBg0zcx8Jj2pL9pzwSupTDJxvhMfnDo5rqMys4v/e97zVL7uGKTP54LjHNDS+TC5l40faSF2i3+hr1NxMwcjfjGOXvWCYHTHzOuCT5vzZu4on2qVP6ZDlc2mj2U3zItthOykXmH8wz9A8C+jUn9CH70jl27NjapngqFkqUZC/BWYXMIDkNASDIZWMYt4RDJU4HpzFIinUaApeOy8DJ396XAZDKLwjbnyTYXCO42k+dsY5NwiKA0bYE6XQq9I1/+5aGm4ZK2WZxDRB1qPZFwmE/8lOC1zZ6+6DemfHNYFLH6zUCRmaYc3ZAEpvOmPIkQgYkKReOGUDxHafJDP0nP/nJ+sxnPtMQa/8o58///M/rhRdeaGbbCOh9JjYJDH3xGVLu8Zl2kyiZ+U1yotxsv07EnVQJ6J988sn6gz/4g+ZZepd14liYBaT9JBjefvvttfc/G+gaHGcdGcjZDsFa2asXOo90CBxLR6AeKi/1MYFeO9CJeU6ddTwl2tqXJFM7Vq9T1xzX1Ev75XW23+M6yTb59XodeuJjBoSJCXncYBoZG2g0y5rvbSCXGfkkS+qjOpnJAWWgXFPPJX3auNigXSlX5cn1BoXIwGfLlYuv2aG9JqKQia9qcym+iTjOuSkP5ZnIMPgXu2iXbdQOkvQbJNEOyY04btLQhEHqsteI2RAvl23THvuQAbwky5lgykis5zvtUWaUkRtZuVmaJJXysEmuI2CTyI2NjTUY0ATM92RNXSTfIJX79+9vCCgyJWlIHdg0yQDHyYA+n6n2VWv0iWtJNDCzr22hY7S/2cdjeGNd2vl4zS4s1sHbb9bWvpW1hAD38oe8GoK10q2bu4/X6XXban5poTqDq7U0fLFW6tvV03u2Nm3aWgP9G6unl4B+a3U6x6t7ZkN96s71Glmdb3RJnaZ+2ok8DFrVWwMsZOEMPudMulpG2krah0l4fa6POrVxXn9GPbmEXt+kzzFZwjj6qj+DfX1ze/aacXH2XB1Dlj52gR7KJQzmuU4ZZSLc4J978S8mgbhP/0kf9N1tLiM2ismJTeKYeKvPFmcS/8X8vJ/7DNjFSjFbrGv7Lc6nr1PO1pX8jO9yKHXA/qQ/MdjI9lqu+iIOi5f63azfvukfs1xxQJ/HfamTTp6Iw/rM9IUmczmHPaurtMlxw+bBWexOWeZYUz/t02eITXIa95/QV1IGfMVkAm2gDPTIsaF8MUpf3OYlXHs/WaGzJhGVdZtTmrhKX0VZXqe+2bbFoY1NQM/s3Mi6dTU2+W7VE5+q9dPXanzrrpqcmajpyZlamV+pndt21mPPPFaL/Qt1+fzlunHhRt26frsWLl6uTf/0pSagVxdpp0G9XFP8Rp7ITHunX5mAo71OdKjrYhBjhYzpB6s5WcX5S7/0S82EivwDXsiEyze+8Y3mEUk4mbrNNZkozkS2+pZ8SR6Wn+7lkEG22KMOijX6Lm0t+XXaeZvHJO+zPZmUkTfZL32xvCzxBn20b7bP+8XKD+YZ+gcBffLUD9P3ztGjR7uCgo5D49P5pFLpiFF8CY8BSDoms0lmMCVrAn4Gu9ZnNiyDBr9LqBPsNR5BT8HryNoBfQYxOjLbI8HBkDyWQbyGo4ORGGSQnu2hvZalUUtqdDAZhCVg2Db7nkbrWGVfBQODD+Xp+LSDKcdL8PI+ZWA/sh1JKmhDztCncxF0AHtm1HhNHO+jZ3Y8/8i6fvnLX24INJlY/g1WBHTKTWcCcXdMk8S2+5sBSgZ5kHR23//4xz9eP/3TP90E8yy7h6jTHxwMQQHEgZlBZujNeArCSZg4poPKTK7tkai026e+ZhCd16T8lZnjniSwnfzynERMHVSPU4/U3zZ5SkdhO9LZJMHI+nR0qWvZP+tOW1U+6kwSaHVP+bpagzE0ABNjJMg6uww2JHLij7JJudomx5N2OSPBd0kk5TsrlHrAcZe9SzI57wyhwZgzQbSJPhh0az/ZfsqhTIMq2ubspX3gmMSPe8Vk5Kh9SF5NRCVRSXxXvw3OaZuz887yOXtmGY6NJEkCK76Z6LBuCbsydEdq+mUZJh/ABeqhDL7TFoNzEwcmJF0FQTKuma1aYnn73XshiDw+44Z5rvLx+XuuYyxMBPD4jzP9yk7dgSxdn16s24eeret9G+uJyTdr89zNtWc+tQGup71NkNrtqRub9te7PZtrjufau9O1uvVi9fS/VCMj12tkpL96ezZVT8+26tbe6i6frP1vL9RH5q+u7aysfjnbZ+DhJnNis/qEvF0J4hi7CsOZN1dSOFacRw76AP2cGzE6dhlocE36yNR9l7cjB5+/FddprzqgnUucvQ9boW2u3qC9nPO8+q3fZIx5VIJ79LPcC46TBDGBk0Fr9kkfrb8QxxInE6OTsxhctH1z2pw663hobwaDHuc67MG3QuirDRYTn03IiWXyCdpmQGsA2E5SpI/KIEHuI6YmJirzto+w/+q/dfHbBKlyNKjWj6f/Yax8XZn+wqBaHFSf1GPLNXDUZ2VAzzHa4QZ39NfyDUBNFnnOlWAmbOAG4Dk2wh86JR6aGOK8+pe2kLxQv+FY5bgnZmvrJi/pp/6UNplY5liT4BvdXzf3PVXdTVvqwNKN2jPcW/MnP14jV9+o6/uO1OTkRM1MzVZnpVMP7X6oTvzYIzWxNFnXzl2taxeu1e3r49V58+XqrvbUptPfWCvfjTDlkuKGK5joD201kWhSTt6vXLVzfRd4rB/neX4mWD772c+u8UTGhz2MeL3xt7/97WaTYn2CY5TycAy0W32T+qx/oR201/1blKX+k+tpY5Ynvqrn2qx1ZTs8xjXaQfKg9JWOnbbodchMvLB98hD1JX2BmMUYkAR533/d//K+i/iRFtD3dw+W3N8TeOfIkSPdnOnRCalcDoyOJck3SpYzMemcBFwU0hnyzMpnhktwQ0klDAKITrKd0Rcg0qhsq8rvOclBZmbTCeq0+DRA18EbdOj00rAkBNkGDVlHk0Ah+UkHqoEnWcjgse1428CoY0qQSxCTZOs4HbN0qIKYTtx77LukyboEyyTwjrdl4EDZhI6AnuCZ2bUEVZ6j/83f/M0GtH0fvbOVKQt3YcbBAlbqh8solX2Op/L104ANYkk7PvaxjzWrBljGxeZ8PJtFuwkWCQqYyUdneIYeopgkJ2Uh0edeybQyuh/JUqfTtrKtOZY57tyXM8YmijLQTgAV9J01cRwlE44392TGu62Lyta2SCokKEnGUi72KdvUHifJn0RN52Y51mUwjT5B9lyx4dJhbTfxIh1pLs3PYMXrdYbiG+3IZd8mBOyTyQKJHsddoaFu0mYDEfd9oBwDbh93SIeuzbsBWo6hJEp8lcxlEoljLjulbdQlGcxA30A3bV374D7JDN9NpnGMNjtDJeFQj9t4JYl3JgdZOK7c42MCzvCI/1zHOTcx436+k1TjHMQPeXKNS9zVQY7zGA1t9vV2HCMJAG5wnLKYsUUu2DjXORYsT8XWaVOTwGheyTTcbGjnNddv3Kjp6Zm6PLyzxh9+vgamJ+rp6dM1uLLQzFQxTknKHZNm5qp3qC6uDtetwdGaeGhHLW29UMvL/1ijoyQrCKS3VtXWWlk9XAM3x+rZc2dqW9/d5eOUjczzWXXGxNlpxspZRpefuqdC6jyyMiASG7Qf5OuKBo5xLUlWju3du3dtpYC6JSZqP+pyJpdzuS3l+NiVK72crZcjoCO0Dz3zMQoDLrmB9RvgIhfaa3IjcYZ6GG/+3Wshk9jqfWK2uNPGNjFP7DWZQXneY7CS+G7Z6ZMzEWZ5iUP03WeW0SnxLBNjts8+tP2N9ToRktfp++2TfiC5XOJDTk5YbvoSvqszycvom2Ms78hAJcdKDFDX/W07aJt7eVCH7y/PcZC73Y8bcj/650SE3M03JeD71UvHxEeCclbcceIaV5X43aSUK0S0SXFOm7P8NscVR+USyV/aPlVf7bhObnyoJg88Wasbt9fOs9+psbGjtW7nrro9vLlubxqpqcmpmp+er/6e/nrk5Inafmh7jU+P183LN+vqmSs1fu1O9b/9SvXOz9b6899rMMfNCJE1fUP+fCIPsEiOzDE35dRO+UQOrliTc+jvwV/ajox5TehHPvKR5vl5jvPH/UyofP3rX2+eoT9z5kxjw8mh1F8xIrk3ZSNHk9Haiz5UG0wOhUxT9vJ160k/aXn3s7vkPXlevURexlHaQOKp9WVSyvgnfa02Yr/BTRLS7/uv+1Pvu4gfaQF933gQ0N8TeBPQS1hQLpeuZPDl4Kg4KpUZ4gTmtqPPgDLvkzwKVJwTELMNGpEGkE6orTQqeNvozdhLXvjtn8ck0IKDDiidne3XYUti0lm322SSwIxtBnDKj2MZzEkQ2nJNkkG5jJsyy2AsHZrOOMmA/WiPtc6K8+3EiuBN2e2x0OFxTnlyjE3oCOh5HQkZWBybf2Tjv/jFLzY7mPKdAN+ZOoM9+ovjwLFACN3d2qDEPmXbLD/74jHaRMD+/PPP16c//elmCdfv/M7vNLunUiZ1sJKAGTp+k2zAkaAvSVwz0E0Hn446gTzHF/moA2krXpNJH+Vg4sBx1Sllfan76nIG4NlO5ZX2/sPsyuuzPNvQ1tF2v+3Xv+UAMyBv63eSOQN6iBf/zvC1ZZPjLnngGN8pz8ST9q0tOBbeg24ZrEt0udegRCLPGDh7yDHHFjKXASTtTZJN+dZN+xxrn5enHGenkKkkgDIyMan8DSTFJG1RG08Sb4DveKbu0CYTsM7aijPt8bEt7bYhD8iFfVEuiR3U6Sy2OpPXKX9Wz4AN4ABLM7lGfIKM03/6AYZgu9SNXaMjPAvP+JAwpC5n+8UTkxaUA2kFX5pkTk9vTWzeV1d7N9fRqXdrdOguHr7Rv7deXByubq3W8JbhGugfrKNX36lj3fG15AmBmEECcqMO2uZYg3FnNhyt68cP1NKGV2pw6LXauHG5enqHq9PZUqsre6tn6dHa/95iPTpztXo7tfY8KmW4R4D6IgYgL8kz/UT+iaMmxrg/k0aOkfbQPHc7NLQWpNJvCXwmiMRe8cokD3K2zwYB4odJOH47w2S7IOvohCssDAbsk7bEWHOv/XP8xTLKMPHkdcgcnch7bL+2l34bvTYhloFwEnxtknptQ/oIcY/rxMo2NiXmUkabrGuXYkUG03IQxzg5iXUmFut3bK/21W5/ysEg3QSdwY/lm0BMTmN58rtMDGT/DYLVP/GXsh0/7hXfTKyCAwZpciDOoR8mkFydojx5/MYA0k03lZtcEf2jfcoY+bjfg6sKTAaYJHEWWqw3MUX7xVh13YDMMVeXEoNtr0Ex95rQUcbKkHPUY9vGDzxdU/tP1dDqQo3O3qn9+3fVypEnanpxrmZXZ2tqYrqW5hZr3cC6OvXYqRrZNdKsTLx64Wpdv3ijpm9OV8+Nq7X+9D/W4PT1tT1bwAMfuaJ9clZs2fFB7mAn51x27/iaQDOgp/0+0sMnOM3bkOBjLLsXP0jCvf76681yezbGI9nqCojkx9TDf3Kl5MLKLTkbY0BZmVCmfSbm1QHLzUBem9Q2rFfZOL7pU/WTlmv70yZT/7UvcVPeJ4fRl9suy0UfP5gZ+gcBfTuO+7D87hw/fryrgvGZgZ/grHLqdFTEzCDZ4TScdHBJ6CUhCfDpzMySqdAGKBpLgnHbYAWOdtCdTscAX4Kp0+Eal/VJcGijICaRzkBMZ63RCSZp0AbHeUwi0TZqZWzfPW8Qaz0GJwb0STy8V4fAZ/bZ8c5xyPbTztSDbCvX5YoOyjZQV/a0DVmx3JXMK/9sjOdzqQIqS6n+6I/+qCHAkHaIb+oP7fMZYhwLIAwxsz+ZdGgHpLQ5yYSki2Cd3VR5tp9+sOyfHVRxjjgpZvR4fR3ncHg8Rw8hzGA2iZLf7xfMSxZSb9VLZZpkkO+W0yZ3qSdZZyaKlB3nvT7r0wl5jLoM+No21bZnbTXlrMNTr7UL26Et3M9G0k78rrxop2Pnd8gVOpCzJgbn2cfEFMmQY4cuqbvqaDp/ZW47OGfiQHszqGmT69RF7jOok9hK6EwAIHeD/CT/Xkd5vvvXQJfrnJ2XTPpoACSWNooHzuo7RhnwO6uZNi8+IyufM9f2bJ8Y4yybWGVwwHllTh0+95xJKtqvDPgOcUMO7tDOPeo0bfKRHMplhl77gKRjlyyF5RgzEyQQXUpPf7Fj2sRYIBuO8diOAaqrN2wr55vXL/X017UDT9VMb38dvvZmbetdbjDnreF99crw+ponWbFpqNlNeudCXz0/ebrW9999Nto/N4rqVqduL1UtzU5V//LdGSvqe2v/T9TtvVV9m1+qzZvP1+BQT3VqU3VrZ60sHa8Nt3bWY5cu1a7eu5ssZoDAb2SXCU2DCWTGcZ/n149JsOm7bxegrS6H1/59Zpbrci8HfQnXUxbjJsaK5/wmKco5fbb+0yQ6Y41eiQl8GiCpe/oRZOhSeYMkH7PQByTptg/aInLgO3risntXMIhRtiMxSBkmriQZl3Anp0m+kb7Y8rWV9EupL7TTwDmxRT8hjugjxHj7b5JdW5WzyAVsk5/qjphtW7xf3DVo4zpX0FGGfCRnGtt+QFtIfin+mgASgxgX9SBllsEM5ft4jEG9n7RNm6NsV9rIYZPrOfbpY9UddCUTpuo0bXJWGhuhXm0ZWVN3rspyXLL+9Knp59MfmzyVg6WfSr9Ie6hTec5uP1rjJz5ZI52l2rl+sDYeOV49w8M1152rO5PjNXNntpYXlpvn548cG6u+LX117cr1un7hWt24dLPmJ+dr8MxrtfHdb1f/vUQKckDe/OejEplQMfHmqgQnxPg0uG+PQa6yg4898cQTzYpJNsRzTOBe3/zmN+s73/lOvfjii80qrXbQiwz5U5bKUft0DGivOpu2q26nPohTWZexg35JztbmALZF/mC/tX1/2059dPLDxA79qtdnnJJ8zXuQN5NQ7/uv+9Pvu4gfaQF9X38wQ39P4M2meDqZBGSVNQdG56uDgiQlAAAgAElEQVTR6XhV9CT7SRB14O2svmAtUOUMgMboNbbRjJwGl4TcNts+CabOUHKRwZflCuIYtI4rg2muy5npJMPONmQgkIQhZ+7axMA6BAMdcMpGuUrqrEdyLMBYp2VIwvhMQiiQOW4GQchSkMx25BhIJLjH8dQRS9wNfnwdCa+K4zl6nnFMp0YG9gtf+EID1mRg3RivTUqcUaNNPkdlFlt5tsG1TZwkRgRJrBb46Ec/2sz44TRILFAu/aDNLDHFeePcmb0neEhnITALpFm3/VP/26TB80mU2sG6+qpuS4i0T8eGOhzXJKRJHrO+JFYcl/CmvqQTUp+SrDo2eV3aYDonj7exxOM6yrQlnZbZaJdK+vocgzCctMG27c+A1/E3+KRcl3+CR+q8mGAblB2/na3Pttg/sY/fjoH671Jf+y3pahNeZak9izESNXTQ8pWVKwRcbk3ZJuu0XW1UuzcI4NOAP8mM7VKfDQaczbLPKV/7mpirnBI7bBPXcV47pH5JKcewfZ+fNdHBvdgl/9R96NChtWdUwQzskmX2nCOIBF+QB/IniOe3exVwDXLVlkkEUI8JEZMh3HdlYroun/xU9axfV4cuvF47l6caovlu37Z6effuml2aqU5fT/V2empobriem7xcB2pi7ZV7tNtVCzen5+qVTUerM3mzRs6/XiMrc3eJ7tDGOrvnSN3aP1cbtr5cGzeMV6d3XXVqR1WNVU0frwPnZ+rkwq0a6Pn/35BiEh2ZmaShvkzY8J3AF/zST6afc1bc5JC/1THH0WdcfbUf9bjvAeX53DIydPkx5zM4o2zu8xlbdMmlz5SrnNx53IDd1RvU4YoDAyd+i10Z/GWgKeHVn7uM3wRBYpJY7SdtTP6ifSRGJP5pN4lDYlwGG4m/nDchmRxLftP2Mdpk+pp2wCBO23dtTayz/fYt/b/8R1u3T8n1vC/5Uxvv234o/T1luho0/WO2O/Ei/Y/6i+649N5AjbZzrTom78kJGDlS+iT9gDyGc9iOctMHaGvIAtxwBYuTPxznO9jhf3Jiy2vLxpVQ9h+ZGNCbgNQfZoJX/czxn3noiZo++lxtqPnauXW0Rg4erm5/b00vTtfE5ERN356pWqkaO3q4du7ZWZ0NPXXp3KW6efFG3b42XovTi7Xxn75UI4tTa89vU7ez6a5OEDMcR/rQvAFkYWFt00q/iw+JQdzvY5R8knRlBSdvQ2L1pLZ2/vz55vl5ZuffeOONtYBeroSeKD/5dybN9XXqfia8crJK/dUHW2bqv3JOzFA38/62f2+fS9vSrtrXqP9iWdqAfEfekPZLOR/cM/Q/k5D0n/97398+COjvjVJnbGysm4GqRMtMVTuLpbN3lFGuDL4FGwGb633uFAX0XyLN/WYhVWJnDT2XhJ/vOSspCOvE2uTerLfO1LLbwaxOwQyjYJ6k29mnDMY4D4DpMBJwNFbJr/0T4Nr9kpwI8IJKAniSigxGTIa0HWj223JMBCADkym29Ye1zfHQMQl0Op02uccZHDt2rJ599tkmoGeGLf98Hz3L2nlek+yiyQ/KEtxc+osjdadTSawyk2Q4/klgM9BgDHlmi1l62kbA/rWvfa2pm365tBfHjXx4jj6XMQmwGbQou5SLNpFkSh3NMUyi0XYI6kHqVJIC+p62kO3IZJTjpkyS1Gjn6oly137ToSR5y3G83zVJjpVVXsd39UY9N6DgdxIHZ/WcnWEMc5ZAG80AnDLMgHM+N1PS8Ts2jpV1agMmpiTfSTwljQZv2jjHCVR8VR2fJJGSJKLjBjqZvDE4B09YjZCBrX2gjQYzJgrENGfpM0GkXagrP4wwJJ5QhsTVsaQN7s6cAb3j5XgapBl8tsm7eO8mgcjI5aPMkPs+eXQMe3epJSt+tBECemZxIIS0hWtcxcFvZuLRF5/JpCyfpUbnOU7wqYxpozPL78x2651Hn6t1G9bV0TNv1t57S1AnaqD+6cjjNT/EDvyL1dvpr97J/nr4ypV6YmBybfWI+kQ/b0zP1T+MHquF4d4aPPNe7b74eg2tzNfyykqN92+od44dr9U979aWLaerp3emenq3VKezrzqrT9TIlc116uql2tV3d3d2kzjO0NNmnxumTmTi7CGyd0M4Z3/RHe0GeZgcQ4+wD3FS/VEHqMfZycQ18T91Mgl0BjXOlKtj6j/jaaJHHOBaEyzO8rmcWl1XZ/Q5Bry0SZt09pB7DOwNPtJf2A/l6m85gH5b0p8+4H446HX0LYMHMTY5j/43gwZXGHid5N9+ZRIjMV/ZG8wY0GqXtlv8MREpjtyPuWfdjn3Kp32PY5gz8LaxzanEe3HVsUz/JGcRM+Rg6Cv27W/qpU5XYKTPc6wdRzmhOk8d/xYu6rNpG/LEvrQbeSD3m0AjoMfu3LcpebB6oTzUZWWo3cmpPS83Ba9oj5iVbZvZ82jNHP9YjdZUbd+ztwYf2l/LneWaWpiuiZt3am5qrgYGBuv4ieO1/aHtNT03XRfPXqzb5y7X1M07tTK3WJtf/IsaWpxe4+vIyxU7YoO+kOMm1ui7AbbJN5OKtlEdpO2+4YQy4GIstWfFJFjOH/1mfyMmWlg9CUdrVk4t310ppfyc1FF+ykk9Rfb6XWXbviY5DdeKPY6tuihXTl6asUZyHPVYW5Dj2XbqzLH2XnXQOuUG8hETr5afsuX7B/cM/YOA/n5Y+GE41jl8+PDaknsDDT4FewNFHabkLZ2cHVVhdThmHAVdSaWGKSnUqUnM09GYbBAYM8g1KHAzEzN1OgoJetvBcv7fmu3muEQ0HaGAnm21PmfIJCZth5QOTeeRgZnyS7JkHyQoGr1OO52617ZllMGkTs1xdAzass+gReCRIGRA2HbqCV46XxzmwYMHm4CeJVXsep/XESj/yZ/8SZOFZeaMAF9HaL/pE/qDEyUwAtiRN8edlcpr1UHbmiRVPWAG/umnn252vKesv/3bv212UaVM2szMnjsms5SXdgmuSbzSXpSV45tktj37cb8yJHvZ/nT0OjqPGdhksGW56oNkKGXhfX5qB2lX6pZ6q0ORaNhGdTgdlXqaAb1yat+nfVmOupf2a/BOQCER8D7HVrtT78Qo6zUhkAGNep/O1zFQFkmoTUoqG8dUDLAcPtFR/nzGNDcQShtXR1IO7mSPrlOHOs417iws3rnySf1Hl521yiSFScrEDIMwZa6sbLOzs+K8mIgdtkka53K2MW0lCZMyc9WEz8q6VFaZuQkT9bBUmvP8SS6Rha+q47l5iTxtNRkAsaY+2utMHAE7smPG33fUu4ScMqiLOr67sqHOHN5Z60dG6tTZ87X7ztW776ruG6iXjj5ZkztYyj1fKyu91Te5vva/faae6J9o9t5wjCivCTJWuvVy38Z6Z8/uWplcqL1vvFIbb5yt5cWFmlupurH/VF06OFAbdr9cm4bOVof9FPp3VadzsmryVI2dn64jczdqZPDuSgz+7K8z47TbMeG8ekFfOUdSxNkdbYRPCaKrXbzG4+KHM+oGd/q7tA99BHWhZ+iveOp9BqouVeZ+EwzqJnLGXtTffC6aerU3A33xVnJvwkCdd8wNhjmem/Wl3SaBFsfEFrFLIp62ZNAgTsoVDDLF2sSXxCyDB9uinMQxOVDaMe0x+LD+9EeJtbY5bdF75FDJFZKvyMmyv+kf7FPyGe9JrNP3Jn8R5+/Hl9qcyWtTb9vL7x1b9KTtry0vfYaPYDk+GVhpTwbV/HaZPXtzoN+2G/tAb9E1sJ9/vouLiZcmT2if/8kHnAmXG6sTuSItOTnXLQxvqemHnqjasrtG9z9UW7Zvrb6R4ZpdnKupucm6c2WiVjurTZL42CNHa8OOjXX7xq26dvF63bx4rWanZsic1pbX/rYGFqfX9g4QSxgz2q1P4LscGn+lLjoz734GTnSljtF25OdeCCy3Z5Ni+Bjt4w/s/v73v1///M//3AT07q/k3gjauontDI6Tf8kdaav2JqZpO1yT9sdvdVTcUgfkNG3uy3VZXpvnyNmSVyTfUz7eR1ntxIN6k7xFvDFBR2Llg1ly/yCgd8w+bJ+dQ4cOrb22TsKuUfAp+ZL4C6gonEFigm8SQEHQwBoFbANZEgwdhSCWAbnKS10apyRTZ32/jKdGmU6DY9ahcdofysiAQiMTYA2OKEOCIUjoLCxbJ6aDSyDQiaTCKJ8MnDMQT2dkn7OOzOhK1O2X5eSsmTIREBN47ZNgp1NKJ5wOOwN124/D9B2j7HTvpifqC+SPV8extAqSffbs2bVZsgRm+kBZkHWchc/b0pd0uG25C35+KmvIPI8BnDx5snmelPrZnA+HQT3MzjMbyHfayG6rgKUBSRKaDEYlSeo49bXJlG1IAi4RS1Kk3nrOoE07SP1xTOx/W7fUBclC2qt6nXWnHL1WZ6ZeqHe2q03APJ92a18sK52s16csDMDdPMellpmg0NGlEzbQ4H6TQR4zIOV6Z5utO8m65I7rfB5TZ2/7tdd0vhAcdJT7IXnorHqgroo/6oLyZiy4J3cEpyxx0A3DwOJ8LpC+meRy9omyEqP5LYYn4VYufLosmTb7LvUk9G4ilCReYufmVtSTeu8SRrFLn2IQSlnasc9h0n/vc9k49gfhcwk9dokcsWVXREh6qYu+GNCnzXCtS8h55p5rfO2dKzr+YfNY3dyzXEN9Q3XyzPXaN3Hz7u74Q+vqzN5jdenQYM3M3675ud4aWd1e+954t8bmLzVLRnPW0OTptdW++ucte+vOQE9tvDZdB9/8dnXnZ2ppebkm122vdw4dr5WH3quto/9S6/tmarF3uJa6B6u7/EztvLyxnhi/XiN1N2nizBdBg7OUyop+GtSg2yaHaLtBohjv4yeOC2W4IZ4z9uqndmiwTLlcq1zFFeqgLkky9zsLKqnmGDrtUnoxNW1B7KOcnPHjPrE1gzaTXvojk/I+02xSKIl5+s/EsOQv6qrYKMbICcRwcV+ctf/aBr/tZ3ILE3n6TpMV6T9MptAW+qydyyWyTnE/eYZt9jpxzT6ItwZpeZ345qf3OO6Ok8Fzjpt9clzFhQxqsu2WkX4oA6M8jkzc+8HXmCJfV1+oY9wvtoj1iaUG9Po0+2W94lFiGjpIWW4Wlwk8bJKJCd+sQDmOO99N0IipznDrD6hHjBVD1bF8pMgA2nPzG3bV7Uf/aw0Pr6utu7bXxi0bq3ewt2bmp2tqdqrmpucau+HxpMNHx2pgU3/dvHarrp2/Vjev3Gz2BBm48G5tevt/Vt/S3Y32lK/+TzvW7+hznIARpw3qcyWMPkZfjH8xsOfxR/ZXOnXq1NqGsyRrCeaZpSewZ1KFcuXmjEFO4qVOJa+S2xizaNvagJxYPRSvHSt5RtqcWKs+Wlbb9sSAxIbkftynzaVdpQ2ljYvT+t60J/WJMfhgAvr/ZlM/HJ99f/Vgyf29kWp2uVfpDN4EwXRoBjEqokvmBMMMDHSQKJpKi0JmwOEMsWSBujM4S2O0bh2gs0ESVM5zr/eksredgiBL27I+DVJQt12CpwGLMlLTzcxZT2b1BOW2IRtACAaWrUwEQGXLp1k7wUmnb7vtj1lh61DuyieD8LxXUMugxjJ0+jnGCWACX46T7cSJsCneJz7xieb975B1/3AGLHf/6le/2iyf5Tl6lo0m4JqAMNCmDmeBJGVJOGyXRIb+S6KslzY89thjzWYsbMRCMP/CCy80xB6HBUlgto1P2siSLwOIHJMcvxxT2+P4ZwLJ6zIpoHxt3/1Ij+OXDiTHRxtOwpbELnWK745l1q1j8JhOK/vTLtN72s7R+uxnjoFlqDfqv84qE0IESO6h4MY86lYuFU2ybWAnGWknIanPnfINzjMD7uwqfXK2UhyjzAygxBNnzww0cK4ExbTZ8gxQnEEV88QY8QjCQ30mDHOZtLO0BvfqAMdto2OL7rsfiOTWpITjxT3qNDMjkCWSWY4FbeRaCZ74mLpHu53dta/iiQG7y/fFMuSTs1XKL5fAU6/LzFnNQwCu7nI/fcNOqRMCSR2+7gu7hWybkPY+V09wHGyiPvptwu7m4Nb6zq6HamH9e9WzMlAPvzNRh6Ym1toxvWG0XnrkeNX6m7W0NFdLsztq3TdeqQOT7zWPFNEeE1XgTGO3PX11emh7nd6ypZbmu3XszBvVe+61Ru7TS6t1YdvRun50pEb3vVrr+96sARISndFa7T5Znekn69lzl2v3Mktm+9dWJjGePqNqHw3onUFXtw209ZeOLb+ZLeO37z5HhuqfOOQnsqJs93bQX+mXbZO4oa/JZ45NqFF3Jlc8rg0krvh8PuX53fNyCj4ZQ/7VIetwxlTbEX+SSItB2oKyU8+VWRL5xDbxzYAi8a/t75GXOpK41U4yUIa279iZrEg/IN9J36Sd2o52+71WGWi/jnXqkP1UJuJz+gL7kUlLx5+yabdt0M+lzOyDuKGc9UXoisGzCVaXb7uvgzO3tFN8SFlThwG9S+dtd44/feAP+zIRZrCnb7ENrtwy0QZP4N8gMCdEHE8x1fGWs4iNyFWbkV86KWFyyPGh/VO7T9XUoWdq/eim2r5jew2vX1edwao7E3dqfn6mZifmarVbdfDowdp78KFa7Fms21dv1bVz15uZ+qXFpeobH6/R73+9+mbH13BU3UsfkAk6VwDRhnxuPjcLTD1E9vhdE7OM2zPPPNM8P8/jj445gfx3v/vdJqDnlcJwQ8unPB8zkpeI7cn1rdfxTV1Tzvo+9dIZf4Nnx0VfKdbISZNrei45YY6rddhGuYXjmXxabEscTZtDN/jTZsQc/Bh70bzvv+6DgP59y/A/qIC1Xe5RCoO5DOgNFFQ4zgmKKmc6Eokjx3T06QTvF/y5JNIgNR2b9XOM7xihWcKckTd7l4bB9dynM7FujVuCnY4qA3pn3iTwgoMOzqRGOkEdqNl2QUPHlOVngCwZ87yyS8Ji+515S4OWODs+bceYCYAk5fZdx6ce6oyVlSCjTLxOvaF+26qcuJYZNAJnd5aH8PoH8H/rW9+qv/zLv2yAiMwsQX32y3E1oEeeALyzMuqAoGvZGZAkqOssWf5PdphkA0u6/viP/7guXLjQ6DYOh3ZCdukTKwd8xl79sq+pS5KC1Ke2vtsW5es96nmb/Gk76mqOhzplUKk9OhbqqU5GUsBvda+dlGjrqbqdya90nCmP9vh7b+p59if7wndxxYSdpMkZw5yBTaebZFV8MJFjYi4JNOXyL0ZpKyZektw5k5k4SD/FFu3BGUfuVVaQF/EHmTlzb9upTxKqU6Zcn9H0Pem2Ux1vkxQIDn8GRco7Aw7HPG1fkup11EfbfFZTDKJs5OD1jrn6lElEZaNPEA9T/tQDpjobZaAmvktiDd64l0Qfq2noo4SdWSvwhb5JoAlGTX5RXvMauk6nCfScTeI7dRPQoy8Qoeu379Tyhq313p4TdWPHYk0vvFK9NVoP/2Cmdt+4sZZI6G7cUm+PHa/pPas1u3Clusvba89rE7XvyhuNjFjdQ1KBPtE2+z/VGazXRnbVpYHhWj+1UI+89526c+Nqc9143/o6O3a8OkenatPm79Zg3a6VvpFarcNVK8/Ujosb66lb79X6wYFmfOiH77hOH2yApU7Rf66lj86YJaHMZLqPNZjoQgdMEDkDT18IlMBFE8X6Fe1AnaZuCb8zcgZUJiA4T7sYL7kHY6HM1CHOmyjTr3LMZffW7YyqHIRr3N3eV55yLnmAmGVdKZ8MmsUIcUB7TX9+P+zMgCZ9rfhD28Wb5DOWJdfRXyReeI33O/7aOp/cL7YmhnEsfaaY6zgob9qcfDDlkPWLt8olfQ7X2f7UV8tKvPXaTBJ5nfpDn5Aftm3CVx7CpyuN0Af6JU5loKQPEG/XSElVo+O+c52ynB3Wz1qm9qMv4Fr0zERb6payEgdTVxwHZYbsxS0xV14gvhpUKu/JJz9b68YeqdFNm2pgZF11+7s1OTdZixfO18zUbPXu3FtHTx6pbXu21fTsdN24eKOuX7xeE1OTtTy3XL23btfms9+t4clLzaNG1q8tGtwrN7HZ4NrftF27bE9QITe4FfICG8Ealtv/5E/+ZB05cmRtCJiV/973vtdMtMDNsGHGpJ1kEnvSd6YNaOvJBfO8Y+AknHFH8qTk3/p2/W/anTGG+u1Ycr/l6zfVF+0y4yPbbJ8UijGS12q/nKdufn9wz9A/COgTDz5M3zuPPPJIM0PfVlKDKhQygzsBRiVVAVUwjUwSKqlPZ+a9OnKdlo7YLLQgZrAqsUwnaH2UL1E2oNE5SOQEYoGZTwFJh5DAq8Haf2UkKEhMDATMoqexZVvToaZRW1469HRoysEAyH4pU8Ej25nONp235Mc6Jf+0R6ecgWA6EoEunZHjLFi12wqZYzacZ6SYoeeZenUCeQHcf/qnf9pkYl12bwIliYm7nPs+ejdiUVdss8aXQZpOyXGin8ym0SYyxNTH6/PYdZ8/6iCg5597mB30GXvLT6LmuLYD6LYj0Rlnhl6AVqZth+Bx9TyDuXQo2lTqqETBMTZg1qZzzKzXNufsm/qTDjrb29Y/9TT1KcdFZ6WOq1dc76yt7ZA0Mf6+Dzdn5nNsDb6zPINEZ6CUgb9tu20WzwxSrctxyoBVXXeGWHkib2f2DVa51oCZ60z0cT5n8CXUYljirIRWPbY+Z8i1ba7j/pwVk5R7j+MtyeW3ga5tMIiX7Jss9DN1jWvd3VxchIT5DLs4YZDlvdqRNk85PitpgMYxEn4QQJ/NdhYIQk+ZXgthTDwlwEYuBP8Ei7SNceA+AlPax+/Tt+frnYcer+XdQzXXd64WFt+qWt5eYz9YqV1XLlV/b8/dwGhwuG7s2F9nDu2olZEbtbQ8UOvPbqwfO/f/rPlQ20if3U2fey/1bKhXN+6p6U5fHbt6pvrf/d7dGee+dfXO7pN1Z39/7Tx0pnrqlaqelerrJfl5qlZvP1rPnb9ce3vuvjsZf8YsoEtj+a3vTJ+FbF2a6nmX+Toefqbd8d1XVWk/BvCU58Z71kWCFYIueRV7XV0hUWYcGSvuR8cctwzEKYPxMDlFHQaVluPvNvYbVGjTlG8ix/E3EXw/Uq7/pE4DJnFLjNd3iWGJrUnMlYHXWw73maDkWNps+o/kM5ZrYqN9nViZ+GN9BpDJQ8TMxASxl3GhjSnb5FgpN3WH9pj0Sd9iwCJfkVMmBom7ykvZ52/7Z30GldTprD3XuzIDvWPc+cxZZuVo2Zyjrz7PbT3qCNeZPFP2ys5P2kR76BvXOqufyRJ9RvaD7+J4+nx9rMlO25qBvT6KMtwwdPrpz9fGww/XpvUj1RlZV6u9qzVf8zV55U6tjl+udXv21djJEzW0abgmJyea5fY3Lt+s2fnZWplZqf6J8dr09rdqZH68RtatW7NR69eX64O1XZe/uy8F+GJQ3+YQyBs+SL/BSB5RYuXmpz71qWIvFPWEV9W99NJLzXJ7NiV23yT10Dapa/Lu5EP6AHmtfEW/qOwdB7mmnFq7Te6jT04Opi0a+Lf5m744ccO2KVPrSP0UbyxP+9RfKyvbTX/ATTaXft9/3Z9730X8SAvo+78fLLm/J/AmoBecUokT3DTWNO5UOJQJhctMOuWb4RfIJcAahJmlzIg5u5IG6Uw4RmOZEkGdkoZJWZJlgVnQ07nZXx3X/QLhtuMWEDIgbpNvjVuj83z2RUVPw/S8sw/pLDIItP302aVg6fiUiU5ZgJMU6RAFCa53DEyGGGzalzbxzkRDBkPZL/vNMRwAO5kyE86r4gjudf7I/a233mpmx1nWDuEGwH3203bTFggeZUGQAS6uVd9MhCjHbIvtt93qIJve8Uw/G/ZB7Ekq8NwWzsjdsdl1FcKAQ8G5QBKStCWRSoDN+iUsaS86hrZdJNHJhIGAn448x9TjacfpoHRSGdAjM/uSjlB9UqY5/hzTDhKw04n53UAg++34eI22mg7S+vl0th1yAwEwEBAD1GeDfhODlieJdSZHjNCRel3iHvXaTxME1KPdG7Qof0lf2nAmFiXGfKKzlkkftHfLRPcyCWKd1GWbMilJuw2EDbrTBjIoSfLOdxMFjqOE1HKUnZibCSOu9bEBx8C2IGvb7WMHkieDy0yKiIP2j3u5Dns3aUeZJNWwfZexm4ilHXyn3z5nrx1Rr4SfcyQMuR5/wDlfQUVw/Oqdlbpy4ola3Vs1M/dmra6er9XFPXXk7Z7acelC1erdvQHAhtVN2+v03kM1uXexur3LVVd218fe+GZTtskV6gWnaC/3UN8iofrIvro6Olr907O1961/qYGJqzW/3K33thyvq7u21/Ch6dq85fVaXDhfQ8Mj1dPzUHUXf6z2nltXT0+fW0vU+BYFgxhnEdUV5WogL7lm7HzOXRvlWrHB8Tch5afYQj30hX5xv3pDfw1uHW+DGtrAfWl/GchmAGCgoL6pq9yrDuv/TIY5c+dvfaM6oZ8Ax31VXvrk+5H29J36jAwklK8Yrr20/XFijefkS4l1GRgYqCS/0Ge4j4ABRJahLdu3rC+vS/6V7Rdb5E3yIhMo+gs/xU3LS5/jObmYY9DmD+qE1yt3fVa7f1znrLz+weSHCSMTrG5yafLWstUt7NUyfMZenXaW3v0e0F83gHOs9DdyJhNTqfcZIMpz9aHJAR07k7Dqk/jqOOV42Y8mkfX052rbgYM1sPtA9fT31PLM7ZoZ6K07F29V38zV2rr/YO1/4smqwW7duX2nrp27Vreu36r5+YXqznarb2q8Rt/+x9qweGft8Sqxk3E1CSUHpV3u7K+85dPas211zJ2UceUdXJBJHmbp8e+W+fWvf73Zt4jNkpnoAa9SpvJb7SR5Im1wfJSd45NcxnHORFc7KFf3xNDkS8mxHWP1P68TE7Xf5A2On9enTcstuV6+w2fWle0S6/KNTMnR/l3fu5/9d13+H35x358/COjvDULn6NGjzaZ4kmvJlqQUIPZ5JJ16OmRfN20AACAASURBVC8DjwTTNuhojEncVX4+Nfg0UJ0S58yk6tw1Wvqg06FtlC+55xpnIwxavUZHKaBabxJ7wT+do0Cc12moHrM9GWyYWUwHaPkasyQlwT5Jh+MjYZOgteuXnCUhsX5lbR3WafCkczXgSoImACa54Trb73d1RDBk7NgYj01PAG4A3GcwuYel7MyO87wUwA2As7FMkhNJMvcRfDOezApJ/hLs1Y0kHal3AiUOxJUDLPfiFSnsdg/pI5iA7BPQ84nDZPY+n+93fBP0E5AT5NQ76nZMbXNbpzLobRM+ZaweZX0ZcFmPQbl1SCRzBsJzqS/qmFhAO7TXvD77qM5kIkJcSTuzHoOJdmDJeZdUGvwyHj4PLS6lvUvKJI+e83m/DKJzdj8TfMpMmfJbwqZNITdnYwyWxTquR3/tl+UZcHOO2RufRacdBiK2V5tGBhnwiGW5ykA7c7m9hFQdSXyQTBtcSBodC/GP4/ZZjNde0oYcI2XgLs+0yf6pLwac/DbotEzuNxGcCQv8DaTdRDKzOjyKw5J7g2YTJZIc+sB92HX6FMcb2UPwaaOyAUtoHwH9m9cm6+ozH6+lPbO1vPKDmpnhGfpjdezccO24cLY6q3f9IDPRm0a31LnNe+udfSO1OjJbAzP765l/fmFtaa9BMXKiz2CIM243+jbVizsO1UJ/pzZfvFYHznynadfU8Nb6wfZTNburavfR8erW6ertZWO/4ep2j1f/7VP1iYvnamPNN2anvBwz6kFeacf6PQMyV6qhd25iZSCOHBx7ZzUzyKfcDM7c/I+x5FEprjXZ4vJQibVvHFCn9TP679x13scxcsZXexBHaD9949+VGhJdZwj1ef5GXiaCTQClz0q/IQZQbwaWbf9o/7hXe0+s12/Jb8Tz7A/X5CRFJiPEX32/diyupz933NMn25YMMOyDskz80i6VRXIZdcl62mXrI1Je3O84Jmdr+8aUjzK1nPRd+lz3JtHOTMLTfjmNM/TU64oSE02U7bPvfGdVjwkq+unGmyaQ0BdWCGE/maySb6rH+nQ+sa/kycpdHE1+k77T721fpr1TtvKSBzSc4dnP1dZtW2t538M1PHejJpZXa354sKbvzFRv/3Lt3bevdh84UIudhbp+8Ubdunyzbo+P19LMYtVi1fDFN2rz+e/Vur67r3il7Hw7i77SRK62p7zFdo7z3UegtA1XUyBnygDTmUzhn5WSPoIClhDQv/nmm/Xqq682iVwfL5Jb/Kt+3wvgxcRMfKCTxg62w3u1bW2DT+7VtrQF9TqxIJMajoe2kvYn7nJvjntbtx1zbVK7TiyRS5mcUBZiFXJHPz+YGfoHAX1i1Ifp+9pr63TeKr7kH0XVWFGeDPRVOBXwfkGpzsplMQbTGk86N0HfT0FQY88ZrQzk0+gM6GlrZprTcHWsgiZlSbytU0PRQNPoDELajjyDO6+nPWnYBgcZLHNMEBRIkmxLpgCnDM6tX4DwXklsA/T3ls8p/wQqHZZtynMJLo5hO3mShCKzse2MKCSYWXqWV/E+egiuf5C9v/iLv6hvfvObDeEC0AnyE/QMHHAwOF9kSnBtRlwQdsySVBj4tAkIgQdtYrd7/lkh8Gd/9mdN3ZRPYMDmYMzkIxfOs3ogATvJkYCf+pLBrbK1jUmW2mNuGem4kqinLifpawNPJg0kQ5KeNlHVhhxHiVWSUM+lnuus7Ffaok6MT2VhG8WX7Ivy9BlyxsFgPYPydG7au+V6j8cpk/LELYPibJv9EV/ul+DU5ikHrFDHGSvK9Bk/yKMy8VlCriVoRH5gmX2nnCSs2jafBrqOE21zJ3kD85QlclKnHDv7KBYqa+1FLOZ8zvRLxOlbe6ZIOVK2wSR1u6mcZFB8cwZdDDSZQN1851M7pn0QPmfWfBYVmyfRxzPvkmhkmxhNW7kejPAa2tDMqN8L9jMQpF538ieJd+7Cxbr47H+r5WPsL/Fqzc5equ7iyXr0vU5tv3axVpaX195AQDvurN9ebxzcVXObZ6szt7MefvUHtW3mcpMwcGM+x4djJA8a+ff01nfXHazr20erf3K2Dpx5tTpX363e/oG6ujJUpw/+WA0fW6nRHZdrdeVS9fYyo76uVpeeq4/fXKnjK+P/6n3MEmf6k8Et45QBPuchxwYwyMiZLz6RhSsJxH5lZKBv4MJ4527++mtJMWXrM/Q/6qBLmCkLmUjEaSttZswM8LUH/ZOBDPpLOfovZMC1+jiX3stHfA7aRIbP7YtVbd9Am5Og5zim76dP6fe05cRzyb+YnklCrqfNGbzZJwN7g3lxx+PigjZs3dqEv8Wi7Kt418Zxx5Eyk4vpe+yrfkk8UT7ps70nA6j0T3lv+ui2f8y2atc+xmNAz3ETBy55z+e4wWT+TcbSj1yJYnnyTNrA+QxW4SnYifamDxB39bVir/qovuhT2uPww/wm16rb2pNyS7nS94VP/2+1e+FKrezaV92BoZob6q+b16eq1lUNDA3U4UOHa/O20Zqcmaxbl27V9ctXa4JVjpPL1el2qmdxuXa+/pc1sjzTYLB6qn4mF9cuTVKL4SYMlb14oc/1tbPoMpM8rNr89Kc/3bzOWMxhZp4l9zyK+cYbb6xtiJf8waSKvFDccQzkvRlE8z35Or/b+pwY4rU5Xuq0Y8n1YlJyrbbt0E6v0x5NkBknaBsm+LRf9Vq/Kn9TXtSrP0f+D2bo2yz4f63fzWvrBMpUep2cRtkm6mYMk5CnUutoLCcDmFRGA410mkk4KUcyTxkmF7I8DVzHIIgmwU0HIjiYvWsH3NlX22dZCcwJCPZTGQp6zkok6ZEMa+T8diYhHRh1C/gZAFlv24kLYAKo15ksyOAhSYt9TABUXgJb6kHK0nsYM9vueBjwQxYPHz7cbIz3uc99rpn5tgwCITbG+6u/+qtmSSyBD4Gz5VkvfZF04px91ZQgrHxTB3NMbJvtpY3sms3GeM8991yjV1/+8pfr9OnTDfBDWCHuBPU4fBINOBhJ4/3KzqSPTsWAWwesw/falK82kM5EOeWYp60oY/Uuy02C1bZnz0k+lY+zxvdzitpAm4xpL1l3yjuJLvUpE8lu6o0Bo3bGJ/JPEqctSHaVqcsCuVbMMFFpXXxK7NLJ2t9Mpniv+ky56pckgnokei43F098hhOZsuqEe1zmmcRPrORT+VtGBucmK5IEiI+JFfZBuev02+OELotP6pdBuoRO32CdBh/8xkbps0GGyRdl48ZSzojbJ/HfcXe2nfZC+lyebUIWuwcXnH1nHJyRVmYGRyZUnBE3oerMUa4ScHwI8Hg10q1HPlrzz++ppaUXa2ZmvHqXT9apM3O1f/rW2vOx9Hvv3r21NLC+Xt5/qGb2dGt1fn2deOti7Z25spZMoExXYVAPqwvWdr1fWamvbn+qOuv6a8e1q7Xr7Heqe+959ze2PFETB7bW9hNsvPgeOy9UdXpqdeVgrb95rP7rTR4HWFl7xzvtoS4f1zB4NaGl3tEWZ7+5lmCacfFtA4yFmJvkMRNk6oCz+ZTJPzJV7mKEyRWDJMaHY9iKfpf6fHRCfaMOg7KciTahJd6pM85MOf4Z5Bv4E4xZD9cb2Gvz3CvutIPXvEbcbWOtdtbGOe0wg/JMCKj/lqud0m7tMfmAnCLb4bhJ/BOftEP7lAm+7K++IH1W1uH9mSzIgLKN+8ktMiGofLR/ftsmfUomOdM30S+DSmfc1T91lPM+P68d6AeQuzpqO9ALnt1GR/H3tBu7UPbcg75gQ85+okcmVPVR6rFYbQIxkzfqrePvChlXkSV3aHNAkwjtZJD3rBz/WPU/+dO1afum6h/pr25Pt2ZmZ2p6aroWFuZr4+aNdfSRY9U73Fu3r92qW5dv140b12t6cqZqtqq6VYMzE7X5zReqd3a8mTRh0kV/YcLE8W8SCAsLjUxyZh65yWNNdtFGfS7y900kYCiPYPI6Y4J7/uB07G7PakjeP88kChM3lKWPbNuecYgJw9RL/a18X3vULto8Wh+a18tVPMcneuc4eq1BO3XYXr6rz21ubTI7eZh2I1ejfdqpEwHyJ+tR57gHnWIl2/v+637+fRfxIy2g708eLLm/J/DO2NhYE9CroIJsO3Moifa4n+kkHESVPMtUAdOIBCSB27olchwXtC1LAEln77kM1jRAQcmyJaICTRpxWwnTIac8lJf9zPZnsGMWTpCx7xqu9/EpEbGdtjvryEQF5w00dLg6DWUmQXMGLOXNPfcjDcrA8nWkHDcj2h4vwVuy39YDgJxN6Njt/md/9mebz+zLiy++WF/5ylcaUu2ye5fH2jf6AKhB7vmHxPosaK7EEOB02kkY/O4nATuPArAxHjPx7LZPdhgQpi5WFuDwrQ9HQ51Jdhzv1LMMnDKwbbfNvrXllU4pdUddaOuI1yT5lDSpwykH9e9+oGvwdT+Cke1PPbG/96tT55T12488pxyT+KAjjAOBkMssxSEdnXXy25l9CIfP6XHeBFfeK7YkAU65cj5noyU1PsZDOznG/ThSynaDNs45O4pN+Fo0V87YbwPcTEy4SsBPcTNJJHVqnwZuXq88LNPgwPYm3olpa8Rw5W6gaGCeSRWO5/JZg3iOIRNk4TOXtC9neMQH9Yc2S4BojzLlPONsXwzsDfLFO9qXM5VuxpdBnzNafNI/ynIZLNjCcTeWc3fgxbHH6/ZPnqpu59Wan5+rnoWH68hbN2r/9M2mP77+jIQkY/3yQydq/EB/dZcH65F3rtehmauNWagX2hL10jYwhj4QIEzufqTe3nqgNsxN174Lr9TK7StNmdRxeuepWn1qrEZ2TtTq6s3q7e3Uandd9c+O1Y99/3TtXXd3gz7+DDqoy9k8VyK0k8rKgn7TJoi7stc+TQz42iyTXuquOoE8kBtLZ/UHYh3jiLwtQxLumNFuvhuUM34mEeiHKzRoizPx6iXnCDbsm0GEnyZ6JNKUDWab9FAX0844pn0lDolx+sn0xYnd9rvtc7xfWxRTlIf6wXUmnhyP9M0ZMCfuKnfKMTGX7UqcaJeReKys0q+JO14nbqRf8Lv9Vg76oQyMvMZP7T+DV+6TMxnA8Wl5zl6KQwaH4hVlox/ojDbAtSaDxcYcF89jC77hQd1yRRQ6RUIfu8E+xUJn+U0q5ZsnlF/2L3VL7LWf/EbWLuvXP6VMk2tkX/pPfqJ6n/pMrds4XH0j/bXat9IE8+PXx6vb162de3fV2NHDtbi8WBffuVQTt+/U+PSdWpxaqFqo6qx2av3VH1Tf4kxtu/lWrR9Zt7Y5rWPs/jXyQRMn+k/lnatjvBc5uY+NQT0TPCy1//mf//m1Vxkj32984xvNcnu4Fm8XAiuRBTLm3uRZqZMZD7Q5h3ZgcglZq2eeU7aUaR/1V/fjY3ksbY7jjm3ihuNsfd6fnK5tT4knyRFcraOOiR/o/oOA/n6s9n+dY2vvoc+MEwqD4qH0GXTq9DiXM/QYbJJ0HZVKrMLrTA0y0pi8FoDlOgACIxM0HRIdXhJVrsvZPsvSEfhpO3Xm6aw08PsFJ9mPBOgfRgS4TrBL2QpCeU4QEAh0+OkUDC4yaKNcwadt3PaVsgBZyrbuHA/uS6Cz3ZKPBBwBSj0QSJxVdAwEJu+FrBEYs7SKjCzvHc3g39fG8cwURJPn1XyfpmXRB/oL4XcXacBePdUJt4NOwd0ASELKb8rh/acs/Xr44Yeb7PBf//Vfrz0LDVllht6s/dtvv90saUrwT4erjNvnkaXEJO3GY97nWHo8HXjaTuqttuSY+jt1KmXgvelskoClfrX7obPLa5Jgtp2t/VZG6cSyneq7bfI+CVsG9Dkro8NzTA1u2zOIzrTbd5+fVC4mquyv9pD3Oato4GDduXFbklX1lX46G6MOcow2c01il+3AMYsPXKs8DGi1Wfuddq2Mk+yLK46D5JH7cnZc23EVgfjruBrU0TaDbbHNmSZ1mGu1SdqSeC0uiF9pu87ocszZY2xen6IMvce+ax+ME+ckQD4Pa7DLOUg55znm69zAkt4Tz9Wlnzhanf43anlpoZYnDteRt67WvpmbDemEcJKcITAHE747eqTGjwwQwdf2txfrmckza0kPCaby5T7q5M0Z9HG5W/XS8IG6OTRaR6Yu1tD516q7stSY0/Xp+br8+Mer/8S26lk3ScqjVld7qhZGa+s3X6mP77q7IZ1JC2RCfS511UciP23BhDG/OW6A62sATYooO21AXQUr1VVnRCnL5Az9zO/0g7JNjmpzWY87ZHONiQODeMq2X/k8NO1zxQ5tc3bU/mtTPgJjgGEAou8Xh+Uy2n7iqfasb/Vc4rIYkjio7em76FuuGNGOtcfkBCanbZ9ltP2+bUv/47UGy9p9+ut2AKNta1/pW7KfyaUoNwNt2pIcKQMcy08MUlYpn+QkiVPymOSX4qEJfn0CfWOcfWQDWaYvyGCLa8AGjqFPJPdJFOmL+DQxjP6xZw/PJ4v3Joz5xLbdPE8+kvqgDbVlgcxNeikLrkk+kAF/6lpi8vbDJ2rq+f9eA+sHqnektxY7SzU9MV1TtyerZ7C3Dhw5UHv27m5m7W9cuVnXLl2riak7tTx5d6PPnoXl2vaDb9Xq1odq+5VXa6DvbnI69TNXEogzuUkgstbWXFGgvaB/lAeOE5SDJbzt6DOf+Uw9//zza/uinD9/vtmYmJWQBPRO8FiOdpP+Dnmnbqb9qsvIU76pj+O6jAP0s6kjjoP2rMyT52gj+l1+26Z227ymkXlPTyP7TMbl2Kc+aBu5as77tCs+0c0PZsn9gxl67ffD9tnM0LcDYEFUp6LzMGDTCaahSbRQVEmMZE+QzGBLkpeOiWOZqW+TC+6XGEpQNEQDXomBRpdGZRbcwEFiTL0Gpd5nm9PQPaYRp2PTSK1PedBOgTjvcwkg7c2A2nIygNMhpGPOgEgnLfGQeJlwUO4SJOqwnfbBawQ0nbTjk05YoLePltUO6L0XfcJZEjyzzOoXf/EX1zbG4xqWWn3ta19rlt2ToYZw88xs6p+zCDgGsumAG04W56I+ZhDUJl+SAIM0+ktZ+/fvr8cff7wJ6imPDfp8hh8HBAHH2TNOHCdrrP4k4dPJCMTqinJUL7EN79NRCMo5pjopZazuqx+pS97XdkBZRlsHPZcOIcljOnOPJ+nye8o5yaX1pRzyfNp9OmSOGzD4ZgMIgK8WyqVnqYfUw30+K8l3scSkoDin3HXyOWbamOOlvvBbfVQXDSJcAWA5JtC4x9ki63ImjTa4U7nkWD0Wi/xt4CRO0W/KM2ilPuWWJDmxL/HQsdHmTZ6qC5JMrjORYZ3ODpiw8BqDS7EqiZXERfmlnnKdwXkG4tiJy7N9Lj7tLjFcPNPWOCeRdwWBdVA3gTm2Tx9IHNL/Jony2Cfr8hN7q3fwnVpYnK+aIqC/UHunr689289MHcvnwYTTG/bWxUc21mrfYo2cX18fv/r6ms7RFm2d8iG/YBXJgGbmr6enbvZtrBfXHazRpak6cOOtmr52sUkU3Lh5q6Y27aqJJ5+t2jdc1c8y8ZXq7Y7U1ssL9dHbP2hIbCam+O6SeoOatv903wHGzADEoEJdEyczgHIPCm1DmzCBpvz57Qy593BOXaUOdB7Z85cBgIG+tqO+0i/bmjzFhIk6m5zERI0bIbqE31lE7mVstOlMsorj+rsMXKnDIEFekLiqvBM7xW+Xfqeueq/HXEnH8fTP+uRM9Cof69Km5ABtP24AkVzBPiY/sH+Ua5l+twyOZ+CjTxJXLTfrzDr0XbZFvWr7K3XHlR0mjMQiA25n0qnDlR/Kj7E1cLc91INOkbAX3+An+PrkQZRLIo/rCS4J6E0M+lw+bQFDGDuTZPKQtn9SjunvMxGSuuQ46meVaeoM19C3HaeerTtP/Fz1DfdVDXdqbmmuZmdma2FuvvoH+2vs4bHatGVz3Rm/U1ffu1K3bt66m2SeW22en+9dWK5Nl16rhYdO1sG3/rpGhgbXVqcpDx9jo076ihxMvtFfk3PqcOoCffRtH5TDJMmhQ4eaxy9PnjzZ6BJl8cYjVkgSzPOaYPCfcpPfKNvkLeqTMvOzPfGUepecUbtS97XH5GPyGPl88hfakgkDx1kdzJhAnVAX2zxKv8F5E+iOvb5d20/+aED/wWyK90tW+eH47PvKgyX390Zq7Rn6DFYzO59BuFnzJGA6NmeLuFdQVWk1GI1QUMqAjXK4VzIpcGaAblt0yDoAybxtsHzJYmaf01FJPnUUtk9iqLHZj8wWp0PTwSVg63QEAH5L5ilXkmFAn+U5FmYQDbo1cA06CWzWLdgo0wSANsjYR4HSuhPMLM9r06kkoTCgFzj9pI+QckCcDeh++Zd/uXkHqX+MNbPjX/ziF9eWtV64cKGRkXWayDHD64wZjumHBfRJLkz6uPSUT5zLiRMnmmX3EPU//MM/bHZXdckoxyDhLofF0diuNtCm/rTHSGeRNpCyU94mwdIJcKztFAT31O12cK1jS2KR7dI+LEtbTjJ/P0KRwVTqifXksTZJ+7ecpvcazLsUErkz1i6nd6ZLZ+Z9LuvLIN6Ax4A79bHtLDnnUk6JpPrMtcqZc353eaSzwsrT1T6SHo5bH2UqP5+zVh8NeCTSJkbFRZOYOntJBPWkXP3e1g2JinhiO73OgMVZ8sRTbQc5aYv2K8+JlWKEiSh1kd/twEj7FUexcZdK00dfaeR5r9cu2qyD6wyglDf1G8SRuFOPWKLojNLlR3+mph9eX71D79Xc7FT1zIzV4Tfeq91TV5okIv1m0yYwAdy4OrK9Tp/YVSvDs7Xxxmh99Oz31x4RM7gTK/gkcYku+y7m1YHhen1gT13ujNRH5t6r/pvnm6Ccum5NTNX0vhM1eeJUrWzprbnphRrsDtWm8bn68amz1bc0t/a8Pv11t3qSocje13qqI8oKnVM/kLH4iTwyEAH/wGzKUh+0B/XPcde+MgDU7tU57jGAsy55BPL3ERXkRDmUzSfX8mkwrv7IAXKGS2ylXJM0BAXI1FlF9RE5ucdD6o82rP6Klx7nWrHHT/kSbdGWxSUDNrlTcpb0o7TZxwnlOe1rsy3pizmuf8hAQ3nbhvv1xWMZXNsfy9QvtP2V4508KWXh2KWfkXPxibzEa9ut7/G65I4pF2SvjefsseNLeblCRVwSGygXn4IOuDcPtsmf4+AyccbU/X3QG9vN/XzH1pyll7emLYij2pfy0k8mR0n/LxdzbByrTAoPHjhZ6049X939J6pvsLeW+pZqZm62pm9P10pnuTZv21xHHj5SPb09devG7br89qW6w3L7haWq5arOStXg1GQNjV+qpd3H68jpv6rB/t6mSck3XZFgEI898V1Z+Vsste32PWfoWW5//Pjx+vznP99wKxOBf/d3f9dwL2bo2UeJspUR8nT1inqQ+qdskoO1kwr6f9soNqWt094sPycBGAdXLXOv9Zvg1F7T13mNPs+65PuWY1uTL4mzliH2pR3yXZthDD6YGfpfabvU/9y/+/6vBwH9vRHqHDx4sMt3gVMDFFiSBOrQNS4D8iSTOjSDUQNWnU4CXQZEKrwBvZn6zLKp7Bq291O24JOGorLbFp2xAYz9FiB1Bhks6Fhon33jOuWlDDR8jY6yJSXKUpDjnMvCTEakYWrk6cA4n7JM4pwG771JBqzfNutMlUeCZfZDJ6sMBA4BJUmFOpAgmsdwvr6+7hd+4Read8Dn+LMZ3e///u83QA7pZDYcJ+pY2UbGAAcMKcZh40gl6zrMBEXvV87K0L4zI8Zu9zzPxUw9KwVeeOGFJjvMtdSD0yGDz5gxQ09AkG33ezqTPE/dJqZS/22bn+lYDLIyMNIh+SkhdpzanzoWdSVROXUr7ciy00ba57OfXqedttuY92pvSSzVJXUlg2iX1kIGnHnXDixXYpfnDYCdzU+d5vpcUq6u5Ayzs4uJa5Iq5WawbVCgrPkEuygPHXKGKINY2u7sPteZEDDARqfFXQNDybE4ZL9d+p6E1UALfVWe4pS2L8mWwIip/FYWianqcLZLwuE5ZOO92hn1uuLAOm2LuMtxrskgjn75jDu2xz2OB/W4TJvviavoB33JMVbelGliTkxjmScknTIuP/XZWnp4pHoG362ZmYnqnz9eY2+er12Tl5sgmz/IJu1hQ82Zoc31/x45UIubpmvo5vr66IVztbH37uoA9UqfQpsILME08AQMm5qeruWdY/VS3546tHCtjqzernd/8FaDk7R1brlbc0efqkvb99Tk3EKtH1hf2xfm6xNLZ2txfq4J4nIFhTYIfiI7ExjanW1Bds2y/3ub0qGnyA3ZJGml7CStaaOMb3vlCMcyWHdmXuzWD6kj6oa+Xj1QPwzW1RM2yHLFhcky+mad6Lv4w3Fn6A3qMylgsEAdYrM2bMItfZm6K955j7bWxnVxW/vT91p2nk8d8bw8Iv2XNt4O3tPXWK59ySAwgx7LkJdxvYFJ2qV8IuUq/ouJ6XeSO4kt7UBWPaAck67ZN7mQuJK2pL1r867E0S9wrW11hYxY5JjZRnddd18eNz3FRqnHfVs4/v3vf79ZlSOmO+7qmK92zoBe32ZSLX1EytVx4Vhy0fZ42y+TJnwOn/pE9Tzz6ern7R6DPTXfvZukm/z/2DvvYD2v6tyv7zQdSUfSUbG6ZcvIvcgeuHBDyIwDoYVA8kdCApM+N73XSSeTMuk9NyHlJpOBy6SSkMwQSKGEEGNwwLEDxjG4yJZk1aOjo9PLd+f3it+5jzfHDFx7wMz10Wi+73vLLmuv9axnrb3f/Z6crFpXHZbs2bun5pcXavLMuXr0gUdrav5CrSwsV60Q0Pdq3fR0rT93tIaHhmvfmQ/W0ECvk6EJbuSGDPh0IzwfC9OPuRLN1V7KWNkrY/wls/I8fvnKV75y9c0tzCy/+93v7jYlZk8lAlNXgVFWclTq1A/rj9Q1x997lFlyX/UidSUxUnviOrHKd2uZ/wAAIABJREFU86nL2ry2Y1wgT9bvtNhgW20j16nP2m/qqrwAGbeYlPbGmDw5M/RPB/TJlT+bvndL7jN7JKjTCRQVhRG4JcMcd3mR16ThcJ3LpNLpSxYyCHAGRdKXzl6Q1hgzCMmggu9mwPNa+yAA6HjS6NuEAddmkNFm1nS4Bvd5PXVbVzpWQdpynWnz3gTuXAVg++23JN7rdXytQ/e3MrLellQY6NAn2yQBUUYCmE7YNlmmzradpdE5SQL5ZJM5nlV/yUte0r2+LkkCQPSGN7yhbr/99q4tLG3lWI6zM5E4BUg15yCuSYhSR3SU2X/6IVhKQFl2z0Z97HbP0jpWClA39+GIaDfOnD/OM6unHtj/NPr2mDaS46YckwwJ7Dopz+U425ckfOkM2nYoA23OepNcWKaf1q8O5Hn7ZnmOoeOc5EQSnOVmH9vxSQLkRkYEGczQuiFOkgx01dkZvhsc88lxZ2EN3lyiqe1KqrQDfqvH4iBtMgAyiEf2kA2JlfrHveIe9+Fg+XOzvCQdBlMGnlzn89yWrV3atySoGYT4Xd2XQGYSITEQeUiW1CNJg/02WJSQcV0boNFmjzmuSeQYQ2dcqd8EVJJyddsg3AQG97lTOmPP9yTGBoHOHqfe23baYpJA+WLPzt7SPuz5ntnRGlmYqguHb626aVP1e/d2xH104bq64p6Hau+FR1dn6NlHgzYzy0Sy75/3X1czOxdq5Ny6uumhY7V35dyq3iE7Ayd9H7iG/N0gr0bH6q6B3TXZG62DD7+ndm+++EYNEgbIZGzTpjq37WC9d3l7rR8eqef3HqmxxfMd5hHAGtBLInN1g8lOfRGflIlMkIHBMQGAGwa6UZ66Iwb525k6fbPjT12cczWFySSucwxyAsBAjnJzV3uSpQRaWX/yEB8rUG9z3Okb/TJIpwyX7bpvgIl0yjSJpXySLyRHaP2w12sT+uxMOHEP4y+fEetM1KqbcgZxQ3zNoF2/0bYj/YO+vcVfMQu9l2tZthiurMUnbV58VLfkAvbTJJvtSJnpFzjmuGd71R+Ddn5bvu3K4MW+c40chWNiY/rY1De5qyu8csUK+u970akLe5ZvqBvqNMdJ/DkT73U+3oKeuTomAzpkmaszMhAVB8XA9Ic55slp1Cs+afumm19QC7e8oIbWDVWt69XsHf9YFxarpvdfWQNDA3XFoStq8+ZNNTdxuk4+8GidmV+smfmZWllc6YL53spArZubrd1H3lv9DeM1cvSDtX3bxVdsJmcAFzKg11cxtn5P29MfUAbt9FV4fDJ5Ate69dZbVwNZdrR/3/ve122Ix7J7k6w5iSaGKg8n6vTvytMAmuO0SRtUb/V1ORbqo/bXJgSo2/1G5E7qv3rv2Dj+6ojtEausy4SrOupxrhMfudf2ih3Wr32Id2AcSc8n/Nd/OqB/wjL8DBXQu/LKK7uAXmU0ABf0DRYETF/9gWM1y51t12gk85JsnQX3qMA6Dp2rhpEBEeDsTIEGKACq2JTnbJIBuuSXtrUBvQZHW70vr8vAK52YBC0NzqBc52Jd6ZTsuyCXMxAJPp7XGSrXJC8ZcNPOTCjoMHWSSVgsm89MSijLDB4yEEiHnAFeq69J9pWvWWwDDnSH5+jZCOVVr3rVY56jR5/e9KY3dTvNcz/ABNkWzNQRzgGsBPQESpBf+9kud5MESMAyuWBgTxt5do5EA44Gh8OO+zgWZEubcfQE9NRLAoFN/NBjZdcmgSRCyiidREtSkvi04552oD4ZfLZ6lkFzlul4p3NWLuqebVJvHHP1JAmv96Z+Z4DWkg+va8uwjbbb85LgXA7JGEjcxINcZmlgb/sN3C3LxE0Gz+KTdqtum0jQoSex0gG787aznBynTq5FB/lzia9JBck09fDd55ntW858KGP1yKBInVMWXmdA4YyCuKA8HJPEGlcRSBgkJyYpaKfJDVcQiD3c4/Wc47uJFnXJftNPZZmETPIikacMZ1opyyWcjln6DOqHRNJfXzfFGCfBy/ol6gbAtMcA9sj5+fr3/q66sHF7bdq/qTYcXKyl5ftqamq6RmaurcMPn6pdU8dWl7Tff//9XaLmGc94Rrfs/u07rq1ze5dqw+xIXX//I7Vz9lSHIeqNpE47ZJzBD2bOuI52HxvaXncP7a7RI/9RL9i3vh4+cqTDHPcOIKFIeXes7K7njp5dTb4ik3zcIgMEEyL6W23BpIp+TZnTJ4NydJKyUt/4bWIr7cnAlNdM3XjjjasJHsZTu9D3aBvqtatqIO/gKraX2KSOuayXtlKmtiK28Fs9TLvO55oZbzY+FDdNYKetGAhmwCveWkfimXapzRgEeY3+z/4aYMh7TPSrG45Ji8/KT76jX0gMTvz3uH7YoFIeoc1zPP/kevarrc/z3tPWmbzK7/YtfVv6YY97vXWmv+BcTnRoW4lRlmnb0Wdn3DnmM+8G9B7jPoM17Cx1inp93EvMplywB31yVrpbTTM7u4o//M4VppSRuqFeyx8cB7FQzBC/TfAmH+AcScH9Nz2njl730uqtG6jF/kLNLs3WzNRMV/+GLRtq1/ZdtWF8Q81Pnq2T95+oiaXFmjvzaNWmrTWwwvvn+zVYA7X7odtrfPKR1aS4mG08gNxMvpG80EawRzetdCk77bdPfLoSAqwGM+FZBPO8YYg/ZMd75wnq/+3f/q17rMnd7S1HmWi3ykK/oE6qo/q85Cu2K20+OZrHtcvkXOpX2oR8oLVPcTi5mlxKrFC+LV8ygeE+I8YKTni2fkUbpF2MA3z4Cf/1v/IJF/FpLWDofz+95P5jAu8Ceh0OyuLSGgMpiZe/3YAkM3SCVYKwQKkzkWBhvBkoqPQt6RToJes6Iw1YAu7MjyTXGQsNIEEynYaGYLDJb7Pk6Rx0fi3xdzmvTjgNS6NPua4VwFCfJLR1rGbcPW6Cog2MWkBLsiDAppMU4NJ561iUTwZoCWA5w5JjrmxMeHCPzkgHq24xs8Xz6myIwsx4Aurb3/72btk9ugW5ZNkVjtO6TDogezLGLJcn8MfJUqeBveBvv5SZuuxvCRdl8Xz/TTfd1M284VRY/uXryHBIBP1cJyE3G2/wK6irBwZPOj7rTOfdBsU6KdvpvY6ZZazlDKw3r01iaHuyfdqQx9R79daMML/VX9vsMWVs/5OUps7n9a2sTK5kkoUx9tlGbBpH53hJMqyb4wYD9MGlkhz3OUgTfeKEtpF9F2sMHDIgpl+chyg5y6nOcR3t47hELh04303qJZ5KJA0wDVwMutRjMcrgjTKc9dH2xBHtn7Jy9tYgXJkxtvSnnRk08ZCkGxna55wxSdvW5m0b45GvcaKd1JlBnQGU57K9tiuTNRJhfUHOWDhmytl+0B7Omewz8ULb+P6Ridn696FdNbNxvDbt21Sje+eqeg/W7OxKDZ3dXzcfPV07Z0+vrsbgUSA2wWIGnXcpf2jLwbrvsk21bna5bn7k0do1c7rThVw54DiKX5Auxsd3YM/3huuukUvr+OCmev7Kkdowc6aboeI8f7QT7EEmluvycf2cQTjXMHZ8+opNfau+Vhs1caudgrlgqcky71NnGWMfB3Fzv5yBVh+QPe2CmJPA5Tv9pT1uaErZ2iLnnDlPPBH/HG+DdfqWyds8n/rMcXwIbTQQ00a1sTYoTvxKYu5MnzjKuGhrkmz9lD6N4+KLbU8cVN/XsvfE/vSR+mDrajHc+jwvhqkTGex7r22yvdZHGwxash77K0Y8XlvTZ/jdugya5Bw5MUJdYp78w6Si13s+uZp91ceakNKG8OM5WyvHom4SaG6Apy0pa+rkvL6e5BMBZ64WcXNe6lKHXH6ubxIHXL0ilirP9Nfql2Ohjus7kQf8Z981N9WRG19RNdyr+RWW28/UwsJ8LfWXa+uerXXoqkO1tLJYpx4+VaePnqlz7G7/tjdWPe8VXUA/eP5CrRuo2nPuIzV+7pGuOpMe+jX9rck0993QDk2wycVz/BhnkyIEqSy1J6B/xStesbo5Jvd/4AMf6Gbm2UuJDZF9DEiZWGbGCcm9HXttyXFI7pL+tOXEytXrk0Mmb5Qbac/Jo/VPeUzfJjZaj/64tUETr7bDdiaGqwvik74Xfcc/PeG/pwP6JyzCz1QB3ZL7JN7OtEpIBUzBTScksTXQVFEzYFHhkuBIWnU4GehIkNO4qN9kgAacwYmGxz0uB+S7hD0BsQ1QkswbTFGejlpjtI8aqkkKs21tuxKYkxSkPAQclymlAlCuZHcth+e1mThIIutMmmMo+REk7HcmVhJoBE/HSIedZCKdEPdap4RBENQxSfTZDM/lVnxmOSxnfe1rX7s6A+67X3MMnYVkaScOzVfK6Gx1Kikj+5bAnGQMhws5Z5ae5+hZUv/Wt761y3Yifxw8AT2bYSELzkMUHRvl0wbEgr6Aq9Np20a7ciwMPgXxtYLo1FfL047TPjyX5SdpbomWpC4JRKtvSRotS8eUOqm+WWaOdUvEPGdQ72ZFvurGYCTHzXZoj64Gckde5Ghwr46CEcrVWR/1A2xzVjrbbrBMfW6ElwTdzZGcDVUvvMZ6xDo+1VPOOesggc5ZRAMf8SJlaf+tL+VhEkEiL4GwbpNvmShMgiC2KVtniQwoDQZd4USb/c7YcR+2qW6L7RkYcI31U57LDPURjhltYVwoz/HL5B3tVsbOJKlPnGN8TLSAGxBSfcR/TS3V7cO7qj+2pcb3b6mN+3kN0v21vDxSQ0c3101HT9TO/sWdlmkvZJ5ZevCCoP7o2P6667I91VuarxuOnqorFs50towMvCdtwoCSZ/dZZcTKH84/Mri17lq3t9b3BuolS//VBbj2m/IIhA0AXA1Bn0w6im0miU0+tUkV7cvkijqZ/XNVhXZhUOdqCHXSZIsYn8GjeKxfMiHENS0+8dtH+NqAVIKeQWPaiZvpmaCiLOrSvvB9+Zo+ZaaNJXbr+8VWcTsxMpMgBpXiY+sT0xcmIXesDJxoC/2wPG1GOWn7LbZyPAMPfXD6IduefbItyjrb7zHbnsGD+tBid3LA5DFZd9alnNLvtePrhIllqDcZABmQq2Pqtp9uOso9JndNCpvwU0+xL+zRJBPHfUWdASmyoF3wApJ6BvTqW4vD+g2TF44jPsR6Ui5itPxRPM3ElvaKXxvbtrM2XvOsmj74zJrBj/Rna3byQi0M9qoGe7Xn0j116eX76/z0+Tr54Kk6c/xMTc1N1crScvX6A8W/4aWq0ZWV2nX032vb7KkOizLRkKvaXHkgPqu32JhBvTorh/GRBTCLpAiPNjKh86IXvWiV4yJPHrVklp7//BaDUuftu/qrjWtP6EgG9Op8Yo72q4w9l7jT6nBy+PT7lqVOthxLTKWd6qRlUYcYZFyh7DNp7jl1S51Pfib2IbOnA/ocvf//vnfvoZeUp2GoQIIvysr5nAEXyFRoHUo6wMyktkqcJFXnls5BA7ZcAS8Nx/ah1BJyHb79ykxse286CJ1YBvTOhKRzygCC+gUWgdd60xELcFzvbCPXC47WLQiksxfUTJakIxe00rkleNCWTKJkP0xwpIN2nHV8EnHHTpKj3FNmjpeO3zZ5LWVCYHlF3C233FJf9EVftLrZFPcwK/X617++3vGOd3TAzOy7z5zaT7OgODTfGwuI6ZgzSyxoJxHJoEc5IWvaxeZ4OBzaSUDPEjCXmRLME9RzD+2CkEsmdWLK0bbSh3TyLdGSjHm9xFjZp4N3zJOAr0Xw8pjBH/dYR45/C3eOrfrr2Brc6kj93TrYJF1eI8lPTMhzttG2GCS45J7AyABd+WW/uK8N5E1KGtA7w+CsNv0y4FLfaZ8kUozL/jvz51hrFz6baTCvzulw0UcCIWdO03bFrFxJk8GmNufslGUrS7HVAEssa8mJbaGNSWC0lQx+PZ/BmYTZ2W31Qz21T66kcLZc/RZnnLFSb/j0HG3nPur1cYUcb2f87bMBunUnvpp45Frt13og7sjYJMp/LQ7Ve8Z2V29opMb3bq2Nu2dqZYWZqrFafnRH3fjwsTqwMtmpJwSeMtm4iRnqyy67rJY2bK13XnZ9LQ0u1IGjZ+tZC8dXN+wz+aFMJYD0D1yjbSy979pZA/X+0Svq5NDm+qLlj9T6lYvLeF2WD96ZhFHu3O+qDfUTmapPPrqgTnF/6o5+Up/Db8p29lEiSt+RG9dlspnjJtsNPqiDdudx9VYMEmf0xZzPlS3qsVimX3XXcnHRGUL6pH3pU034GGjoA3N5tNfYPpNKicdJ5vmObNU1/Ycy1e7EMvVfHdVOuc5kjee0DQm8ZF+8Sey1fNqpbByXxFvl2PqZTAJYnz7SsuUaqSOtH01umG1KeWSwIm4r3+QQKXP9YOJYliMue97+yNvkWNnv5F3ySfWJ+tx4FZsRh9R/dBv8QV84z/46BPQE/PwZfLYBXdpkBmLqInWqX46VK4e0SdrtGNMeZ/t5PGDbwWtq5rKba3nv5TU7PFgX2IF/Yb4WBqpGN66vA5cdqNENozVxeqImT03W2TNna2Zh5uLO8Uu9bqn9uqWl2nb6wdoxcX+tZ8v7WHmS+i0u03YniAzosTEfkbIfYg245aqcvXv3dvzqxS9+cTdTzx994xGkd73rXd0z9Lyyjtl5Vx6p98pD35H2ob6pI8mbHOvkZOpq8pzUtfSjYlDaiXaQAb19EdvEFO9L3PW7PkmOyD2ZUEqdl0u6woR7Er/QWcaB1Q1P+K//1U+4iE9rAUOve3rJ/ccE3rv22mv7klONWSPKAETgyUAThTQLqSMRuDQ8FFSnpXFwTodBGfx2hkUylqCeAJ3EWcfItYIt5ThL0RJbjSIDgiTo2Ufbl8FwGqlBA586Yw0sSbFkWnlwTqOlPGWYTt9ruIc2a/iSJuWow+KzDegTQHJHfUFCR+296cAFcsfOMcqEhQarrniP5ag7ApyfEFRmwnlVHLucXn755au2T/n//M//XK973es6cHLZvYFzEhifbWfGjRlzxkk9dpyVKZ/qnDqR+kqbcTost+c5UJa6vuc97+l2WzXLTz2QbxwqxJ7d+HMX/iQ76lQG9OqcuuH4JOmzjCTNjj3XS2RaYiSR8Lz121fHxPNph7ZD3XYwvNY2qYtrtVc528YkWGnrOlVtQQJmkManSTlX2/BpQG9bJAvqlOTYQAc7kYShJ64Q0q5MGhj4pL5n0J+O39lmg3DHlrbZr5SvpEdbz2Ca9qiv1J1JqO79wB97tZuBip+0zZlOnX/Kl/u4Jgm7K1oMfpI4GwQZKNKnJJ7t+BjQqz+SJfWP8z6y1a7EEqOtq8V7+uHMc+KV/UQPOC6xS1xUn/QZiZeZtOReNyjsdtDfOFZ311h9YMvW6i+v1Piu8dqwgx2uT1Wvv6WWTu+uGx8+UgeXz10MuhcWOjwmoIeoHjp0qGvz31/67Opv7teuR87Uc+cubpjJGEi+DZRNHtFO6meVD4lCsIXrpwdG6/3rDtY1A+frioHzHbF1hov6c+YMXaZvLmXXR2qLYjZ9Vqf0Wfo5xk9fqe5SD8dIWlK/z/H7Cjv7IrZQBm1ArjkOBmucT33kfnDd8sQdCTrJBAMqynDSQDuxnVyfq9vSF+pT0RdnFU0SaQc+BtBip+3WZzhm4rYkXu6RWJR8Q7xMbFA+8h1ko09L3dCnJg6oU/pryjBwsQ1iAWVqS1l++mJxX8zOICaDIO1Mn6Jcsi7HMIOf9DnKwD46voxN4lXirbIU88Um68/x1hb0A+I59WoH6Z9dxSP+pf/gO1xAueDj0VVs1E3R2LiR/5lEciwMztQr263+cF5fYOLYcTYBJ0bqr6iHY4497d++//IavPlFtbRzX/W3jddCf76mJ6drbp7l9ou1eXxLHbzqYK0MrtSZB07XmWNnupn6hZXF6vf6VfNVQ73BGpufrP0P3Vlb+rNdHSYx5G/aNfIzcKc9mSBzY0CD8OS4yI3xphw4H/zq5S9/ebfRMH/4Vd4cAt/613/919Xl9pxT59Uf+agYp263fN4YQhvVVtT/vD+xSdtP7qMday/WRRnUQ5uS5yX3cry0Dzmn/dE3qfdyc/2udaSNatfipZ+0A/k/OTP0X2uTPjs+h/7kMx7Qs/rk+77v+7pE/6/92q8Vr7fOPx7p/fqv//p6znOe000mEUMwafinf/qnH/eqQR5Te81rXtOtAmRSkVXLPJIiplgu+5C9+tWvru/4ju/o4pEOGw8fPtxH8XTsKlWS8lRigVawdKYjSXkqqAkAGmODdAYCiETMMmmLBE8jTvKh0XC95yUa2X6P2R4dZZL2FJJOLYmP/csgUYcs6Nn+NGxBQaBPh9kGzCYEuD+JlQ7SsXDGx354vQRNeSTJMHjQseloTT7YriTyBiE6kQQ4ZZl1C1zOXNgOyXeSAGRPphZwB9if+9znftyy+9/+7d/ugnQcBRvj+dymIE/dlIOzgBBDjnG8/Nkv2yd4Jply3JQTnzgcnunnlSoYH8v/cTJuzoIzZ0MXDBdZ0j7aJkkR8LOv6SyUm+1pCU8af+qVOpU2mMmSdHw6jiSpSW6s2+taAmpZeV3WqwNt9UGykjqv80ySn7jgcXVNEulvZ+idAW9JK7LVTi0rkwHYiht4GsBThpvQSVRpuzP4Bpm0M2WsfjvjYn91rspTgm6ghQzymWflzX2+FjFxRRxG7yUSOvUMpCRdEhaJAu2jf+AJf+KEwbAEwvGVfJqUNFjxfBIz5S8Zti/quKuO2sejtAfKNLng8v30B2Iq5blhoHVxL/3iPseae/UTLXa1iQrk4YoMZcVqoKGh4bpvaEPdtm1nJy/e2bxx20Qtr5yoXu2olTO76toHHqjLFs92ZJdxg9TiPGkTG+PR37fseU71t/frkqOn6nmzx1f3WqAf4BPt1j86drSfWXr0AFxRTiuDw7WOR0XWX3wvPPfmXhIGCNoihNj/PIKkPqnf6KQzXmCcSS/HGmw1AeZz4mIoMtI/kHwg4SnOaRPaAv0ycSbmQC5Jgqpn+jMJt9iivtlmx1Y9kWgb3NsmAwv9n7roJAP3u9ePG5jZN9pAosM2tfjb4rWk2uPJd+yfmJFBXfIl8THxynF0PMQSgzzvSX+rn1Veztold0heJOnPID79VcqAPpiktC05E5iBdvq6xIy2z+mD1Q19TeKcGJP6kn5bn2K7xEYDNnXbcgxy5CHqqmMpjzSAkiMRbCIDrkdH3CiV8tQbV/nIN1M39RPUo12kj3ScWt9qP9Rj+5tcgXuw461X3VKz1z6/lse31srQSi0PrdTMhemanZ+r3mB1gcW+Q/u7wOHUR0/V5MRkTc2wmd1S9YZ61Z/v12B/qLZdOF4HHnhvDX3s1XTaknL3jRP21yS4SVdszIA+8RxZITdX9oCDbIL3zGc+s3vLkfsUwNsIVt75zncWG2uy+sHkuXqZHN2ktnaDDqjrjicyF+f1Dfp2scNH57Qr7cEAPXUsv7dBeYs97X2p5y0XcpzVIW2BNqrL+uzkDuqV5+TDjAO89An/9Z8O6D9VGb70pS+tv/zLv6w777yzC7CZDPSPAP0P/uAPumA+Y0/G6y1veUt3fY4bcQexCPtJsJIFXX3hC1/YrQryj9XEv/d7v9fFPV/xFV+xyvl6t9xySx+F0jkmERQIVS4VMAMGs+E6OJWTcgRvgUvH4m+z9xqFmUk6wJ9LODUiQSSBQwOSfKbDkXTYJ43X/nAPxyRBEnL7kk6Utif51mkkcAja2V/qdlbAtikXAwKXTUrAJX22m0/7l31px8O20A+BiTpzPwGBS+eljHQmjrmzcRINnaz3c53EzKBWudneHJMkGwTFBM7sdo8hQET9g+T+yZ/8SafMyA0iSVCdTs7MKE4B58s5lF0S5JjqEFoiRTud7bKt9JeZeQyI/zjCf/mXf+mW1lMu53FKOEruZQYLYm+Q0QY4OhJJT5JWZew1nktnYHnqoKRWGSfBVG/sp+Wlc7Zsr1He1qPdppzTASWx1HEmQUzSZhmpD63+KHeDch2tY9M9Izg2thqAS7osU7IjhtAWkwCuZMkgM2f8U+et33KwlUyCIBeTkuCP37O92rtt83lgEwhiR8raoFVSSnnOQPv8tITdAJV2m6DTtgwiqIt63MAug12ucTPS1I3UfVfBWI51mSRRJhloKAOO+biCclTfHHdx0Fko8Snl6L3ifxI17pOoSWiS6Nluy1X3xWz0SczjGmeYHly/pf5lfJwlPLVtfHut3zZR/TpZvdpaNbmvC+j3z5zqdMJkBXZPIIyjhlzfs2F33X/p/tpx6kz993NHamzjhq58dMkZSMYgZ1d8hIDn8cE/dN13O4NpXOsySj4JrnHy9kF7tR/ITH/G90yGgFW+Ngp5G8Dro8VLOQDlUG4GKdp/ztjpW9A58Jd28hgU+u8jAmKTWJJ4loGNbXC8Uk/1X7TLR+D4TpBhP6mnXb1HGSQzaI+yNTjl+gzuE0O15/R1qev6/sQi+ydOi8/pe7Qx/bPl69OVN3JM/yxWi7u2zzanT8iggOvkXPoh22V7DYzSL2jL+nf9qH1LP2XbHC/b5rVtQKLsWl/n8dbPiPOWm/WJffob+mRiWIxPX6W8W96U3NVkibviK2PrRf/kodp28g71SryjTspP/9f6XHE4y03fSj8h7tgWZcGfrnjGM+rUoc+vyS17aqG3UIu1VLNzM7WwvFiD/YHauWtX7T64uyZOna1TD5yqc5Pnam5lrmqkVwPVq5qtGugP1Pbzx2rfA7evPkpDvfRLvHNcsC0mTkwyMi7oK1iDHZpE9n4xxuX2YBwBPY9ZMktPuZTJaif+w/eYqYfvuSIhfUhyJGWpjSgr5GQyT7knv5Cnqs+uKGh1L32W/tkxM3mWOCZmtXiRnCr5W/rQxIvUY+tLPXJc9H+JrWLxk7Pk/umAfjUg+SS+EFyziTaxARtqZ0APjvz8z/98ffM3f3O97W1v675zzZd8yZfUz/zMz3T78PDJccaTeOjP/uwKj/1MAAAgAElEQVTP6nu/93vrD//wD7vNI3/jN36jfvZnf7b7rc9mNcB3fud3dsE8K1tW+Twz9Cg0SpnPrQisBr+SLYwoM+z+TgVMR6Nh62gEWINnjVYDpF6dkI5PUBfw+C3w6pStRwNJ56NRaniSYdtgfchBcM0AKIN+jZ0y/G4726DLYI/2ujlREnAdieCQ7bQsgcxrJayZVBHELJtrMH6vkRA5Rumg1+pPBgvpYCU1Ko8EW1m1xEIHq1ytCyXHCHiWHoVl5ifLfOMb39i9vg4yRjBP1tYARRnxCfHAYUCOIZSOY46XfZXQGJgY9Emm6DNO5+qrr+6SDZRLpoyssZvY4EiZTWNlAMcg474vVaKkzAXzxAN1m08DVEHc9mWQ0pJCysyA0rFpSYdlpRO0n+pAkkN1Pq+3bvWwJdotzrX2n4GadVuPskl9kmDSP/QDGRMUmNRLHErbc/mm+OFsuwER5zPA10YsV2du8MzvnHmX3BqAJ2GlTh18JtCcYZfwaSfe61LhHD8DQBOkzihkAEMdkn6DXcokyMplnGK54M+nWCTBVu9M3Hm/OK2diG0SI+0wcTqxSXk6ntRjnbSDcnz2VH3gGhMHYmWr046heqmtJ/kyEWqQkjZFQGt9BHfUh+0e3byjbtu5vXqDAzW+cXuNbuN5+RM1NLSj6vzeuvojH6190yc7GdtOsunMPoNhYMKHR/bU/QcurQ1TF+q6kw/V5ev7q8lF9EcZIBv6QTvBDzAGAoY8IAM+h4ruU58JBPoDaWYJXuKFgQJj4myzOqUM1AWf//cRFPUceRqEcK1L0zlmoln9pQ5XuGQwy3f6gC4680Y/wWT66JL8tB3Hlzoty5lNOUUGheKV9mFgoXy1T/FenXOWnrGWK+gP5TEm3CTatjPx1+9cI/fwUyJPm8Qpr09+I75Svyt3lH/quzaYHCCDF20r8cNj3pvtbX2M2C2GiM/KWD217bYtfZrXZv/SJ6Tf8LgYTfnKQt1y5so6TGJ6r3Zun8Vx285xMcrx0+7SN63VJ8vyk/vgFJmctD+ZEEpOa5CV/pvv6auSy6kz2R/7kgFiJhuURfe6uiuvrYl9N9fZrftrfmi55ufmam5+rhb7S7V163jtP3gpYXudPnq6Jk6dq8mZyVpcXqgaqur1e9Wb79Xw4mLtPnJ3XXLhaNdOfZnYzydyoD3Yfi6zRw7895V12pK6Q1kutWdsWZVJIP+yl72sw03q4/7//M//7HgWz87z3ZWW2oXjJZ4l3itPZey1joEBsL7UMZJ3GOA7ttpJay9e3/IV7SJ5te1OnrXWffZHfZcjI8dMduvD9D3619R7dYmxeHJm6P9HS++e2r+H/tdnbMk9k3x//ud/Xp/3eZ/X+XR0OAN69P6uu+7q/n/bt31b9zps/z7ncz6n/uqv/qqb1f+u7/qublUwgfoP/MAPdCuXiS9I4v3t3/5tlzD44R/+4e5W7Igg/4477uiSAbmCuXfdddd1Ab1KnEqvkavwGqHO0vs0IBVcp8r1EuJ0XIJvC2ptUJBkm3vMwNsuzjv7nW3VgAx+EIKE3bZmssB2C2Ren+Qxs3vp6CXNGSByjPIzO85gU08GvYKfAWiSZGWTAEEfc6xUDBMCOnWDRdsp2dGhJqAJkMrezyRsSb4EGAEl70vHaPuVaYIusoKcsqM8AM8yLAGNclFUjMR3PkOeXYZlvciWciC+kHWU2pm9tQL6DDCVe6tflMUyWjLJbHhF5hhD4nk5+kM9BPSuKHj44Yc7Yp+AnskZZZCgrB4plxy71CsdvU7KMpRTEqq03SRYWf/jOR/rSX3L/ng+gzL1LtuoHaSdc0zssP1JttS9JBA4YV8151LHNvhWTo6jJFr9Qy+8V7u0DpNdaa/2La+1TOqmn+gWn0mC+S4x55wJUWVhsOGsv30XxyQkBlTWIXlHNwzglaXPcUuAaTPfXZ7sjCU2b58NlMRLdY5PH0tIwiypEANMkoiLaYNJSE0O5CyZmJb64UyleKYtKy9IncES94vtBn/KpSVF/DZYMEjzN2WL+ZRvEvCRjdvqzsv3VY1UjY/trOGxczUwcKaGBgnod9W1999fl86e7spVP1hFBDaBEby142hvU/37nkM1tjhb1554sPYPX9w8K8dAv2Pi2VkoAm1wBJIuuaMfBhQ+h596mwGv9pbPi+t31RXqol6TMXwnwIWMKGeTTAb1/PZRMLHB54mVs23jfCaU7AcJWV8Fps0mv0gZ0Q4wHhsgoaFNWrc2YjBu8C0O+ro973PG0P44U+/KA8tTft7X4rG6rv6KY4mXGVym3mrf+p7EVcvLfmhLLa5yjY9DiCF+agPig+1KDBGvs83pT1r/nsGd5WeQ4/jqy7TL5ALpIxIjWmwQdwzGHQ+DYfHDZIn+TZmrVxzPpJ/XuVolfaH81PZaltgu5qTcrN+A3r7T/gwIlXvasuWoq9mW7E/6zuRl8jl5MysJd+27tI5c+t/r/NadtViLNTc7172ujiie3e2379peM+dna+LERE3wir35C7VSK9UbGqje4sUN8TZMn6/L7n7Lqg/L5LSJO3k3timmupLH5fZih/xSrIJPUSYYAN9jReYXfuEXdhsQ80fCj13tWZ5MQM9rLpMnp/0Ye6i3nmtlq4/iPH1IvtHKPXU6+X3LlbIOy0tc0F8mxqWNWLY26u/UlUweqSfZDrmq/I+6Equ43z2nbO//82f/6YD+k5Edev0jP/Ij9UM/9EP193//950v5VgG9MQ3f/M3f9PNrn/3d3935yf9Y5Pt3/zN3+xe4/iN3/iN3f5hlEXgz8w9f/hIluXzWArBPjr9Ld/yLfVVX/VV3XXM9udf7+qrr+6W3AtiBl4Gnxq5v3Uu/laxdNTOFuuwBPAEeO5dK5MtuKn4SXi5RyIjYBjcGrCmM6U9kl7Ks10aCf0UwPOYpFInZL329/ECEkmO12fZWb8klvb5Xaelc0+HLghJCtKRe84AlnokrZbP9cgnExk6Mmc7/C359bfgmQ4/25GgKvm3fWs5S/vFOUCdmfAXvOAFdeutt3Ykzj+eTf+7v/u7bsk7RIygGQJqe/iUbDLGzOQ6SyXQZtAiQKpXbUBv/9B1CDoBPRv3AZDsuM8SW2SFMbnsnnpZPfDAAw+szmRRvk5P/Xccsl2OO+2gnTrvDH4zGZTHk+AmAUzZ2k/lpY1+IkLhtVlXlv94iYq069TnlLnX6PBbnZaw8OlMLXZIwOCGeKnX4kQb0CtrZwcM4tryxZ4WbzhOn3NVgAGywZBjRl2uDnDc89EZrkMvnWE3+DcY5X7sEplxzKWckk1nQCxb4iiOiXXiK/ric58mFpQz9/BHX3Ao1GHAg04rN3Ux8VlMcZZDPZYMZdnKVXIiJooT+hadmvhM25EXbeE7dpd2w3cJP2UpG0me/VS/MhHCNc7U6DdI0LmM/d5aVx+66gDvbqqt4/tqaGSyBgYmamhwWw1M7a7rH3yo9k4/+pglqCxhh3zikEkALi2v1Nu231gDA4t148QjtW1hcnUsDKYdV9pgolmfywokZ+wz6FZn1DPtg+DVvoodjIuv2dLfcJ8BsPWLS+ApycnWFzie1JG+XJ1w3DNBZtAn9ks+OU7fSFYklrB0lz8Ifz6vzdhzziQT1xgsiifISeJsEiP9F2Vk0C8eM8NIn3ze134mx0g/nNggfmXgnphG/dqjequcWt+T/lH9NeGW9+qT9Mnis7JN3E081T710wbG6dPtW3KZDA70H8pZfmFZ6q8BidhkHbZnLbmZVJRzpu/NlVE5LmKV+Gz7bL9lKRvb4RgoC3+LQ/o6y7F+OZz64BgkrjkjbaCf/jf77/in/Sn/tIkMFL3WcvRz2gybcdaBG+qhS66qudGRml9YqJmp6VpgD5WNo7V92/baMjpQU2cnamK2V5MXztVcn0Ci361EGlgc6J6ZHzt9vPbd+85VHqovoH4mLUwCug8FnyY0wHD/J07oF5Elq3OQGZ/wKp4D/vzP//wu6OFeuBOz8yy1Z/KE2WWTA5lcEbPEmZSfupf6q+64Wsg4QT2gjbZZDFa31Wl1P+3Gc+qf4+QYiw+Om75djE4sEH+0eXXLesU+26ctybM9r06D9fhN8PYJ/z0d0H9SIvy6r/u6bqk88QoBObPsbPKdAf0P/uAP1o//+I/XL/7iL9ZP//RPP6ZcYp4f/dEf7a7/mq/5mu4ZfIJ0rneGntXLLMF/85vfXD/5kz/ZTYL+7u/+brd8/xd+4RceMzvf+Yirrrpq9T30qSwoUmZTdegonA5TEDJYdLZchV+LOCf5svwEb8vSCNNQk0xYtqCbDtr6BcIksAm8ZrsECglTgrDOTKN0tirvoS0+/2pQnoCgYUvCBIk2gLNM7xWAWvKgA0tHbv8FlQwaJcDWb70SX+vRYXKdjjYdb0siHDc+JXjZpxwHZa3TRZlxTLyLnneSMttlf5Dl29/+9i6zRdBMJhegcgwcc52pjsjsbgKtgXE77uqP/bMPJBp4NpZN+2jjbbfd1i2X8RU3LLGFyOOUqA+nBDl2TNUXy+N4JsWUmWORck4iIMlLEpn3agsSvfZ3OhUdoNekDXpurWPKbK37s3zlbeCss5FcZtkt6crAwPsNqHFSLplv9UtHp40b8GWyz9lrVwlZfhJBx00bsO4MIK0rCazJAvtogknd9Pl/iAuBBEunCF5yHxBnNSnXpGTOlOaSZ9rOdc7Eqz+00wDeQIjf2rJjIymSHEPOuMZZDM5bn7KQ+CrHJE/op7jGvS4PN4CmrWIBbc1ZCpMKYqll+fy/Ab1kR5JIHcrP8u1r2o54L57aR5NC4Iljcdd81b1XX161cb62bN5fIyMEjGdqaGh7DU7tqZsePlI7zx9d3bGeNjCeudP94NBQ3Tl2RR0b3VTXTh6rS2eOdUkEAlYfL+A+ZaAua7v0HzIL8dXW+ETuGdSnD7a/LoN1lUbOTHNMHBErHVPuz4S3ukV5+jB9moke24tcKRe5miyx3ZRvopi+u6+FWMKn468+uWGhQZKftkP7czzFzHbVlvzDJEAmduiLmweiX+m7EkMzkdriZSYqcpzoswFIy4lsu3Vot/Ib2uzqgJSvMtdvcl9yHtvfMk/HV6xS7rYrx8H6xLDEe/VLPpZ+In2S93pd+oXkOX6nP/LHlIn9yzbJ/dK3iWPpU5IP2U85VOvf/C3GJcY4vgb06t9a/lsdbGVmYifHxWuTV4rLjqPc2/HzWvmDesD+GvCm0/tvrlOnTtTsgatqYWS0ZmeYtFmqLTvGu4B+cOJkTZ44WZND4zU5N9kF+71BnucfqMHlwRoaGqydD9xd2098uGsq9boBLXWSjKYN2hRj5t4wHBMnMqnm2LjKjjIok0kQAh02w4PvIU9skGCemUd2BGfFE4nS1PvUH32Jgbjjq47kOKiTYG7qSeKvPlNM9X7Kb+OgtI8sz7FTT5LbqIfJWbWRlqupK3J2fmdyPfXbOmyTGIpMGZ8n5xn6b2ph5Sn9+yu+aqp6y/1PqY2MHTvM/7/+Pe95z+t2s2cDbfQa/f2t3/qtjwvoefadwP/7v//76w1veMNjqmMsv/qrv7qbvWfGnfM8hswkIhveMXv/5V/+5d3z9JRBEP9Lv/RLXbBP8oDYpP3rZugFUTOvGo9OJ2fGASyJKOfTyZodp7wk1l6TAI4iSrA1DJRY56bBahDWpYPUYCxT553GoYFI8PJcArngyXlBIElFzrpKYJQNdSA3nz20r94vONjuDHpog2CfwGTf02mnsTs+2e7W8WYApINKgGzbqeNQRtlnZaxTEfwESPvmkjedlWNn4kZZ8ImcWVbCe0lZlsJsvaSIunl2nWX3LEclYObTZ5Ntu+DrjKzBUALiWgG9hCT1T33ACWGkPEtPkoHXRrCsxWX3BPnMOJHBpn9k52ibf+modXCZuEqikd/TMO0fn45jJgra+9Qj9cXzjrdOKAmqY9Zea/uzP6lvmWBTZuqDOtTKoCVP4kPqo0uRsa8M5A1qHLPW7rW/DOiRGeU4u++r1Naq175ZjjrqzLwJA2Vr8OmsKccNmiSrjDd65AwHq0zQGY7jdB0HcdVZfMpyN26voUySSeIux8Uoxw678JiBv7LNceSYAQR1uxrC4B9cp8321XF1Kb2YnXhioKjtqgPONKt71tESKcZGmZqcIGCm7iTHjqV7kaiH9IOAUPtQJjlLm0SVMg3oueeuuap7rrysBjbN1uj6S2rDekjvRA30ttbGqW11+NjRGp86sbqUnyCd9n74wx/uApObbrqpk9nZobF69+ar6srp43XV7NGu/c4Q+Qy55Is2ij2Uxf3MTDP24ArlZmLbpJa6Srncz/UkPPMVcGKkdgJu6df5pP1p42K6ekFigXa67J22ew26xL2+Bo8ERNpL6odBtQGKQbx25XkxUoKKreREgMkBV85pa0miDTxyphCfYZJDmzOoR78ymSY+qfdJwtN+OO9KlQzO9M0t3qYf8j59gWMpBqQvz7LFWMoS4x4viJHsawvKlE/HQXv0nO1wbPOeDCrtmzqcPs0+iBditUk3E0cZ5ChrZdfWpeySA9l2A5wcNwMz65AvZj+9X24mxrQBXHIjbVX5JF9TrmIOdYuD7Xi2XC1tMLloy630P1yDDbB0fcfBa+rY3sN1nlfoLq7Ucq9fs92bUaq2X7K9xjZtqrnzF+rC+ak6Nz1d00vT1V9auTg7vzRQIw98sIaXluuq+eM1OnDRpmmftgkGmYAEi3xdnXt8GOTnLH3qtclMjjEBwnPE4CTL7VnRRF9Y4QSG8vwwEya8i963asg3Hcu0AceOY8YLXq+MHXuu0YdQVs6wtzPkyXtzDFNnrUe+lbP8Yl9eo+45pvmZ+pn67P1pj9Rn21MmXKP/0B88OQH9Nycdfcp/P3n2p7tHSD6VP+Tp22U+lfu4ltUmP/dzP1df9mVf1gXWv//7v9/57bUCembR2biOWXiehW//vvRLv7T+4i/+ogvoX//613f6yvPx/IYT4NuZoWcmn3iJlcvUR2D//Oc/v3ve3jiFGfzeNddc083Qq/w62gzmk8TrGJLo+kyoTlZwzex9BhOWkUGFypllJIAnudPhZkCQyQANRGdFPSYKdDaZ7TYwpQ20WZJu/SYLDBTSOQo2GFYGuJKyNECJkeCn0Vofv71G0Ei5JdFJsuD3dLq2SyKdQEgdmf3WIWXdylOgkoAaFKTjT4IqULkqQGdpgsc2cpzZcJa3A/RsEOEzmdQJwKPIbDIBAQOoXHZv3QYNlOUsD7oo2Ets2mRJtle90hng1HBAZMFZdo8z45Uq7HZPORBi2s0sPffyXClBv/VmMKR+p+46rgnc6plkKR2BcpfYts7BcrLetK90hupSOsyWlEhmEngcM47lDFYet6/aXhI09Tzt1T7bPu5zmb07DDuDq80mcaZMdUp7EsMyIUBZGQC3ZJN7836TUpTPff6ZMTfwl7xxHKJDGQZTzM7zG10BlJENsxR8GjS7miRnFSnLpfc6avrk+8h99pw2pj1z3Nl5cZv6E7fFCOsQv7VX+sM5ZZxBgQRHfMqAh/Y6Ay7BtizbYrKGMl1ur49ARm46ST0+R8155OgMvGW4rJz+m0DJmWZfR2R/HS+uFfd4Bp6x5b7/mOnXPVdeXgNbZmvdum21fv1wDQ2eq15tqc1T4/XMUydq9MzDq0vuTXgwq0QwzfNvjNH08MZ6+4Zr6qrFR+uaueOr+6UgG8ZP/abdzn7R37R5MA9cMcEhvpmwoP3ok0tZDdQJsPVd2rgEj7rdmZ5zEA/ay27SfBK40zbrZHycKWM80S3aqx8RvwyGxBrtXjvRFtN/iTsmi7VFdc1VHmlrBhtJohlj/qMfyVNM6Io9+m1kwDHuwZdoe7YjgzTxSHxKXHW8bJNjZ1/V/8S2NlClvSbTuC5xvfUdWQ7fTazJZ8Qmr8tAhL77/Lh2m77DuuQs8h5XAHleDmVf5QPUhc4okwySHdf0PbYh9Ye6xWYxJQMogxj5SesfLb+9V3/Dp0GqMpJnIhufE08/Zvsosw2i9Mup4465+KKdeE3LVdWdlpPY7xzTlB/3MUZMfPQvP1xH9t1S/XX9mrkwUzNTM7XUW6p1Y7xa9yIvuXBuus4cPVMX6kLNT5+rmpqpleHxGl43UiNDIzU+eaqueOS2xzxqq475ekt9G/bDWMO/XAGEbNAVfoM/Ypo47d5G4AtBPDPzLLl3IoQNwHh+nokbOB6PVTImxh/K1TFUDzmfvkyf5fVyLfEs+Xfau/5RP568QN+kHlGH4yrOJQdtkwOJA6mjcisTb8mxtM3WVpNz0Q45cuqiGAhWPzlL7j+7Avoa+r1P26Z46DXBOcvn2dCOneaZIGDlzJMR0KvvbLL37Gc/u7MNZuyxsb/+67/uVgAQL2FHBPbEKb/zO7/TPVfPxGLv2muv7TbFawMCM8o6SRU5DUew1MhT+TTsdAiCm9m/zJglgBo0GGCq5OmwNAavEUBtnwYicHq9hitxx+A0/gyeTADoRCTYkn/PJwCnE5Q4a3h8ZjJBJ6UzERQyoMjkRrabewy4lXmS6dahZZDGvQKAzsXxFyz9beZd8u8zZm4+Z98FUT5bvUlHZ98keRAyFBLlZZYeMqvjhSyT0eKVDATNkHBmwyVIkhqJpbNWuduxeqRuSCiVeQZz6gnHME5m6d3Fmk1b7r777i7YQHc5n8vuCfYx6iQG9pH2pbN23NWHJBo6J0mFY+V45gyUumafvCZJm8d0II536ooOJ+27tZm0qbaMtj/ZjtTxtZyXcjGIpJ04LMgB4+msbNqqdmCiyBl8k13qYM70mxjQ1hkb8UnZ2BZ/G6Rqx2AcY+8Mp/ICaPnOedvvsn3aj96iLz4frj64OZf4yti6fJr2ufqEYyxPxFac8VKu2qeOPhNH2jDlG4Q6a42N5GZr6qJYlyRdAq+eJRkxiWkyTXy3PLHZsTHJZzDAecY6N49DngayyNH61QGXgWdAksGkdUpCmSHiPP2lLGQAtvCHTP/zQr/uOXR59XbM1ujo1lo/Olb9OlcDtbF2nhut/zZxqs5+5ENdGST6DDrdEJOEZPeoQG+o7h3eW+tW5urQ4sXnGKkvVw/QH8aKvhjIqDu0j3Gm3QTsjn9isveJgS6pB3voN+RZn2Gyg98cR64Qch/9oF4DaZMs+hVn3gzSDProk0ttGTeXrkMuLCuxhTbkDH/iiLqcBDkxInFEPDIYlvgbhFIu8tIWXQ2QPoJ73JHb12wZ8Kd/SFxOjFX/E1/VzQxg18LftCHOmyiU87RcJbkY38U6J0hMQLTcIwNffX4Ghek7tVXt2Xutu/0t7nNcHmbZcpF27OUmfCaG2195XbbF/nJOvbNcdQJ55wSNNi9+rdVW7dEECmWIi1lP6lSOQ16rPuqf1Tds3esco+xbtiHLljf4aT/kW2AW3+Ece/buraXLDtdDe26oxf5iLX4ssF6updq0dXO3Emx2ZrYmT5yrqckLNbU8VctzMzUwdbYGNm+todEtNTzbq6v+4y86X4bsTKjqb11ZRL30zVVjjjPHTLzKnQ2C0Q3ud9UQkx/sys1sIpM2nGcM4FPskcQns/WuUFKmciD5XQb0jm8mRdSljBGUsfzCMWnbLO9P/Wpt3zGxHeonMqKtrjzLsRRLTB4k19Om5Rd5Dh2y/+I/MtOGMiEql6G9jBMc+Qn/9b/lCRfxaS1g6LWfloCeMWGpPW/hQs4so2eFCX/4VWbtmUVnN3pew0jy+DWveU1967d+azfDzrvo8w8/8E3f9E31y7/8y93S+0/0CAD2w5u/2DSPpfgkFaj/K7/yK+td73pXF/xzf+/666/vZug1klRcCbDkQoXX6CRmZrAEcH4byGWw6H0un8tZTYmIpCKDG401s7c62Cw/HYUBlc46na4EU3Ktw/C4RDmdm320HAmMIK0ha8SSch2r7RVc0oDtc4JSjonybJ2dzmKtgFXnbQJCMDMjaf3KWVJkHV7vecrRwTgjlEGQwCsJF3SoJ4Mu7nHZJNeyhOxZz3pWffEXf3H33LqAjMO4/fbbu+fofRc9y0HdSExdox7ucVbW5cupi/bFcXasTFSk8+C7u7KSWWZ5DdljnvfC6VCXy+4J1JAPhNr31SsTxz3JcBpzEjV1SNtz7NPBp454fer7WgQsdc7x1i7S8WirtrkljEkE7YOytA2pz+kMtTGxoyVzORa0w6DZ5+8kSTrS1n5cjmwgj665xNpZWHFHuWnn2qpl0jbudyZMu0LnOE6blKkOHVswMEAfXIpvsgidYWmXGX7lhg24yZCz8mJgBlg4Ba5DJ+mHgZgEQvtUdv4WG+w7x00YOEOozVquY2GiNpOW6qZ4y7XOkkvSlKflaMv23f5Rho8JuBeF99p3y5Z4G3i4VJq22z5n8Q0SPSfZoWwTMZAeEoR8Mi73nTlf9x48UNN7ezW6fkuNjV1Sy0sTNdjbWJdMDHcB/cqZYx1hMximfyxlZ/8MHDiBPnXP9UZqbqVXm1ZmOj1RvnxnvNUrfqsfBvm0FV0nUUA99l+7R898xt5jylVM1X+YHEIXkTP3aT+US5KJdqd+m1xXlxNHM+CRuFNe+pTECNrnqpGc8aVM7qPPJgsy2Wg9jE1ulud4yje0RxO24rfJ3OyDiTaudWbfT31UkurExfT/iVuOrfJOHPG6tTBTOzOJkUFf4mnWK96mr/J8+nhty/rFcoPdtfyDeJeY1uK6/sJrsn9yoeRuHrOP1quMLMcx8/rEDjGGusSdxE1XKHnMBKRjl4nPNhB05STXyme8b60xbv2aY+bx5KRyK/Ujr7UdHFP3UwYpX5MKlo09g5Msrd12ya46sfVgnb78cC0tTNf8zHRdmO/XwPqB2rnzki6on75woc4en6ipUyfqwuBK9ZdXqjfcq8H+YA0tDdeOM8dq/yPvfUyikzpciePmqiQAfZSU87Q7g/ycPBHT5GHur8GM4i233IR7cvgAACAASURBVNLtk8TkDeWAnQRCBPNsiMdqJxKZcrn0c2KCQbH2oO0q44w3HBvl7Eom8c4gWV+KvMUkk4bqROqlbVGnTShYbtqK/M52KR9t1rHXN8hN5CL+Tuyz3vTtYhDH4AlPTkD/7Yr5s+Nz6H9+WgJ6dORXfuVX6tu//du7VbnMnjuZzTmef4dnsC8EQf8f//EfdwE7gT73/cRP/MRj5MlkA8e+4Ru+ob72a7+2u2etPxJ5LLXnj9l57Ifl9Wwo/upXv3r1LTnU17vpppv66SDSeaNcBrdmlBLEqUBS5bJHr1eB03lJzjB6Z2ssowVBFT8dUjpEwU6j1Lgez9iS1OscNQzLMvh11qwFc8lHGlvWLwjY5xZA0vFn4JdAYLbQsjwngcr+pWG3Tl4HkQ5HB2imT8eprAXt1qEqO/vlLJlydOwcX8m+wYUBvcCaAQsZZV9fx2YPLh3mXoyGZfc8awUJB6wA/pSNSSEDQe5zaTLfBX7JQRIKZa2z1ZhGRkdr2759dXDnzm6JC/J53/vet7rhCEbrbvf0CcfHphiQ7iSorW63xtrqk+RFefqZJMu+p76316uf6ps2pAwkLkm+HPOUl+1VP7L9SX5SfkkoW/30fnU4bVhHhjyRr7P0uSxSDLI/lMe4G8ybdHKmwZlyAzvxQ7umLsvUAVuewQLH1eu0KcoUJ3LTuwxi0QfKY5YibY+xI6hwJhS7c5bEIN+ZHmaT3QGdsmm7jzhRZgZJtNNlsDp6cTiTBrRd3bNMrjOZQbnOvjv2fmrDBgyOm0kC602yauApweIeA3pn6NVrdzFP7JAUiSvqkStWkAdyVha2Tbugfuqhfq4FQwxq7zt9vj5yxRU1tbdq/caNtWXL3lpemqrB3mhtPzVUzzx3osYWprox8FWItJ9xgohSru9VzpVqLdHXlyZxzGQU7fKcS1j1xY4Fss/lneoUcslVDdwHXpoAUA65XDPJrsG7uu6z5iZKlGdLnvntGIjxJlxpk8TZZIEzYyY2xAdJq7pFEgwMEJ84n/unYG8kVQ3clYMBhwGmS4INogzknXVMQq6vTpnqU1vcFuPEE7HD6xIDlanHWt+a2C0urYW3GRhoW2kj4pVjlFiVfiS5hu3XT3hd8h7LWwvjWx6U/EyMN5GVvi2D2+RMYkn2T/l5v+OT7ZK3eZ99zHFRF71PnPRT3bPvjr39SH/n+NiWHNOWK6n7ytb6U/bKMXHOepUP5J+Afnjz9npo53U1t/9gLZ8+VnPnJmpyeLw2bNtQu/furuHRkZo6fb4mTp6rc8cfrPlN66tWLu5uP7gyWOPHH65LJx+qrQMLq6ufqB/7wqawEV6Lp4/y/fMG8vSHY7lnlGNEOb65AhsHG3lskQmbF7/4xV0CFa7EBAgzmLyqjvdy8xYhccMki9xNPc5x0Z4Tb/W74m7qZhvQO27aa+odx8TYjHnUqZbTiKOeF1OUiRzTBC7Hbat9Fsf4tE6vsa/61dTL5FPci096cpbcPx3Qt5gvP+KZ+Ze//OUfdxodYwIQH0vcwv5fv/7rv969kpsNvnk+nll1N8mlAOzsta99bZfoIvDnFdlr/X3P93xPN8P/qle9qv7xH/+xu+Snfuqnun2+KBMuA8dkCX4X0FtIKo9ZTp0jBpWzVwZ/AmUSY51jS6D5rTOXpCQZSSOUdBrIpkN0CW1L7HRMJhW4Jx2cjkQD9n5n7HJ2OEmvoJJAoGFJVl16IwAnqWwdQAYyti8BAFkKHK3R6hiSHGdyQMfOdfYnnZIOx/GUJPvJ/dafhCsDPgFPkFLuypVrTdhwzKWCBinez304KmbmeXUdGSeU3D8yUbzfkfczQlBxBChv/rmM2ECQut0ESX3ODGo6iGxvynCA3dUPXlkHxsfryh3j3fMq7GqNA6I+gkxm0UhGkDnHwTGzRtuUtfVoRzmOnss62yAkdSb1rk3QZLnqZBLKHO+0hyQU2i5y8n9brraZtpDk9/FsJOXdyiDtIINyd8b2+XeJTpsAUf9MLLkk2Rl6zyNLSZ8O1mvpg2Pks4POKto+bYPfzgZpZ84Aeq+2wD3oKwkh2iMhoV43FzIgwh5MkrkhHO2kbB/lgGxplxKZHCtnrSjT4EpsNtjNRIB9S4yQjHEf7UhiLFn2egM55Yo8fExBGRgQUlfqdwa3tC0TfNiuOKHuOu7eZyCTARn3OHuffsTlqgaALr2GRPJKmPtOna8Hrri6Jvf2amzLuhrfur+Wlmaqtzxc208N1OHTj9TWuviKJhNGrkIi0Ui/wS+OWb/2lEGoCQwfT0AetIk+6kNMGiADn0kV5ymbPorJzsI7w29A7+Ns6jyyMEnH+Np2dcOZLwk07YJkHzhwoMPRDF69R5vmE/m64i7HgH6pn/o2bcDxo40maLkGX6COe42YlbruxnnUnwksyqM9PhJmn/RFBvKMBd/VYcrJtopT1q0+i3efCF/bQNB7taUW81tM1L8rY8c7kxvqt2OMzBK7bae2mv3LsXM8sn953rYkF0qZpE/guDidfczxkRslR1KW9i/xRfv2XLatlae+PP0m38We/N4mcuSlJoqT96Qu+H0tbpblyyfpm1wnMVB5tj5TfpoBKNfgP5il27pte80euKUe3X99LQ0u18LkZM1MsqT+Qm05dKjGd4zX0txSzZydrsnzk3VubrJWVparBqt79/zohfO176PvrV0j//cd7chCLuBjQCYWc1k9duW76LE//ZU6ouzANFfVkVBkuT1L7flP0AFHYmaTZ+eZBAFD4Xn6CnVD36hMxBD5Mp8+6kAbMqBPvRRf9V9OQKafdhysyz6lvqpX6l3aZ/qb5Fh8N0GBfJys4npt1hUj6qTtUl9SR6xb7u49lEW/wD1Wsz7hv/7TAf1aMkTurChmJWb7h+9iqf2ePXu6V9kRnLOyF3tgSTy2xTvrWTbvJCTPvTPT/g//8A/d5nZrra7gjVt/9Ed/1D2Wwqvt/CPAJ7HALvjsvUO7eES5d+ONN3YBvYGzTtslnQloGA3gwqcZuwSndHQqOeUCUDoPfqfzScVNQ0oS0BqhS2m9XoLrPQKpfUljaZ2KpNEkAf0xIMzZK8lkOiPvlay2AGC7PK4slYWfGqpALrC04CG5SwDR2elETZQIGn4m0RDAsx5lSR2SvHRSAiLlC24GR20bEqy8JrOdOhEBjwwVm0t9wRd8QecAdA7Ijx1QyW6h7GzWBGCZPKHNtJc2ITtn0AC2nBXKWeeWQEgEDBo6HWKX9E2ba+eOHXXF/n3dsntmSpml57lRdIVAnll6/mOgLrvnezr8VtYtMUv7Uk91Wo8HzI5FnteOHOcMtlsCtVYgrk5Zd6ujSeRSb3U4j6fbLZlfK0hD9tq0eOHvnEVPYud1SQQZF2fYPZ6rUUxI5uaLYp/YZj+5VtxSf1xZZMLQsdVp+5w8ZaEHBMXotklMdU9cQG8N3J31IHFlAoD7+e2SQK+VyIvR6A11GkC6q7/lu/Sa6wz8xG1tDXmRpKIcrmEmRazOMdT2DcK5XwIokUvSxb0G6NRvYpA6nKEW3yVxGcAzPuIix7Uv22Z7DKjFBMaGupER9/t4jO8jxwmy7Pz4ydP1wL4r6uRVO2vz9uEa28g+Hou1PD9Yl5wZrJvOPFI7Bi4mXMQw+kn5PGbD+JAp97lo+2hgqt/gOAG17QGjcPaSf0kZvsfy6ZPPi+tz7Rf9NCDV36lfBihiggkjjpsYMgHEsQzmKVedozxXkehfcmw55sxe+h3Hhjanz2r5AX12YoBzLvW1b7SRtumH1BMfHTFYpD79EtfnedtrAE97WQGQ4yKeZqDnsfR1fDfRIF6KAYnjLRbqWx0PuVb6ZH0x5akjHvM6+YxjkT6Ltplk1F61Ndvj/dlmyxbH9RVtUGud6QfS/2jPXqeeKj+v5Tz9y0cqrNuEgHqnnLJtnNO20kcpK8cl68tjXIeNKTuTcNiv5YqNa/VVHU6/lzapbLOs1o9bhnrt/eqH/kl9JDAmwTa0fqw+eu0X1sqm0ZpfnK+5mbmaX5iv3tJi7T54oEbXj9bs+dmamrhQkzOTNbvMG1X63XJ7Avrxhz9au49/qLZvHF3dM0tsBReZoHD/DsYI/yPPF0OQF/ITh9U12o69g13gHPJkcoYZet49z7J7kpSsamJDPHgdQQrfrUfdA/fEhdbOaE/LddTV5CWOofxOjp4cKx+50EZTv7KetKXU6Rxnj4tZ6oI8wvbJBwzm/TQ5rm4lnlt264vlU8jryZuh/67Ho55PzeNDv/lpWXL/iTr/eJviMfa8W57d7nlkmOAd3SfW+dzP/dzOnxDov+51r1td0WY92BJJAp6TJ3hnQtG/V77ylcUr8Xhunuf0f+zHfqx7Dr97hl5Sm4GESin5V8lcxorzyKXXLZDqKAy0dJAGYCpoOi2/r+WoDAKdyaMd1pEBXjriXA5jcJzOLkHfwIHrJMoaSzpEjTQJsXUKzDoCs7Pek+cFC4GEzyTXApDt1Rm3Rs5vSWFLzpSjYKS8LLN15pKcJByCrO1UNgJfBuomQBxHx8VrKMNMqkE/xwiY2b2VzfGYpcch+Mfu9ig7z1sRVJPhJahO0MO5GFg4Q+XMqfqW+uy9SYxso/JFv8i64UjZII/fd9xxRzcTL/l0czzK8dV6tFHdVnYSFa5LB0M7HFdtz3FPAM8xsO3pVFIn874kQumwkvykHLUR8WAtXUtQa23Yc7ZXfc/2a1PKwt/OmPPpBocm2Rwn77H96j2fjLv3IW91ke/OWLczVpI4ytPpqkfalTJRP9xl3Xuc8aQssZI+oQ8QMzKnucwaGRlU88k1EBr+u3EZpIqySBKpx6464DoDeAMay3PpuasI+O2suQFPBvT0TRnTfpJUBtU+PmKwR58kWvTBmXTlTHt9PMLgwvHieoMNZ5nxHS6rTrJlIs4xs151q8V0CRrtd2bWRAb3mjxhhot6mF0CP5gd4tl3+nnf1kvr2DV7a3wXhHRrDQ8P1NLcUF1yulc3nztW2+ribs4mTFixwx9jTKKRMSYZoj2r08qX37QJ+dBGsY/zzthDdhlbdTuTHdSrnhjkEpQys+X+DGvhhT6SMqnfZf2ZrBIX0i+nP0M+7gqPrC1TvLKPlOMztRJly5ZwJ3YxFvpH/ZQ+3jryfnVE2dJe2qbPU0+dLMigXn/MMdpIwsLElfoh5nm/AYXjob9WtxLr9KeJn543aNO3i6l+2sfkQcrDxHrKwe/JTXIslLX1OZaZiBBP23ITt1s/YzCSfJBrkJ+rREyepq+xnOxn+pXETP0k+maZrZwoR/3ynDgoJ2t5mP3lfGKjiUa5DDqFjrg6Rt3KPnwiP5rXKa/kUvbVT3UjeS/jBCaol+oCEx0jGzfX+y9/Ua2MrNTS4lLNzM7UysBSrd+0sfZcuqdqrl8zEzOdfk8unK/FxYVaXlyuwXWDNVhDtesjd9b2U/fVprGxx7y+EpkYjNMW2uBKJmWC3XAMjGqDbTkN40LbfeSN1WksOSZ4YaaRP56Z5z8z9KwEIshxGTIy00e3kzDKjOMtn3WcUjc9xqfjrG/T1pPzJZ/K4F1ulX671QHxRb9sPRmg2y9tLDlyJgBstwlidTz5f65GUB6MCePz5Cy5/27h67Pjc+g3nrIBPQIkTmAGnqXzYjqfcBGfr8/Et0JnVQs757/1rW/tgvdcrg/f+NVf/dUisNf/8B777rV1LcA+HiDrLNLoBLEk7VynAkrUVdTMyAtWaXwaoG3wesHP7JYGQT1m7SxPB6eQMnC1DxJ4HbWgZNvbe9YCawMHy6DtEtcktbZLcBdQ7HdLeNIJp2MVaJSF/cwgKWWvI1OJWucoEHm/MyrtigjHgvoNDHK8dcQJYJbdEpoMtmw/Cs8sF06LTBTPivlHAP/mN7+5y2xB4ACsDJrpI+MvsTQxY+ad4563PsvW6QrsSZLoCwEHyQYcE9lrno0hseDzzsx2kYXGuDBOyL0rCKyD9mXCxTodV0ktvyWESQxbEpBkTL1JW8gEQRK0rDfJo3rup9clKVK/U09prwQ862kJX8o6AzwJp7qFjCQCLv3OgDtlmHXTJu7zVXFcZ9LRoJDrqS8JlGUniaB9zo4YeGqz3A+pEVNso4EG92ViEX1g+ZVL8SWdlCNe2Xdn530tkMSYFSmumHE5JKDu2EgE6LPL6cVHcSBnA6jPgJJ258y3OxNznH4avKqL2i3HqZdP5azuGqBLaFwtYRKQvkgYud/EhePJeWUo8YZcuyFg2nJilzpnYs8lbfRPWWOj1A0hJRgmoCcw5957N+2r49deVpt29mpd95aFDVWL62v7oyt18+Tx2rIy09m3KydMrtAHZvpZpQOGOVbpSxgrEyH0ifp8lZwJHXeENuhySbmr4VxxRP+RRQarlGGQqU1JTk066Zco3zGXqDoe6rHy0jfRJ3e5VvdzNlYdtG7xR3vLYEvssk6xL/GFtjv2mYCzfblaJhMNjKm7c3OtM/LUYZCufnEuZx5NIrU4al/Eatsg7iU2qI/qojaaQUMGcnmd+NnyMP29diOW5r3aZ+K4+ieW2zb78Xj473nbnP4ouYfjYnv9zPFVf5JHJYeSA4nNWYZ4kp+pI5nwETuSW2X70jclr11rNQPn0Zc2aZV8LfvDd9ulTjhGylCbUeb2l9+ZeLQOcVa7wl5JPHavPV2/ue65/sXdrPzM8Udrvt+v2jxaw4vDdeDwZTV1bKoW5hdq8sK5mp6brj6v5h7uV832a8PZ07XryJ0dloE3+hPaQRtN/LoKzQDelWbaFP7HpHarL9xr2b7BiOfn4XRwJfcdue2227qZepbe4/Nc7ZX2l0G7SdvkFhng5riqM+JRxgRih2OQeEnZ/tZ22+Cba9Sb5L/gEOfUG+0usUy8tT2Wpd62fZMDaBdiuhyMctQ5/QbteHI2xXs6oNeOP9lPfDU70cNp3va2t33co8GUc/PNN3evb8TW4CH/9E//1G2s+3h/xEPsqs9SehJfa/2xmTiPDsJn3vSmN1XvyiuvXA3oNVCVNYmBAKTyaHyp9IIY12ikSaoxBo1KoqMT0OkmwfZaHQvnJOICq2VqRAmcGdyks6SfBp+SB8m+MjD4kxhrcK3TkiB5n+2xPmXifdaj3Ox36ygkDylnZwM16rw3g6UcNx3F45WvU3LWRrLeKo/X0e4k+QmgBvbW3zp65Z5OC6eGE2BpMoH8S17ykmJzPOUKuSWY59kTwJ9gnkDHgEPi4DJFE0gSOZ10OnDbZR+VnQG9hAh5E8gT0PtMKZu5ELRTBgFM9yqZPXs6cCX5wIqCfAtAOuoEescjiYDfs32Odat/OT7pCJPg6URa3U8CmUQwnUrek+V7TSYd1G37p06oM4krtlun6W8DcWfa3eVeXdFeMxEgIfLZYGca1GXGr3Wk9p1yOO9sj+XrSLN9Ol/74ZJ2ypAMMXYZoCAf9EJdSsesDK0DvXZGhHKcnWKGnj9+U2dLpAxwOW+gTn0Z4Lu01USc+C2BUeedWeE8+mtCQ7Ik9rgqC3w3Kco9JmQo17pcOm6CkOPqhP0U751Bpk+SHhMCJkWw8dw0T8Jkfw3M7CNlGwzhaCmP2Sv6xzP0lEs/PrRud529+eraduBiEq8jZgvra9uJ5To8cawjwcyGc9x3n1Mn5UOgCOa1EVc8GNynf3CG3NUb3OP1Jl2RN/c6K8/4gYEG4z7W4dgjE4MG5OaYcNwErTN+6VvF6CS1+hPGwv5wnZvJSayzT7QXeeYS6sQvA5PEwcQLvvtMruTWxEkS65bQOrb03QQHdalrJpVMeGRgb5Di9fp6290GEPpsfbLYZzCnjSS2eSwD+uQxYmXyhMTP9MtyL31YWx/XKp/EtwyCWzxvfbR9E0PlPfIj24ZemoCyv/qoDDZso+W0suG3dq6upb/I++1TytTvyWv0O9oAY66u2v/0cWsFheJh+rCsP32ZeuO1eQ9yM6Eo1tpfdULO4n1pv44HeOPrMk/uvrHOHry+5mZnu1fTLU1P1sDYxtp36ECNjozU9PHJmjh/oSYvTNbc7FzVOp6l7dXQ/HxtvefO2n3hkdWA27Y5rqxG1AcSbKBr+Btf8SgO+AiOshNTaLuPXGG/TIQwScOjlCwt5jzYy3Jj3j/PcnuSoRxDp1I/MnmUstXfpx05Hh6zXepU6paY4Rj7u00eJE56bcsB0t7c3C45uPqJTGl3cr+0c7/7SftpT+KzOKhvVFa2Sf168pbcf8/qeHxWfBn69c/4DP1TRU69Q4cOrb62LommzkCQ1dk6+5FGIWmWDEtINAyNygBdo3NZIdel4+c3yitBS2OQrEscDYISXFtnmWCeoGofdP5JOviuY5dk6dgNXO13ys1203auMxOaRpjkLUmEICDxlZhyXAeRDkzQV56CW5L1vF65ekwQNGhqSbvtSeKSstUxSQCVS8o7HbfyNchRVtSLA+CZVjJSL33pS1c3nuAalrrzSgeyuoAWgTMkMPvrzJ7BD20wqYR8nKW3bZKPdNBJMJwRJhAgoCfZQJaZrDJLxiTczPIxS48Tcyd+33Oto1BP1AHtwHFo9TXBIcmx12XSSrBPMpGkxfPZhnQeqZdZV0sAdX6WnSTScZX45LmsP2WdSRQxBpljL8iSwMpZA21e/cokl4EV9XCvmGK2XN32HgMYfjOekr8WwxLvtANnZhMbTQz4HJw2C+mlfG3K/urcdfQGNM58IAsDdAJ6ExwcN5jmHsk9esz1BInOmNMXnxN15YAz+BlMJVlB1m7ag20pP6+nvQbTJhYyWWDdBpq0103flI14pZ44NtTrBkxirAkC+gnZNLC1X2KHRBLi2QZMJlyo11fOIScIK4k3idMHh3fXyesO1c4rR2ps0yjTWtVb3Fhbjy/WjWcfri0rs50voB+uFlAnmRn2Pe+cR2/5T1tMUknO9Cf0KVdsUBblmhSivcqM4zwioP56ncGoz7Iqd3VOn5r6boCf/laS6Eo4sYFytXWDYtvk/eqqtpKzV/ow+uaYaasGDupBJhLEC8dGbMhAXR0Rk1w5kwG655yJ91PZ2xfa6fLmrCMxrfXv4nb6OdskxokZyRHUz8Rvy1Ym6grXIDsTjgZSluFn+grlmVhvefYnfcNaPiMTPMijnXVMjM+Ege2wbvUo22sbkldYn7KUG7ScSx2zXMtIOftdXiJ/zGvEZ2fx5UTJH+UBrX+WM4iJnFdnWl5hMtlylYvjyvFMasoXTUCokzxSw2Zys/3BmrjslpofGq7zA+tqZnBd9Y58sEYuv7r2Xndl9ecW6/wDJ+rswkJNL0zX0spS1QhLDqrWzV2oXffcXtuXpx/zWBpYCC46q25bsSfqx26xDzeR9FMuJS8V50wKUx4TIDw/TzBPYI9MmY1kdp4NhlntyGpLfIqJcHUoA+wWO7Xr1Ht1I21CHXDMHJ/k1KnraSf2y2Py9bae5F7ilPaljuin1LPkT8mrW24kh2oTErZFOxBz6cuTF9B/f4r3qf996FeeDug/NkpdQC+AqcAJ+joqrsEYDOgF3iTmOmyULJdOCqg67nRi1p2OMB2zgZUALyDy26WcGprl26YMUNL4ElTtV84eZZssi7ok4xyzrxkY6iS4lv+STevWQQDaayUwNFKfRUznnkmE1tE4I5bEI2WwFpHIbL8ydmZQMtc6S0HJdqoDOUMkEdPxJzHiewKt7aJ+lpTx2geepX/Zy17WPXNlPSw34T2M7HaPA2C2DCJtMicdK7J1cyUDIMluzryoG9kXZWa/OAc55xlZAno+WR1w++23d22QiONwCTqoj/MkHNaaHbC/uVrA+luilYSlJYk6IpE29TxJZt5n3zwmoch6dSKpX2nfym8tB9qSNXU3dT8Jp3qgU3NmCB10+bdLjk0U5vi03014Ua7BlsckU7TJYwb/1p/2xf3qlP3wesmGds8n50zSOO7og+2gfrHBQC5l7C6/kjiuJahGxyFHyMQkqePljKMJA4JUH1mgHJfEcz6XaEsIxDjtlXt9nlvspt0ZEBqYQQQ5bkCfxBR5SNCcyTPoRNbqkOOPjKg3X4VEm7lWPCKpRqBKwiyfM5eAYqPaujpMH5zp5RhlcB1t5z870FIH1320NtWZmw/X+LUba2zTSPVqtHpLYzV+fL6uP32ktvYvbohH3Sac+E37nAlHNu6k7xjRV3VY/dBmTY6YxHJ2y2Xk9A25mdgQkx0PSXXKm3sJ+O23GOJKB36THHCWn7L0U5RjosZlt+pj4qfY5ThK5inbzbKo32AKGTM22pe6oh2lPZmYdpbKPRHUQ2fy+O0jVYwBuuO4p1+jnHxcwKQR/TIQk2vk/YmhLdY6fuKavMHfibMZAHqfAUX6n8Qyj6sXYovBlLxB/FBWEn/9SfoV6s62iHktL9E3tD4hsT37z/0mRrSHDEy8NgMt67TdYrO4aF3ggmNkX7R3jpuIzfZYd/LZdrWJ9Yot+iT1WR/h+fSt9NVAXf9gf2wbx2mbeJ99V67irH2XVyVno4/YEZyDSYPJ+eV6+PoX18rEo3V+cF3Nj66vgblzteMZV9SWHTtq5vRMTRw/W+dnztfcynwtLy91ohkcGqixEw/XruP31ub162qs/u8z6G7MmZMg8lxt2cevkI+vsJPvyefkXHwie1Y1wt+Ynee92egw9sq75w3omZ3Hvykf9VldTV3ku3a2ljwTb5N3ZsCeNm2wncfSHvmePDbjATHKOpGFfCh1P21M3Uq5rcXH1GXlmkkGr6ctWQ7tMC5hPNu3QGWZn/T3/tMB/Sctq6fYhb2rr766bwAj6Gem3WMqksqjkzW4tV+SNh26xqDSq9wCd+vYJBkGaxIGfifh1Zmo6Bq6AJ7Bg22jLgGdck1WGNyk05OAGOy6oY6GbEZdBy04SxIlxWbYBSoBPx1CkgGuS9KUclXm6bQz8BAAHM8ER9utvDLLSl8NqCRLyqR10NZBeY69YCxJFxAFzgQm+2AfbQ9ElM3neKcz7c1ObwAAIABJREFUm6jwrInOE6fC+xd5loSsLsEOgTMAJnA6tgZsOBdnltQVSXU66dQT5ZbHKIdkg48E8JslY2SYKYc2EizgxPiDMNNGly3nuEvGUoacTxuwbglmyj/HVx3w/uxT6rvXqc9eR1k6BvUvCZh1OV6JWxKQtOVsT9sm9cO+pXNKxyeJJRB01sAlyekAkwCnnarDBtJ+ijU6SmfxtUUTBuqtRMB2267WrpztM5njmFE+x5Ch7TcoV2dcIs8nOmMSVFs0eKUcnbZL+5CjAT1ty0CMevitfYq7JgToq7jn2HqtKyIy2eiMUeIagS3jQ90SGnGessQ+l9ybcNQ3OB78pr2uSOA+5OE+Bq4Y4JOZJGTC6hfaTd3Km+vzOUzHxXfP019s1McWfAWmPuWh+YE6dfOzatNN22rD2GANDGysgZWxGni0X4dPHandCxeX2+esOW338S/K0e8ob/0l7SSRQJuUFdcboNMH+meiwDZ5vX6Q+q1DX4ccMgg2GMkkuIln22oCwmBZnHdsfJSJdrlfAnXo50wOaRscN2GA3nEP/eW4ibH0JfpYN31CTs6SG+hQthveoSvUyVhSvjal/1Iu6TMTZ0mW+WgFZWJrlJPXOy5r4ZbE3nMt7nJvBpAZUGR52l1irHagTAyItEvtUfkoe4NH9SBxyQSJ42N9GTy2WJ48IX11+hR9ecpBXVfvUh/lAvoWbVXsEXNsVwZK9Bc+0PYhg27qbv+SH3necc5+ZXLJ8VKmcppWjpxH/mBI2p/9Qx/1ZcmJ5azJsWyb8k2elN8J5Fm5iO4fHT9Ux/deU3PTszW7MFtLA8u1fuP67t3z2MDZh87WubMTdX52qpYHl7rn5/tz/Roe6deWD91Re2ZO1Ab2IxkZ6sTmONhWbdaEoraMzA3qffSm5UyU4col8IY233DDDfXCF76w2xSPMkiivv/97+8mQ+BOvCFEG3ec1QmT4o6JnDg5UeqCNsn51qetxW1Sb1LHlH3yleQEfBcHbWsmEOVq2rU8ycRU1qX/UmdsU+qGuGA5TlTph6wvA3of0/s44/hUDjwd0H8q0npKXdvtcq8iG4Qb+CS40GqU2WuSVOusBAkBL4lbBvYotsGEZIFrDZJz5t2lnJKgBCLJjo4FxU/nnAbWOlIBW2MRXDVUHZLkyPp1PAKHbcgsnmRMMJAsaaCZOcw22gYBSkBL4HdMWsNPEt4GHoKabea8JNv6BekkSPaVa1oHlwFDlm/7JCcSWwE4HS1lOOZczzPHZHYJ5l/0ohd1mWmvJ7vLsnuewcKxGtg7roItbXGpIt+d1ZHk246UdTooxz0B1mf8WXrP82w8f8sr7AhsuB7ixSw9ThGnR7IBImnb0/lkoKwDSmLWEoxWP5KYpc5aVpLI1Bvl7Fhp45af8lhL76w368yEgLZu/WlvOjLlYVlJEh03N9bJgF4C5vXqsbM02pPj7gyJtitWcZ8JH8vMmR5nYAxQDIbUCYmrOKjMGXd3hXfG2Xsoi/oNCDnONT6ygZ6gzwbl1EF56DflQ5TUXWzW2WiDSGfzqcOgzWBRvaJOZ16oW6zIvns/xzLY1I4lgei3z9FyzJm1JFXihjP4Of4SIvXQsaKPzqBiT9oVddAvAnrsyuXnSb5ss+NrHfZVuRnYQS6RryT9yNxgnbjhmbX5lp01Otav/spwDfQ2V+/ccN386EO158Kjq3KnLB/VMIGkrvuMvP2lDwajtI171VVJGdea9DF57VhxzsCbY+plYl3Klv7oizkuSbdc7je4pj3orIRSf2CbM/lJH2iHM/e5gisJrgGPGOE75n3sw+Xb1Al2kmTJpcnqEOedRZcw54yn+qVdiDlu5MVv68qN8zjP2NMul/omebf+9ImcR2byHurWFzruLTbmcWWRfEOCrw5rQ65MSXzT7kzI2fdMkiQX066Sp+i/5Un6bvtmcOFv25xySNaaviY5nrJUV0yUeo16a/1yL23C+u1PtiPHyfFOnqmcTBRZhol12+xn8ijrzcSKcqRc8dJ2J4/zXvTZBHJiUyYKMgEodubGl662EhPYn4eJAvDw5I6r68HxK2pmfrYW+vPdu+W3bdtel+zaUdNnpmvq1ERNnXikzvWGqj948VV1/bmVGh6o2nHve2vXzPHVV/uqD7mSh7a5xF7McVdt/ZPnU7/Fbx/Zohw26Tp8+HC3AzccjvtZbv+BD3ygmwzh9VskZjMZlmOvfajD6q3jrR5pk6mPfpePa6/Jc/Tz6pTykMvLweRtnE8b4be+kzKMV0z+qR9iqzqQ7U8szPZr104AiC22QX3MiVUTveDbkzND/0Np7k/970O/8PSS+4+NUu+GG27oltwLMAJjEi8VUceWIC5wtoFKKrUGI5lNJ2Xw6zUqtKAoaTLwT5KqpiXwc15jXstB2C6dt0ZsGRqQBmsQoiFxXc446VwEgZSfyQXKEHxyJpyy1sogG0ikw0onYl3pgDMoTIfI8TaQ4n7lme2WENs/gUiZ2Ab7mHogYDomAr19V85JsjlnYEUdEGVm6HlnKZvjMStu2yHgLrvHeeIQdAo6X2WgjHEu+fiCs5rKzbHLQFEylTIGXFn6xiMBtIly3v3ud6++wo7zOC7fdU27aK8BbwJ5q3+2QediW/KeJJoZnLaEpi0riZM6pZNpg9IWtVNGqU+2M8/bPvXE8dCmEhtae/Eeg16CEIJYA/pMBOa1GZDbp1ydYTBv29RHV8wYwGa/nUXhWtoh4VQn6Af3q1Pc6+yrAZcJCcfend9NbEk4tUvf2JDPEiI3An0DOK41iHI22oCe9rB00b7z6eylNucsPuUmMcnEovKn7xC3xF9nTOgv7aRvjI86ZBDJPZIg25N+JBMJ6oR6qW0mvkt6+EQnCMRom7ZJ+22bM2QmJA2gbBPjwGoH7icxwGZ2zuqTJDhyzefUyPOuqdGN8zW/0K/hwc21bnlTXfLI2br67P21Zfgisac8l8fTDjbI5HlRiZ2BJzJCLi5pV9bI0BUJlMc1+gauMajz0TbK9ZlW9dOy9R2Uk8t4aQNyoSyOu+EiukPikXYbsLt03QQD7VEXMxgBc2mHY831BMfUDe5pZ9RrYK+8DLxpi8e0OwN6cYHELY9dGdzQBnVDnVSP1D835fPRDnUod77nGG3mWnTAoD4TmwYOSdbTx9JGfbrYJhm3//qr9rx6bhnyFHmPGEu7SF7JDcQ8+sq4aMPamfVn8OB35aWf1h94Xp/d9jH5lLZme5OftZwk6/G7OG1wlkGSSc/0Kd4nx0g7Tn+XvC1l7eoecY6xNpGVHC95ojrG2IITmbBR19AtynGcM8FEuT4ekz5Q+3HM9EnKm3uoLxMf4jrJLma6u5VF6zfUnVc8v/r3vb9O7rmqFlYWanhkuHbt2l1btm6u4/ceq/nl2Zo4d67mlxbZAqQG7r+7BudmanDfzXXgP97YrSwwoUAbXWFlwpY+YxsmVrEVcQedpC+u2MmxpS9gs4/6wINYacm752+99dbOjhkD7JrJGPYg4k1BboRJ/eqln+plJr6UpTgh9qUOOzYmCtSB5L85Jq0fMSBPnHH8uVasNgGrDhrQq+PiK20TL+XcaSPybY6Ji2KQ/tHflmkMpR2JgSZin5zX1j0d0Ld8+LPld++6667rO3sn0GgsKnwu9RNU0xh0Kgmsgj1lo3SCWQbbBpUZvGgkOh0dQjqdFoxVfoWuc9T55CyT5Wv8GqFORfIu0aAs+s95DT5nMzTU1inx27LTwRpIpAOWTKWDpC7lYx3cI/hb/uMBVOvgUyElua0sHNM2EG2dus5WAE7HbJkCD/dKyBzLJIq0RedI3yDHBPS8AoLlWi7bhVC+4x3vqLe85S1dIM1vN1XJAJL6Jb7cm8GQySPHqtVl9UannPoEySLZQEDPEnycEu9SNcDA8UKW6QOOkaVPEF5lZVlJKvJ7grqBpO303iQLbXnttVm2/ZI8aks6K52i42ybtSvrTTtNW09btS7OiyPZFu1OO/N6A0o3FXMJcgbm6Zh1hgZA2oWBpDqZCYGsi+8GWakvrghSb60ndVcH7jl1riVNtoG+aCvO1HPM4NjnYw3sXBYsAcN+nMUTj9QX7vH5eYMGEw6Op7OdaWvqj8TAWVzaaUJA3HTMDP64x9laSYtjLOZmefZd+3PZKtdm8jITicpOGXNPPl8uSZYg0WfKol0GXeKmdRDQ0zcCeuyTpffIhH49ePmza+C519T68dla4N3NAxtquL+pth6fqetPfqR2jDzWDygb9dSAkd+Ss7SXtAtJqX5Ve5f80V76SrKHJKeyzhkp9bolnJQJ7klmtQ/1x4BH2dB3zmmrlEu92KF64PiDZ+imicsk+CbKaI8zYJQJFhqgigl8cr3X+uYAfvu8vQGUhN+2IDuCAVddIGOD8v/D3r3E2pZd531ft+6tN1kk9eCb4qsokTRFU29LiiTLio1IsCwbMAynkUYM2AESIAjSCJIgCAwjCIwgjSRwI0CSThppxEAsxZb8iGVD0dM2ZZGwKFKUSIoiRVIiRZEsPqrq1r03+G/W7/rDyqmkUQWJguoAB3vvtdeac8wxx/jGN8aca+2ut2uq60rom+NWOs1P7YfZChT1wwc2eVwMNl/nuOE4P4NPZx4kFm5Mds7aBZyVkGzyC7M3oRH3kH5x1LkwzitbkbBoaxNlc42LeN3YsfbtOB2QiV/yY31se/x/9SUWXRWTyCvphd9khm+4Wuc3vxYRYObGOfOs7U3mjWV5At3R+fn65RBs01j44vJI8WbntfetzPew3ctzP17+1uMjX/Po8dQH33383le96njqnmuXRP8VL3/5cc9xz/GZ97z3+OxH33f83u07x5Nf8+pLQn8tXnXzxvGqd/6fx0M3H7tgiOJy+nE7RzLmfwpx+Uf2JyZ13K4sPJX+2HXtaj+Z40h//s//+UthrrnqeSVttf+1X/u1S1Lfdvv8z5gVbvF6fgabl//gpvSOo+CdZ65E1+aAj/IxY8HVa4+9KCh0zLyLJXwNhq1/4k/r2+R0nqIhP+kVvu8xmEEmecFydD713N1D/3xCz47+sL1ee8tb3nJZoWfojHGT0V09QcSB6DrQJrVInOQR2ALJPZdTCcxn8rMBs+sEFLJuMiN4cRzET2IgSC4Q7PX64nAcyPHO3QS181Y/6/z6EqiBAmAnP0KFiJ4TX4FI0gOkrHwIOBvAV8/mdkHFmM+6pV/zu8HW3GsHkCh+SAacB/yQsS3m0MkWA5KzZLmEvqej9sT7Aps5eN/73nf8+I//+N3t7kj5zh+7bV4KMr1KcPoOcVVU6NoNUKsPYNprRLiKuXvpI4s94KUVutotqEV0C7SNNyLZ9qclZUtSzuRiA8KZJJBx/dQcCIqrAz65Prjkz/crm/nQ15K8bY89OHZO+s0xAn22n8UNdi6h7jU9779Vau3q1zVsftvI7hQp2aDx9eq7rs0+2AqSY2563QBeH+5j1d+O3xPGzYWt47VjrI1HsuIBbyVKyEPntXpcuwpSfWfVk2z8NNsuacr+0pvkHzli88i8hFPC13ldU7++2+SOzfWqsNn3tgSuftmi5NGcLamXxHadJBw5rl0r2jBELOh1E+At3NWvrbUSepjRdx7SZndE+s5/I5qOffhr3nx86Vvfejz0yvD9ieP2revHvfe88Lj+uQeO7/rkh4+vffIzx52nV3mzFz+rWPvwPNkXd+E0P2S7jSOZ3K9uJZ8uG1vvJdtdZ+V8CQb90ot40rnut3QtwojUdw15FUpgnzno1UqdAlTJtF0pXber2ZvMkAVx7nN9Or5y8cmzbW+xhx137hYasl+FgOUF7L1z+awVfEl9n40R7sFoeLwx09yyc9+JE8m7uCk+4h6wUDsba3ZejWn5w8q1GMy29OW79Y/1v6vixM4JrnCODfxpY/g50aWHlW+T7O2HDvUn5okPG6+MZWP1zs+ee9a18yR8ipLLyVZnCkjn+dD32jiZlysvj+57Ngn/+SEuKAax/ewx3C8xLp70/8HXfu/xuaduHZ+7duO4/dsfPG698rXH177ipZddgbc+/djx2d/86PHxJ28fX7z5heP2tTvHPTeuHfdcu3581cc/frz8Qz99d1cRf6ovRT/9K87l0/zFg0r7LNFfP2lMtSP2xH36paLun+9heL0veW/hpZX5FkDicPE2t0JuXF6sEKPFnGSWS2zybe7OvtjxtVUxmI+u/Z1tnY/IR9Zfs49zLqHAtHItnyI7m9p4sHzE9euj4uD6BblwWHaY7Tw3K/T/2Zr/V/77G3/z+S33T8/StTe/+c1376FHjteQNzAjGqpTnGIBl1H23VaxAOEG7TVSzlrfnBkYc04ECUgyfK/6WKJDjnNgyfiNbRNU1ksGgWyBercA2s7FqTnrJjZncJEMIOVd63pydg75kNnklOB07ZKR7bdr6U47gos5M05zYHzIPALhPAFRIrDt0FXHkK09BjAFMfoW5BCbro8oV9ntCalt2+q+deS0JLkV+n/4D//h3Sfde6I8eZCM+rflNJms/rFtuhcQzsUQn8kakBdAS+j7r6rdb9J3P1jBqb5aAawgUd8R32QraVv7BPQCOz2br/28wL6Jq2vNCTs5z60gZo6XEAkCS1T2enpZH7sK2TeobPLVcbakrZ1n75dYIRf7lHur3osf3iMom3RK5s+JOP1Zyd8CQHNn5dJ4JGn8wlZu90lLfiUOEa/agFFdx1fhpjaRb8Q9O+Hb6bhfdej62pPIZL/5Bv9iL7ahZ4/J4IFfXS8xszK+mGw1WBLdPGx/bGfndLGh48kM45eQK0ya20362JidLOtnuxOq83ZVwrzAFX0jW5JLq/8dlzCnl3RB1nSWX/ZbyIo4n3rwZcdvf9O3HA89+oLj9p0SvZvHnVv3Hvc/+cLjHZ/9/PHGz3/0uH3zy23Ud/3UbvNgtX5jX/113KoLObu+cSoEG6ddFJtQ1J45VJg0pk3SahPGsvvIeFjEfjcRMQZ2YceJuUk3VtzTqy3t5lyS320hfr96C1vJZpVerK6viii25uZHxgDzkmttTBxzDM+A8el+i7WO8ysFEefRsXjgVoTFvU2Mu25XwsQv8prvcxKqPXOOCzSHi9Xb3uK/ful0Y7E29SG+n7kQzrFxeIsTZxmv6kMBZtvYZITMyyHIJ7722biN/RxzNj6lE2NJXp+3XX5snrf/5XlrJxuLNvYsP8ouFPg21sG22lvOsnIam7mGtVfFPr6qLTIo6rbTr10leM+H3/D9x2c//4Xjcw++4LjzmU8c97/8FcfLX/HS4/oDLzge+NV3H0/+2ruO93z25vH4S99w3H7gvuO474HjoTu3jkff8w+Pe259+TfQd7dXmCfm4XP5OLxxy004wNftZGlcsKR5ldD3Gj+Kr7XV/ru+67su2PDe97738hOh7WjsvwfixeP41drxcuxdtWcHMN15OMZZxz6fE3rcYPOVXUQ8z6fYbsyS6+X2bExOsLx7OfzyPnbEVpeL1ZcCLR+Gg8vJ2NDmLmHhc/NQvP/iKqr3lXvsxn99HLduf+XK9/so2eWheEuyMi4BfsF7V5CAAKMC0LUjgHP6dTbGry3AzEE5kADS8V0tkpSuYQP6BVukRnsbUASuXS04Jy8ABNnk6ILLjhsBSw7gsEC9RMc5vdKhthF3ARDpMi4rb1adu05Cz1426SOLdpY8LHCaE2OT+Gpzgw25kR6BEeBtEle/C2hrI/qUVG2ATZ8FhW/+5m++rNL3cJW2bCLA3bv+oz/6o0c/exIxt+0ekCIStW0bWP25//Bc3TSWTVzocclF70uoqjqX0Pfgl7b+dxtAxLb+Iqut0vdaYtX21JI1wcsc0L/jCMnayhI0+l2/sKuD7zrfvD0TyVpir7/11a0SI/BLLM+Ey1zyK2Nccv1MAde807ciTPPmITsq4jsn5KWP9Td217GujRi45237o9NI05KHZN0Ef4NqRKQ2W4moH8mV881r/TiGnHf+3t9p3nabnPvE9554xb7Ot10fJmRjyVR/EvpIWLbRMSvvtbH3eCaT+0EXQ2ztViiCbXSwWCyJVCCBickJ37vOHJwxikyIjoIm0tRnRZPmkkzsoPYkhK7tc6tFsCDddr6Enu36SabIJj/50kNffXz0G7/zeOitLz2u39fW736D+fZx/50XHq/9zHF862d+7bj95L9+gntthUsKOB4wZW6sQPU9vXWNMUkAJPyw07jELuSTL1pVbm793j17qy2YGj52L+s+64Bu2P4Wi9hZcoiNnSf5DeMar4KEQhDfhqObdEuOYEHzAZfZC/0rsLuGr5JH8gbnxPT0YeV9scsT8Y2rMXWeJ3WLA7vl3lhg2VWxmY8vZzGGMy8xZ/CqsS1+stNksatl+Qy9nZOBbWN5BEzZV7vnHJM8nM9dfWvfnPBx/GuLSauzjQGLA3gAfZin5U5XcRI2tTEtv8qON+6JOY5JgLpeG96f5d24T36vO6/LkzZRNF/Ga6x09Exclb5xVbaQPPGfkuPm7tMvet3xuy963fGl9/zfx6fe9t3H7aduHy975OHjJS9+0fH4nfuOl/7S3zs+9d5fOj780Y8dN1/2xuOLr3nbceslrzy+5pPvP77u937tuHXzXxcp6jP9lWi7h95Yizn1za89oJTPLC/sPHHZz6r22gOD3/KWtxw/+IM/ePnt+bhZu816iPD73//+S0L/wQ9+8FJMNS9yjOWSW0BaO61f2CSubmFg54sNs7nawQ1wxOU37G8LP8spm4st/iynWcxkZ+wKzouhPisubC4AB+Bzba3MYvriAhlx3G4ne9Z/d55P6J+1Dv+AGrj2jne84w4ywWA3oANLjoMwZEgCKUdirFYsGBvQ2mSKgwlWAvYGzPpS+drkkK6Qpz4rJABbjlKfgt6C8gKDwK3vDQT6rf0tFOiTLBJnjl5bSO8eI8M5oV/wAJZ0so7sO6C0RBqIIJG7RRVRTl4BGhABVSQSIQcsxui8Ddx0B3gXbBaMds5WH+wLoCd72+y/8Ru/8XjHO95x2XYfMbWi2Ir43/7bf/v4lV/5lbsPuCqpoasFUFu3a9P9ygKBOe7VONmiBJE9GHcyVDlPnje/+c2XpPMnfuIn7v6EnQdv+cmygmIJfdXvJQlL2mrb2L1fEkCv7JlsCjz0v9euP9LveZxL7NjGJhU7dnPKt8664wvGYXxs+kyQyELf+pfQp2cr8wpYCBIfNK4lF4hAr1Yhloye7Vkyv6SvwB056VhtGzMSUlJT2/lI5IicyG6v7incbdW1ZTUYrvXqPt/67boq7BIffduiL3ElV9dW1GqMFZJqoyISe+XfVr5hFBvq1XZKeHXGPuRbIscePYSNzq1ISwDZ5d7GAEubUw9gWiLV9/XXeNh77bFV49bOFhPgecm7cUlImk9xpPE1b8nX9s90XZ/3PfDQ8etv/YHj/re9+rj/xTeOx5/8wvHUzSeOG7cfOh7+7IPHD372vcedx7949yFWXdf8Isb0wG6yDwn2Jq+NBZZJNunetldtJD/9iAF9Tnf92/Zfe+dCnIII+2T7i9f8FpaQeWMj28muaktfCP5igffO4av8n+7tVFns2hgs0WNrVtb7jEPAOHNtfmFQ8tZP9s0n9L+/pw3bNo6Sl34UPpBy2LPywzRxbnlMemhM7FXsJvPiJ+zX3mIlXDV2+Lnxmx1sLDvHgDMu0/PGInxvi0TbLz1vvCXHxg768Lpxx3n0jcOddWDc2lDMWXszpo2lZD/L6NwtNCwfE2skfNnfBSPuu+8uV9jkbudqY/ty5Y2Btq9bNV89dKyH73aslfrbL3nV8YF7vub4yBe+dHzxBS887r1+7/HqV77yePDOzeP47Y8e1z7wruNXH7/vePI9P3vcfsFXHV969FuPay/+2uPV7/vJ46V3vvzzjLXJVmGrLfdu0yq+SeYba/hm99cWxbZg0bUeYOthtu2q/IEf+IHLwkfXVzQNZ9sN1c/WFd/yycUj84pji3vs1vzxVXba+TB+7QwPNi9yADi7OLLYpBi5/Gu5ajZCFj6zsuMA9SvWsofa5j+bzBtLsol1eLhYsbizu6nWruuzOXt+hf6MOH+0Pl/7pm/6prsJPUAWxFMFI1a5UqlCLtdQOalEjsEBSKuKGR+wW4daANYW497EmoEjPoCX87kWcQLWSIjz1yF6vzItQWASVwFFMjsumAhM9Ss53sQVcKypIWySm84XeCRaxk2fAGuDmbEj88bltWuXWGxRBuh3LYKzQXpJ1+oCiQByC1LnaitQXkDfxK52CxIFtZL67/zO7zy+/du//e7KW1Xfv/N3/s7x0z/90xdSWzLfMTYLQNP7rtD2PcBcMsp+l4BJJjZok7GEoXvp+3m9/vsZln/6T//ppe36S/aq6wW75Ot+3aqmdHIOBGxgyZpzz+R7EzG+5JwlW9o0d0gU+1kbkcyyN0WgJWWb0Hft2oa2tlK+Y+SjSwA3weEXvaY/JCf9RTokEexoExxzYgWe/8Ko+rZCv6tjcM3YBVj9w6T6TmfNY3pp7lud769ijVs6us6Wxebf7oLajdTUd/+2tDeGSF2vCE7Xdazko772oUUdh2Vso7G2aipxqdBQ+/kDQtSr+6NdV9v8onHk/42F7pLJan7vJXd8Aea4vSAdINZIyW7PtOJq/pJDQs82+s799B0z1iXHbBl2mUP20HX166fQak9CnC75/K4s95CmiiLa+szL3nR89pu/+3joFQ8fN4/Hjydvf/E4bt04HnjsoeMvfObXjuOJL13mPPKanrMH2Bf53qKH4oSt5cbKX85jc+//3qvqZ6P8/Fw4Vz/9iStircR2/aRj6U2RapPxLTYgxuKI24SMR+w3BgkuGWBQr+Fd/aWb2vHU8I3V2WRtNz+KY/ALdolxkoldDEDim3vj6JhdWOy/tjqWj8CwXaVX5GXTtYHv1Ia4y74XT2tbzGGv8GTjejLareOZGmxw9YrnXMVl8JS1mc6O24x4AAAgAElEQVTbxKf3CjJsbLE12cU6iQecW67h2M6pY70qtoglZMKXzgXUjWubmOMYZNz4uEWJM0+A+XS8SdhyMVzwzI0cx9HOfEv7+I14R3euJzc/390n9AV/7d5h42za59rqWPbRT/dWnO2aFjay3X9176uOjz/y6uP+H/9bx/Uf+g+Otzz4+HHzqZvHp5+4fnzqc184Pn7P/cf1X/6Z4/YLX3LceeCR40W3Pn288vOfOI7Pf/Ziz/CjPiTetQ+beggmG9st9ufV+eZYnGiexbl00j3/8aG22/ezw/l/t47F01rUCGtbhPHLGHxHjF6OwcbOnEb/XuFgMp/xFfatTexuFfzJ/MJR2MK+YQN/Wy6+x5IVRm3OBKM2bplrPMj8wzK21DU7DraXzPBpfbN40Y6IZ/13568/6yZ+Xxu48Tee33L/tMKvvf3tb7+D8APSrYIDtiUQEmSBbg2z8xFkAbC+er8JvXPOwQ+JFBwZMeeWOKj+c2QBaAPFVhMlzCvTOVCTnRNumxtYOJEkkWMLsJvEG/smIoKX4GEsqm/kFoyA7epKgiQYmwPn0LeAtecDis7dJxVvEndO2pZMbBDcZHHlZDeS0JVLQDuv4ACq5Gv71tvf/vbLvfQl9QWM2vr8F75w/MzP/tzxd3/sRy/3ZgV+Ed0C35LC5qDPgbiKvuQEKJunvY4OBC56c07Eu1X6Cg49vK/+2zHwqU/97nGnn4N58Mv31rZK3zhL6EroJXBnYsU+6IeeyeH7TeSQvqvmiLxLyLS5hHTnc4PC+tv5nLW/TcqXIJJXINQ2udiIz0tKtwBjd8Um6/xs52jnyffsWzK/BbDFFfaneGAFJhk9GwP5thpq23t9KRJ0fvNcP5GxzpU8RYr8NJFAz69rO7LTuX2XnSD2tpXaYu0nv/hbfXZ+mFF/9dvYSjR3e6Bt50hP5ySngoGtlatHRR3zSmfIK/00frcrsLfaswKO9Dpfslm75DH/jTM9WE1h74h3r0iXdsyrxNM9sLVj1dnPD1oV6njvaz/dhyHI0Zfue+T4re/44ePeF993XHv4OO488NTx1M1bxwNPPHR836c/ebzsiU9dMKWiQcS08ZVgI6f5PZ+pzY7ze3qXeDVnfnZTYahr7eZpvN5bVUNOF0MWJ5BjZBQGd9yvR4htu/MhOes7XXRtY0puxNlDstgB8po8rjXu/KA+kj3Mhgf8vbH4VQbxt/lrvJJCRaDF7bVJibjCwpJvsoolMF7Cb8u9+4QVtMV355Mbzi03otdz0nfGPG025zCGXWxhiZ9t0gir4bGEB7+Bi3veVUln48zWNgYsl+FnigtbSNkYYqzN1cpijsRU8d75bkuCfRufzpxlY8dix3In8eTMLZernROfja29N5f0oH1xlQ7EfLrBtTZedqwxnm8VwZH6LqzV1toTXdBnCwGtbNd//OFlL3vZxY9+7oGvPz5x/YHLMF790lddfqru9id/67jz6794vO/6S4/H/+7fOh7/N//qce3Jzx7HI197vOTzHz9e84n3HA/cvnkZqxX6rheLPI8FJ7dTKVn4ip94XN4uTtSm52F0LFm7DfEv/+W/fNlun87aYt8tksWkVul7QJ4C8+YMyzPoHk6tD+F0dNk881/4yu7Yw/IOsou/XrcQ17GNH+ZxY+HaYO8Xp5ZDwyznsy/t4x9kXf7P/neBhQzyg3OOlG570Ouz/ns+oX/WKvyDauDylPs1HkFpgzcSKXleYiaodo52eg/4Ebau3VXFs3N1LSJuhQeAMmCJYA6A3HWs7znFVVXqJTYbdM9JDxk4nsCAZOtng/2CDJkE3Z3UM/HahIZ8dCkxMQd9FoSQOYSFk28Q6zsB1nnGWltLBpCoDfKu90pn28YG3CVtmxAK7guqXWcLG9vw/dpQwa37sfrpuhL6VsULcjePa8d73v/rx//1Y//H8c53vvMSTFvljBwjNIJ2ckuWkEZjIcPKe5Z9iZu5FGzbdt/9/f3MXg/pe+d73n88fuv28cCTn78QKKv0EdwCWv9rT0B+g9N5DvY7xIvekYCd99Wj7zf4aGMJiTldebR59gPH12/oZXW3fS+ZMp4NcOsHzZEkce+h38SNbyzWCLodq43m/KqVJHbaa/3wV9vz3d9sJT3bqm+r69rvesl/Y/VgrhK9kjr3NsPLrkP4+G/HbGvUVqvF/Na2f0FegaDrk6lrrS4nfw9As8IvoZdoph+rl12fLO6n1qfVi3RihVaim0wwX5JXn3SYvhDCrkWydqVd8WOxmn5gWG1ale6YMcMh82Le1i7MAx+Cl7XZXzLVphXw9F9S/qEPfegSt+j5fe/4S8cjr37xcc8j144nbzx5PHHz8ePBWw8d3/SZLx5v+vyHL201x/VXETECbh5f9apX3S1cm1Pbxe3gsVrG7sU62CfJTf5diV78bw79vjYM7RhsV/SGvwrwu0JMTwoc5lixo/7SlXvROz991WZEXoxjYxI2xzu3wmdybYGbXybrJvD0v3HlnPzBD4X0TTRgP56hYNQrf2yess/mrePaOccAcyBWbOFgMYysi8HnttionUeSly2GPFOcNW/41+LvYhFcg8vLcXZezPnG2XMcESO0sTHIdeTdWLQ8ZAtuyyf1T96znh3fQv/GDzxobZ5Otp/1rWzedyvvYjOeiTfAQmPiezgcXkYPcHJtt2OS6fXt5ctsofbqswJYPtNfr/nZb//u7x3vfPjNx6duXTte9MIXHa94wxuOG4/97vGSD/zC8bHPPn6894FXH7c/9bHjqTtPHseLv+q4ce8Dx9d89D3HVz/20eMFD9x/975vmBmGZnu1ne7yd0XjZNsdLL5bjijWKhDWbu9b4OhBeN0i2W6xfKyfqCuRL8nsVsl4ml1TcGKTU/pd/rvcM72wZ3MGN5abrj+wXzzwfN4WSc2nAvGZx8gDVg5xqnbJsvbNTxWmyaNAvYVMWMG++IFr6Ky+xEZ66Jy45vMr9BDjj+brtUcfffTys3X9q0QCyU1gkfD9DmhJavd8ycCC7ybkHT+vnNqWsiunnDuDlYQtGG/QB8h7PQAia/KfHXWTpU3K1/mMkZls8HTeBll9cE5gtWDTMaR3QaD2NpgLZNpcwiYobrAWKKyemAugIuHp2l2RWF0umdk+6FMfm/xt8NWWV8CDyO11gAy4912BuGS5++jbwtWDYgp4BaK2Gvcwur//9//+JUgUPFqt9JvwdKnY03ituNLJksEzCaPLZPUvkWo8BcUKDBUcWqX/6Ed/6/ixn/yp41Of+Nhx7YkvXvoqqJXUFxT9TBbARxCWLNEdPbFJ+luStjbIL706XwV8+7hqrpaMIh5s+zzHV/kNf9r5pv+19bVPsp4DuHmy1d497vAJFqwv1VbfC35b9T4HRjJEnhBsOORefX1YwVRgoIvOTz6ryc1vttSxEvrIzSZzyKGV7CWx7lu03bqEo1WR+toVFBjBBpKh4N255EOiOpYOkqf2FbIkao3PvY/J3Sq1WwLMJRlg5hJT2/9tba/9ZPUTR8mlr10ZgvVLQNgme/bMgSXWjdmDsNKhFXyxQnzp1W0PyVbb4QK/T6b6Vnjo+t731OX6cJ/1x9/6g8ed177meOCr7j9u3nvz+NLNLx333b7vePvvPXb88ZufvHtvf+OuiBgO9HcmyYrTHa/vZIdHjTNMSE5kudfO6dzwLfnbdaEQoVAtWRJLlwT2nbgB1+kJEWaHjTeb6c9DAtm+okd9S+iTzwP24BeM2XgsNsFLmCHZWZIq/iQDOZHqM9bAEuOC3xJz59cvkuynDNmZ7cR2RvDdTZQ71xisji2RhgPwbmnjYimM6pg4vwnhxgB+Bxu0bc42nm3SuPF2sXblYB/0AuOXs6yuYSa5NxbAT32t/7JH3KVz3I5jfK63G2f7ZUudw8Y3pvCPlWfjk7botTasjp/1RM/mRTvNu1hjbOc4yj7P+sYTVmY8Rv8SwvPc12++2HZ7u616n+996GO/fbzn4UePzz/x1PGa137d8eDrv/546jfedzz8vp89PvTgK4+P3fjq484XP3Pc+Pn//bj5Z//a8eLf/sDx6k+893j4vi//yg8bdusaHDY/9QE3JfTNDzxXkGQPdOan6ooz4dSb3vSm40//6T994UTFnZL4dvyErxVNeyhex3ee09XaANvu2LmYJTeBE86FixLkc5vsaeOPXAevxrU6V5xYH4Jv5g1/WT7dOenad12fbItr+tl2xDrHnCOukZ8MbDf9wCXnFnufmxX6v7Gw9pX//sZff37L/dOzdO31r3/9JaEHvmuUjIaR9Xmr7ZyHsUnoz4a/ScoCLuAWnH3m5LWfQwhCnHdBQBK4jrQgnOyIDlCwqrCJASDeALgBmF4EFP1tv0DdMc5HxuTSz+p0xytQbCEEkRcYt50tXmwgrB0yb0Jf/5IYgLBBaIMkUNrzagvREKDqawFoE3O6YAOSBIERARAoEI/Oa+tnD5/rifdtvW9bVyuRjavqbwn9u971rkvgi6RFkhES7deeBK6+rHpZIdkAs8i1xEfw8JpsydEWs2QroPVzev3WqnuBC8zuq7VKX0Drjx0iDeZ3bcM4lsCxvQ1AS1aWZK7N8FPnnhNiwcv1K8/a+xLOM6Hp81nWtSV2YMyrX35e8mVl3sO8+O7qXrtrW9qFF+TeZF+fuxX/nNDTVa/sxlgdSzZ/zW1/HkrXvNOFYMy2JRqCP9xrzG59yY71a6W7771PR13nXntbyrO1ilq2M6eHSJlbBBCVZLG6Xp/5jPuc+UeJLj3CF7sX6rs58TN9thLXfrtQak9CbxcAzFn7W1szd2s/Evd0lc+2O6fzNqFnG5sMhwUlys1rOnL/vCTNahQMaxtoekrv2cxnXv3Hj0+/4Y8fL/zqFxzHg8fx+ac+f9x56s7xtk9/7viWW5++6Co50yv9Kr4kY20g0fyKztjR3rbBljdmRoCTD9aJK83LxsRtl27p5BOf+MTdHQSK1OKzONLc1TadWD0TO9KZRK2dHI0Pdi0BhRfrJ4uldA3TNlFlX+Su3eYi+3Je8iLhbmGA3+mAH/Ud2+38xiUO8LlN9t0eIp6eCbexnxNSuGO8xup6OKPvXsXEtY3Fe33QkcRS3DQnG4tcc8b9xVjvF8e1kSz8evHcNewFP2GH2y95l+s4z5yd46qEfvXm+sVMSSQf6XWTYZzDtRufcB7nnPHGGOh5Y4l5c87O647lqoLWOa5tIRcGbaLX+2TtFkP3zr/2ta+9zEu3EnYf+ofufflx5xWPHq94y9uPh67fOZ78wL86Pv3J3z5+46GXH1988ss6uf7xXzkeeNGLj6/9+K8cL7v+5TbtBhLjrFLjYJ1TvBB7+JKdOfmSnS7mQhthXjLmpy20vPWtbz1+5Ed+5LJjqUWWVua7b76C8S/90i9dEk0LcsuTYcdlDE//VHM6URQ3b/x2C4JsOj+uTbvg2IiEfce9ts8+lysooOK2fKDXZJUnLV7rh32uPeLki3naXvviY2xt/X85qvyET7Clro+LZC/P+u/Of/Wsm/h9beDGf/l8Qv+0wq+97nWvu2y5R1KRMSAgwUJSF1AFgU3okS5Afw5uVwUswVayyLh75RACW/1vErsJ/QYaJMBr7Qj8HEpi49W5a4z6FYj1LQCQj9Odk6UN/kt8JA4bsAHdJhWSae0suegYgiVpWHkWCLSpHSuMyAbSTffmVvuq1wBx55ltAFvV1ZVtQVxwoEvgJfgiWAWNVuar+n7f933fpQocqYykR1hbpS+RLpFBygGyORQobENeMFV9Ps8LUDWXbHgTjmRode6P/bE/dnl4XwHMT9h1fd+3Ql/AS6bANlKcHZ11jPif5/hMDva6M4k0B2u72+5VfQgKZ8K1vrtBZ0nh9q/tJZYrz1kO57EJtiuJt2JsK/wGN2Rz/Yosfdc8I3NWSZ1Ln7v91TWeVr5JB1KRndpe7tr6cK9h17ZzxM4XCRT7YXu1IzGPLHXcw/Xca5qNICad29gjZohVfbmFo/ZrIz1lZ5Gn7AuRq4/eW4FNLis16aSEtz866/v68bvjzZukzlZNviuht1KjqIYg1pZkYRMB/SE/S6Z6b1Xfccm6rbPNTzpJ5mSqHyvgVpbIFCH2LAvPEmg8m/RFNPlmMn3iq77h+Pirv+F44UseOe598Mbx+LXHjydvPnm89MkHjn/rsffefT7CFlbaSRSuGOdizMZNBJJ9IKlL0hSt95kbVvERR/5S21bOJQvw3EMBzYE+NrkW83d7uvhvV8iS/CWziuLpr0KrcZ6xNJ3u7Sa+t/VeHGm+k625UZQRk+AFW1Q0yueyVcm7e+vpQOw0hvTNDtwmIekX75JDIRwv4QcSA7i5OAmbyXwuntT+Jpz8yHXLA7Sx8cb1sG7PX9lxsb2WL4lr5spn43N8Y/VVycmOYwsyK5ukbAuR25/x4yUrY/3jAhKpTXjgOa6Do+4csBl9ihurH9fxjbNO1483FtM3Wxbf6BzXhPv0tUUwfdZWdlxSnH1VmM1f8s1WuOM2n7v3RccbX/d1x5ve+seOxz71O8eHPvKx45ePrzo+dd9LjuOznzpuPtHPc946vvr3fvN42ec/duEd9QUfxXBJON9rJ5A4ls81Z3v/PL8xvl7Fj2ROJz24r90E8bM/9+f+3GXeKpL+6q/+6t1EvtX5fBb3Wb/GUc3PYtwW9NjLVYshuPm5wIOHKhauzsVd1yZH5ymwwN/mp+PNoTgpj8AzxDKFEhgO02rDLWdrAzsWtuR1c5Ougb36qM/k0l5tPXcPxXs+oV9O/Ifp/bXXvva1lxV6RNUDjTKY82oXYDgPkLMBNASk85Bq4LnX2gaTESMk2yfj5qiuRSbqj9Nqnyy9SvYlBBzRODax2IRXwNi2EMlzQmZ8QHsDE7k3CdngK3HdhAPYkXGLF4KKvuhDn/WHLCIzCxAIiFfj26LJAg6dAJ4FzPN8mgvBuO8Fc+2fg+y5MLMkSKJV5bpEvpXw7tEqkShgde4v/MIvXJ5439NTrVoWOPZvbehcfBHAEAHzsPOhrXNltHG2gtZv0rftvrZ72n3BS4JRMtFWusYi4YmAmq+1hZXZ92ufZxLBpgRbZGxlv8pfl1Rtn0iq17NtnYn6WfaV4+xXZyLn+yWQbNcqvXv0kCJ+sba6JE3wRADP2KAvJKdrm6c+t6LbK71bIYcX+bhVfU/lZjO9JquH5tWPVRlEQOIkIcnHPFne1n734We/np6uiFZ7fL/3F5L39M9yJVsJVXJU5Grc7mnv+mSrSIDgKVJ0njb47CZGtSvhbEyKBOY9Qtex9NH72mpl1T30ku4zHtIPEsRu2AT52IxVREUNmOW2DIVJiX167Vjfl2xaVe44bHM/e+NOlyX0rSr1/Sdf/tbjIy994/Fw4+thVi+4djz2+GPHI7dedPzZ333n3YfLSe66PkIrGTDniKEEQnLYON0G0LVhmVjVtYikGJdMVtCRvNpSnBFDlvzyYf4vYZcwZ1/0u0k6UijWNVcI9xZnbcn33RJqOhZzEWJEVFwyz8mWveoTPuZP/GWLsetDjaHilh0u5phNwazkS4fJln2mR4Udq4YWCjouod/xS3L54RajO2/j/26zRfq3uL42z5829phnffm8eM7eHGNnZFFc9/ly3oOPHNeeeuK4dvPLhcLF7E1ON1FeHmFOlz9pf7F88V6hi1/0nYfI0VPnbPIMj9LxJi7ahRXG2OdNolZ/G+Mc3xhp3hpbRR7P3DDGnavloeTtFc80XzjpOZaygXPBIgwokQ9HW8DIjuu3nTqX34d/3TuO7330pccLHrjvy/ekf+HW8Z77X3s89uSt46n7Hjquf+AXj+OlLzte8cVPHi97/JOXdnDx+oRVbrVq/HYkNRf+00Xv8xWr85t0KtLa4ZVfltC34NIOyn5/Pv9t92Q8KPlbpbcLCjaI5ctpzKm4wN/YHH9b7uoYOzFm89u4+bJkfDno+jl/2F1K+tqCAJxgs/AN3uPF8gTjqH8+4Fqx8czn17cVh5KvPshSv2Q2juzmudly/3xCv7jxh+n93YR+t98BsQXMjAzB3QSVg0h41uAZu2q/oAHoGDhyrEp2Bs5V6AJt5wkKHV8H5SybVAMAQQgAAxjAIHAIkoJybSFaChC7NQhgk5H+XG8cHFiw22ocMCL/mThw4g2UXWPs58TTFnNBB+AgxhIfepJEbGK/cnYd0qMN4LIFlMYoWQFq56C/oKd/tifolRD3wJW3ve1tlypw5LkAGCn+jd/4jePHfuzHjp/6qZ+6+/NbETz9Chj1AwglKmwOoaPvq2yb3JuIdn6ks+1x3RZQYl+w9VTX5C+wehJsOpT0AH/yLWmoj3OBQaByfJN5PkXH57aWSC5pvKqtJTzaoZclnuZ5k3znLek6E8AlgpuMsx8rE+mspMOquCKV9vjtEtIlAPzsnFwgNgJq7ZfweWhW7ekTsUAo8/PkQnDWTm0PFrThicBs27d+rRB76B578PvibLTrJTa9t0rdSrzEr+/zkRIVW8A7106V3md3vSo0SPTdY29nQWPqGCyB5em/a+GzIkYxA0mMTEQ+ux4pogeYtQlKfSEpkjnnSSiai9rqczpGMuuzOev7nafk82T4vqs40rkSYrsg6lvh2G0CJde13/k/98YfOB5+0SPHC+5/wXH94evHY089djx088HjRz77rosstv+nE8/FiJBvgdKcrq9s4ls74o25UgRpvnyfbjovOcM9hR9jUBQXa9MBDOk9/VmZzg7STddZnbZi1/keSpjukmFtUdyWIPOB5N6Elj/DrdU3zDfXimr8l8/w3XPytYsF7NRKYmPdbfbsV1La986xzVhi5kGQ4jrcPGMc3bJlWAPP1vfF0vriP2IJvrL8ZNvYdtOJeaWPJf1sZLnY4uvGBO3C4vXNjYFiAf3sPGx7KxvusbFguQHuYXfSFg4WV8XqHeM5juEH/Kt+4Ku5WRuidxhmPOx2Y9/GZdxn50nsNJ5zQr+fOxdnND8KB33OF3vAbvjWlvsS+nC0/w9/+MMXf++p8S1qlIT3u+6ffOxLx0d+62PHk4995nj8lW897n34keO+O08er/zixy4xypPscbX6we/Drny8f0VQO16Sc/0D1hiPnXNhAm4T7vVw4L/4F//i5baBHsrWA/B6wn38rIS+nQCKijDPAiK7ZkfLZfMZON33FhvNNZtJx3BwOf3a15mDrx+xDUV2Ps9+FPQVouoXZvP3lYnevRa38Qh+tzybHdXfmVttbuA7uArzPfA2+SvqP+u/O3/zWTfx+9rAjf/8+S33Tyv8bkKf0XGarfauQQGnc7AB5J0r4AqMkm4Gv0kRJ+NAXhH4vq+dc6LMAWt7Scc5YUcaOcwm6Csfp1SR26C3yZNgvgF0q/FXkZrkExQRogUigWn1sgFlA84mSAKNyiPA1I55290M5kBA0t7KsEWNDfDaNXZjAjLAkw6RKESNHpfQOAcIIxfO6doCUVtaS5q/53u+53KvVglM/UVyS+a7l95PeHXMKo95NCa2Un+7Arb2tUni2c7PQb/2ehptyXzy1c/P/MzPXAJZbbq/uGDdtQFvQdnD+9jTgt+Z1K0vbvK+tiiJJt8m1YIS27sKaM/tLiG7igwu2Vtb9X7JruDD5s5EvfY7Z6v/VrzPW+7Z2NlX2Bys4TMCXu1v4Y2/2wWg4LgJiCQExngqMCLArxUh+JDgrS1EMHszB5IOCZ7ExHZ14+u1fvNt28gjX37Lt+9L6OuzVebsz2pn19R3+q5d5BEWsoPF0I55cr5EtevTT+12rPHWT692MmTfihEepkTf5mCxlf5hBxuzjV1iW7+KA1Zha6e2jRsRNC4Jfee06t4uGk/yp/fa9FNe6TLCGVnrNX3//MNvOm583ZuOlzz0yHH9/uvHZ5/6wnH9iXuOv/j4ey62uj/XlMzpty2zCLFCRTayxFEykazIdO9hN/sNJxark5vsdl9od4saCjXiKpuzO8hDG5fo8kuvzY04KvaKV0hzn5H9ZFdo4v/muvM9VM9P+rHtxVw2Brc8h6Sx9V4hjjz1I/GwCtdnmM7/FTQkeq7ptTixSfsS7S0arF42HpC17/Efc7aJbePdZHz9wPH1d/Pq9cw/9vPitHZhLxswLn2Qe3F9+Vfnrd3ifIuNi/PGz6fpSJt9Xt6ioMMHatc4zIcC4sY4eNR3rvV++zS+jsFVPJBOtoix8WvjO5nYWn7nOmM7x1S6gPna2Hi08bfzwqdu3Quvuv+83VbxhxLjCrf5TTsAw5zujy7J//DHf+f43Oe/cDz2yrcft+5/4Hjoic8cjzz2O8fX3P+vb5/KJ9kXjpq+4k7whG96lkS4k7+lN7sE2L8YXUEgWWs/2eNmPdn+27/92y8xqgS+hL4V+g984APHRz7ykUtsUHQzd3adif/L1dgmviaO4Z78bP3X3DRWxYItpGyyXPt2SS1mrQw4gcLscjXymW++Kqcgp6Sd/tkLzHddn2Es7NAW/0kXtdsrWeiOjxeHnk/o18P+6L2/ew/9VYlh6liQk4AtGdzg1XEAgGB1PSKwIM9QFzA4oBWjjFdVndEKLAIUEsQpFkSBR87MYRBvZEcA3GSBw+6rQCpQCKCAzrmbQCHLWznmzM47J/RdQ8/GbB42WAtcHNz4yClQCiY+0zH90+e2A+Q2cC8RQ/gEyk3glmSc5T7PP7IDmDbQajNbqApchbqg0X+r9NlrcvQgup/4iZ+4bPPKVgK1SPpVxR2FIqtf9Et3G9zZOD0rTJwJV4G2gJx8VagLZD0Exu+S25JM3mSLTLIf7a99LfliV3xrdbr2sYFx29Y+ua9qe0nrEsZngkPnCKjn87ZP+LG4cJaFD0kczwk9PLhqDlY/SxwXo7oeyYIXHbN1EEHYuXB+tuKhcdq0gqQ/qwgS3O0rXfG5rkNod0UqPXbcE9gV6xDbdGfLe3YlAaw/2/ndS4yMu//evZFkRTbsYrE90y6C2l+22CkAACAASURBVO8cO3vSye5sgE/Ilq3vjSffQw5tkXdPfOOjl/To+rWLxtJ5+rMdXLKgiGhnALuAK3RI5sZS4l6iLgbAb/c0SuiTp3vuO/4rTz50fPobvut4/UP3HQ9fv3Z86Ilbx617bhz/9lO/ehkDu9lkOqJrxwVcg2cwnu68illkWxJH/5LS2lAA8r5xK5zAO7tE9KEdW84VzhQ5+SfCLfZYmRfHxSvE0i4CyfiSbvhABnLCnvrceMWvxQ4xaTG47/gRvXlIoEIKOyCzue57RYj9eUXPGVhsZfvmTCK5MZFcxnlOgDfRU3Ci53N81NbyGu93POLh4vMmNBsXnCs+LAfYfsiinavGszFmE4nlO7V5vlXGdeY2W9iCzHKZLe6IY/gofOAb9AjP+BoMpwf2aoz4zs6d8dIPDnTWm5ihICC+7jzrB1bpZ3kn/bG3MCPuUKEtLGn7enhcAbJEODwtwW8FP/8tmS/JL9m/cJ3XfMtx66FHjq/91K8ej1z78oNDLczxEcm3nWeNwe/L25WSf9R+2F27tt1vbKWbCgJ2qyVvOycrOCRjOvdU+167j76FFrfoSHDF+8UD86wIIRbLL3C2nVfzJl52TbL133X8v37gI5yC3fBObF4OwObIQDYy9P1VfdUvW8c5zf3ZnlfHbPnsZ3yoa4t97I48cOL5hP6ZGOsfnePX3vCGN9xZEOIkjITTCWgLZowVADLODTobQBgz0AVs+gd+CHPOAmwkxfrcQKiapiJ7DmAI0zrrVs0l3pJ64HyVvPWLUBvbJqKbtGoPaPhuAxtw05bEz/3nApzvr0pqjHf1eg4egIyO6Fz7W/nbogQ96d88LOB6v+R8SZngvXKyq7UZdrM2k9zuLSt4fPd3f/clebZiWXD7x//4Hx//5J/8k0uinN4KiLZn7VwCZomFcRoT+XcON/lcudhfttdW2J5439a4+vv5n//5y31jvbdKXwDpL7lapUdG6YGOljguGaGnteH9fsnvmQif+/D5mXz97Mdk0vdiwTNBJR3Sub6eab4lGrZwR0ys0MODq/S/BG19BOHbQp12VPGtEmxxDbn0nZ+hS35+7j5LRBb+eAJ6Y6gdWGV1FbHI/zc56Xj20HnZCd9X2SevlXnFyIhg+rR9eBNm5+i782AAwiGp7njjtaW9103AdzvjYnvXNWYPftytmyXStQHD9Q/zlwg5pqiwhRLYDEPp3Ao74oa8hc0wy0+z5W90tBhVf51TIt8YI7qXgtute45ff+sPHm9+0b3HN9z+zPErD7/y+M3PPXH8lRu/eSFTSCMbSSYrPvBbwgxXjWmT8k1smyeY1TUe8LarPI3L7RpWpK1G2ckgPiiKwC+r024rOMtZ325PkKRv0t17sogtS1LrZ+OGfiVgZ19zvvjD1s8xYvFbQadX9t3cIvtL+uFPrzhE8qeHdNBc07n2FnsbG5K/BJr9wGtxdEn4+oj32tbWmcjDLn7iPHYNRzdubkIj9i9fO8eEc1ylT75FVoWYbYs8y4n0CesW23HCxd8zT+S7MJe8e8051pBxYxpb8t3Gmmc6n31qf3kVPkAuOLl20HXkN67Oh8Hkk0jWBlt2/qte9arLzh63foXnyRGnKRHOZ7o/Pd9o5TVOEVaFWRd7u/eB455bN48XP/LCuzuW8Iz60HeJvoe2ZvNuq7JyzkfiT3ByFznoJnwI65OnxL5iw7d8y7dcttzHf0rie55RO6Na2OizxRV2A8/FIm3jxHS8r723E2fzj95voYfviC21DSfwXnjEv31uPhW5+cWZ75BVW3yya+tzeeTin3kX12sHVrL5jjlvcxPtrG/iIRvLuva5eyjef/NMtO4r8/iN//T5LfdPz8y1N77xjZeEPoPaRJijrFFzss7dqmUGzgkWGAVr4Lbtc2gOqn/9BYBWaFT4kGoEc8lA/XcegPadfs4OJPicgxzHWgfboMDxBbHVHUdDUFXuN3E8Jzb1swHMltZ9Yq/vt3CwOt2tRSs/OehUIDmTrZ0nwVFgWqBd3Ro3/V4VrDepJ8vOw34PWMnCjhB4D1/p4XgFkJLoAlUg/Iu/+IvH3/t7f+/yEJY+F/D6X6LAzjap973gt0C+yEXXZFrC1rESgyrtX//1X38UpNty9u53v/tCHJs7K4oIp5+xQwrOpOMM1Gx1CdNVyCognIkc+c3p2oN5Wz/UzpLHPbZ2cJbjTPwkMp2HYCCCbIgPZPtW5z2RdxMi5+91+l/yuYmq1fklWr2PmJCJP/DN2rKyYcUD9iAkrrEi2hg8AVgiYBVYUk3WiFTnd5y/KvB0LbxL9vRuG3+EC7HpOtuYI2iOs6lNbM3xEmgJVuOiY/1a1afHJT3aby6NOTnqb3/FwU/W1adVYv3XpxU49lK7VoXNWe1bhe88uw4Ufeiwa2tPkru3NHRuSZ+t+H2XbfXqVoFWvvpL5kjo8cALjg++6puPV77mNcc3Pfnx48MPvuJ49+duH//u/R+5xD16kUzDBbsorAgvRjpHXBUb2JGnu9Mvsl0b4VLjax57L3m3wtwYfc+34FznR+bZuqKNMYjd9Yf0Nz/alqTw3V67VsIsXohXjVOxxfhrIxmN2S6VJbp9pyCWnXetn4Dc7fWSTxj0wQ9+8LIzSgwUrzrPfa69t/KocOaz1X07GGCsYhyfFRvEMXEKlorNi5OL12eMXwyF94oabOKcFMIwMsGrnQu+ujHK+XibV7rcGL+YT8Yz/zHGM2/Y41eNd33d9xv3xeFeJabw8ew35/E1Fm1t0cH8LIY5tnEoOzjfvqLNXu2EWv4mtuERuM3yGjoyp3SarWe3JfH9t92+MbUCX9IeR+hYzw/KN+M2nnov8ew1n40H5St4sb4UEbo339h2W73CbbrN34sj/e+CEx3Z0ebhr2237/lBPdeohxXXVvf3d+98xQfb7e34Wr9if2IIjGPH9L48RWxIx+Zy+Rus4bedAwMk21sMIM/G99pTiN22a6vj2YDvzTFesDvRdlzGoJioKLr2vFxerF7Ods6R1vZ7zyazk+dmy/1/CzL+cLze+E+eT+ifnqlrjz766OVn6wInjrzJNudakAJkArvrtkK5RnhODDbQb1A4BwpOsqvVWxXrfA6cDB4OIQg0xiUfm2xs4FsnWkIEGDm/oH1e5Zao1f6es3IgAsjM9o8kdn3ABWDX6ZegkVGbyNY5iG6Ct4Fz54OMxijgIPm2YupzScoGtCU8yCtyClyziXPllyz6W11vEhbwtjLfz8RVFS7YFagi5QWPEvp//s//+d2VTvfUa0+QJ5u2BeG1YbYLzchofn32fbIX4Np2VgAuiP2Lf/EvLsG5cxWnPJhG8iNBMQfm7/8roT+ThSVJO99s40zwBU/XCQg7r0tKnbdtLyFaxN/j9MpG+o6NrB5hj1XofN5Pokk6bGmHG/vKR1cvMCHy0T//VkFvHjougBubNnrN3my1ZzPJtoTCKigcsv1cP5JWFffkzp+yj2QoAHeNRNQcSNgkTxLPjq/duq+z9vw8XcdqR1KOhCzxSIbFxc7ZbZHJVd/mBCbA945L0nsfIe1ziZgxWCXps63obEFMWf3Aag/MkgB2ja34dG/3RmOg29qErbaM1n7ypQu3KrT9vlt26scDB0voKwBWNLzc83nz9vGbL33b8aJH33q844nfOh68797j73/hJcdfuv6Bu0/BtnMjuekY6beDC45ITpp/+KdYQ++NybbX2k6etQdyZ4uNWQLrNodkV0jqFZnv3Nr2eWNLbW3RfAsm9S2RbhzpD/k1D4hkc1TRpPNrL/kVNcJo/m7++7w7R8yh4pgkYHdAJLc4h/iz83SQDTqn+bYTAq7jB827oob42mvy8MONWzB5kzX4vAnCJuibvJ1j8mLMVdfop/ky1xIE18JZctCffjc+mSMxeAuQnU8/q9NNVhb3O0fhCJ7DRrbqOL6ysWQTaFgifjjPHCqGnnna4vwm7trZZHDj0fKc5TpiC/1s3FwOS7f0uXHgrK8zz9yitHbiC63Op6dst3vRw904Q0lZcrU6H/a3Yt+Kt+fvGGPXNh9dn02HARvv8ckWP5IxrKmPjnvOkB0rfedhecvRNrY1J+alZwd953d+5/HDP/zDlwf5tb2+1fnuoa/w0K2QdsGYB7Zyzgcaz8ZIfrH2zD6Wp7DfjmnbXIgNjY8vLU+GSbv7rPbEkOWAdMBGyNqrONocdI24aB66prnZnXdilZi33Hxxht70T0/yBTyD74abFYOe9d+d5xP6Z63DP6AGrn3DN3zDZYXe/9mZAdeSsc7d1SeBEdAARc63ILxknoNJgpc4MvZeORDDXodX9VcB2yCL+AODTRolMgIuR3bNJpN7vaREgJA8bCBOPtsnOSuduB6hA0YBMwDrHCtsfU/3AjyZ6WbHvIC3gWUDLJkE1U0g6dacpVfkcYOrREyCuIC7wO08YGTO2bvv6XGJgvmSjLTFq23373jHOy4PoStQFVhKJH76p3/6+Mmf/Mm7v8XdMaSYbICPfEDf9wvm58DBLjZw7DmR3VbnS+irmFetLsippluB8tAy23sB//r/kqszIdpkFrlYMrUkhl2cV5vORMj1ZztaMrp9bYB2zjng+rwknu1vABackBO3UqSnMGa3z62+tctnzAs7bz6sYEsuJMhtFxRoyVI7VpXTV9dbHYZFfBz2IQq1kX4K6h1DImrPA87IaSWQPjtfclO74YbV+o63AmNrePJ0TELdd423a2CDbeseWmYekJESLA9lhO3IXnMp4emYQtT6ricou98yWdJzuvWzYTunXWsnggQNpinY1tcmV51ndbbvtijhs1X8ZLY6L5FuvkvykhVGJpv7UFtZosdk6ad+IkIebFeC/7sPfvVxfNsPHd/y1CeOl9363PHuxx8+Xv/kxy9405jSPb+ClckCU+AmHfJvNqRo7iGEEfzk92sFyR5GNB8S5K7x+89WmOs7nOuPTI3Jg+rY1hZYkt8ukdqU7O4KH3uxgm3OFME6l12IGXABJqxe1k/rsz+Fo3S0si9/kJiLM3bh8R/kuO/TiX/FCcUP+pK48EMxEkbYsXDGtZV/+cdVCeSZ9yyGi3fwCna4RnyELewGZuMtzl/dn2V0rbnTJzwTaxfb6WPHsPFTQu+ac/xajN62Nm71Pj3jWDuG5VfLMfDT5k+hly3igOLm8kk60YcYB/fJwN59v/HYONaHnfdM8+hcmLA8MGwLR6yc+5nScCf9ltDHb1rAaLx++q2EHj9XPIYNCmf1F9bVZtvdS7Yba8fCFosK6S7/a+HD2BU9+ae+ugbuJ1++2uJFP1MXF+uvHQQl8RUePLwPLq0tL0/eIl0yZhN48fJw87yFUXbSq1vV4PH6dLKxBz7ktXHrjx3zr7O9aANusxuFUgtxxlEfdmz1XrG17xXR4GVtkYl+xDdJu35WTt/xueY43T/rv+cT+metwj+oBq695S1vuST0wFCQBqCb0CNeSFSGKOBvEGeUSyYX4DhR5zHqJdabQDJWoM2xyGUrDvDZNpMJONUOwiIIr9MCCA6DjCA85NygSTZOvoksYqA9utBn527QXJ2YA3NCFteam3NQ3cAjgDgHyV7ShWhvQN05q70FH3N4VVK7JOcqIsfGlogtaDe/W5yh500qS5haoe+/xD4S3APzCjIFkn/0j/7RJajYVua3pTcQrz3TOT0jdXRwJidLiM5j7LOnvrZ7oOD4rne961JVr/30b2W4c+vLvf7myljJk9ze++4cePbctTG2QOYlOedKNf2c/YKd7dyddbI4seSUP68PXhUkBeHkk0C7RUFCjxDwZURP8r5ydm7XbaBeP5EgIwn06lkHsG2T+eS2K8eqONsVyJMJMUMUNsibDz+N06uVlcU+BYB9Onjj7LOiH4JuVR4ON07Jr+3GJTKIUGPe90sS7AqIhClI1Bbd1l79GqOHi/W9le7ducSXxYJkk8CzIUknjOVTCDtbdx1MsFKUfiuahQX7gDMrUWStPwldu3m6PWbjXaS2lfkKPW2Dfec733l8+r6XHF/85j97fOv1Tx2vevzLO23y14qKvbeLpMJhc1Ob/I+dWrE2X+Q/+0GfW4FPH10b8W6ujan+FHnsXIDNCiGX36ue2zDgDYLJxhq3nSH8mm0im+fVc9eK/4tLrlkb3kIR3Nn++dyS+86DARvjty+7Gfju2pbEXexUYKqvvrNro7G5vQHP0McmCXtMzNw4vInfcpglcrWvSLg4XjvnYqDraov+Nt6Tx5ytTDiPY4v1sHLlgskb5yQU2tAmWz7jOEzdmFMfjctY+flypuUJ52vZheuWT238O7eRrBsb6Gr1sT63fioxW72Kx+IZDNz4tmPC5c46XO6yOwFaiKh46KdZ8+lsMs6QH/e+ZwXVbgla+NStQOydHYYRcY5s3QpxfYp/jc1OtNq2Wyk54XnYpbDWa310niS/cbqlBy5XPCiR/zN/5s9cFlXcM5+s4WjJfQXS3cXFX8466jMMo0f6rz9xlr6dz8bwfvFmfVQBH75JgM352c6Wcy6vYvviZe2sXHRmJ7F5x7kVr9ae+DnZcM8tHKxd6WMXAuGgONn8PTe/Q//fLVx85b+/8R8/v+X+6Vm69ta3vvWy5Z5xALsF0I5xrgUVTiR53SRyrweILGMrUpxqScMmw67Z7Xcb5AUQ4HEG4QVjzq4vIH5OMtexJetn5wd4nLtrAEXvt0DAabdd4wIMdGJl3rnrTRIugU6yrQ39LNjQBxKxQRQBP/cBfDfInfUqmVqiQkf0cCYxSyC28CJQCMq7ir9jKbBUGa56XVLfSpt76Uucexhd/21bS4977yybETyQR7ZvfALEnWv3HLePa8fx1JMX9bCjTerPtlWy6Km0vS/Z6CdoCpqSvAKsVQ6r9IjHko5te4kd23Vs/Uc7Z3sjszEKqhv8zqi9bflu+xJEnKdNQZM/LCk7B3PEgRx9joxsQi+xVvARXLUr6LHHM4GFQ+w/3dO/JKJzrFxYfd8VTat+ETBblMnBJ93n3rityvJp/sS26KG22EbySeJ7b1u+ooBipDm0ii35005972o3IgCPkvP8frG/fpc8sEMrYx6A5+FJCKTdLQiJWMBOrL50fu0np+JD75ckNcbGK+nJZxA5/W3Sny4iU3AjnfTZwwuXBPZgqcaAnPVdK1kRofrtZzEvhbgv3Tye+obvPt78NQ8dr3jik5fvSt4js/25JaNxRsDblSOZ3LEbK3s1Tn6D2Iljjc/uh74Lw7bYS7+2TivcNPaKMVbTNl7WTvq3Kt134hfbJI84Gjb13SaebGELN+nCbRKLK2fM3JjSdyUuFVCSW2E5HcKEM66IqYocyHPySU4sLihIGS97dwuB1cp9Ns/OXccVz+AZjIKtm7QuxmxchwXi3sbDM74snm5CL1ldcg/7yYQH0PnykDM3WJ61ScvGk+UI5ziwBZpn0sGZN5x1wo7ofDnQ8oy1IbixvIjem2f6dEy8h9MbW9kpW9t4aR7Ym3P1u3zPOOxWOce3tQtzUnyJs7SbL1zL5vsLW0rc8wscJ3vteTwlyhI18S0/d++8fuB+fbinHga6NafCodvQ8ttkttV+4w9u39jqy4pxbbdg8a3f+q2Xp9tXsIpv9cs+vZbQt+U+LJLIimHLDfjGJqXmYfmA8fbd8kKxVK6AJywvXX67ucnO5eKxc9y2hu90vtvt1j6SKT25pUyBkM92vTi1dsi/2T9+sZi341gekZ0b+3K2zmmOn5sV+ucT+tXtH6b3l4SeI50djmMxwAVV3yEG62wMGeAtoJ+DgGSaozDeM2lALIDXBoXer/NuQOKkmzQt0AogEsyVlRMiXX3H0Rbwtz26XDAgj/YEZzJpE7k5J+47Hno66311vUmN8W3yRjYA5FqgCeS2TeADDK9aYdCuxNxcb1InsLI1OhFc6VVbrkUuu0+s333v/rKS+irUgmLB72d/9mcvW9Q8yThCrAhlHmtLMofY07FtYLde+JLj1sMvOe75xG8c127dvJjFkiO6MZe9NoYIf6t1/ZccJVOBGshLVjsfCbdl2lwZ+5ITdrkk7Pz96mztz9yvHZ/t/EyUVoarfM75bHh3yLCfXf24imitT0u4C5yebr8rsed7P9n4rsysHa+fkLX5qR0EDNkhR215eJCE0ope8+bhYo2ZveZDK1ttsS22Ti63X9RmpEpygiRHqBCpgrMiQfpsBUbSnA2wI7jlWtvPl1ymKyvwtWnbshVyW9Vrq37pVFLTOIyzft1v3LjOhHdJmeSB3dFLtmJuraLAvM5lN14RUNuorWTDhnQG/xFUP8lkPsWZ7kfdgosxI6E9n6Mtr5338CvfcLz6lS8/Xnh8+UGbnevBbVbBsom9T3NXfbMRCT1d8PuNpUsSOy+d+BlC97rCJdhlp0Wf3/e+912KnPvsgOyF/dUGe+scz4bYmHcmtgoA5sW5WwjZwkV9wYAtzPKHTdT6/ozJ2ZqiGizevtiZe353Fx9d7Tb62t8xSBw6R0KfjUj2jY9N093GbhhmLBvfNjYs14C9Gz/FCn6vKKPPLR44tni72EwWyZx4unhLNph/jq3GSMfGZe53PrPp9KrN1c+56LHxZnkIv145YKT2vBo3jmd8q4/k7LhFJ+NMJwpbO5+wYIukbHk5D07LVsV67evPtXcXA+7cufvciI2rkvCS+XwwLtOOoJL1/lvpTrZ+mjce0WJAq90lyiX6MEQxV0K/XAp/qljW+Z3TmOIi8IEvJK/dKp65soWsrle4pKuKoT38twcT95q8YWe3GLYqX0IffrrlFJ6T0VwtTzauc7zcOMAGyV47u6NSbDcnfZ8MZ47kMwwyt8sJl9vh2WLN2gIO4uHH7GrtfnkK2WpfbAjP2I1iau3gKOwdfyS/vrbP5ChuPeu/O88n9M9ah39ADVx785vffFmhZygbaIE2o1lQJK+gtI7BQW0z2rFpa/sTSGqL0Z9Xnzn0EkZ9C5YbSBUhrtKr89Y5yL+JziaiwF3gqI0tOjhX4NLOJu8dW8DZgFm79bFEBRgAiB27dpcobJ/6WSK1ZGV1RnZkMzk2QArwgIdcG6zWRgDiEh59dI1z6dy8nwOm9s1znyOmPUCmn4j7xm/8xss9YpHbAk0Bse2yPZCuSnQAZwvbEoXGIYGUzLFBRPDWfQ8ct+9/+Dg++7vH8QwJvUDO3pMz+Vqlb/eAB/b1JGYPbNxV6PTkgV1nUtVYt/0ldmciuTbOtpf0nYno+snZ3tfnyeD6JYbad04yKUiZV8HofL3+lwCyN9vsrdR7+Nh5BUZyuAW27YcNKhBK4iRC9S2B2MSQLbK5kgX388Ogxqzf2nXvu+3QzjNOwXsJYtft/fV83/bL9NmYJVq2j9Oze/ytUEYG6rcEs3ZrT7/JG7mBx+7L5l8SIYmkFVw6gD8SQXKnY6sLbkWQILHd5HOMzhQHyMPvzRV80X631SCfij0bs3aO04/VqHxL8h+h1V7yKOxoF3H+tm/7tose211TvxHu5ESo2Z159zC2xTzJ1ZIyxLDz6r/vFEbORSCxr+8VcZC9PtdWNgezItEVEPtTnLGi5lj2s7GJXW3cg4uehcB/JQl9j2Qv+V7cNtdiBbvQRjJvDIQp5nzbUtzqGsWwxm9lnQyShc7Zwg7bXPKfXFYk/aTW7gjUv3larmAOJf+bzG5xcrFxfUjcW54jHi63WpzR1ra5mM3WxARzxv/4OO6wifJi5yYIGyvP55zbZYOLt8ayycbGqMVHsVO760fsFZZtDNTexrLVG72K88s7zrGBjsiwXODMFdfudxGi4/DdOcsfOxY2e+6P2/O6pnvnS4LDqLbi9xNw2VO7icIlv+Uu1obDJep8S5xIVpjqNqX6bDweUGcnk4fj8QXPXHF916RPDyAVS7r3v2S+/2RoZ0H4E8eJf/U+rMQhJaJbkKR/8XqxfO3zjA3mpXPES7rmU4sZsHLb1Nfa+HJksQTOG7e+a5/P8Q1cGj4kk90Ja1tdqzCicEIvqx/yLD+qD5gOs+Ee22sun5un3P8P665f+e9v/EfPb7l/epauff3Xf/0loRdkBfpz0NjAv8kHEHWdwKPNc2LB+DnOBsf6tDKGuAKxfZUIc95tQ0B2zgL/frdAzVnPQeKcwHTeJjwcWzJS+wjNAg3gMgZkAUGyErHJ/Aa6zgeQZ4LBmXd+Ov+8rZI8O087V4IPIrbEQNuIpnPJiCwgFWcEOAM3+6G/JXOr471Om+mqoFdC36pUK/W2mWZTVYpL6Fu1cl9aQedMXGsPkc7mJC29Inhr54B5g5Fxb+C2Sl8Vvv+Si2SqwLBb0GyJ61irf7aNLjED6FtkOxOyZFhSRc5zYDT/S0IdY5ebSO3cbqK8hE5f22fEADlYe9/gvMcXZ/QfGdmfr5PMm68NdGs7ZFvMMQ73g2/Svas32wdfsyIcKToTAT5vxVYCLuEhA4xC9nrl7x5OV9tW6ZIjsoVYdb6nlGsjmyFT50lw6M0KfGPNthCNzrXC6cGAtZUcyeveaUmXsZDN/Zh9lqxmm13fd42r9he76vu8otc43FsMZ+oz+eGPlfU+t1ple+gWYeqvtsUuxYP05+FnHoy3uxtsEec7fRcRbUWsImGkNfxoTCX0zcmu5rKV3UHSOK1K8WHkDdbAz66HN+lPHEBKxQErUBLV+nBLVm2Ipeyp7/VBr3QEIzxES8wUE71KiJFmOuo1DMtuzj6rbW0sxiyGn5O/zlPohId0hyzDW7jcPHQsG9xbCOiF7ui3424fSO4+5xOedN+cwftNepecL/bzwXOScE7e4N3G+uZiecliysZMOLZzlNziFJ10zTlp5rOL096f4/O5HYnEymL+fCfRETu0eY4L9LN8hX5du3HFd+dkv/btgDlzSePfmLwxYI+zBzrvWsWW1QP+xi+7zjbnjRe1c14MWB4pZrOLsCLfKaHP5np4bljT6nYJvd+dbyt7iXJY1H3zJckl+v6SueJc5yh+Bi9UdQAAIABJREFUmxsxCD7hemKKOIFz1CasVAgUr+rHbrlsPv/snFbl22rfT9WFmeFk/fS+7d7JK/7vXHRO/ZpLOqefxQ427bvFm+VpybX4xTZhlhyCL5t7fgjjlgexP8mzmHbOW8imYNGrWLd8aLGxthRYOu4BtnDJ2Nh8srCjrt0de+fCaX1nJ89NQv+3zhT+K/vzjf/w+YT+6Rm69qY3vekOIpFRbMIHZAUxhAGIC05XEWiOsUFknVZCz3mdt1Us5IJc56AneAl8gigH3ZUAieIGwQ10HJSTd/6S8w3wgvQCj2qtqpmAtsRkQRnAIV5LoAQawLDjX4K0RRE6EKgkPwgyeQBP5wGj2tenqub2DZSA2pIVNrLEiz3sfHVsCzDm4UwO+7xB1+fVXUGxgFgluyfBluCn/wJd29Pa5t699G23L7iU0O+q4gb3ZNpiliCwxG1teAPRmZiYa6v0JfQBeAHbvfRdU38R6wA6WazSb4GIXay96u9MkpYo093O1XkeziRNX0jKrnQsCVviwz7ob0mFZEow0j79bBXddZJAgSsdNp+een9O5pcICOTmSZvklcTXRiSFHOy+VysafFvAbP76TrKI6PXZyn39Shx3VdxcmNe1o2S0JZB/60PSLwn14COJd7q3pbJrJOIRt3SWrXet1Riyda575COEjUUilGyRu8ZqNbixKBiks+bEQ5ToMVk6RkfwIz1KNBc/YAeywhbYSDLZRWEu/G58nxvL2tPGpuaj6xujB2NuAUCxoZVZPo8UluT1G8phSthSES7/LKGvP0lf7So22NbuHtMtBHrw3O7eSA9tS20HDxzmp2KdQgkcEmM8s2DJ39qxeNWrpJZuxQSrQG672OSJr5DH3IlLvSZ7tsheO9f9puLJYnffh8HZZbqCJThG17iVoXaTp63HFVTsQID/iiPN7d6GoDizxRQxuP46XrKRDG5HyS9gFPvn72RcTD0TdN+dE0x2ycbpgg43+YDJ2lhM7z3/WN6CgzhXbPB5MfEq3F6sPcdZ35HLGMUcfSs04hPZ1BauNrYs/i9PUMDaY7gYzsUOVz+ro5XT/BiTtlaWq65dLsV+2QPdLheDGfQsltf2PkeidulPbCqOZONhWVvtS4z7rp1A2Xw23bGe4fEzP/MzF1ttdT6sUhDtmN2IMD3/y5bhnAJeMhUL6MSWe5iv0AUnFbHJXjse/GlOautP/Ik/cfypP/WnLmNJ9rZ4V+hLVosozl/73wR05335A1l3QQAu9crWtNX5nZtOOmYRa/1VvG4+dv7IsD7Bf+UgdLH+rm92gZd0DlyEv4slbM2tRXgCDtLYxF1FWXOy52yxhiz8rDj83DwU7/mEfjnzH6b3lxX6TToXyM+guQk9QAeeZ1BFCDbRXEfjEEiuxJODLCgCW+cCVIET+CIuwPv/L6HnZK7jZFZGECIBVrtAYgO6QLcJ/YLRgtgWMzY4bwHD+CVZSwoQMbrfpJ2OOwc5lBisDJ1nxRhgIJEbsOiW7ul8CQM72WTSdWSkKwRhX12vTfa4xzdYB+Aly20zLQhGwAuUHrJUZftf/st/ebz73e++BNaC4v6E3QI1e+sViVgyfSY69Gtu+QEb6nhttaoYce+/oJlMbUVTRAHsjbX5a+XJyqo+zAN56ONM/tYOryJEK+uC014nsG7QM4cb9IyXDPWHLLPrxuM+1c7bQgFSu4SNHBLuyEpkon9by7VBJ4jSJhArL1uSbPXZiga7t+KSn0hkzUfnO257ti3SneMe6s7Th/vUjXkTpsXSvt+ETuDe+9OtqvTq/ufGmuz7HIZ0JpmxUwUhsjpfG+xbYSv7TAbnmDOJRK9dA/ONl40iP1aPJeHIJ/xxb/85rlhtRIL4jXkTP8w7bMwm6NVcadt8Nkb+ZHdD7ZLNE+HpLr0lZ4Q022vlrOS18/vN+k2k0pfirRUTPyGFWFk9rs++S0e2WNpRUPtt6a/tvleUYXeKA5LfbCbdn++z5O/0QydiQu3RC/tp/Gu/8Ka+2MnG6k0qz/MojrNh15XIs7Fkrj9zKUayLQme3XkdtyoqwaLj5rZVKAQ6vTUndo+QQ/GCHuxMKXGyYm83EV9cbBPvznjp+DlZ3Rgofl2FTeZz4yK8YPu78rgYDTvh8bYhLut7+dnG7qvirmM7ZhiJI61fnttbHrUJOFtZvrbxcjkBrNEW3rhzYm4VELZ9163Oz31dNR+rLw9arH12QzfGb+V2uV1yrF1svO19mOIXeUrs+9xzgEqGW6EvIa7g1ZPj85PsuyJUW+5bjGDrkvnODbM6ng2LkTBXPCqJV8Ry+0m4aKW813BPsXBjddftbV212efv//7vv9zj31/PKuoBorUdv2mFnm/DjC0G4LD4PKwTaxS++e7ZVuH+GYPwczHJXJkXfN3cGSc56Bf+nDnO2ulyjPVbMQFur0+tX2fn4vHqJhnswrEzcBeV1p9r45zMG+Nz81C85xP6xf0/TO8vK/RXAe7ZaTbp4ygMHZFfkGOs54SeEzBQzsRAJRQcQh9bdd8CBGIPBID2grcETgAk/8oIDBYEFkBWR/WlCqdN5wr05F9Sv0nQgoZz6WoDAhLUMW0jUdqTHJFlg1ttA8rVTddsJdEcmo/jnus9Be6489TNuz+vZ+7oYm2k785zhyhtMrOkYe3FORJesgoMK3vvW2GMbBcYu5+rxLlA2X/bvgow/YxdyXxBq8CINK++2fUmLxIuNrkkZQkOoF7SVdu1qRLf7oECYcE7sCWDKjCy3XGrpzuP+jOH5vyZQMbcdN7OL8KHDGpHImU1Vt9LFtODotASLW0aCyKRbJ0feYiAm7u1+U0S2JUiR3Po5+W2WCBo1p4Cmjk460MioygnORc49VVb+3A4ieYWOOgmO0I+yNJnpAkRRKzWptYHep9e9LV+zS9rs3PcJ5l9IPTJy8bMTZ8RhY5FDrKn7JDMzUfte1p/n8+rAkuiFASN54zZHfdAsuS0KwDmNX4r9pK2u/hyHHe35neMjDDFSjzfsjqzyankFcaxicYkobfFsXMQJiv0/Nz8tbunRLv76K0E+1lMSdZu3258bn0wJ2y/OWjOrB6xWYl3MkTMjWH9a7HY8a7XZt9LdK2Q0xv98otNtvquse5q/97qQdedJ2lCwq/ClfVHeIFYIsv8TyyAGeRlv/xV4q+9cLu5qDjgeQgVJDz0MPkqHjQP2oJxCvP0lv/mUwouvkfCxab6Xn2yT0ku+944wr/h6ca2xdJzctB1G1MkDMsjti3zga/wyU1MF283ftC9ts3NJjbOOSdT8HpjHhl27HS/usHRNvasHuhsbQwPWx5oTlbujin+bUy7Kh6cfaNz6E1cEIvwTfMhrvdqNZxu8QQ8jH3gnSXzrcq3szA77n1/JfPhTXbZTsOeu9NOvnwbX1Csrc1wW0HA80zgN1xMF51HFkm7AoXFA8/ncG+9QlMy54N2n9Vv7z0M73u/93svXMvP0yVvWNZrfigJpVv6PNu1uVguz5aXdy3f8Z79rp3z2TPfFnf42XK1tVXJvp164tbyVdxUm3ylz3uda+C4OANHzripUAWfz4WNxaWVv/63kBu2PTcJ/f/4TPTyK/P4jX//+S33T8/MtTe+8Y13H4q3QWITaECLUC6pX6ADvgIQB/SKlPgeaGtX0EAkgcP2uyBcu1ZYJfScjDOtBW7S3bUIYNcCNA7TayApgC7wO1/b9FPfdNP5m9AuMG1QXAcFeoBtx0IHC0znoAfgNghukFPAMA9Afufp0v7168fNl7ziuHP9xnHjEx+66EDw0sdVtmAuNpiba6QBGNcmna7cVtGMfeV3nqBTYCwIdk+XVfoS/cbVQ1r+2T/7Z5dV+oJXQWdJ4Op6EzA6ERCXWD0Tmpkvc4O8J0sJfTsHCrwF8OTYIGf1t2MRVz8/pi19bvBZ/9q52f7Z7freEhAySKRs5XomcimB2ODE9+mvoOYhdukvMuJ3za+y7bXH+s0frT57taq+Ve0lAXxpiSgcQ/Qk3R0XPGtX8iB5RrxtH+9zbVgNkRAK/vAD0eTzSJAt4EgXm5dQSejZDzzrfGRwccfqfDpuHJ58XyC3mmJ+3HMeEZOIuP84YqngYl6sCiyBlYwq2CR3ukJskjF7TZ7OzX7paG0cTtWO1erFfnZLf0izz1Yk+JVCSZ8VrWoPqaqPZG28tqZK9tK5J/knv6S7PpO/Fad+A1qBrYReQlJ/diSITemS7ZrPZCHXYmvXd53CJz3y1R0Lf9+CTf00rxL62uK35g0R5QN2jYit+pbEuofcLwns/It/a58bW9i/mFyfdodsHDy3szat+FQffJ0eFVGStXa7zm1K4WjJfn1WwJWE4C38wGqkXRuSeTFc8uA6ZN2YfW/cbGE5jLHCari2/GBxlU08E1HnG67hHz6LkeJ4r+TSJ/xYP/QdXrIFeHFvY8tVba09K7It7sHCjZXneFUbVxVH+PcWU4wZT/K68XH5o6TpKt3jeMlLL5sU8m1xgs9sIaDvFFnFHvN1tgPjaeGhRD68jg+kd/c7d+98n0vo4wl9rrDYKr3V+fqRqNe31XN4lL90rM+9ej6JAqvnRSRncwan+76EXtGQDSl+28WTzzWGfgGkW5A6r4S+YkRtt1Ift/E79svTznGAXW5Czz7MD79YXrXvN8lm++c5khQvf9r3bIZ8jbn+02/ySJT1tTYMw2svfUvEs5/FfnbWeXjHciZ5A9/DU5aDJp9i/vovvgOfurbznpun3D+f0D8T1/9KP35J6BkZQsnpBNSt1guU6xwS5bPhAkTGJ8l2XJA8k3KBCsHhtIB2QVhC0rmccJ1cQOA89QnAVDWThzMiJ53vPj4kCSETcASXrRgjRABjx0iWvV6AXBLASYHIBusNbJJOicKC55KwTcJXBgBPxtsPvPC4/sTnjzsPv/D4wju+77j3Ix84rn/mk8c9X/zcce3mE/+vn23bpBeBRNbYycoEqATjMxERGJfoLKlYHXVtyUpPue/heN17VrBxz3OVyu5d/wf/4B9cKsclHpFAK1J3x/z0vU+2W7EP8pNpCcSSim1nx5VNZD8lBFXoCxTJEfmUsDXPgmfjUXjYavmSOsWFM0Hac1bOtSM2wD7ZjNVnVeMdGx0g3Uu0NtBJfPOnxiy5RB4UMeiKjOYTfiwh8XM5CAw52deOB74sjmybm3g0pj7XfuOSbEi69ynqzaGEKQyQaCBQvcIdK6UwVGHDdur1QdveFzcFbYGZbpC5klAFD+SNPPCbPPzSnDbO2q9fT0d2L3xj9HAx/gg74D79NVYJPTytndrsGgWzJfhssz5ce7bBM/lO3uxIvJDQ15bj9CIR40vJofhkyymCBsclybVVoqhAk356/kY/h9n4ItT5b202v/25tvfGDv+tIEuW+bRxiAlsWFKZXnovfiF/jjnPbSHGXHv+FMEbu6SUPfQKc8hKT+ZqCafv7DqQqPAv9rY+yJZdK442B/sARNc4HwGWpErM68tDI/lEK/N2lyRvxUIJSXPVd3QstmnfPfOer0Cn4i+fgQOwqu83BojFmxDAxcWh5Ud8ZWP3mfPA2s7d9hbbte979rj8in6XG1wlFw4mqacPNrUxhqx0AR/OhQHjW/klWmt3ZCOX9uAanqc9fFTcII85SA7FW0Wy5X3er/2yYd/VVzaisEkm+uAnYhQ7oJMtJMG3zqngVxKfbZbQ9zkbiwuUfGX3PTOic/rrXvTsvsTebj54kT96rgxMIX8+JuknuwfeNbcKvOl+fcBtPPibArbddvVZoeFtb3vbZedS4yyeV3Tov9sFupc+eZd/194Ww8RZfoXLsNf1B2NiR+bgzB9xy2SWq7AR7Zvn5TW+cz39iiH8arknudkimbboLa+APXRaP2d81Wevvq8P/mhMtak4gXNt/lQfiuTN5XPzULznE/q7gfUP2Ztrjz766B0GsgF6DVjiy2AFQefsdZJwegDoCKrAtcYueAh8HGIBIhnOxIfjc4otANSWgCNwkCkHkNAARmDhuASCs9HRkpsNGhuQgcrawgaT+hIIyMaRN2hu4NoAov1k2rE4DtA3kG2A3kqy95drbtx3HC948XHtxvXj1rVrx/XHfu+4du36cc+tm8e127cuwxFEAdtW9s0feziPBSABUjKxDbIs2NPhJjjsrqDTvfRVt0vqe6BVQbP/gk5V41/8xV88fumXfumip12lX/sEpHS8wXmD0pK0c8DfBJdt114rX1XnC+RdE+BGRJFESSPCs6v05m/n+6piB32c7W1tdYma4JZ8ktO1P2Nrbvd/g+La2M5j7UQCGnfHIyee4r/ynYMpP7DC4PaJTehrewOha7S1mNV7NmNeYZH7vbsepjROuwJqj142UbFS33WSt4hSn93Dm54VhxASeLlBmv+QUTs7v8YVrvU9nXQNXTTHVi1rEwaaW/gQuesaq/qd5xYCRa5NsrYAgbTAxsWVSEQFq9qSDEkgrV50HaJcu/Bv8a1xK0D0vfvT9QUTJPTNrwLB4r62kyVfsj22z7ta3TV2UGyCHaHOV9NTCWRk1nyLJwoy2uvcxt9f21HpgY+vryCN6cEKWmNFSNNn8yTWInSSFomXuTLn6Tey3/cVVnr1ywOS/c5hi8mWX9q6q6ijSMQ3yM73jYmd8zl97HwtUU0e89u1ywc6z8q+VXqxRvLX+CvS+lUJCUJz7KGn9Nl8bHGrNjahb64U4s7jg/eKP5s8k2kLKfTCNzZ5pytjpavFq8V4fZojuMpPNoav3OckXD+SCDi5fqsPstFztmsHzHKW5RZ8DJ5v/4vBdHPufwtSO36yXFUs2ZilX/IpNG5M1i4/OXOjjQ9dp/CaHhr/ueBBP4p/Ygo8syAE1zvfynbxv4WGioP9lQTnoyXB+Wi3DdZun7Pxkn2+Wvswz66y3U1nrrq+ayoOJEM6togBm9NTbcB+D081n42p7/3iRO1UrH39619/fM/3fM9l8aRz2/34gQ984CKve/09sHVxaRPwtRHcfO3R/KxvmQPnyQvM3fJM+MlHlq/veTgpLGdr8oDluM6tzf2er3euYjcbMg4FSniqLd+TczFBP2urijqwZLkgvyJzMf65Sej/p6VqX/nvb/x7z2+5f3qWLiv0G0AYB0MDKL3aKroGDmgFMmDNClSXfN9xpHWd/wwEtSMgIadWzJHU+kb0JPUL9vWjXY7bMc6GyHEWwVt/gH2LFBukOJcxbRVux3tOcJG1BaYtZuhDu4IH0mS+gAiCIMCdA+kG2U1WF2Rc88S/8ReOG7/zwePeX/9XX9569IZ3HDee/NJx/yc/fNy+9dRFvcDS9Uvy6NQ8mKMl76u3s70Zmz60cxVpaX4i3wVEK/Vtwy94JkdbwnrQ1c/93M9dSJ976c0/AsBOzFPXInZrG/S4r0CV7SwJQ1yTsWBeoIxEJ1e+lL00Bqv5ViI92fYcBJGKJYT0I1k9y7j+ub6RnPrdJMm4kw3pZTPnALx2qG2kIFIdoakN98GuXbMBOqdHhCJdecK9Yh6/pBd+sZhyxiNYtYHb+bvqWh/uG0yXSBOskvg0HmOsbYm2BGMJvVWjJaNW4jtPklt7CCHMUUhBzpqDdKK4au4ai5V091uS3Tb4ZO67rrfKa9s5nIWfvdZ3r4oGtY+cIZBdR7ZWlyKpi1cKDV0nWeRXjf2MGewXQc522LKiCxthM4pQEjljQPwk3GJXnxtLstkxAJdga4S6dsORiLUVYcSsPqwKd23j2581tMU/2ZGxxTjvJe1LRMU1hLdxWHEX57zyNzEkWSs+KKZ48F/y7E4NDzWsj+as8dErn+cz6T05baWtL/OymKlIcfbvxXL2ImGCjTCFnSwmVyi6xKCnd9/la5IQxbHGFqYqGqbzZHT7Bcxs3I1DG1ZjFUg2eYDlyy820diY5Do2uedtQnDmCmebMO7lYtpcXqKdjd3neMqmdj748sYHMixvUAQ+xwq+tf1uzFs9aBd28kfbmfXBf9em4efinjk0hnMy5PPyHnaF/9EvjFos6Rg/o5/OV2CAyRuP6UM7uDHM79z80bN9SrSz55Lgdumx13hL29nz11bs4wb5Mrmz7/CldhUT9KnI13EPC83u4ZL74/Pz5KPbfKTPnnAPE3F9sdeW+xZKkvNP/sk/eZHz/e9//0XO/ttu30q9HUBrU2LG8hU2vTZ6nnPjk0SvHW98N8ddX//L9ZcrbVxiv2Tib/hBnxW1zvYE5/iGaxWW4cXiRu/Fji0irG9ve+QydrETV2R3tdV7u1oab/y2Asuz/rvzPz/rJn5fG7jx155P6J9W+LU3vOENly33GxQ4hqANJKwWMNIFR+DSMYDdebtidBUQcwrg6RrJMWeX+Gz7AsU6gUBgTMbCQQRwpGUDFWdHZjn5JuBncAHgyBA9ClYbGMgugNHHJgHrCCuPZIZuBWGrQUBwAxfQEKQ6Z3WmMmsOvvBDf+W489UvPl70v/33FzHuPPjI8dRLX3vce/NLx/2f/q3jzu1bd38/+dymOVigWuJO3h3zEgl6ZQdLFuh07UfgiLy11f7rvu7rLr9NX+ApmcxmA8OCzy//8i9fXgtiVukXRBEPfQNout7gsIWGHdO2t0GtcwqQBfMCfH1URS1oW5EJ8FXf01mBuIBv3EtKJNz6cM7KZT6XfK1/s/369fRoSYQEz4rm2UbO42QHjtdO+rPFMLlaRWu8a7uLHea1cVqFtsovIZHU87dNOMkgSTz7AvyiA3IIhunJFnkJq2RGMaM55L9Wj7On+vLzQMnU+GtD8oh0rIzsRnLTZ4mKZLzPkqDs2BZImGQ3AfzqczaDhHWeRF6xgJy13bmtvlgZXQK8ciHhS6ol3TA/0hpR3YS68UrEN7EVOyIfuxrseG17JgA9micJ+mJ3/cB02NfY7Frg2+xZHLESLl44Hjmt/9e85jUX8trxuyti168fv3P9JV/+Cczfeu9Ff33fX76dPpy7xZWOiyEe9ichZVPpAun2M4DJrFjBX+B3elLIMQ9dH/kXQ8MRc+9e/87tGFnX3yUuik7wYdv1zAR9sHk2sbeeJGvy+1u8VGQwf5IQfsPuFDmbY8k4vXQtmcN19wZv8pMMjafrJfR0KrGhD5gqcYO14rOYtNjL5pyzCX12uD/Xt0nD4vG2e46D7JN/Lp+QILDxM7/awkR9N1fLd9ieHUsSEdeJ5VdxC/MvsdC32EMPG5fEGHaLj9Dhjt0xvmMlVCyEp+YIXmuDPPS2fWULu7LKt/SlbXGZfbh1ZGNg7bJRcSW78tBe2+TDk451G2A7B90i0lb2ZO54iXf4o9hYP13v4Zlshh81ZrENFhmDn3b0MOAtrrinPj8Q32ozn/MsDQ/CC9u7dz45/QRviyTZdgWIfuoThpjz5ciNxQ6K9S/cZO1m7S15+YtEmv30nflb31Rs5zM+a5d9K1izicVWfZCV3uQj+EHfKwLji/plk2xfHsU3xNfa2LwEX2ZTnb/8a/mLc8TYvmvOs61n/fd8Qv+sVfgH1cC1173udXc4lSSUMUs8kegFvl2p2YC9iRhwEYQEFO0IKIwTKdjVqa2SCkbkQwLW2bZtQWFBd0m/thcokWiEg1NtkWITcqCzMm8iLRhuQAZ4yMhVwXCDnO/PwZhswI8sSxYWXM9EBfA454s/9O8ct1/+tcfDP/a/Hjc+83sXQKXrJetLIBZ0EW3zwi4Am36A8ALcEgGg2jG6XFBe4pIOC3g9HK9K8lve8pbLarittgXIHoxX4PHE+4h687WBGTFBlHtFRgWsc5FB4D8HWp/JnC25f8723H4vNHIM3JO34G3lbu/3X5JoztYH6G7HY45855XuarNgUACXoDZeZFkCxB/Y4/aBWGz/HWu8kZ9IRp9bDY5YWIE82wWy2XUSVQm9VWWJKgyBP0tazQd98bklb1YNJB4bGBFbxRXtdU7HEEEkyj3abalUWLM9XaKzfrNk073bEjsJH99AIvmSJKXve+/+ZhhGz1aUmzdPZIfDiiIRumzPcwTYCoJBJufDzORvfIvT/M+Wc3gHI7tGIs5OktkqyM6fXQ4I164c1SedIWK29PddxNE43F6gMFB/klur6R4utzGl/lo9q/hUgbBzkiWfvSTA9z9w/MbxouOTd+4/3nHzIxc731UuvyggriWPMbH5c1IFwyUqCiwwJLtwO8bGIjs10sXuIEPsmqfmBnm3jVZ83BW15OTv8NzPfPrZvrM9K6LAOIlBcvUnaVNQ4Ivro41HAcTYrKSHHfyMDdWWwhd5+Wyf/QQXX+L3yWbLfddLMhS8JDbsR6Fp4xZM2eRb3F28vxtUnn56/cb9TUb3+HKWMxdg65sYO4evXcUV+Ohi2MbTfa8PeH6Oa4sP5IYJxus4e3DNckjybuKSHIsBV41p9Vx/8AT2iR/GYWznRMq48FF+utcpksBq9py98+XlKsaNH9ZmfleBryJ+GNsOpt5ne62g+tnFtrLHVYqPJWIehNfnCnCNK78Vo/k532r8dqLkLx0XNzrXVvv6jfPwh/PuFJxHgUD8K0Z2O+N3fMd3XH4iuPaS038cJqz06ylnPrUxgI2bq7X55XbnovD6luR37Ygv4HOdA4tcyw7YHdvFtSTNa2fLaZZDS+LxNj7NbjZPCGfOhaPa6hy5Vteb17MPsdflnXSgAL3xo3l4blbo/5eFsa/89zf+6vMr9E/P0rXXv/71dx+Kt9Wn/4e9e3m5dcvuOr43bq+gdqOVuqRSOVWcuuVGIgkaIpKGiA1BG4IK/mWCCjYUbIjaELUhRGyFdCopcuMQ0I6I2BDjZcv3dX82vwzWUYr3cE4Vvi+8rLWe9TxzjjnmGL/xG2PO51kMxyriBiAkf4PFBrwNPgJ67WXc2hWEtFXfnLljyD9n58ReFRk4CKfdoASoOfaC7gWFPQfoSLg5HMeS6C1JARI3INUukk42+gHMF9zocoMd4NrvjAeYGMPOlTY6JgCStVdt9P3vffnbr/7nl37s1at+6EnvAAAgAElEQVQ/8N9e/fF/9c9+X0IP1BZcyCQwbv9b9FgStAC9wRBqrIyPEvo7z+yqVfpW51ulL/j4rdZA7jvf+c5TUt92Wqv0EfwNQAgIoLxV992aueN03cq6JKfjErCCbslfAbPEwYNkJNfuF++agmcJ4w0ym1jvPHu/5GSJ2crMRgvgfh7uaf7fPR28V6ta5n37vSTuytScKBY0tgiF379dzFiddU16SgcVA5bILNFQaLs2vuPnZ2x+g/ySOXPN3+FPSTEspCv6U1iQaDWnEksYlv62YFAbi6N9XuKYTLYVu02hebdiKwmEF26RML7kLQHLRq3USGAbm2QbObWzYAkDjOJPbiWQ4MEsSVbfJ8/qMJtBVGAmwqEdSbothFtUbM4lV1bc+mwOrPTXBoLN/zwHgB1ItCXwkj27FGz5XNKX7BWebF+nOw/Gq9//9L/+4Kv/+OZPvvrS7/2H979PX9sKLlsU1/YSwr6/uCOeNObkbky7Q00Cmjz0sbHaXHdeOkweyYfEP5tUuIPNdI8A168VcomB21DYIKxSGGND4rCx8Ql4xOYk4J1HJgm0xHt3aPBJxUa3KiHhYqetqRKZfX5C7aWv+vNAMHpmU8YDr8XITd5uDFymu1xgY/XyF23Bp7UL/nWTXecud9HmFvP6fpMLBZiN771XLHPtYjlusfZpftdfds5XB7iO8a+++EKvZDN37G9lunFn8d3cw4XVg1gknknA2Njyp9uHz13Lvxb/bpzbRBQOda2frA1rwo4WGxqjn6lrkSG+0qp9WJNd2m6vaFlf+Z5nAiW/GKJft6Cmj7b0p4fewzrFebFKnBHn1zbqC4Z5MGxc5ad/+qefnlMkVsdb4lHdR9972LMLJOLd8lJx4NEci+nrczsX11bXhtjazUmW9+JQ9MNu1j7xu8ttOvfa281ZYPXyWdiqOK5dsshfmkvnLm7wJePwKn6I/Wt3n9yW+79z3fr7+/Obv/2S0L+boaeH4nE8ho7c9cqYF9g+LkED0IITZ2DEEvqtYnEOhIFT7Da4JejJgTjrB5ngEI+sD1hwFOfo12eBkcPUtgeUAPSrk5VvHRHIaWuDfvIg6Bc0OO3qCYhLPowZUAInc7fj8R1g9HlBjGxv/+iffPW2exD/y398v5XsEhCf2cSC5wa9G/AWfFYnAE3Q1/7OlXEJLJdAFXyqeJfUt1Jfhds9xz3oqgfj9dv0fhs94m5+FjSXmNMte7+gf4mN8T4iObVbgE8uP2NXEPdk8L6XuPI7v6V9g8x+Xl9EVq5/LpHcuXO/uu2tAn32viueO84loRvArv1J6pNJQkIu8iwBlEiSSVJvK7wEb7Fp7YVtL2ET+LdwhfQmOzza8xQU2EHXKu507Sa0fc7uIkzmj40saZVAIYlbiFu821Wg3kuQ9WvscMNn2+5qy4P7YFZ9WY1OdomRpHhtCbFKzl1dQDp6NX7f1zd5KipIIOF6r7Y+9t6D6DbmIPT5697rSUb24jzjNZfNkfHCzluItoJr26xbcuCp8USKWs2q7eSJfLft1Ery//hfb1/9gT/yx169/r3/c0tEx1sVsS2W3dArQseOzHevXe/37hWGuk7sW5IqIYZZ5K6dvqud9BTGwMiuT4cRdPfBS2zIp5DEl2pffGO36aI2ura+Sh76LjmR2a7fIk6f+46+yW3Fyvf8nj4k2MawsQomuR1F8stXJP9+wQHepBu2BG+tUsL+LVAkyyYXdONVjLvFXPEQD9qxwqVNus0BOWHYTYTI6Dw8Bw9aTNf34uC2dwtZxtqrYpRxwX1zu7azcX7xHJaSkWyXf9GDdoxxdWjunSMuStL1a97p03VsqldYyf927m68FhuW9+wcLHfZ9jonPPC78xUT4yM9j6NYLwmuvw8++OAJMyrqt9Ld/ejtyoMTyesJ854JVPt2gqUDsar5ra38A3bcnSi1a0eKRH+LSOGhBYXkq/1+OehnfuZnntoOB+unJN5Y3Da4CSm9Xn9ajlf72Zq8YDktXFj7ukXS5cKLY85bu3nPa+enl/e89XNYxq58t37HDuQNfXdt2fnp2Y69PY9dLX/yPTv1GW7e+LHcx3jtALn2/D1/fvuS0H/POvs+ueD11772tbdAAoBnoFZeJDUAeivZS04uUG4Q5AQC0HXuzr2Ai7xdUBd4FsQ3yTCGTWL0T+ebeC0xErhuBdkWPjog/01iNqECTPRwQQvwCeL0usFiEyCB8sq2hAQJIkdtbXXxBlnJx+oekCKmkg9EYdsQfDdYe7+Jl8BKb0tuNmgKMEiGNozLnLueTL1GvtseWjW8h+RFOjtWAl3y3n30/ReQInMRu90qZtyCOdBfW7V6uMFmSQ/dOLb+kewFzJL5ZOp9iUPyWHWTuFlJLUBHRrcwtGM3/rX1PfYIY8hUO1bRbaO2pdU23Rs02NoSps5ZG1n7dD07fuSbyBa86dW9fBEZRRkBVPteG4ckjo+tDhY/1s7XBhELq+97H3rfIeZWpBGikqf9aS/b8uvzBvn16+SzA0JyKiHdFWxBvfFJpOFF37mv3spsdtSxXvm292yr49m9nQDaS+b6Tp6bUKSr+vBk/8U9q+q1k61agZW8I5Gwgi7pHEb1WZLNJlaHZFI82WSzMfFNRZPmqCQ2X0NmG3f6qd0SzeycHTS+jtduBJsN9t7zL+DQzlHj/+ijj97/qkN9Sf5vDFxcbozJ6AFYFYbqO/ntHqotvi9ZXsyTQHSdp0wrUln1l4zXX/PDRzaxtLoNRyTr5FdYklj4iSwxqzbp3ytfV+BZLKrvnX/xv+N25iHX4qTCQzIaq+R0uULfJ6+HlElybLnXbtcoEMB4fcErsQxmkpP9wz32ut/Xz94yIM7R//axcXux1fvLA5ZT7IrdxXtxil1t3Fr+sTi/HEgchmebHPE/fW6SInYuP1j+QJ6N/cbaPNGbtvkAu8EDbhxy/sbylU9BYMdzYzkfvUmf2JfsYtHySNylmBD3KM6XyMdHPOguLMm3W/Fuhb4CaP7f9/EAMaD2w5X8rf+wSLEX/uHoYpWCldupkhMuplMxp/d2za78nqWjaJPf/tIv/dLTrwc1Tz38Lvy0zb5V+vCEn7MHPuEzG9ikn5/o3ys/SJfLu8QM87c8C47sPG+ivLa9nNQOovVDXFk/8HftaflT57HllXnt2s6KtTnts2Nj3YIavrDtwuxH/Lhjze0ns+X+JaF/xJ1/EI69/vrXv/4WkDAeZN+qGHKIfK3hcxKAjXgxvnV453IizoG4buAky5LHTRb/X6CeHAItorLAwWE2mALB/W7JgvbIsQHFNZz8Ji99FpB8Vzu7oqQ9hQ/9CL5bkd8gX98LgJtIunaBSP9LyCRIS1J2DrtmQRox6XWBj1wCDvDRF3noY+dRULyAtbIveVp7TTcR77bbt1LfPbBVlj39tYfO9BvTrdJHCAt8Jfp3VQnwSgzYPJ0p7hiHOduA4twbTGxxL9gnV20UzAuU/GZX6fveahO5BEj90fcGZ3O4BOcGvM63eifJsUK/P0G27SI1d8zrzwjR6uC+pxfJpD7SdXrfB+LZ/pde2FxyW01OFnPl+yVf7AwJYD+rx86XHCeT1Q+rvGwZsbDdvHmELfyHL9IDHxfkrUzYpt11SFY+khwKrNqwfbr+bbM0bgRM/5JSvuHhbFugq2+63rlRSOpc7RtPsrnnHiHru+x4kzAJHBxUUKg9360urPKyBav5S14WSzvfqvclU8nIFoy75FO8ikyz9fRoDtJV7bLDdvSEHZHqCGyvtt0nl8JN13VeD7Pa5KnjbJSuxBlxaePiFjmssLEB7TYGic22webF8HsrBPt0m0ZjlmzCMMS/c926sKS2VUQ/uaWIJd6by85Pv2GZsSuS2Opf+5tc4gN0n4zGTQ72nIwdY1futVc8qV22Zr47VtIhmS+Bqv3FAMUL+hWPjE9MYnfrLxvr1qaXFywOrA/QBdxfPXq/GF9fi1nwjN/4bL7ZzSYjS0i1t1yhc83FFnxggbZ37hdX2TgdwTr68Ho5iXjQq4LLjlXhhkwfd72xGufGFd+tHleeHcdyuY0lO9+SeroQQ/KTioj9x0PiJP3Em92B2WsLD9m65KsVb8/14c/t2AlbFM+ybffLK34rnpqXzonT2InFr/MbP2WJG9CDJNKtNdqOP/3CL/zC0/3/4Vu3C4SFYUH3+icvX8L/xBy6piMcmi+ZW9z38iR24Hyx/h5fexaz7vyav841VrFw8xE5DvvLBuAJOWqLv7F13+HGa4N7rjnS52KUY7Bi4/+1W7rjt/WLH3xyCf3fXdV+/79/87detty/m6XXH3744VtJDaPOEDm4ALqVt03oGZZklaEz5r2O8QPBBeh1bkkiuRh81wEHx9ZRar9/siyAdP6uutYWAstikUuBAIBvgBZsN1D6HhjfYHkDjf7ors+7C2DHuwGDXKtrhJGsXh0XXMm9iQfAQnCQ9wXYfU+/Ap5Ep/GRny42oUeWfLeBG5lFcLRt7sj7iICwD30V/KqOd29alfGq4O4RbztbgfXXf/3XnwJp1xbk3KdOT2SUGCB4SISiD10syXmEfJdw5VduB7AV1pNtzYPkUlCJiEoulyBuf44LYKvrtb8lLhJ6K6/NUz6QXmx9JdOSS++XENHD2rQ5vAR1Axh5BFzJQPpvPpPNT8Z1nYLH6tXK+SXPsGCx6PoWDErn/fVZH5KPjiMVSIuH9dVeOsvO1q7hIDvij7XtVor6dHuDdhqrBJmf27a8FXw2X7vaQfj6zlyy05s0Jp9VHbLaDr/3/zsnXViZRohqu2N8QzsIxq6kJtP6uv4lVOwGOWwsdCeGdA1yb1zmGHYrGkjAdoXEirxChF0SEmTxr9WnVtfqL4Lc3LTtfjGBnM27W0rYuZ0AXZcO3LcPX+2QMJ8wtvMRcvd4i3ld+8u//MtPK389qIqfJ8cWgRBLekkffJkcHpZ4bULRla2yIfiuuMYvV0Z2YjWwNhSO3DZj/MsDGnP9NO7GVh+7HZ6Omk8Jfe3Ut9sM1u/5J9/1U6We41EcoDuco/a6zk4pWLZYar7hxRJtMWr5DJlWtvpZneNRGzOXGyzvEHdWZth5MQ1n4Jdiqhi3nGCxXAyur8UX/Rjzch+cZHGfv5KV7lZOPAXXW2wj98p7+czqSd/p0xxsnIMV9KKty8t2LGIGGSyY8Cv2BaPrz8/ThgklxB6s2VZ7q/Md+9Ef/dEne7fV3q5B8qWLfMHPx5kLevTLL4p0nQ+D7E7JX7J1sSDb9kBJeCdu9rm2kpt9/uRP/uTTb8/3l/wl8RUl0lEFiORXjOJzCgjpAlZejnCT3LVxNrC+xYaS3+4x9rWcvu8Vt+Epn157V7Cora4R69gIPzMX5p1M9bF4vT6xRWHn4BTstfErdLL9xRl2uwUCGLk2b86TZ3f5fTJPuf97uvrBeH3zN18S+ncz9frHfuzHnn6HfglCRpeDI0eARILhXGR/A/QmcsgIJwEkABgBAgxAQOBn1Ev6kS59198G0iXhN+GTnJEDATZ+qxwC/CYkrl0H5qxAyavjxokgACLHt4gh6QVSgtoGZSCzxYyO1Q4dKnis8+977RvPPlV5A+gSFwHQfPgsIDQ+ScgFMjYjgJNFENj5oyd20efGJiiZ8w0SdC3Zq6pdIt9KfYFT8px+S+Rbqe+J9+4xs2qzc0gO9ljbbAa5XfJ7UW/nXZGHDTeWAnXkute+b9tdwXf9IN8TXK18pTMEcec0mTq+frzzcOfN/EleIwhWfhuX+3r1cYnYBsw7rzv2vX7nVlA3FvPamK3EIwVkY2twCc4I0Nvv9rVEkZ74NSLOD6320ft+DxOQ8uTaudit5rWnrw3oxteKB4LSqy2QiDdyQQfGXrv5a+0sEbHanD2Z6153G/8j+2h8mygocNItm+94/mKM7Kc2JXLI9CbuVpv5s7kwhv3cOZLw5FZU4Wd0auUdVvFRK8+KCV1nh5kkU8LWd3YWdF0JtmTXNvhWyCTkYUSrbZss2Pra+JsLeCKJbTz13+fmhfx8dDFl571x2Sa+qzibULALiZct8YodtdE41n6tpoWPySAZ5vdLyjeew5wwKJlt8bX9Pt1t8rQ7MuqHr+85cC45k7m/dMUP0qk5c524v3HOzpbFN/aC4JtPu7KaS88jQMDZvVhL1xuHGou+zaHvzR882CQFLsHCTXI3cd0YQm8bj+/3y4n2vfMam+TjJt0rP/nM/2Ln4jNZVg+OiXEb23dsG7dvjNrEGcbadq/95WE31vbZvBgnfDI//7eEftuDkTdm47uLldtXbVSIajU+//IgvGLE7/zO77x/er1iXHJZ7a6Yv4UpccF2exxhCyBiYriTrhT7Wz1XwDOfdv9tnMGRs0UxqffiXjsI+s35FkdK3Evo4069r7/4imItHKw/RQVxgd5re3kCezB3bJAf3ljFHugGZvClxeVNhDveNf2Lwzemm0d9wkk8euUW052rTav6y72XG9Qnf8S72bqxLFe63JIdd3xzJHrDSfxawiMf+Z6OvX1J6L8nfX0fnfz+d+g3CAG0rbIBVcYL5BoL8JZUIWoZeM7E0DfwIjgLtpK32gFItb8AcFeVJT7kIR+yipBsYoj4KFgA6nUuZJbDS5o30ZaMcqxHOwoAwpKDBZdN9hHOTabJsQGVPgTyBbT6Awj6XHCRnAFDREmgZQfO28/mT/9bvNliyJKCJQqb5OiXrS3pWAADwKuHJU6ri86NcLa61n1qrdL3UBpBsYBUYCqhb6t7bQaCVqxWx8nK/ul3kyU2vYUAfv2IbC2hLXBK6N2DXJLnt2P5ke3Bkuy951df67fmkM/cc3ZekJ5dpXd+wVqB4fofHV2yu3a+/a/vbvBc0oUQ7+q865CD5jV92Dm0q/JrAysvnW8StSSDbSGVqt1sv+sXA7WNULFDfoCgCNp939xZ/Ych6RbZlsT0itCwLclT8luNyUZKNuEu/WQb2VSvxlubVvfhIDKXvyaDpHv1ub/h3nX1LXmsX6Sntvu+8fqpuIgoAofgKcjVhgSyPsgkRtRG12/C3zV8sdf0udvCF3s7144BBKr+JIdiQ9fXjxUl8QZuthpldax2wooSeitEjS+Z2Q+9dz19XvJl9Qge0olYwPf6XhyoLe3pT5K/xeiNGxufyMDuJLnNW+/TC/ztvZhgJVzMR0i1Leayrc5fuzJn/Iiv95lt8BW27jjdSlKa384Jk2wlvnZl3jz7o7lzLJvxvBRJvZ0ZdEm+nYNN4vj9Yh67W2y5eLPnwBivdLSYrM/FvkfxZRPcjTXOhdEXYy8H2ZgLFy8PfBRDlvOJ6fjWxuZNQmGiMbKl5TrOgU3mZ4tCl6fQxa6c0onE68bqnSc6WA5bH7jdjt+c6ZOe8wcPuy2hj3v0TIwS31azi+3Zdc/2Kdnvcwl9ybwHy/FD+FAb2Ts/h1V2u3Qcd8ju+6stxcVkzaddF47AWX6p/XSn/973ILx+/rfz/ZRevlPBoN1LflElPUqW67/3a5tixvISuu3a5QyXB66diDfmGA8zR2xw/Y09d+7G/MtBxPfNOWpHLnD5K07AVo177YQt8e1N4uuHXnb8cM642db648YUtm08nd8cNT/P/nv795/dxKfawJu/8bJC/07h73+2juFk4AK7Ywv8GaPPGdgGzq4LJADGJvILqpxaYFgwVQy4BsEpth0EgaN3DUfsfM7ovI4hA6qTnFcyvo4l0RAYtcfZEDrjXYKwgWedEjkQpDZgCxgbpDn9Tdb0TUbtkOGCimC+wAlc9PuICGiX/neutAXYAesSC+DbsbWdBf9tx7g6H1FdAmG8xrN6oLcIdgGxrfcR8YKtLVYFpe9+97uvfu3Xfu2JLGcPVcjtMADCko3V15Iwdm9+6G7nDjHb+XeswLsPvYl0FpBtj80+d+t98gmkS5q2bXOjj53PS0aNk8+6V09AqfiBKLDZ65Nru6uHJVRLTgXcJZra7DurnVYKfNfc2eZr2+9WqgV25PDOwfqQscCZtZ/6tQpN1pVF4t68SEAUAXYeJGv123ur6fXdPEpYm0fbltfWFRy7DnZZ7a297Jst1n/vJe9Wa/mMlU+YLjFMBlu11xbqL7vkr7WTTmr/7mhaPdtG6Gntkib3rdceWZM3Mpp+4FWvnRsh9jNjS5K2GIDg8VHYWBtW6Gsr+WrPLiRz1HfZU3+SV33VZmQ7HUgg3UPuCfLGwd52d0vfVbCpj77PXvvbhKaxrD+aYzq3ZR8ZR0qtum+ibZ7tamA7td+xdJkOYHTXbqFwias41nWRw2Re+4aRfKJXu0L8kkLtSxz46OIQ3XkVUy+2wjjEH7bVdnjdcbYNi9kSDLObo7FI5jfJwSU2Vu481Z65upwIjizHcMw1Pm8SsXHUecj5xvjFJX7C39jOfmYHjxKAe52EYnnd6hn2+X7jOSzdZMT8pq+L3TiBhGk5mjiwPFNbfAFPWizYWLM61t7GgZvYLff0nv61JWat3h4lds4PK1qd77XFhP7zh7bSl7Rnc/GQnmyfD/n5Oj+jK07wF8V+tx3hTZ6P4adJNwnNL/yCQ+f32Sp618GSxqwf8TY/ggvtbGy7fbcGdJ98CyC9hmnu9VcgNUd8F07R23Kp5UL0bm5W78vvtj12sPnG5cBsRJFh29cHmZaDsJdejQ3vW3uFv8tpYDGbhKdkwbE38V5fXU7E//m3tulz7cR4epW7hNvFrmf/vf0Hz27iU23gzV9/SejfKfwpoV9Dyqh322LnqeABEAAs4HEcK2wL1LWXYy6gLDhvEOs4J93EDnFj/PoDTlb7NxgInPULJDgXxxR8ABNnzzH0CUgEvCUeNzlGDIDABvYNPOvcm8TT6zpy192Ee8ezuhZ0FlDJQHcLRuYBGD0CnyUPfQ+wth0EqnYkSnRJdnPmOjZBfjoRbBBDchuH5M187AoqEpj9tl2spL4V+raQ2U7d3LYNrgfk+R34yHfBb4sPdMMOySfIXKIApC8ZIpM5RZqR/YK338pOnv3pGmQamdwH5K0vbpDyfpP+DWYbZPmbLdwlOeY7PVVA2J0X67feb/DZMa59XOJJHnZHJthjBZB/lYAkm9V5c5le0tG1Cf2ZE/O6Mi2Z5eO2aBvT+n7n7wPVOqd23d/vmk1UwhnbrfnOrogXiCVJvcIvlfjVQ+Su+YjM1ccm/RVfrLDD603+0rOiJ8zuvPTXeWxFwcLOAL6uP3EBsdAHIlR77sNUmNrkvPNgVOelM4W9+lJk6Jp0rX+Jl50Dt2hhBXoTiny6z+mr813TWEsI2Q77TjYFvnxQASmZ+u/7SHt/diyYLzbY9cnY9Qo1a6swY/HdSjRbWyJeu/SVDhRJkp3NixnJ2Dmuoet2F3T/v/bFNrtGklkhBKbWp1sHyK/dbLDEoaSFDaWPvZaNJZvdEPCKrbGp+uITfWcLvyRDrGMDkhVxnV7WdxD6xmC+3RJhN8EmBjBd4rRjMVdIP74Cx/teIeES8Y1tzpc83uRnuYvr8BOx0FyT4RZM4OnyJPr2ChPh3ybMXacwtHxh48fG840HdL6cSp/mkNwwh27JdGVZXrp9Ob6FgI0xO9aNAfiZOTAn5m3nyLn1wXbJu/E222/BIJzpP4xoXlqFL5736vfciwUl8SX0Jcf5En02dvxZQs9HLD7Vv+L2xRC7U/DsXnEa+LecVpwIrxpD51T4+/mf//mnhZBkTsYS+vDMz9V5YO7mAMtR9aFotHO7nITOH3Hb5ZDrf2Lu5ZJrN+Zq/fvyAbbNz3A82Cv2iFGNte9gDltMzo7JNTaXEbuSB64sF3RMW+wNh962XAffP86+i3kVkJ7995LQP1uFn1UDTwn9Ah3w5TwZFrIoCAjYm9xIrpcE14Ztil2zFW/B54Ks/hUREJpN8IFEfTq+yTNnQGoWgLv2JvmCqcAVOHI45Cm5BG6yOx8ALXB0/Vb0BIat9EuEfUeOBXnnAB/JyeoDaKjUIeZduwk9okJOelmSYkwb5Mjl+nu+AAmMAJwkBhnbxK02ybsAtQn9Jth7LX0b2yZn9LSr9AUoT7vv3FbC+xmWHpIXCBbM9kFway+SwCUl5v8WtNaJlzBdcF5S6356W43b4sY+O2+T+sbrqc2CEvtYwmkOr13ztb2294hESYykPhnyg33GwBJFejb3Aig9LVmiww1e/HpJG7tFYNwv7yd1bLknr8/sDJngY5KVldV3azN0wKfIaWxdI5knY+f0nr4QifAO1tW/3yfv++zM6nLXZv/+m1vEquuNXXt9zla7D3MxzG8ZS6oQ6vqRhCl4rt06xtZWBwobi9HJv363JLfzJQLpqbYQ/ItXdJO9b1LTmPb3wner6eI12xZX6kehYfEg2+0/sp0urCCnk2waVtVeK1B2ftRGSXB+2b/CQK+tXjU2K/IbI2CZnwOsz/47bqeFuGVuLrbDV6SZrfEt7SkgdH7nunXMbgPzZl5gqsKH7evso/b5g5gh8U/mxtQ5dnT0nXnmcx4KyZ67Lv1IaBRQ+P2SW3G1axSCboxPLskKQm+c9aON7d97t1XR3+I2XxejFjMXt9mdRAZWJMPymou59NorbkTHi8ebZHRcgscmOpZuxOXlHqury3Uas7la2ZKZXWyMw0XY5sq/cuuH3Px9iwzL7WApnZpD+tyYBa+1bcyu3VdcZnmncZKdzV2eS2+wT7+P9HnlzF4aa0l8ya8H8nYsrAhTSujT87e+9a2nRYX694C5MIb91nbyi2d+FSKfav5qU2FY7FMMtkulgp6kfn24427lUzDtmnRTP3h2x9pF8BM/8RNPiyBhZLKW1IcXydt4FMRW9p3Tyy0vJ8XJN4G9PHh9Ye1MzFncXG6x7+HB+sPOP79nN7Vtl4NbdjxvBP6KZTDPWDbP0O5ix/qw7+3IWxtdXtZ5uIo4wzf5mLHJNZqnl4Sehv//fH26hx5YbbCQIKi0SeoF1gXkTUAZIcKrinUNXFX+JmWIFqDhTMlziwDPzzEAACAASURBVAX1kWMgKl17k5UNYkDIOIGPa5BcD1hCqLxyaONdokk2euu7wG8LE4K6gLHJtoDnOyRrg45xCgDJzdmRFwnVOj0gkEQAvkuMXOv8DagI2gIW2TYht6IDPJdsmR9Jh7kVzBcoN0iwT0nFJmx0ARi1VR97L30r9oJmga2tSd/5zneeANDWVPfSPyJX7Lk2zH/yWmFkW/RDx0tk7rG+KzkocNuqXLHBk/eN28q0pND97dpb33oUUFa/3i9JQrYbm9+/7Tx68XRcxGjtiX8tqZVwsAt+tucuydr5Ncfu71NkcN+6455+X1/X9iX4gvpiB5mWXCdfOuYPfJh+9Y3waWNX7PmrVZVsrPe2lnfNPhW8trqmP9v8ai8i1V9kYosOsMfPHdJl7bsnXxJg1XcxWILWXNtO3Xht/6cDr6sferRysbjQ+/pTkFBYgBcIJ3kbU302PrsT9NXYrczCL6vSF5v0k8/6lYb067ze108JffJbcW5Oep/MigYlfLsroRW02swnPRU92dqGymdrU7LE5zoG723xTsfudV3s4LONc7Gj9l1rPuFk59nJsYVP/W+CaBWUbmtjCwQSBTFPnIdX6WdX8zu+SfjFGbZeOztnS1zpLn3zJXwCRrCJ1Qni2qudCOwJuZc4KOLB5o6Hp/XJThF3Oz4uLsGj5UWLl/TgVQzYuLHc4vIMOhZH6GL5V8cUahS+zP1yHEU2ehBDt62dO8f5NNlwk+Uh5Fr7YmM3jhiLdpY/rrxsebmMtszDxdlr35tci0WwcudmY+8tHtbm+gusX7s0pr7DXYyrfvNrW+3DmbA52y/xLaHP5lpM+Lmf+7knv/3oo4+eVuf7vl1Vi7G9V1QMd9y6Wt9d61dV8KvkrI30yFftMPLQx/qH8QoucC5/VehpLHGlb3/726++/OUvPxWNS+STtT7iSPElhdDOF0PoQ6F67UmiKabDRj5/7YqfS5DZquthpljoc6/8YLkGf3ds7QYnuPbOL+yOE6eXK7MF1248vH4oBiczeYyP3V+5YDXbZpNdnx24nkx2mTXvn0xC/w9NzQ/G65u/9rLl/t1Mvb+HnnEKpIIAJ8thJFIZHDIK7BgnYJWYZ3zrwNrdlSkOx1A3uADirSYD385Xta5/5GGD7wbZdRyAzmk6D7laQiLZ8Z22OSgCeQPiJvRI0waNTYDoTEDrPPoFWvpxDkAS5MnD+QG/+en8+rFrQDuIkHle8iE4Pgqo2gWuxs9OgI2Vj006t8jhvCVo+qXrDaa1z06s5lwwp+cSsUh4T73vPzCUbBac+gm7fnO6pADxE/jII+iz262aNqb0aQxLPC+JY2f8YeexhL4Ep//aKuC777fPVul7rZ0CtYefrb8tIRJY1v4Xne/xDbrJYUtuOk4Wwch4l4wkI3uWhPh+g7LgqK0llUvI2LYH/zSPVkwlDla+tWV+emVz2mT7G3j5czLkK1bC05ukki9Jrs29dpEiiZr5Ma7Os9LeMYkMe2W/+0AyW9TdP8luVk7Ymny11TX83fg7DhuWOKQDyayiKlImgUD61mdro/EhbnAxuawApffIKKwiO/+FuV2jOMBO7JKx40Ecqg0YY476HPmFZ1ZUasNYGqMVek+R5kuLzclkazaZ8r/GEEFvztrJ05bTX/zFX3y/m4UtL/YgYmIR/T6Kb8lW2yUCSxY7t/G519s9+I1Hsrsxi67r25zrT1EpPa2PeiBg7W2CcJNBq3HGyN4WG9m+wkXtJasVQ3FCguKe/vp2K0Py8RlykmUT+xKibqOiV9gM6+CiAgpMCusrzLinnl/oYxMFcuAKdL38CFbSKwziZ2xasR3uauNip+sku+IjTEtOmLZzdNn28pvFd7gFz9hb/d04tbGXbZnDTYCXL9zCxOphky44YL7WjpZvdlycNCZ2QKfkNgaLBLAR5+qz4pZjG6cX46xcrz04d3lOfWfPJb7hXZjVKn3ntiMlW8sWk+lnf/Znn74LP8KVXlvthtkw0VZ6z80RW26s6Tx62wSeDdYv/7AwhePB7Nr0QEvPzumBfd/4xjeeblVsDBUkPIHfA/z2eS9s6XL7LTRazMHHjAW/NadrV2L12k3X7fyyty244O/sglzmbTkkjsLW2eO2h4PgL3Ke5ePrbzAhvdQOn+GH5qDP4SqfXPvT1/KV1Q3d1n76EIPgQ3EuG3v239uXhP7ZOvyMGnif0DMmYLGkYckywrEVWUEGkDPmDVwLxB3PQRi5ZHCTHYFVm1uJTjbGvYnvxxUZVq7V8xLvBRKAWD+c3/ZEDgqsgJRzJZv7/ToowJEYaU+wF8wA0FaWN0jXJoLLobciaUeFeQWqSKc50v6Ck3n7ONBmI4KR+TdOic0SHeca3wXTtbtrR9v+Bgz2A3x3Lmqjc91LHxHsCbMIbHrofrYekBcIIpiPnnjPdtdOkSLzfJMf+tw540ds0BwXxEseIgcR+IJyAdXKj4CGcFhhQlTYjsBEFnqj6+3XNSsfAhdZ2e14SJHVL/PD7gQ7+qHjG6w6XyEPeWVjrl0/b16TI91EnkpE+uxJ6kjuFhvNC1tcnfM9SR8yaKW2axEmCfSuZGwhanGBv/TKr+vXFuXdqpwMVvbtxGgctkd3vZ9QW0KfbJI788SnnAc/+UG67r1kbwlAY5acu24TewUdCRYb0vbKZpW8c2tj7zGHh3TDdjbZ0aaHPjU+ZLS2YFb6R9DMheJE7W9xsmtqI58qoWPnXm1PTx4Pf7RLo10yjcXuisbXv5/ANPf8wUMEFZQbD9vstfMQsL5TyIn423FhjozVg6zgGJxm34uf5jI/6LzksFOEbTbu7K3PjSvdwGm+dzGYv65vJt/iSWOjtyXKMEERAuG1Xb/P7vFlI/BqY2MYUiLe+b/yK7/y6sd//MffFw/t6Fj8cy1cVigKT+uP/sS/R1gm0fDdxU/60K9ii9jEnrcdbcE7BUWYLU5vorzJibbEFTKZc7pb+1ifhf3bD1/SD9/YpMW8wWuxdpPy2maffb9FrpWb7DcpMmYyXn3DOYkSX+q6TbS38LS62zj0qG9zYmzrx3iqBExcyW9L1PN9t0EVt/1aTW20mNCKdzooie+7VrwVQMUtscZuNCvncN7PaoY/8KNr4Fbt4y18aotquHz9FWf29rHehwff/OY3n37mt3MrOrhlQGLvgbx4vwWHZFQooceO0aGEdG0RhixPISP94kZiyibAi1PrY5J+Ng6f9SNm0QP9Lpczvs5hD/W3XFbewMaM0Wf9bNyFpRv31oc2D4Afxtl3bP8W7hujRahsIBt79t9LQv9sFX5WDfy+LfcLrN4LXhfsOdImjBu0LoHKINdBEJ3at2qKWCIlW1ldAreOxOE5B4BfWW6gIPMGtAUMlf2uE6DItgER6Fxi7bOEh4N3rfcIxyZUZAaQSMcCyE2AjFtfN8AhSwBT4QEZMdYFJcR+yYViCbABkhssETp9St7occkGfS441/YNAEt46M8csEGkY20OwYnQ/9AP/dDTPWzdA1tSJJAWrLpPrN+md9+qe+pXLiAv2Agcjku8EZZLjFcuY1hikTwS14hC5xT4bZljF7aB9X1EVfAWLOljX9d/N4DyoStrn+0IqL8lSbdKzYbZp0D5iHAhX+lqk/mdU8nH2kB6iTD176fE6J9Nm9MlnfyMLa+fbQLAvwVMybc52WIBO0s+Y12b6LhkreMRNNvAt3hZH3yDT9SeXRf7c3CKdkuc9Akn+BL/4aPmhR93/s5V9qNIYEydm35tRzZvycF+9N9r7UlY06FC4mJfsnd8d5XQd+fVtnjQa33zLfiU7J4xUHt2EyweGlvHEN4Id75Ef+km3dNF51oN93NuJfT6aK7SkyfP55/iVX2UlLft1u4FhI0PGqdxJLcEdf1p5wz5W1ILA7TXXGRruzVXnNO3e2ZhgGS3sf/Gb/zG+6duw2fnKYAodNGXnSuKDnBevOu43R21xTbYKUxmr31vezDb4geKErgA2xYT+74CxcajvqPT3ndOc9d5u+0eTm8sv3F0Y5/zlmhv0nljlPOXkJu/TSrg1cYx87vJEf1ue/Abvq0/PSKTyz3YzsYAmLjXbiIIP1cvEglzor193YQLrm+cvPGenGz/xnQxgi5WBrikffO18XB54XIXtt/r8s7laZ2ffYYJfqauV883KZnqv+s73qp3uJA/2Wbfe7oO5/x8J7zRPjvp+tpvbBvnwtKwh+5hmLjiAbp9phfxXEJf2+Fjuxe7fz4c6/zG4OfqWqW3uyU9wlh88PI49gO/1+59xzfpYecaD1875Gtro/CA3demcfYd3FCQqT0Ft+Wpy3+M7+IhLKtNcW1tmL/DN3YHw/RBJ+ZMG/tq3i/eiV8KgfyiPu04irtWjHn239t/9OwmPtUG3vzVly337xT++itf+cpbhgbATcaC3CYDQH0JBKNmaJJ3xovobACygrTVsNpGBACrVbL6c03nSaQkHcAXiAgOCyS+2+Ryz0dgBWmE/1HA48AC7gY7TgoABaIl5oKR6yQMAACQqQ5uor+Bb4nfFinMQe1tQr5BcQFKO1sE2EBOj+yETWzQlQAlB5IOIOkW+G7x5RIYn+mWbD5fMrKfydO5kfRW5nvSc6v0JYa2WGdfVc7bdt9rBNmKDtnYgcDBHgCrMW3ytHpaYFs9baDreDa+94vXXomIbaLIBMLc9QXt/umKrDdQLBF1jv7XdpcICXquvYFbgrKJanoln/nnZz6z5SV9MCFZrv16vkCJlN/gXbxQfKBn313Cu/NAB3ADdkkSk9k9i4uF2mb/Eh6FFjt7+Kbkjf+RKWJmdYUP9dpce+Ban91TueSp95JtBCZ5rYp3Hf+VOJrr5KdfCegSCAk6EsnmumbnaHG1McMT59nNVL9WinvdAtTaaN8hopJCSSS7QXR3e7zxWLlna9qOPHe7RG1soaU+dm4aT+c2555h4DaIjimeNU67Q2B240e4xSdxga67zmoRckjXYhisRyqN23ns0M8AXp82j8a+iZKYmpx8LGwJF+u/MfMj82WFLR27R/M+CE+8EsckDxIHMXoJL99BWD3bgB/Un1UnY3+Ea+YUDomZbMA4S05K5vM3t1bBavzmUfubfMLt5QDLc/TNJmCqMe5cickbVzaO3gSlfhYT+fLKZKxsSP84F9vZhHdvT9n4YX6MaeVdLLxzukUJMhrX6kcxyLGVuWNwhh3DzLWbTQQVvy7fdJ05YBfLDcgAz7S7yRI7oNN8qEWCeIQV+uy+IqCt9l3f4kELCVbt+97DGflhCbRbjMigANB3yYOrsC336bulJX3Wdu1YjLAVf7FFW43DA/Zqux2MPbQvflSbyVhSWEKf33goHjzYXIE9iDnscOd9bYa+7+sm9Ob/Ed+WqOOP5sRnfsY2JfNsc20Cj+sYDtz1sIw94T3sZ/GF3Gy1/sjSa5/tgnIOmRdfltuuLW5RRIzdPGJlSe5P7h76f2zafjBe3/yVl4T+3Uy9/upXv/pWpRiBWydkQAsOwIXjCEI3CCzRY9COCcRLKAU5pAaI2CZU+123iS5nQJSQX0FqA8QGhwWRTbSS4RY4EH/fbcDa1QdABlj6rHrm2CbtZEUAJQwLVMa8QfcGq3V8OqRX5zoHiVliQBdbfFCNFBCXrOz4AdjOA6J9E3qA3LnNy1YstbmJw5LcDaxkWTKwNrnkNkCN1PfQlwJsgcvvMid7AaygVVJfQG6+PJRqAxZ9bEK/pAYBZ+f39RIJ87lBqEBv+72qf8R7fc+TcK0wFnQVvjaQ6m8J4gZSY9uAtiSL3ZiXm/xaCTMvEi7V//old+/5Oz2tHbJ3tovY1VYJlJ/xkTg3pxIQJDV5rQ5vlX/xRrAU4Lfa7VoJs5VrRNJWt8UKwToZGyts6hrJPv9Hrru+tmx3RyDoJ2Lmmt5LvHc+3HrBV2pDkm+M9SdRcx57NZfmzvfpW8JIr+ys+dpiQ3Nkfu0oMEbb5NOD3Rqd77fh2SkiJYncZ2L0nb5r1/zQTd+l986jT/jMpvNt94oqPPVd7dmmLublZ54q3Vx40CDy7UF6fgNaIl97ta2fxtBnq9lL1vbZLIof/GHtgy2x003MFH3WDo0Xsb6YzS4VrHxGVq10p2P20znJq1iCnJrPTbD036uiqF8xaN4VeNa/2bNCBzxcPOp83ERSuzEYrtB5r81Df2JPNmB13v3F4hyc4ReL95d4b1IOE11vXBsjtWlOfIZH5tareLFx4iY1O+din3bXRuhwk+eNN/raROcm1s0LnNHvjbH8+PIPbfl+x0ROc2vVdOOR9+IRW2Gbm9BvPNmCqzZWv8Z9219utmPdOXJNscgD8ErouzacDT+ys3Te8bhG35VstxOwc2xTFytrR5whQ77SeSXdMDcMasHBg335Zudl8+Fqc+WXPfggzlKb2d3GzNrs/4tf/OJTQl+B4ld/9Vef+m0sJfU9syLZxXrzsHbu/frAxvPV7drD+hwfxwm2H3pvLOnNgh6sggtrR+zvcpTlP84X+8TCLfY5B8bDFXZx+SHbwT/WD4x3+1k+XFvLW/gwrLm2v7ZcO+ml+c9Onv339iWhf7YOP6MGXn/9619/WqFX7fm4BJgzXuB3/BpY59mmuQE0w6wPRHaTL1sCOZ62kbkNKAyeg/R5r+dcwN+1myR673UJ8ga7TTKNZYPMgtoel9RwRgRgV5RWr0AKOEr0l0AsiTA2q56C9hYrEC/joW8y0aMEGwnYAgASdQnLkoQN2tpC+C+ZAMIbPHduF8SWsGhnic0Gkk3unNOx7DAiXjJv+70KrOp6wavfXO2zIMlG2aPkWFK/wWDJJ18wtzse83HHa14Lsn6bvjEUUCMKdKa4VfLVXHq4ljm/frqE5trsXnPPe0R6kNEdq7EhKZ44Lph6tXpNl+wQ7qwfJ2e+UFuSeuNOP1YtJKZbZEFcliDS9fr02qv2+JvbHpAIREN/64/JWRJhxWsxy5wpTNanFU8P7trt14K6lU5zjEiwWbJLrswLORUH0jmSiwjRrQemrQ/mI9lb41mcUIDb++7poO+2eNF17qk2twon7ltPFkU/eNqrRDiZJPHpk+xbPO0cCb3bJBQIXI8Yw0c4JjaJe+mvcfuZIttZJcC23ZfUR3z5PQLGTrTvoUfr//Up8VTIzb636NV7scEOjhIB5BtWI7aS7No2dvPdMUUH78U5uxOSz20GCiWS/ObXfJHpxiHj3xjTNeEVPZl7mEjOXuuz8XWOGK+4w3ckbHu9BIB9pTeFAfJL6P2UVzLVl18/4Ou1W59LvhsnPNokgP7XN+AMWTZGkXk5znIF9ifpWczaxH+TYPKIdeTceIIXbMwXR80hm9nrer88gL8tr/D+xgJjxe+Wwzi2fdaOIpvCwerGOMWoPitEwZfO3wcrbtGZLunY+JfDkHnxc8/TJy6UH7Zy7gG2yZG9Z1cVi9zCFM8ImzrWk+IV3RuLuJbfuX+9Phtb8ksi+VZ9wuyONV7b6yXufd97D6/tNX8wVuOzxb920nk+2n3z/VuNr63k7kF48SG7qlZXyw2WG10+sbx6eZoxsk/6XU56+xADYA2f0ef6JAzQPt/UD1xOt2SxKILj0R0fqM10DANghM/8UAyGL7UnbsPUlXnxpfP2u21TnMbP17ezqWRrDNnbs/9eEvpnq/CzauD1t771raffoV+HA2obpCQD64xLiJDOTRq2mr9VOAkBQ+f47rHUxgY4JA1ob3DgfLsKw8HJhSBscBWcFgzogbwCoGC3pHEnbfvjfEiFgNb5Eg5E9gZCugc+wFibdAPYalMhY0mK8xZk73iNzXUCGGBZUsMW1g7u+MkO5BBXx5c0kesGUEBJVp8vYQHaSxyWmNXXf//Tf/rVH/r3//79b662xbQqd/fTF8wEhYJWq/Q9zbqVuWTLFjtuflYOoK0/c7Vk1XWCx/rF6sn35qJxlex50nw27b4850huFYBs5WMjaxvr28a7Qcg1ztsAs0HTXF+y6PrkRhh6L5Ffsn3JFJt6NLe27kd6bOH1tHsr9XzO6vkWWuiA35OJDq0aJr++uqbj9bkBXQJnyzG77njX0knYtDbveATLii3c6nPn7kp99qZgIcGhd+NJZ9qy1bs2JcDwsXatsnXtJmfp0W++b7sKE4iVRA5+uVVg7Sj56nOf2kwG90dL0ug0udKlpybveYt7SK1iySbOdF//kWe3pljlT0+tXFkp1u4SQ9haG61Kuc3CbTfGkfzJnB/6eckt7vEBiXb9hiONr623u2IvRknGk1vChphbbUMGjUWxLP1bpVP06RzJM3xCUpNjfz6RXmuDLdEb3L1FeHbLF9gIWRbTbuyhq44rkiavPvree34pebu8xLkSfTELoW3M2mjcEp3aS9etmN6FA8nxFow29q0PmutNwpNxkxK6cd0m3xePjW85T23jWbjSEn261v7GeHKJP2LuxoaN+3ucTfJTOjbnG9MWn8S95Rcrt/Fv/BeDNv4sN7uc1He30MG2cKvlSRuzNw5fTDVf5DSXrofprah7qr0Hl9r94da3Fgw6LztvlTscKOHni2F2mJTfNsd8GkYkJ1xPLs8T2eJKbYUxku3Os1q/q/NwJVzfZwely9podT58qgCRvntIsIKc1fnlljgwXn95Dxtm0+x4Oc7yumtnYon5YSM4yeVS5ny/x6834WWfixnsaWV0zcZE/ICOlzsZi6Ls5gDahbGdC/uXby++wW9xhG0/8ova20JY77Ozngf17L+3/+TZTXyqDbz5yy9b7t8p/PU3v/nNp9+hB9aCA+O/xIVxbUBGENYAGe2CJHLNcRboa3fJzRrEJn+CEbLMmdf5N+gCwm0bOUFUFRbSgdU0498A4bqcFHhtAF2Sk1wS+g10nYMoXxKwgAjszIu2N1lzvtWVm5TdwC8wb1FmwVAA28BLz2RFFrdtMtGVuesaxGjlvoEdqJFl7QhZWpDfiueC8B6/slj53qReMK2/iN6u0mcHBU0JF90Yj2o6+6IfY17ysza6BOrqUMBUuff75yXsgfXai+35bKnv3et6x75kkB4l0/zpArBxknEJ4uLF+lpy+xkcyWr6Sy540Pl0tPbKlptDSYotgum48XooXp8F7s4x746z87uye0kufSNQXV/f5is7FTQ3cV9M9IA7fs1e+Biil5z67xrY0KsADn8kq32WDCta1B4y2DHb4K3Gdk1zkP5LUq3w0HnXpMf7bIZ0ZcUY9iw+I58SP7qDoZJuiSWyZbfBkjcr9J7yz/YQmmTb5wdI9hZzmxsPlCK3XSD8xBZsxdmu95BCeoPfEe/GG9nm95sgNw8V/dKdfnd+ttDS9TC/48mRDIh+46MfCaqigaSq4wodyeWJ+Ej6JthLdNm+uWMXjR0+dH7j9KsCtaW/jTsSGQnyEkuJFVyXqItTfX/xH4b2qngvTsICcZyvuEai3nHzuQS5vvpsZ0Of8xWrma7bh4XhI/ydr4ini31wjr9ukr6Yz542kX6EnXS5PGOv3cQVVm9MWT5wj5PbOfyGLs2ZueZ/Pov52+7GaGNfGfgoDBa32evlS/pcfkFnyy03dup3bUZs67X5M6d0ufq9cZEP6rdz7SrdIkk2Zat9/q/InG2FYVbG+64HzCVH2Nuun3gFzEn+sENcr6/sMVzoj+56tVgA58KUjlmh31/jsSLf6z6npPGKnXgKzlMS/8EHHzz1a6eBImQr8xUjkltBnmxwjS3xxbXx9ZUtBjm+9tl7tmMelossHmwesOcun6THjTdkXTxiH+vHzlvfvYU18u65W3zs2l3IvD7WufXpGvxr8Y7NyzOyE5gJ9y3mwOa+D7e6dfTZfy8J/bNV+Fk18JTQI0AZGiDmqACSQ6+zLkkHsoCbITNuRrpOVX/rMIi/Nm7FbEFaewswnGOTff0L7BtIe29cHEUw57ALQojPjnuDAXDoVVUQKVqQAHL0Tm5j2sC6xY+VyRgBHjmdr21AgSB0Hb0DUrIyQnpeQoBU+O4RiUDuBf8lIkiE+aJLY97Ef4F7Af8Senokv7HR59qiwNbKvKS+oAYYC149CKYtSwWz9OeetCUNxqYvyeSOlc8sSX0E2Jdg6Mcqsd9er48SdvfodV7n2JLe98m699PfwMvu1w/JuYSPDWyS4Bry3rH0vUTcNrZkRDT4FJtld9sO+az8CIw+KxZYnZfs2xbtvOZ5bYbdr+yLD7bbd8xOgPTCR3qtbdvKJQbOl7gIrGEYHaQXSRmb1F46UTysLclJrxKL3kv+I4G255t7RSUEyTx1vLFkx+30sP2y7/suu7I6Ti+d435OmKJYIlk1VtfAOwWOxiEh7TXZxRHjV+hhs3BqsT0dmpfkRHAVaBSxzJeiinFaMelaD51CoOi941uYQV7T125lpdN0Fj4oLNVH10vEs4uNn/li10jYydp5En7XI269uq5+JeDsg474KHz2GS7AEfIsLpOnueYnbLfrJMTpXJKM8Nu5IkkzD+yBX/OdjW/JyN4733fNR2NGWreIQD4yb5IrYYdTCkddb1u95H0LOp1vfq0+irebMOJB2t8YTZ8bu2DpJrvaXZwX5zbR2WPsCB4qCF1OhE+sXNq59rFx0Hjg5I4P9uAZvttYv3Fl7Yp/4XPaWJmcT/blBNtn12xRRZ/s2dxc3oTDLU+oHcns9mH8YkFt7nkb/zoeXpTU5zcKB561U8FdMt+59VlyXELvuQ2KxbVTMQ0eLF/zzJTkhFv1p1AJu2qzMTZfcEj8X+4k1ihK89/aLplvdd7KbpjkVqN9npBC3RY32Rcuj/us7XcOXFt7xJ+W9/Ody1nW5umJ7fCPtU3vl+vAE3iDu6+sa1fb3h2P8Yq37Dc8gaEK78Yuli6esDn9Nm7yaRs/7rOCP53SgbiYXdh197JCz9r+/3x9/Y1vfOMtMgnkAAUAXDK6ALgBi8Fu8Og6CZPgt2BcW7cCtudtQr/JMqIBdAX6dUAOwtFyMM7NkTh+MnAq4LRg4j3n2piNCQAAIABJREFUpA+BGkHZZLn+N6le0q2/TWKNe8fPcYGQ/oE2AAQsAtoWTZbcIYCXGC2YcAO6WWIh0dlAj4CsjewcS7bZSudtEkxW318CRbd0hRRoA/Bt4QTxNR+rg4Jp98H14Jq23vcZuSoIu3esAIc07qqkgLTEi9/sfO64F1p2fOaPHe0YJW0lGO4VVjVHniS5iLXfy95EZYOpcZJt/cv80Z3vVnZyLtlhr7UtCWPfBRpJvfbXNlY2OjS/jcm/3QgCmHuKN4m3orG+yjY2+PueHcInhQJjQ7iMi3zp1mrhrvLWR4So7yN++kYozQm8s/Kh4MgHrZTzeT4dYWzLd/aQTM29xF/yLGHSR6tDnd/3SNMSSdtAG3PnKBCYK7pJFgUNRMWD8FZf7Armdk19LLHTF31JwpfkpMc+d30+6cnym9CLLb02JgXb+pYI12/f0W3jEwci41bKkkmS5/kJfU8nvSZDsnivHcS6OdnkpQLcJrZs1fn113joyjxH1hu3eJTsyDRfWxte/6w9BS67IDbxs/pIBn0voZUgwArts2NFJcR1cYNOxHX8QdywKwResYUl3Z3T/NuW3DnJpFhQ22T0KjGXfHSu+5qtnsIdWNC55kDsEReNGQZukrQYvQnEcpGNr/Rz2zIvywu6js3B4a5XoCIXeXdu2QuZFgfJs0mFAspi+fKZG8tWzm3bNTCRTGtT6xfLK7QJ67YAtO/xFm1fLrf+sDFq47KiTn0td9ixrH7oRXE9n+x2PTiYjbpvvvmx1V4xKfsLL3Dr2glv/PM9ONZ43W6FF4hzPegMbvt53caBp2fHCpL8JPkVoiX0YmS7CErow7r8w7MlGk+r83YV3CQTXrFDhTbYLe6bA7LwgfWrW/hhCzjutWPzsX25Bnby0+XNi0G4vZi7Pqa/5an0dfVAxo6L82RpXGwfdrM93HHjKhnscLv8EM+EkZfPsdlsJdto/p799/afPruJT7WBN3/pZcv9O4W//vDDD98iVVZkBLoFO6AsOHAaRPUGFBMKwNepOZbvAMAGPwnxEgZADEiQVHJypq4BJojWJrk3qHBGzrTAsMCCUG0gJx/n3mRVoHL+kgEyb1KlX45/g7JzF2AAnDHRbW3sdzcIA6UNAM6RMAKeR4F3dQTUFiCXEGxwTl90ZJzmhh1c0rRtdU7XbwInaK6tsM8tnkgS2uLWf0++b7Ue2XaPZav0/f6q5M1D6eiMjhENxH3tyJjY6ALcJThr/2tvJW0F3ZKyKvXJ0e/Z5p9dg2x0XjKkBySDnjcAbFJq/oyFnOzI3Kzcd37YGAJyk9++t+3VuPiQuVqyRqbGhcDYVi7Z7LPt2B3bFXb+Zj4Ec3aJzLFzpLbz9r5F7a6t9b7jdhHtvcvImaBsCzgbkMDol22GuxJO5yZjsuSDVpHpt/bdC6ngI8Hpmr4ne7Zcgad7PpGB5mCJVOdvUuD7+qPvtXlyJWsJV9fCD1ghDpg3hbEtJsHnSOiSPrZGLxJZGO7cnauu8VA83+94lyBu0t2WWOS68bgHW/HALVr8iv/ZgdE86c+8ilnpwj2uWzDcopV7XsXPrpG4LakTV5BWuksOfr/4vMkk++1VwUKiTH7+p41e4anv6pOtNDf8i/9vwqioJPYsD9h5QXIlCX2mi+amNitiJQMcppdNztwnX38KVJ1fG3720zzBXTGh41tw+riEfnmJ8ewcGevGA9fUx86PMd7kh49vQnFjxk2+N958HMcwJufe+Vj8fcQ7bmIvSSGvV+O6GLf8xrnwONlwAxzC+Jcz9N21se1v29v4shyV7RmPJHf5aX2zQ/r03Jbi8Oc///n3tzKVBMO2uEQLBI29Y8Xg/Qk7BensuX7FjvpQCJEE9upXeOyiEUMbM9ygV34NSx2Hi/qj+/jOV7/61afiRO3ZZp/cLWZ0H/0+hHd5pYLqxozlrGxaDOCnywvNzy7k8RU6tztDe4t9fC28XH8Q65cD0IXCH9tae1kutjwMdhqfOPLI5xYTNqfZZPwRv6JHdsf/+IWxkmHxQIyG4+kq22gOn/339p8/u4lPtYE3f/EloX+n8NcffPDBU0KfoSLREnpACmwRYgkZcrHBaAMzZ1kH2rY4slekbwFhA9A6wAaoTQABPzDhHDf536RygWETKv3p6yZngpfrEbZ1xH2/wdG5QEZitYBMrwhU3yGN5NT+JebI1o5hSRuZybTAtaRtr9ngTReAWREAsO65O6YFPOduseUSj00EyahwQ/9WZtiRPgAqoJawWKVv+31JfcFaQPWAvAJb7+uzAG0ram0s2aht8vRK3s5Zgr4At2RwSfPKCbAjAcnXf+2X0LeVz/x2TILbuPNdD+HRNhu7hZQlmvylfuliA9USzfU3bfBxyTjscJ/h+o5529cNtrWhyOK19iJGtjxKaCV3/Eciyu7XL9afGuOSA7rpmG3uu0pPJ7bXSQ63Im91DebsqlXjh2+SN3YkaUFGkIfsVJtIjqKJV3ruM9msbHet+7b1tUXP7JNMfEtxYrdXs+uV288qbREjWSRJdo+UVEnQfV97dm8g2sacnB1TXKZnPtP3niEAVzz3ANldXN4YxJ4RbzrsuJVcZNqunOSAh5J+tu5eeCRV7LNNtpUuv/m8dtl5/M0zFpJlE97dKrxJV+Nxr2yYoJCC9N5dDHDEirRnXNQm+eEiG0cse1U43bju+4u3ZODr65PG0Gt4qvjUuflZ5ypUbjxY3ZpL+tNPn7vW58Zqy3OJyhZelk8ki7bEio/DOZyEPIuNizESATayxQT2qq9bQFh+s7bq/bXlnQdyXf4iKTIuviE+LZcTj8UW8WjbXp5AXrtBVublPRvDl1PCPf1tko7rwGwxveOKRsth4AUcMc7LmbSDf4kDyzlhZTgaBvf/uc997glLi60V+xXW+67V+frPBrPtMC+7y79q38+uhgX5dRhDd4pQ/LLz3bIFL+FOcb9xLRdRVGD/fM69+o2r9sTPnmjfw/CSqWtrs2eD5C+NqV2AtvhvTGS7Xul3eQ0uQH9shW5X14sHy/mWK+45iyXL79ZmlpcposMSvrJ8Bd6tTXeeIiMfZmeLj8vb2ejqQlytP/y0fpbLb2y7vP8RhpIDxpBH0TDba/6e/feS0D9bhZ9VA6+/9KUvPd1D3x8inXEhF0tYOU+GLlBwGKQPIRMElvwvQDgP2K+hu3YdlBPfRHKDAkIMQDoXyVg5jOkSEA4mkOlTcEKqBaAN7l2zVUNtm1hj2fEuYFzgARL0smCy5Mr4kasLsOZlQXPJo7ECNQkr2ZYALflHSBFK9rKkRNuNzbxdArFztQHA+BfEfL/VXfKunILNJVpAuASginr/Vuslhs1xAbmtS36DFUG8VX42hfTSxRLLDW47N0u8yLtzRP+RXaSiIJx8EYp98JZVa1t19yF6G3iRKXa7hG3tj70vEVufZGtrv45Jkqwkd7zEhryPAvkm83xzEzp4U5sdl9hHgtYvOm8LADt2PovI8VXXJCfZrdzzPQTc1l5PDO945z7Cyr6L0NnyLmDDFEVUY+cjfEwCmFz1EeEiF1tF/DpX4lB7HU/f9ZWtsyuB31h3Ttdn6LDvXSPRT876U/RoXH22/b/Pjc2qVHPfMba5fXYeTNVXr4hPMq1+kXPjTld8rXEjoutH5n0TrN7TD3y0S43dItr14b326eDRg93SV7pJ1vowH7CBzOabTfV5x+Pn6hQH6BA51Edj3YRVO7bei4nszTzBXbZb35KSjQ+wTaGA/1qxdz17SLewpPfI8cbUEocKGe0eMS+9sgd62J0C3sN7243JWp8SH1uQu0XFVuTFGDaob8kCH9hEEWbf2KS9+z2MNV6JhFixicXGsZtUbDzXFxwiv7acS24y8WN8DmfjY5cz8JvlKHtsMWxjVjZgzoxzuQJ56AQH6PMmiDc+ksM5yX/1uPN6+9T+nTuJpcRoMYktdI7b3Sr8d79532VTnlzf51a6Jer5e3jnAba1m8y144Guy537PjuWcEvqJaPFj97bxs8/+ICVdLtMVhduyRI/em11/sMPP3x6qn3+l5y9Np6eD1Ji37HlgHS18WV5A67ATnyHH64fsDfnLjd1DF/im+YUl4c/bIMPLN8mk3kVN2AezoDvizf8gl2I1WwOZi/v0e/atu/FJv2KGzs2smQH6exRn7UtX8oe+vMqJ0vG5jH7e/bfS0L/bBV+Vg28/uIXv/iU0AtEGRgDSiifgcUSP0CL1K3hGhAHvYSx71XHe69/bXLGJQJLXgQFDsHgN6FcY99ghKSsQyN+CCyn3vEvqdh+XCtJQH42YO64HAeWAu6CFH3fcdIb4pacKtZ0Rp8XQDdQL4Ewb3SNBO7n3hsfgASEAfPOM91ox9zUxi0QkVkAIPMj/TqX3lYXSzAWXJEcICogRJRbnZfY2w7Xeba2d++a4OyeuSVNG0werSg2fomCoMAvlhAaK7mNxTxaKSihL1BHHCIWEVe2pyKP9FSUKLGnz01sVsdLCheEjHNJ19owmTe4GVMyRtY9ZC05IvHI/6MgL5AhPEu6OmZrfcftWtgt85Lvxs+/L4asLyETCEPnSkLXP5HuXj3grvOWYDTHtj+7lj84FyHaJCI99H3X2xYogZWwJV/vm29bNdmaHQTp2W4SJL7Pve87xEJSJ+lCMGAdIrc/cdacJ1uFrwiD9uEuO1AMlmjVb+0lBx3SWZ89jdkKf/1IEhcHrd5K3GCI+8GXOMIZsmnnYkMyIsHsZmOFOfMdXSJd9dkY3H5R+woTdknoO9zY20c67reCwx/6kvgmB7Imjuw4zNkWOhQFJPGdv8nbxXExTRLN19m47cgb85sf+F975kpMXnLO9usnvw8L+iNf7+0CXB9lA2KTeNs5jdGqvvijsA1XerUy6t5gv1igTThjzBuDb5Jw8XBlpRu7XHaObsF54/LGgZXF8RuDnSPWmVeJ5+p6+Ubv2a/4Lp7w80fxRkznM/RkfIo1cLY2lw90XvOwNuTaxdVNBOln7e3qbPlKsolbe83GKvOy+G4+l4uS48b1kvC4gd18YWIxtS3NnZtd9X3JcXYZNlrxDi/gfD6jMKC4SibFPzzUQzTFqeR165Sdd3t7UT6xW+3huNud2LYY8pWvfOVV/+GbHYiKEHEdt6isTa290pF4gsut7bqWXeBb1+7N5/Jr/GLn7BG/WD/Ef9n28qt0vztk2N8uPrGlR5xkcwvjccznTejpGwdjZwoB7HOLpM2VIi2bXT64OMOvLi4bQ3PZPD777+2/eHYTn2oDb37pZcv9O4W//sIXvvD0s3VAhHEs+G3Av99zLka4iR2jZ4CceFcyl+gCV4ngIzAWyASsdTBAwzkFH+DPwfS/juNa8gMShYYNiuTjzIBIewsYjtEnUptMG6xX1tUpArvjvNVP/ZunDVhLUoCeALLgt4SHbu/8ASr9LUFfezFvVrYEfP3fZN38rO7ZwoI30n1XGhwH2EscLhFYUHXvWw/J699W3oJnSX0r4f1LPgJMW3HJRReb+PER5GbndsnN2sb/K6l3P717cvf3bevPvXJWbwsO7TDYbbX0Isiuv/mOHBukEUBjXfvasbLpZHGbQL6WDO7VY7s715u8s3e2gqSY8/QQQZLcdq1kUrK5pNdYtSNZWiLRdx1Pd5u01I557Rwrz/CsNvyMnOICW+yVjObfStYSha5zv7a+mjuEGJZJ2rSZfkqam6/klmxKpOuzfnzX+YjDXW2na2R+x4xkZHcVFfRJrzCB/XV+PtJqU+/zGYkFm+qadNH3nmJfe37eqfMar3nts4RRQtu4JIC1v8l8bcEmds3v6L55k3wrcNRfx+0EEQM8pM88Xjkb+95jboVtC1j1qwjR2FZm4zXX9dt4zVfHxUnYigh2ru8UgWBeYxfrxC+x3tjEU4Vs+lKkXcxQXOEL5gW+axPJ9v3q1FhqN7tnE72ytS2O8LXks0OCrF0DT7xXeO3Vvcf8a7Fgx7U8Ay6RC6aJhRu7bvz0eeO66zcBNQdwVCx5lNDCreVdZDPv7GYxc2O47/e8TWAX+2HU9reLHOtHfIkNLQ/SF1k3Nm/CuuetrvgAu1UYXz62iwAbS8kLr1fPj/gA/Zu//KhiWyvzFaM8PK7tzG4hc099/cYRJPTxBuPIlsKS2hBfskuf+z6fgl3FNXiajjpXsVcRstfG4OF4rmU7XY8D1EbyxnMqPHTvfHIozIbnHoQXV4BDYtidXzZ855ItsQM26zzH4QNfMveXE7E9/OTa/uLk8jD2vza6HHTlYRNk38RcjFl+TwZx5focrFuZly/zjfRfrBBj4E2vW4RaLs8H4KzYTp/mJZvIFp/995LQP1uFn1UDrz//+c+/Bf7ILuNbR1sisIRhDdt1GyA2CVigQKIk0tfZkHyKuU69bdXHAjqZtu2VA5kHWJ0v8LhmwWbJv2voo1cgS8YNGq7V3hKnOzYJ4A3AKqEAZokex98AvQnHgrBAigTWD0BxDTIi6aeXJYDbp/PXDpBvcgJw472FGjr3egsO5s48u54cl7wDdjYGvM1Fc9B3VcRL5At4bUcrgDsncKxi3Ta0Al/XWAEi5/ZfHxJA8kkAel0986sNcGTcuV//q00r0yVXtdf2qgJyepHYuse8to0BGVp7qx/BZ0nrEtb1AUF521jQ2sAoufOb3X3nZ3EQFGR0bfvKhxjwz8bY2AXD8MrWQlXvXRmCa8bK/ne8nbPJPB/eZF5gTudWbyVcjSeCRkb+Ul8ltVZxBWMr+VYX+ediRjIZR8ftxOh9OvVn63mvcEgiLSlHBvZVQk8/i5P7wCZz7n76CKaE/mK85ziQNzmQzkue+Fj44D7T2lO0QI4QF/7cq5VshRfXb+wxVvNN98lBr/ucCXjTdx6W13hg/RYdklEiKmGvP766sbN5o7vOMSfphU72vvHaU6jQNz3vbhy2lk+FWRsb7RYhk+IJGzbni7Hmf+Oo1XD+Kd7R7RaHYA1fSh4JiMKDXQq1h2Qr6BhPr241oNv6RXbh6MZqNrMJj63E7i9WPLq4u4m3+WDzWzTfGH45kdjmuHYutm7MZNeL+Yuf2wcZxefkE7/gwPat38U+5y1HYh9wZ/nWxuPlNK6Hy/jIjYdsFrZtTPOeb5p741u75ePmj6z4xcakxRjccDFq+7lz5Vo440G0YVjcIMwt4W11vnOTq/vQi0Ul8B7A2Cu/oaPs3nb7vd0lu20c+1N12XDnNt59ar2dYcV6/FHhFPcku5jIl3vttoCvfe1rT88BqK3kVPDvfTzCc3lg5fLJzr3ztBxzsXfjH9slo/k0j4/sd+ds7ci4l6cm09oe22JDy2XgF5vc2LK+tT6pnbVj41vZ66e5xDPWxnvPftmEdsXhjR236GFeYeCdh/zIWIor3Trx7L+XhP7ZKvysGnj9wz/8w78voRcQrmNfY11wB/qbwDHydQCOjHyruHMAAL1gz6mdsw55iTkZ19lct6SV7Bt0JYWc+17H0QQ+4+q41bHr5LWxq11I9wbsJfKdT4dkRG4RK469epEs6n9JhaSSbiR+9YMsbcAFIAscC7JLTPZc5zjGfuhp52/JqqQbyCEiS+jIuUGEzdHfEpm1VfZSn0BXAOpzyZh76UvuJUzZZgBZsCuplzgXEPtfPWwQM0/0p69dSbrzdInHJTcbACIbyRw5KOgnn4DfGN1fbjXQSv6u5nycn2ww2fmgw0cgtUSKP9aOJDk5JA+2zfJ7QZaP3KQMIWDfJVkS4tpPFxEifdSOlXJtw5olbes7ydY1uyJOfnqqjU3e+LVED1Hj1712TW3aco6QWEFXjZfQNXbJ2BKExs7ejKVx9lf79GyOOmZ1e1cIdsxsF84qVnU821oM6pit0p23c8V3raT7zjjc42m1d33R/KRDK+CXoCMqCHxj6Bx6qI1N6GFPr+lVoWOJn3v5k81KOTyiV4k4Auq2gNpxnzZ/QpytbCaTuS6htFrWWMidTRi/HT839i1GGDc56Ll+tKlAxC72+nTEpumFbZhD+ByeWOmXhC9plMRJLGGOBGTxL/0isXxZQs9XJCYwNJytTbYmZkrmd5wdQ5Z79VBEDzFNJvEP/i5neBT32Kh+NpkXYxYnO1+Bwpg2vl0cXQyFSeTgoxszN6HXvph3Pz8az/K0K7ciCKxaPsS+lw8aV8fohb5gysq+vmAcMB72aFM8px8FVTyCPPrlL3jdykMWfrNcVP87V6vj+o0D5ANhdQWzvg8viqXJ+YUvfOHpJ2+zr7Y499vfnQOnFeUUm/08pgUzeu+auEfHk79ClJ+o1Vd91Hdt5rv62O32Nx6Ih+JU8vYwvPrxfB38xlZ7zwOh7+XLi3WPbJaNX7sVP+n8zjHbdP3GpUf8ducsffVHNpxpfUB77H7nvvHR28Ydsds41/7goD7WdtmQ/IDfdK6i4/oXnrt4ar7gppyELLAMhm3hqrHYVfqIp31Px97+y+/p9M/85Dd/4WXL/btJeP25z33uraDLwBksA9qEhXMs2WaoyIn2bNHbANR3SxARZaRLIF/g3gSNTABHcFkQv84NMDaRWXDhtAAGWCATyBfHMl4EMllsE3TsOjj5NrECJCsXfZCF8wqAiI1+6M0cAQpjsDpLdoTrEpwFV/O/c0NGul0QvoREIP246ukSC4BWG/RhVWnHtMUiutAPe3M93e/8sJMLoAXtgmqBu/+S+s5BFt3/XeVTIroPWiKDALQFnNqhQza2wcM1Xpf07PwjTY0zcuAhO/mRpzlLIlToIxO9T2Y/ocMPV/+CpL7pJ5l2/iQu/MZ1a4frd4spWwRbAr62av7Xr8nSscYqGet4pKv5spIqmZf8dY4V7NXlkryOI7NkNH/IFxxKbvI45yZ+Amy68pCw7DbZJV8SbnLuVu3OSebmmP7pq887/vQlkU4H5t/8rE+Qmw9oWzFjd034+SXJY2OxLbQ2ydC4kMwtNEgUO9dWZ1jhFTFinxFZcpOVvhdPt20+aqUL+WHbu1Km39r0ACuJuULfjvPuAoDZtWO1aZ80vUlK49iEnn2yjeSr77bvtq1XsWrjQ+coPi62Knwks9uDFPO2fXjCR/mWApMxX1/ufM8LwAXEPhgkWegzHfp5xU0CxSV2SKb1p45JxGG9QsHqHBZvAm93h2KRBCf5tQmnNx7BwE0+Fn/JZF4WK8VUsZRdmX9t8u0d086F670ubrLjGxuWrzyBw7vi1toHecRqhT3nwC3+Tz/5cf/Gag425q88fJIcZLkcbP1+Y9viwPI87dUv+99CwU3U9Xvj2up651bs3XZwCZxOgSp9+LnYfMzOnFa7S477y4fb4twDdCV3YVoY06uihNi1RQc40A4AuNzc51N248DlXhUHPSCvcywkwQMF3uWv4Xm/Od+T+GunlfgSv9rr3wMq8cH4jl01dLJ2vvFl559O2RrbWb51/ez60cZ+mHX7aw4Xm+pXDBDnybW+tD7DfmEUX78YxY7qU5LdseUYXUPfzfmOG1dfzIEVzu2crhcz2LRXRemuc572Vje9/+QS+n+9U/v9//7Nn39J6N/N0vst95uILJHnqBLLTYyWvHCsdQqkeCtJXW8VTWBZ0GbYS8I5CSeX1DtHIFq5L4lHLBZwdmw3sekzAiHgArgNosipxA1YAO8lBAIKhwSUN6ADDU6tDQ4suUJqARPPW8JmNQh4CpTAbucVebtApN1b8NnkFHAvcBrXkgH9kcd1CKNzzbF5WYJFHzt+oGpcF1jXhrTZq5XeAmsB3BY7uvZwJcGbnd9kZcGVLF4RO2PaALJ2h1w8Ii5s2xa+Vqf9Fni3BATmQL95QtKSq+BvO+ANqmvbS+DMLZk3CC5Rc9w8XoK5fmdc26ZEGhawbQRJgU8RsDZ631z1L8Fw/zu7snK9JHz9z6qI1+RHwgTb2uq9+epzJKoEBulVQNkxuc4KfvMhAYaZye5+y66VrNW2hwlmY13X9zDTzgt6QxY32Vu8UFzwLAVbwPmbrfHmze0MCmj6tpptyz0iUr+SfLqEAQgnvSP166PZJrxhA1ZHFxfNCfulx641R2xxiSFyatuo2yDqV6zZHRbpVTGg92TflSBz7156Nlr/Ekzk3G+p2xEFJ37rt37r6XetfV6fp/MlqH1vq37HFauQWfGHzmC11WO2LRHeQsMWkcmx2GXe7LwQbzo3G66tmyizAXxBu/DAHKXr3aHB1xBfn7eQUltWOdlBn91i5BoFh8tnatsxhJz9w3c4w95u0mh8/Mj47ni3L9h0dfyI32x83LbFkmXZzr184cZf89jx5ty8wxL2Rvfk0q74sn3veG9c0z9eUXsbCzfewf0bL4xN21sgX3nFC7KtTq7e19fu2Nl97Ygv8Dmf62n3FeLC0+JuvKDYCtM844Xfi+98R8yGR56JA7M/+uijp11S8Ak2VjiAXXai6HN3qMHC+qvg/eUvf/np9oDOsTqfv5XYJ7udhzANTrGBjfvm7uLF5Qbmaosye0xCbK715fVyfxi5fHn9b+2RvsUSfe21nXNX5/mx48a0nIUfiDmwgR3fgp8FTm2t7cq3+MjyB+3zm+Z040/fr+7EgAo0n8zP1r0k9GtTP0jvn55yvw65wXrJ0yYsAkPfr5EKkgKB87ai1LFbKeYoW5VfJ97CAEfllAvWe/0NXqqlHHuvAyS1eRPw3X5KNyvbJpKu3zboAmBccivIbUCzOrVJEnlXhg3gdL+FBMRnycvHzQkQrX2gDmyWWO7Ylig9At3VZ9ctMbltr4w7H5fYAU96XVKygVqC1uuuHC3RlJQUKD38piBYsiyBRMwL2j0ZVgDcSvoSF+8BrlXFDQzAe4OPeVmgplNBHcBHLPan7Pq+gC9pQ1Ks0teOn6m5BbObQNPP1fvO1841jHgEemurvb9t75iXqLIxskrmOqd5KYHw27782lb8+tmVEf6wiVly1I4VjS1mdr7bLtbua5cdpX8+YqV0sUef2Ui2xQ8lPrXbddlU51pd7FwA6P4kAAAgAElEQVS/trBPgW/85sl2aElosktC4eSSGMW9bMNTlncsyWRLNp8xb3y2vozPNmzf7bZ1cnZO33uo08YJq/2SZUULOJiuEJbFC/0t2ev7+vB0aL7T3LChdNE8SEb0n9ySGrqsX+fzf7rqO/bIfyX09QW/tNX8KeJ0DI5sEsLmjZOPIOrpE4Yq7ETY2kWUnLtzgo4lkLXBJ5Yg1qancFv9YcuK0+uXK1ttK071Xlvrn80nIt85ydA2/t/+7d9+9VM/9VPvi2NshW9YlWRn/FXc/M3f/M2nZAoWNn9+gaT+3AplBXMTFDur2IS5XEzb+ETntyALr82T101Imgf66Hw2o6/Fy+VUMJv9Ly7zDXKTdXnbxh193D63v03YcAvcCMfC1djAjefwHF6sftjhFredx+5htfHQp3na9uw05Bviv7HueB7N08afjbuX+/LP7EmynU3la612t0LfmDoWFyipb9t6/CE7xCUk9DgGecUmPCb76H1+Ujv1WdvFhtUDnGTnOCJ7Y3Mdt9uie+Z7qj187BkAfZ/fhCMe8svm3L6EM23iKqZ0/eqaDRjPchX2tvOt6Kttds7f13aXa4ZRm2zDYLJsMo0Trr3v/LOhLSCIOatzfudaWLS2V1+K7WLavW7jw+ZCjdUOvrVZuLG7PDrXbixt3CJuuP6S0P8gpd+fvKxPv0O/QWYTD4F9K23XIAWs6+SCxAafTTa934IAh+HkHOkmzQCitrWzhGsDQ9/rA0nTvv6233SxScCCwzq2YAlkELolQ4BD4k1HnBcILuHteuctcJgjIHWTI33UJiJIJ2QzJ0vY9WHMfd4qbZ9Xx9vGJQVLCLwHkEuYltTWNv27xvwa0+pv5RF4dj613TUStW1v9bhB1gPnJPZ9ZvdWfyKmbb1XPS/wso87H+RE1Mgg4K0trJ2zn3V1iQf91KakVmLrfnrEOJ1m7x66U78FcAWJG+wE7CU76xdwYeVz7MLSDU7O26C687DXL+l2ztqQZwREfCQsu6Wxc7N/yTp7XV9orFb0BU36oC92tD7fPEigVcXNL1uUQFud9pAjyVC6kMw0Z72320My75hENBnq28q9MXYe+SVpvkMu0oPkxv376dXKbefV/xY32CrcJTPSg8B03LZeiT787LVnT2SfdJHurCDBZdtZu75bQxRA1g7N/6PkyPZ4GFE7tkemNwkoTCOnFV+EepM3c1WbyFjnR7L7a56Sz7ZXc8/n67N2k4Od9f7iENxfP2IbnWvnQ6/uLafL+tpdCysn27UbY/XGLppL9/pKvtgKQrr4Ke7vNm5JluRiE/m1OUXNjnWNNsTQrodbiL0CCIyW6MNP+lU0yo56v1uR6dWxTSyMmW3pR/+4BWxij/tKz/rpdfGRHh/h5MYp2KMgRzZ+t9dfDlE7koIrK+xbfmce1782btPH5RvLO5aXOC4GfxzX2aLP1eHyoeUX2zYb5lPGgT9Y8WZTxsQmN8ZsfNqYdOdTwQvueVhe13fMsxp8r9DeebvrR2ytr47jaGRj235FRLGxMdqJYmeNhP7yIDunzF/nf/vb334qQHRMQT+MLenrtXOsIi/GLh8TX2BVHGJxh08Zy/Jwc3B1vByZz1zueHMAOl+OyD60sX64/MY160fsZF9hoxi2drpYhbevD8kD+Dy+u/wPtpBjMWf9DbfYX7QR0/aZMfWxucIn95T7f3Mp3ff35zd/7mXL/bsZev0jP/IjTz9bt+DZd0AKCWM8mxwCb6+MmXGuswIglsGp18i1cwPjtvcooNW2QL/OxmGMDfivIxlPoLpVuk00ybOEzDHn0SEiUB+CzAY541dxBKTaBgTbF0D06hogpwoMiJJpE5jaAix05ZhknVx9RnYBlrnauV9C4rw7htokq3Hpxzw6viC387DzTccL1ogjGbefLVIIUmsT3neN5LdtdpJ6le5kLvBV2e6es4g9EhqJRC422OxcrI3snF1iYY7Wn/idhMA1+WWJxW4998Rd25itGOw26c7ZpJ5vSWjMzyNMWHn3+48LlP83EnXHvuTTnF+saI48aKhXyZlkFPno1ZZkbfCH9Cnh772Ey3gkUZKZxb3kQlwQSzaWDBL+rpHsJKf70dlB/XsIUedaIXfvZbooOPMn9mWlF6GySpvstvcji2xI8t34FTTh+2KwZGLxhz5rH9lJNgla743ZrgYrL7XTrhF6oTu2kk2mo3SzJLHvkXd+nhxb1CJjx7cwQU+Odb3iCJtSkIHN+jL+xYklosnZCppbIqwQmdvG0Fi7XqLcHNpi63z42xyQn04k2Runkjsbcm87bIb57I+dNh4Fom4f6u8WHbsmubuGXYibfU4eSXf6cqy2HO9YeJg+aie52J4xOsaXXL87iWCmQgU8N05zQIaNa40rLAvTbK/f21SsnsFq8WsxbjFmY9PG2I03cMrrJt8bT/gWvE8G9qlt/WmLrhc36WePGcflV+zIK1vfNuhR/F7OJhasfBvT+frlZxu7tbc23Xv+9SgmLM+gi5WBT8K0XY2+nGC5A9xajvFIn/rnSzBhC2Id27iSXmA8niOh79UOMDKLG/tQV/E+mRW6JPD4bMc7Fr7btaWA5vrkV9Suv7C12wL6qbq+yyfyk/r+3d/93Sd/2V8guf7AVpN5i3qOLzdlT1uMgjcfZ+cb680R29vYz0b5mLjDp+g9GRRN9vq1y0185SLXrrb4w67IxUYcX19bTtn5K6fv2N3iWOPbuArD8VG6T5/ie+OAt7ASPoWBn8wK/UtCfzH4B+Xz+xV6wMNgOe116nWMJX8MfoPiJpIbLDaIdo6+EETncrAF5CW5e90GBcmJ4LJJaw61wZpjIhSIjTaMV5Ls/DseeuOkfc95kRJj7XP9kWOJo7ECACTgEalAyDg5EuG4IsXOQ+NQEd4kf/sRTG6g3XOWvBiX+Vj9kxs4s7PVKwKIKCAsd943EDhH38a+wL6kxViWMAgI5qxrN6F3PzGdBZjde1ZSb3V+K+YbGOkKKNODeb0EjwxsdokUe0EgjCXiIKFvVaDz2kWg+p7cVrQlc1YaS0AugVsfvoFog/j19Q1265Pses/fgEj/29figetgUGPZRD6dSWp9Z9W61yUUiF46UaSsX9vQ68tcOUfVPTmbL6vBbG8LCsiBgsD6N1tgo312nzYyV1+e4t/3ETC2yi+MZ22qa/YBbZuYNg7b3+FeY2HPVqAcQ64QWrrdVf4lQ10nwStxRbSSoffZIcKiT0lBfSOx7g3f1Wl+sv2lU0lix7eI0mcrG4tvjcHPl6XX+oDlsEgRgu+tr3ZNbdRvu3M8xGqxtXOsoHRckShyFanumPHXVnNfH4gfnENMHWd3bBkur49sLLX7wdZMD0s0vzCX37ttyE/fKUiwz87bVcolo4osbJt/mS/xz5gUKbILhZwbhxVtzPNyDbhCB/yxuQ3zzLFVR3OoX6ueG7/pwauxXIzihxs7vDcXN76YM9/De758+4RlbHLjPV+4BYnF1+UYzpfQGxdb8f3GK8c2ZpJxsWNjxl6/CdC2v/peOfjayrTxfeWQ6IgTdLNJ1SZ/a4Orozv35FzuVjv5hRV282eHzxZJats8O95igBhFV9km3Njt2XB1d5VI4O1Y2YS+mMBnlu8YO1l6AF4r87bvK3YVJ0rm2wmQTGxSm+Z54xWO2DE64JeP9G9e6XSLkzu/vd/iEo7uGMxyXmNwu1n9L4/v/fJ1NkXOy0nYh8LDysrW+CFsZkfmdDnP2s9iCh4OK7V5z3ccZoq7uOzmJutz5g8upKO46bP/3r4k9M/W4WfUwPsV+jXQNd5HCeo6wILiEvd1VuDTuQvOa8gb4LSzyTWjXRBZYAH2+trx6HfBZmVBxt8Trw++8erVn/gjr/7wd7/76vW7nxgCmkgrOZakA6ytvC6YLEFZ4NpAtYUDut1gjRBsdVbFFjALeADYfAEyfUsMHgW6zgHsSy6W3LCNJZqA2Hd0u/YtSD4K0ADc/LCRJRXaXIJDH5ICScklGgD62qRxFTS6R9VPorUCpbBUfwVCP/Vi1RyZXLA31+Ra+2GHN3AKah3fYEtmW/3NV+dH2kvqC96e4C1gJ49VBVv96rt2IsGSELItEVv9m/8bKI137XNtnD3ygQ1orl2b1Y+A3TgboyTdyseu9jQ3Hfeb984VDCXltbmJem1bqTcPih7OI08ymutNwlwvsWxMSIdERqJDt13j3uval2i4F3+fwp5c9Wd1SMK28jX27I9cxsDuJbC1BXutDCOXfHaJUe+TaR+etskIH5RE+/lAyWp98QukbvGo7+u/80tAtb22RmZz5b50uKUosHhLX2yn9mrftcajbQWHzlscVZBRxOm1Femurw/42DXmsOPuIXfveOSaTuozma2OLyaYG7jJj9iP5BzBh1fk6zo7ODpH7OR7yKXrlqArai153x0m2cduA/YzWlYwEVE4sHGBb7EX47SLALZtDFboWSwRF2CDhL55jcQm0y2yGCu89L3YsDyHf7KHjYnaETPErZvYLM+gS+2yF7GPby+GwkLXwKzFRXa78dR46Hb52dr3jnfHd7kM7uT8PXdtls/eGLt8Y2OGeH3jyV7vO/a7ulguSkb6Wx3sfOl/eciOz3xou2vzqXxJYWnjVufBH4nXxgHPrTH/vWbr4aPv7A7qWLYOJ2+xqs9uJbHKHg4ko6J0sm3RrYJCz5qIE8AmGOsp6MbFx8UO/StO6Ad2dB1d7OvOxdol3Ial4ow5Wx5qzsz32sTFDnYEO3aOXcdmXXt568q8GLm24b3X5YxyBXqACdv/4uHyfXp4JKu4heN03cYlWNt5OHH6VSiOmz777+0vP7uJT7WBNz//suX+ncLfJ/QCL2Nb0GWYHJ7xbiJwg69VkgUFAWCBfck+R3esaxF6jiMwcvw1HIkXZ14S23mAy1h3jAsa//XP/NlXb//UH331x/7Vv3v1+j//56cuFjycy/n6TrWPzEBwCc3KvDICG4FCkKGPBUCke4n6rgbSh/kAAOZwx7xFgQUy5HYDNl0u6bD1bYk6ndADMg+YyMPObmW263b+NxDTHxsAiIBWsN2E0DWXvG0iyY61UzBs1aokucTevUxIpSfee7K8LXEXoJFxfelniSY9IBRIWW26HrnpGCLMrpqDiIGH5Enwui2AXfAhK8r170m3u+K5ul4yt7pyzs6RcdE7f6HPS3w3mDqH7sw/jECWJO4SdEFuixqKL1YqEAo2INlnk+kD4e07RQBYYS46ZwtE5ow++b82EPGuQ4L4sMBLp5G5xmxlP7tr7tiaYoGEn0+an/ooqen7CNom4OYdSbVy3vFInp/HI+/qNP1nUzApeW37s+KwiZH5sbLknHyk74xbIgMnamN3GKx++DN7aZz02Bgk9AoUK0PtprvGYdX2/upA191VH3PbOOgLHkpkrazBaQloMvFZhUXzYgxiEBzU/xY92Di7bSxuacheGofnKfSd20uQPAmDnQKNZeNBssGX+lAEEtfF2tpOlhLmEoX+OtbOi67xsC0xh7+wJzFz4yU/h2WeIwFDJOrhHIxxDVLccXPaeRUnK7a4HxiGwMh9VShdDNqYYwx0v3FPrPq4c8R0WL4FkpvQi4/LX8SFjbF0uDFv9bpxzfzD3y1mbtu4yXKQ3m8xcMdC/3zPd9o0TxKMjcv02DGccLmU8V9+Iqk0puUny/PMz8oEj62yr45XjuVKy9v4CuzA7RRSyabg2ecwoM9xB/Nem3CgY/lLq+yd284ddpwPSLKTz9b65JOMd514Ro7GaYz5Qe9bjOhheGF7yZ3inm32ve5tKeaUzyvy45cwmC52HuieX8K+tUlzzVZ2LpwvxrCVtRn98bnFkrUd2Lt+ze9xic6XKC+/WbnFQPrgS+IunPb9ju/a9fJ43y2X4g/apk98j4y4M3zmX50Po/GAnlvz7L+3//bZTXyqDbz5uZeE/p3Cn7bcC2gMBVEFpgxzHWOTQcYK2AX+DewcYY30BtLr0IwCgPZZVfERaAi4AHkDOQK5YOF8zkneV69fv3rdU9lnlfo6Lp0IBFvsuI4n2Oz4NggCDTrtM5DsGNA1LkkQcrjVaX0tsO2xDdT6XVBHrG4VFNAB5g2A+r/zt0lSsjd3xkVHSARwM3Zzp821ldsG4s1+N7ib29UH/Rm/MQPUAmMEdrezIxFdU1D0sy/uhbatjc0KPMahzyWFG5Do9VEBRMDrHA+B2vlJhxF8q/S1EfGPeC8ZkcAoxESC+19SdOeQ37DDJdX0TWZ4sfaczBuE1xYXQ5YorF529cMc2IImOLpNwn2LVp6REUkkkmIsG9wRI/JpYzFtiXxtdM7a3ibM5gyhWvxZQi1JJVNjsbVS8S4dSuj4h7GxCf7hPnwr58ZhG2njsTJOxvphE8hF/dCJxLA22bFCxc6tlaKOZY/5Sf/7pP/kjPh6boCEfjHNKjdcoi87G2q/NrRT+36nWbGicW7hoWs7p7a6TlKsqCGBZJMSergnAV6Cy7fNIV2kVzoVN9YPzRUMveSS3GwiWZrXPiP+4k/tI4DrW2JZbS3h7hyFqy0YpmvtGJddKQqaEoHdrQLTFdOQzNoyji1qWdlKDk8K54ewunM8LBEuLp7CGauXflsbN9AOX9k2LqdhYzsHxq9Pell+ARfg1nKgJeRiSzpYLOk6c7NJgri4cQKhX18zxuUMN4HYuLbxZTnYYvXlKbBAfOi6jb1XH52HBynibdxW+CeX7zbJ6RyF1isPGzWW5UmObVviSK9ih8R052/jmLng7woptSt+GFsY13/y2nnT9YqqsIIvuK7jFgHCegW2nkJfQq6olT27pc8tWo1TYdp8KDBWDO5J/P03vhYexL7/zd7d/1yWHdUd7zYNDpAoIrZljxkr+A0DiRQpiZT///dISaQoL0oEKNhiDChICSQmYHe0HvrT+lK5jTTTE2ZGflpq3XvP2S+1a1etWrX3Pufpn6xz0q88mR+YX5wbP5uvlpuwDXNY7ClfZSPlBp0X9ssmyXTnuD6ir8pKFzCNf9T32Q/747vl7uJQeQufNAa43UU29iVekPFyS/g7WVp2v50METuKQ7smDsJv8vjrOZ/e36F/Tuhro1+k73/jLfcMyNHWGYwVbQGJg9ThDLjO2O9AtsHz7lxxmga9JrDAlDzaapCzIl2HF7A4f2UBNpy/DnSTLY6JZLXfm+xcwNI3mfVXkAMSJQZkl0ggaSVx04dVVaBXcKRPwOu38TQANvns/BXItE3e6kNglGyWqG0sdopK1AUOwV6Q7lxo16cxmG8AR2bzz6ZKQhq8a8vAXcAcSC6p94K8JctIuWC8hHkv/hL87Z5vDA1wgl8DvODCjqoTwcl4Oq/rC4nWBsIwmf3ps/U1+ZawW3CZnkbOJWjTy+4v0XlEcIyDHkvoakdstgSstls7p2f3GzhLEhAo5EXCafyVbUnwEh47JuzOC4js1m787vEhAdbxYTrfb/O9Mkg63LI4snYE5pVZfbJKyHd93/WvD7uM9f2V8dIwsiGJa3f9SYabMJHVm/JnIx6zYGP8ZNe7CDi/dJQT4V0Zz8XDXn5tzuAOPLMjvnKzw9mWt/IaIx1IrqcLO8rsy5F0Oue/xQjPqTqVYAFD0ktWv9cmX9hYt6vrT1RO/h4/Xd0m9GtDkukkBVuf/PSAqNPv2i3RY/PmQ1urZyduJ4IQN/UtcEynyL547JRC/4LB9NhEm6/SH4yj9+JLyaL4b1HNi7QsqK0d5Z9s4Mu/8uIvfvbixa/+9CdPY7DgvP6XUEyvk3f3nCrx/DDCCkudekDQxS/jXpt7p8Fk9ziFxU7+pQ+4Up6yMuxKTBALi92rA4NgFyJfDBQXL28w//oT1+BEcZdfiamSC/h541sxtJzicrPGNpyn8jbpKV9o4kPu4q42+Bq77pzBW+O/9RuP992z0srd5Euf5Vz6g7vlUOZe4jg5bB5YoCy+s7OVkeit7pOd/6MPXvy9P//vbx9jk9DPptcu+zHn6om39GxhDN5Njtn1EjLjnR5mv8NJ9mgB1gLC6og5w4YPPvjg7bP68zexcv3t1Nf8w5jgCKyhA/waL+Ov3svBzsrXr33Wj9i0+FT+LSbW/sTTcnn3p+P6QDG+eMwv4HZ5Lbsxjn2yBzGKDZCdT5fnsMN9iv/1x8mGd5SPFhPZDDzB54yX/5OPbXQDDY9ZndnPp3Pk/jmhN+dftM+nv0PPOIHrXQFkcAyNwQsUN/mqErRZY6/DAG7lBAXOhNTeHbQaOedpAGxQBlrk7Dg4aR28AbABhEMVzDhlA3NBpwCiLcBUPZGjZQoaZEKUBI0e1SLXu/qh2/XbtulNYGxANA90h/wJAOoaM0BGRvWFHNKT6wKtQKOdgni/V2ddkGFHJW2CeQHV/UcrwwBVIF5yNNK/pH4vtRGAJSELkAPQJc4SIYsWDQYlDJIU9/nC1ctk6UIQ/0A0ag/GMpsYyZjcC/Bre8dlvdV+czMyIBmSaE7+HvPrnNVnGvyvj9Rf6fiS2c4D+7vzJahW1iaUIxZ8HyHwMrmeUNjY6GD9OnVEpib27iF7k0GiQkeSLzu5+23n0so6228iWtnhKtKEVLHvyevt9kjC6jhSve9kNI6NbYTQnDmav2srL9HjV11AK+5bwJjsG6MTH2x39acnPrW6dm08I26XSuK2sdhVRwydohj5YA8SS/g6e1SeX28sdoZhoJMGCDVZ+anfk2eyOO668kvulzzvvzGvr91zBNbOl/actiDT5mj6dNSbf0yXYqYxiS8wCxlnZ3DADiU8mAx0uDmBkxubsua+RLrJO3uu32ycCL9TCvBPO3AOlu/3dNC/wDD53873r/zai//1pV968dU/+/HT3PKD1Zu+N4765OquvelviYvHDywYePGodsS6fq6MPye48cExttV40aSLPzQ5b0xoPNsc3CRREtME5RG+FQPFfXUeYSae1DglFmzcq0s283UXYdS9HAi2wpsbM6urlmG7jae1a8karJRw4G5ri+0ZS2M33rJ7swc4QwaxRgwsd+nCJN2t7W4YdV75Daw2JvLs+upaNGX7bFDsnB3Ph+zQVyb+aPFyn8bkfR5+O9m3cfCttbXv8wl+bJF09+zIsoXJtpfgbWd+7VoM29jmH8PTtQU/8UBzAmsubjqBtvGsrJhU21jdYlLnyLzq585jbV1Z81L7qs3zGQt/dG1hg00/4qXkthCgLLn4U/2LXPvkf3f8ypTXX1uVB3QsFjHvwgR8gK1dDOGL8Iht7bo/q1w//kTfX//rT1TtM6v06l+NLH9m3X+eOn75rW9963WJAKN21IbDCgYciIMbDEcrOHAy1zjZI6e7CXGVxGjrtFbqAWmDiqBR2RCmBnpgzknuxBSkJ7tk1ndApm264dgIxKOg30SJbgskJQcXHCQ7QKYrfPoCHPTazwu6AOrKVF3dgKVsAzOAqg0A5oIdW6EvvyU6BWnfBSG6LgkoMBdcLVAY7w0SQFYgm4wSnpVdwPY8vRfPKTtZF5wdvV+wlKBJsGpPkhCr7GT22UUz1+jM2LUnADUIurfExzP1S+xHGPaSPLu+bMdO/X5P3o1jZJiutNe5bMDXd8s3MLLpzm3l7liunfEvu+AW8xB55Md8Tacbz8a7pF69vkDIIo35tQOwviTdcIDM5mxzszKT04KNI8ZkX/9wp3Ns4WBtODEggK8t39fX5F1yIklEqOw8Wd1fP03oexxSIgxr6Y5sPelgvGtLgjc9IdWOyutLTNCGXfbu3iBaq7PvjqP782Zrf3pAVicDooTAOD7P1y0mOHZqbBJCGFRy3l2T9bFkfu169MCfcZrNWIhYuc3BFsHYCxwtsYaX668LDWxhdaerLVoMN8xx44H2pgsLGmvLbjwsNUbPmlss0BcfuDax6xurZEaiwu/ozOJNYxTfWBuSALFvcq2OdyWw1Y3zf/zKV178zy/90osP//yjv/Eugc2Fv6qx8vvupV18emTUCwf5RV+CKEmzSKT/fQ67zMna46PFI7Z+uc7GaJEU7iDLdGrsxb+1vXpOzTR2w+9ypsbWi60wlLyVsbbN/puQwKi2SZYbJ8gjDrKhi9u175vc4AH1tcbfJn6N7zfZqb2tHJnadxPA8qGVlch3TGSdzvBBbTde7R69wokutK1OT92IGRZIJfNNpta+hR8LfR6FY1f+msfGYge99rd+ndTZZ+MDGVYeprCpYcJevrnFSf45+ZfIT+b5RxfC6QQGmRt2zx6nk56w0F/tlc5tPpRni633JBfbKT+yYMLHyo+uffA9fdZfy/Vq1/e6scDk+h77uFyo8rJtsq1s9bjvTtBZcFMWtot72lobOKvFIJy4vJccu7ZycGiLpp/OM/TPCf2d6y/K75cffvjha+SlBoXkMlTJD8Of4TG2Bp2SGo4mAAHVfQJSZQADMl0HW/uIKqcBhMhdd0SQSc4B9Fu3oGKMrgkqDcxAudeQhIJZA2tBxLjUufdukL36aHDcd0StY9I3WRsQtQfICt7alrw12AI8pOYSB3JcvRSQtUuva59NlFRUj8AK0CNdgK0g37bIvj6v3VXHZLnkRX90OMK/QOkleQvmiO4C1QLzyKgAvT57JL7BsUGrxIj9dRzk/9vIWe209jUiQe75zYjEgruFho3NDjMSsjIbh+SwftjAZr6q/861cbFR9lKCVXCs79U+kAm72rVXOxkNfhuPN907Cmn3RAIK03o00zxLWskvqOtXMu2Ypl1NwXn9G4vkH9k3r6vDjxBfyZwkyovXJNWTxw59MWPl4dxdrKlMThaYIzI5aQCTVw6GzuYm5/QHX82Hz8kiYZTY1/ZXb+3Y6bKrtHqSWDs32nF8fHXoUJywG78Fm/2jUzYgBq1PCwNscNfmn7NtSZE+PIuPdO73Tt143EDyUBLWeDK5jGNlyLXxbiHtq1/96pNd+Ld+jX/Xq3fvAmjyITmxaOKvIKw9889v2PXa3fOz63v1LMTwQTpiC+y2tmwJyqAAACAASURBVNLFs43JgpW4683cw4y1vxNMP/vlf/DiJz978eIf/uwnT8Ndu+bRcV/Yj+RaBLUbb4FkfXpEwgmazdGubdGrSXt38tevI8z0XkwqrxA72T1MY0ts/8buxubyIvypsbqxtHLcxOXKql7jFOwVJ/VDl+S8sV6/7Lb2pWy5Q+Vn02LnfsMw8az+WA5ZrlgdVo6Ou2M1J+VpZIXJ++zY2Rx7bgwzZn4M78tNimnlQhunY+6SeX1bvN1vsVS/u7fk2+/ZpdM/FsXWdmO9EyseRYHFEjz4q46TVPP1yTC/5Q97HNACGp8Q75RlS+WK+47XlR/BtnJAfPYRr9w1/sxmxDDz+i4edvmk+WPLzT/Ya+tce7vy7X7n3n1+Wb8th7tcv3GHf5bHaPe2bxx0TR58AK6UK8Ht+vlsblg8O9jn3sPw3v+ed+jfW4WfVQNPR+7r5JJ0hPERyJb4lWQWQJvocRyDLOjfYHsdBPgjBu3DKm13wTjIZHTsShscDuBz2hsgu0AhiFghFbzqvAgdQqB9OqAjwEPHJQwNuvQDBCpvDQXIuWYc1X0DcYMnwm0c/W38wPqSCkQIKNOjT/2UWNANeWoTJVbKrU/BcvKYz8pJZ22LrJVx9bW19ru6T3fsyti1M8BcEN+x+yX1dhq7G78kbETTUVSJjQCzzxsgGyirJ76FSF2idwPbDR5sZgTckeKN3Utx+MTkkczwn41jBB3pqb+WLF17bmBs4l176BwZU4mBNjvvJUn8enKP7CAtawPZsUixOfLogZfEaZcfwwSklH3sumSbXpRhgx5bqB83eYdVff5wbThuvPsbw+qPaNlFtyvD3pHO7uz7Tn6JVcdn/ux41uea0PPfzY2EzfFuBNYcqjdZ7ebbYZhtSaK9JHLzYgGpJHR9SWIl0fObte/Yv3q1E8RwiTYyyn6647axk4Uv775k3vF4bdt1G8HetbXvzfySl9WhB76KcJkrhEw7En1HdNe2F1zNLxFySYBE3464nZeL/RIY5M5Jtemii0prT/IPM91HGvXNh2CvZJ6utsO3cXiPyGSanJ7NXdLyZBe//Csv/vKv/urFX/7kf799sRncmJ4lM9WZhVq2b3yeMxYLxd0l8ztB0SSeX/KB6YZ/Na6KZ40x4oR5FaPhqoW2xmK2U3wzT3yPz/mE2+oap3HhEPBTv429sElfN6YWe43HgheuwRbYr0Uev8mrD3Zd/K/s5Ws3eTHWy68aw+pP7buJ5pWpY+m9xtTLQcQPsdgYrn3hBuIR7PJ+Go807b6FVuOxYLw6w+XxBY884QSO2HushO1OD+KBMmLm2vOoktiy+vu+RH7cZONx1L67/JPj0e786pLBvJXvsQf88M4tu93Yyztrr+T3Saf7XXu73Pf6Yjma+YYblVk/9Tn2q89rI+WT5Ttk5eOXq5Qn2iEv32Nv7sH7+mgXl/Aa+GMM+t3n5qv2JJbqY3P9B3/wB63yyb6//jefrN5nVevVv3w+cv9G9y+///3vP20fAKUZCaLWFccZXFftObo5RHpdv4G0zmylr4kAoj1DBhB1UI6JZCs3Y56c678nBgR1jnUdBEBxaL8RZcETYJAPATAGxIvMDTCCQRP+XQPenLu6KgkVjDcGO1UrW92vDcmi4Hzbo8cSAOPQnnECMISiizct24Av8SCH/hrIzb+yEkv9am91ydDAbUXW2AryDd69r00JH8AVtM3V7fOC/wL3yOyeURtJLsmT2I9o2lFaP3bpzXGJ4pXdXNCFYCWwCULIyA1KbLYBZf1avZcEeUmeQCKJ6g7wxrH/5otua3f1lXcFdPWMlb/Qg/tsuQSq8y7wr094hLg0IK7O5sUxxyXPXdDo/fVVv+kpgI3H3LFVJGr1Zrdre/3YGWf3xgYL2bGkfWRw7VtNX3u7hwj600SC99qZDBL+2cXIm/meTiRJa6M+u9+rpw34SSaLFvQ+2fZ9yawk1JzTz9rzGAC7XxkJ7+ZDYsYHkFG+Vp9j9xJ6z5XSf+d+Mqx9stmxho3rz/Ojj8baBRSJOt17Nn1j2ndJslMSFteQYDFl8vnOJ71g0hxZGIEx5BZP+fSuW+iwQAH/LQCtrYtVfGHtWUC6R/jZJ3vuAoX45+SR2ESHk89u+ORwsmPlOpbJ+nQK48t//8Xrn/7Vi1/4q79eIBE/9tn6dOcRDf06UeCdB+aGrWxxYSco7Pg3MYXbG+fanW6KY42bxdQmEMXQlbmbBXy8GN6kwX0YqdxkkkSKUXSAc7UOHlB+RZ+dG+NQ3hiN6XKFlYcB7vW3+/Ban41fTfb0v/7UuTGYDWhbf8axuSq/2vUulpY76Icu2fQj+fhtuZ44ANvYXW1Vf+ZfHPXC0cb02QcdOGE0uxtXGFbBLX7Kf+yYr//hPrvzKBJd4pCwl24m407FLKFfncW6tumv3Ejm2QMfmVzDerGtcdqYzIG6XchpfGdH7BnPvDq9yTHsrD7hYe2XbLvmPRv4YH23crAHHGHlXBODcGo6wc31d9sQN/BKssLQ2g1d7V77WZ0ugNQexZ21szlg62xVWTyRn4lLm+sf/vCHFf+TfX/9bz9Zvc+q1qt/8ZzQv9H9yx/84AdvzwMyHGBySe+uz2gQjSZsSCwjL1FvEASyNWyGWgBEIhAYRkwmuzCSsxm1xFmgaILfoOU7oAc82m5QBlyCkbKSguqMXjja2rNT4x4wacCsHyDlQAORIatgSvd0t89eK+Eo+CoPELUnoJg/ctgtE5TpxvwKeo+IQhcYjLsJfe1He9WhNtenthq4SybI3/lybeWq1zsXHVMTDyRp12abC6Ce0d41QO6Y2xLhJhp229Z/x1XfuH5irPRtPGz2kjGyI+3scdc35pGQ7aDZ/XSsXjCd30jS2KrFCX0LVPTJFttX58r1Sy7NV++z0/bRhBjhsijDL+gHUa59jfxI6M0XYsT++mknm09KBJoI8ZfJO31OjmHUxqJt5GHXesx5Y5gcjrDvvh3G3VvZ/WM7cMwcaWtjXBvmVlK95MdCEz2a09qzerDUM5T7LRmeXBZO1hbd7NPCA+yGs8V0f4pMcrqyFhuQUQnXPjd+j3kgQXSLYG2cThBI6FcHNtLXZHTCYG1I0Ccfsovg2jG280aXZNrnyu4T9iBO8N3ciwnTm6Oyu2cBZ4swsM6z34geMlmstNjJf5yIaALI7ovPFn/oxg49f0Pe+RQ/22+nR2ZL2wH/2te+9mRnk2tJtEXBLjaun9qikyvwzk6hhbb104SG/iT1Nx6YK9fX3xKVybdkpMdT1xbdenTAolVxq3jjejG1sRheSTjgA8xV1nj7u37XRKYY6Dud8qPGHW1qj3/fBE0ffLLlbjIjbmmzcXSy0B+s9UgMjOdvfLJxYvLSV7lLdVZZ4ap4WmxRp/c6P7fNxkD2sGti742VOJP4jWvus4uhFoZn3/OP8QBjNlcWLvc5/Uxn86H1YccdxuzToiXbJ0P/4oy4sjb6ZytXd/64v2U/bNmu7P7cnVMz85stEnSBWFIp7pXH7js51peEXkLJ/xqja8dN+KdjcYV+zYu5vfNWv9l3uF9uBHMtauoD/2drbFs7Yh2/uD5dPGj8Ke9i0+uri/vldW0Hxy7vbm5iofj6Sv2QXdEtnYjBMIPdra1tKD0n9Bchfr5+v/zN3/zNp7fccx5Bzu8ZDPKwe131BgKcB1AzPu0iupwNQCDlHADhRegcyRQgAAqCWOLD4cl9SXFBRVlljHmfVuQBQUEMEAkQCFbBURnOqQzgWdmCDh2RoWSRDF2pq6NXjq6O1oRLBPRtMQRBQawKSlYINwedN+0VKBtIKzPd3YAM6NkBHQDl6qDk4I6LLF3NLRBXz8o2sTZX5KQf/Vfu6cPfpXfsrosrs0VH77WzvnrE964mV+7Of+1JmcrkO6I2OZFzOkJOyD3Cvu+bzxH0+pbdXIncxrIy3o5fG62vdJ6QvfZvLsjJdhHFjrnzDHMkHiuHiCAmMEeAqy/YpR8R8/K6tWne6GufjpCXCEuuqlekZ3KszSax7H9luhPXxGkEzLFJNrE2pmsJGzzadRg6GcyLthEuZNgOTe14ZeCqHf6L7fCXHSOc7H737Qx5PKPzLPmVOK38CO+IxcrPxtb2yKg2d80z5Gtrde1Okxe5rX/R+XQhyb7HVqdjuxzzRW+wp2dEe/3s+/Q2QixuSVzYm4QRTiGT1ycv1ouLTo6xOzZjR9JJOLZH9hLaybK42BM/iGWxnY/R+8ay742dfMgCx/qx6LiEYGVXb/fpeDa1+bTTOBmRWuMszpcrTCZ/dovvr7/JPztRduXwClyBv1mcsOPusaB9mpfaK9/hI8YDc+ojsKrYij/cGFTfufVWVpwUU8yNcbMRsQF+kYsvmkfttC92ig+Qla83fj+S132yGWOvVz52zg/q+8ZzdVG5jW3ttHz7vTHxEQ8qvt6YL87Bjo6ttoSX0PvaFDM8CqMtSRJ/2dH5/Rdr2BB9rN583cktvMoiKXtn5+IC3Jx+5w8WA9e+GAhDhsOrx/+GbRbrd42d25nv+0LW3vrCEcRlOhFH9mmM5WiNdeV/8Fl7fpvTxmQYx3b5xbXv24a22Y+Y0RyivFA/139qg/XFy7fZX+2oeN/2yx99ZxPNgab7Rz5A33RSXYitxr9PJ7DKn8i7edsJzE/nGfp/V5V+/r+/+ufPO/RvZukpoRcYfDK+EtQGE8CHUK2tJj83cADWgjHyCLwQNQa6thEepKTB+ho8BwfUN9hXvgsuBY2CFOAmU0GiADN9+N+ATn8AtXqpvEClBLtkDSA0EWmb5uYG1wZgCwrkvvIa99oyvwIP3SEbEjyBqwn9tSV1jbEA1fpAje0VIPV3yY5FDIBbMqbfXtMHPV5A3v1LwMgtIfS2e/Za2UYMBqp2CdcPO15fAufVUeekNtagVRutbdT3OubaQp//G8n3p2yauC4gSDxWdwR1O/XdMbhk7ZI0uiO3Mdcn+FJJRYkRwqUuUgAD2Obq2Plzjy4kkSM9TiCs7PTAVpEbO9CIrGDpN78gjwUCJ4gmB7K175JvSSRbQ/ZWdnYi4BtPTyS5JuAjWf1EbGZfW3gZ4eRPk9UO08oZowVQ874xSmJL4JDJ6Wz/9rlrHs2QLFkYREhX1lHp6cHLeuzurt7u273fb7uwdgVXb/Zp194iVJPTJpSS4JX3jDc9wEV+N/m8wG9jX6K6o7FsssTLgmbtFd7wX4u/EnS/7ciZAwvQ/GCySphh2mS1460d4xhxhylrY+2vviRmc7yxeAnkrlsAcES1ScjKW1TSjqSQjWhj9diyBGRzhOTT7dpsHIANFgzE8uJh47rd9X32WX9Hlfe5e8NXf7VDDDPPYv+ubzzmkG/Vt3GJYg9cFSsbE2+suFxADIK7N37pRzyBVeVcj9qAk+UvYr85da8Y2X4aOy5HqF2ov7rFkvJBct9E6MYCHEssKF/ST7lAxy6mktW83N1l92F19dC61TFOxlbYtAWZ/bbwuv6GKYv5Npvs4prPtcO/xSNlNvYtjPNtJ1bESQuMw8AuUK1tcau82CNe2/kfbsEdybuxzEck+HzDnJo3cwDzri7xaxywOCUWdk7pg49pTwxRp8lrk/rKqY0rcxckYVJ5xOUnsBunrW8qWx/nC7BhZcotL1bUfutvxuU+X6ru6UEMLfckB/l3z6L85YrweX3ODn70ox/dYX7836///cev81nWePXPnhP6N/p/m9AXeHs8xCo6UGXkTZzrAIywwV1CX6P3TOPKA0X3Z8CIGpCW7JKnQAF0KgcQR9xvkDAODus+GRroOM0N4nVw4CO43PYaFFuWfBsPstOVYMHbCisyTaYm3+QD1k1cgcoNojdAI/b04z7i10DPTgrMDeySsQIcElb9AFzt3YS1bXa+Wu6OrwTKmNs3mbRRcsgm3dP/6iwxE+DNEyybDEtYFpztgO+enSzk1zgbJB+NWWATdC8pN983sFZfxmIHwZ/pspNaAm+3WpCbj46Q2GW77V4SV11W548IZQlXccH1Bv7ru/plk2y0hG5EzHH7lV9i44WG+y1BHVHTfhckBNHrD9Pf/vWkkgREgsV3Nt/wSlK938gjjFr5kbXaAEzrS9X8Gbk+xmPn0p8Bgz+TE2bYZZeEbV7XxsrqFwl1HLA74TBq7Tn6Wd2vXYnyEssRSsdTtwO+MSAk/iTd+lZm3yXp05PdKkmmBI1tSKzXr2Rt49h8I7IlPvxs9dc2+54s3mYPk+1Gkqc4BXuQXTqzayZ5RtTJv7Hvu6T2nnLTR+1CvJhN9Bl/pN0ii3kYkRvRt+jCLhz7X9ubl82fP2e5a3Z9xAq2MV1Nv3tEB5ayu5L8JvbT544j79/aWT8ru7mZ3unH+D0uQDfm04IPbHLU3uMc/mIHXH2E5ZOBjuAuf9vn6uIofJz/iSXsrMk0375YWD7bfpS7yeaNO3hTbbVtmgPl8KHGZ33hBo0XbUvcaDLUMapfLlT5Gs9nj47eS8qayDSZqS60x/YtMlav2tHu+hUXGjvLuSzk4E24kHnb9SbU7Jeu9jm7gVleODfsnc3UXyarJJ6v21HfeMoD/JUNfEAccDrASZTGJgsL6qzs5Pnggw+eYpnFLpgw7HXsvhjDduAXfRr7XUzBa8wdLn7jdOeZL7F9uqney9Ea08tf8Fn2YV5ubGb/lb18DX4+suHOdW2ZHGsb/tdH+BB7KxbguuwLdjzCAtjKDztm4+aP7l0dyXUs6qyfYezeL/Le/54T+vdW4WfVwNMz9AAcSDZYNCFuECpQPgLtOniTQG1Yud/ArXCSY9ckPQKWNhg6R5yhA/murNcBlFXuBg3Of5M6wLfryAWAePRZcDF+125Ss/EAhoE7ABloCw67T2aAUbCt3js2hLNB2twCM2MFKpegNKhLVBBY994VrAWQJouPCMslKSvf4AwM2YAgcEkPMn7vG3/HXDDWv3p07Lr6DT7T/5KA7f7eo/dr247pwHX2uDYm7+zdiZZdv4Tskkb2VQLDlmrb5q/zyG7JLcjYqV/yt7n05ntkate6yydIeO6+86Dt6weArLLWL669kbUkE9EoKF7/ufXglMTEwoXfm7Ob0Bvr+pF4I4Ib1+aXrbMhSUlPD62PkS//VreLXfqxwzB9zI7YwD5nL2sDaVxbjk3DhpJJyRDM87z02l47jvHvu91tSczqrs3NP71ZoF17docsMm7sXppmrIjn6nWHfiR2CZf4MLnWv6SUDGvTbjwSvTGvLN+ZHHxo/RsrH96nEyRrd32trrmyqDadiAGI7voaiXa6YmO1cEYnnc+NV13zAePNo8We9edt/xbSYIDd9yb3yB+bERvpejpZH3apV84izcVaiwfTgZMga2dzvbnxYs/173SGxXG40l2j6RMBlVBtLJIImLdPjzmYN2NdWbpTnj7g3sbnTzauHxjptAP5JUB9Lrk4DW/FiN4T8x6R7OKL+8W2fmdfk7kxpgRdmWIYe9k1c0635SDF9MqFO8EkYyxHE2cv57qJjd/ka8wQDx7FTYlEYy1/gLXlB1d+Nlb85newR53qky217fKHfZ/dDufhlh1tYzSvdN2F9RvzhzfemeO9D13ktPjdRfC1K8F3Wm+n3PAm+AUb5hP7jhuI0/jW5N7Jq7XLV5fQ779YjDOtv71bYm04ncMX6BHnFI+vTuFqT0NZNHvE3+hVPLGwWX6y7/q7/Lh+Vp9snsFXinM40erwgXI5stKR38qLTY0j6rN5cl//WH+rjyteTqa+MVzbMyfaKOf0vbnNjUH7XWyrTmdL+1OF7/3vOaF/bxV+Vg28/O3f/u23CX2BnHEx/jpHv1/yiuhJKh8Fn7UJiHZ/QAlcHAUUfIFvHe0CeZOe3esO92RFpEs+yMnZBagmqQWWrlJyuIJcAxz56IDTAZA6pbKCPaLX1WhA1LFNTmQXGN6ElM7cLyGg34JvdYFolOQZz67pv+TDGNSR0F/jFrARkf1ukls5lS0xE5h6r8BZkFPP2PxmM/19SaB7JYkb2wKev0tvMYafIKojpwL36kwXC7qCbcfAFkt2qjMJQ8dF74+IGbJUmfiBEwaS263q73/JiAU29Zc0Lamfb1Yn7Orazb3e3+S+QYsfsKuSutanqzsnlVlCyyd3z4sBJS8S3e6ism9+JUmnf2QNFlQX9/k2uLUySGaxdDbklNLGt4Rl/dlphqvaRQoloGxBgryEGYFd2xYMpmdzrezGt74W/O1Erf3JwwaRV8e7JeTTxcbD1/c5+3Bkesn8SKxHD1ZvMi/ZXV0LlnDfi5vMg8Ta7rGYtPpixsauf7a7e3aQ6Zns8JbNsGP32dTa4E/dYYFT5stCDzyGXR7pmHxLhDdef7faSYIuFkjSjaU712LF9OF0g6O1qzd9ObHBDifH2poeYI54whcsXK2vPW+5F2vBi5VhZ/V1WAnP9xvRv+R6ssHE6b1JEx2oWx9fOfovbhnz8NTfn4cRdijxkfICPrs+umFAnuLmxZcmBMVZOlx59sHPu4Avjkj4JQEro70SfrG4MYx8jem1SeNju9o2FjI0Pt9Yrw/zQH+NM+UelZ9PtQ06KOfrXGp/16ovfl3OWb1rz1jLp+h2bQ4jhk1isETZvJWvGbPP1YF586v5uIVv/fOd9eUkjDhCN/Ri4Wl4yCfEDXLNtlcOdq4NXNVjLT15te/6w+0m92x6GAxL2bi5g0/8ZP3BDjiLj2xsThkY922n+tx3bZDJPLMN9o1bl9+1LTZNTuXYbe9rqz52+107eHTtuD7BTyrH7lukYmvliSvL7srjagOP+Bn9wGRtaM/v5k6Xt5b3tP7mePP6x3/8x5duf/zfr//jx6/zWdZ49U+fj9y/0f/L3/md33ktKHMSjlyHELg4DWJcp+d4AjoAexR8ONg+EeUZa4/ia/uRY7MfuwlAbGUduzKuEgy7pILD7mnfrhcn56B2TJAsegHeVl4b3CrzJQwlMsZBd/q4yZhyG9vK3sTHNe1wfIBAzwUPACOIrE02ULmUQ/yml/ZfotBAjYy3rSY1JVVW6bVFtw0SlVOQQK7Uu+Soc1U52UaDi3kB3uS+utwYRxy2Uu7vnDfhmW4WrB25M5bZ9q434F4ydYOSvhs4HpG1EsUmmvVPgcrL4pCfHau3E4dUWGQzXyML/ka9ZLzksfZbe6fD2jzfq14btI21hKABsv0jgRbx1qbEik1tLMgZcm8XQvK7z7WLXDp9wZ4k+bPB4cHKWoRcn8pvnAjU5F+Ze5JjY3G0nB95w/3qS8hWTvKIzG/uaj92me247xPZZEuz0bUrYVqfEnH6sKvFRhChjXX3Jq9EWvt8Byldu7P5kYqV8ZK67XQhqJNXsr++R0TNM8I8GRz9FjvWFhutjiySKW+3CG6wP2NG9id7d/DgJyIHNxvvJvvamS74lYWIzYk4tj560qpzLZlBRCfv6jpRgUA2Udm9lbFDv77Zq3hQHGmMoD/xeu06ZQLvzSu/XFt7Tn3/Zm+zGycnSs7LF+DpdMQHV58v3MXN+rikBG7Ar/123N6i4vSq3ORqbIb1Jb3iw+yZD8OS4ldjlPtsoHPR+FR5V1a/bA8WrP70D7fMfZMI89d53H3cQvvqNM7tWudXfLixtrI39irHhsnZ8fMDY64cjVm7z4bLh/BHmNE+lGdP5TD8kr10UYF+2a2/JMLmnEJp0iYWm2+f8Hy+uv9OdLGfch9YPMzxt+bJxU/5ak/mmbNdG5bBLvZFJ8NHj4Lh0P5s7nx7GLt+xIa1s4VNi3D6YT+7b6Fu48B5zRX97zf+bLxiTWMaG1B+/XoHStskn2titfkybvJ2nthJ/dKJK+25px55yumMg/2x6WKAa8ZlHtRpLNkYxIiOvzjMVum8vltsuXnD6pVfXHxRV7vlgau7ef50Evr/dN3j8/371T95TujfzNDL3/qt33raoW+gLsjNIWYsVueBrV0Djs7o3RdgEIoCugAg4CNydme6qt96DcD6a5AUKOdcCCTyDcQQD0CNkJXg6YcDSfQLAkCjCXCTSmNcuau7glTBV5DsSnyTs4IJElSgakBELrR5A5OyANxcdAfDGCqjeZUsFaAA9T4bJJCUlgWign4TViBc8oC0GI9dHjovQXnU3yUzV+8FxxLKIlkJyuxrCf0CraR+9RoAkVFBefccsWsQoovN+90FqS7YLt0+IqHKNyDeAGjHdHKPOEy+EQJJJXJjpd64e0S/uqjvv4vQVY93fh8R6M6h8UqGGnDZP8K8T7vY9D5iYZdacmr3HXlawr9/8GJ6Qf5qG5Nrtuqo5eZ08qz8sIRfwiILI/ukJz7nuUlJiaSz2IEUWczyLOdkk5BJ0DZ/68dO02SxoID8sjW4bQGHHfAvC6XGLonlh94bsHJLttbe/kvod93fRt7fSnZs3LFqpEiCtnY9iztZN3fmcfpyegG28BUnXyT0+41ckUmSLzGGK+vboiP5jLc7NHDNy+wQKngsbnXhwzFdpxksRky+xqLpY7LvKPz6WbnNsZcC6hv5W7sSbO384R/+4YtvfvObf0NfyLzY7WSQRGXjs7i9Ma8tfsZWYbLrXVAp/vITyUyTAra9MqsjkRHj4HI5BvzdNe/6mI5mZx6xgDPrkyzroxiKe4h9jxLVm5wUU/kCfLJY3b5hEh2UhK/+XVDhf+KzhbPpeOPoYp429S/xLj8prvY6HRanG3Ndh8WVq/ys2Od6+WKxX8xpHe2yIfa83zC4cR6uaUs87bzgIOadvc2/58dsn6880pdkrLF3fucRof7NeTKs/bW5JF6MtJAsLmy+LdxbxMI19umY/eKtBVbzO7k9SuOElcR9ffbUFBxxtJ+f2f3lVz2lZM5rE/suTpobdo4Tbkx9KSf825jNhTYl7U06L59euxbD20c5te/wnp2Jeddm8IXyvNqM+rVzNtD56VyoX1nqQ/zRXPBX5c2FfvhP+Ux5L+yiyy6ikIvPXA4IKy3EFhc+9vfXzwn9rqbnRgAAIABJREFUx9bZ56TCy+9///t/4y335KpxCdSAegaH7CNNjLUOyOAbmBpABLPdFxgFuhLjOkID574jpIABWAwwyI2EalvQMEbAZAVQIKaLm7TfZKOO37raF9Q5ZQFi95A1+pDUFZAsUCDagIBuzIMEBxkBDnRVmdwD4AMgO5TaRfTWfhNdQQ5ZKkG4tt3kHuCSv4nnHRPwBIiSml2/CT276Hirg9qiOWqCdQNEx0AXJVTT2YLvEkGJMfvS79ocYZfwbHyzsSYS7Wd6Kmlscs6vukDWIHZt8FHw7hib1Duq7G87m9PpG8E0T472dZGqY0D2HsnWYEhHnWP+oW7JtrmSxKhPZ/RmcbC4ZId8dYYLS2qKHfs9wmQ3ZW35u9zXlsmEPAra/g68BEOS5CTAyrNvxGy63D8Lhmt77dmd2T0J/fRvsYIvKl+y03cg0E2T1ZIQuIecrl3JaUnF2vGCs8qx+hvXFnqQwtmQ5/iQYkdFLWitDQvC6m2snbv1aaHCwoTnSGHI5O6uNZuAWTDCIkjj1+6trvmUwCPA8BZWrM3d6+6MpIRvbgzehi2hZ3tw3qLArrMV87c+LUh4/MEcihEWMCwoTZe/93u/9+LDDz98wiJjNC5+sH5n5xZNOg4LHh999NHTwkIXRBDojdGigPjZRIAd06u/6uDEHT06iiyBhTGrv5NCjgKL57OtHbWXHNnVhBvaEbfEKHbO5/g7TIVTXdhmV43vvsMXZSQBYkPbc42MFuouTrbu7lnMuZjYGNl7lUX/k4uP0oHFk8bIlrsYt3YlahI0diXGsS+Y7bPxt0lH9SPpNq7GYfNO7+ZH/13w7tz2pBEMk+RWz92IYCu770RR33ciWd/JtMnzjW984+n9IPt0rxx2tr5/w/XZstMqcKyLjysrltdmbUbRw8ayjQOJnLFNH6uPX/DFfU6mLsptfLBdXDJPFtIaR1fWYio54OLKl0vhZGKSds2Tk0qum2v38VX2URu9flAbL1doG7t+/eXat99kqI2tj/Lz8pT6E8z3aVzFjmIUG2x5sq7OZLCIc+XSNgzziYPDotn73qPw3v9e/+f3buLvtIFXv/O8Q/9G4S+//e1vP/0dev8Kcgy7K/kCgcQQsEjIBW4EhNECd+UYZUk7QsdxEYiCwQ2KgledX/AFVmToyiIAehTsGmhuACUvELn91mHXn/bvSpxx0N/qKStQKyPANsj5Tp9NJKojba68OaOHtr8+zHP7r34KogIjud3rXEkYmtADzC4cALuSpNqkOj1K2tXLkrcrh98NIA0eJXiPwNj4lDPf+5weF6yXuGw30q4l2fc5G/Y8PZkl9Y9sqAFJ350P9kJXxlf/bfnqkeyCMtmRmMnneWhzwob51Pr1p8n4eP2l/tyx0G2TKjK3jn53j91c7NAf/Zkb+LG6EpFd6ymcjVmSzJ6WzG8OJaaOXXZxBRFCcJd4rJwdfQsAFgWQROSVH9lx2X1Hvve5MWhb0rVxWDg1ZsTOvK49O/OTcXKw9enVCQGkweIN4ie5lhgt6UNE13+PhBtDdbr2ZjMWNpZ87djfxuKRFEfs1x5Z4Taf4E8SBnNJrl2XeIpRk2f9enM9v7b7s7rrb/OE/PCB3TM2c1s7RIjZoQVi8Q0mTRaxZO2sL6R71xF/xJCsSH5xzA7gPm8yMjksUFhYMA9r24mSklP4w/7hf+d+ZSQiv/u7v/viW9/61tvdejKLXStnnumvGGaRzzzRmWeEN4aNt+2Yb1gg6VndtbOdTI8EsfkuAq1/PmD+ykUaexqr9NeFauPVjt8ry6dgmjL9XZxiN43F93uxrn3uOpwsvm/c5TBwr2NU3r1HiRM/WRm+0vGsDTZTHF5b4n7lfZQA6UMsUn62VDxovIYvuAF7aczFKZrk4EfGuk/4v3LGYlFtY9AvH/KOlbU135wMk5NP7rt3oVg8YLswweND/tLN4snqOw0zu99/i1J0Y5GaLBYa1/5i07iF+ECPdvo9o1+dwcfaW/n45bwWFsT6tb3x4vprx2KqeYUD7Ge/y1fgI96Jo02O+pI+2Dxeozw/MN9dxHHt8rbyL9/hIp8jV33n+lx5VO20uFC5yawsHbRd/mTB7PodbkZu+jZWcVO9cqTN0aeT0P/Xvw22Pn/3Xv3gOaF/Mysvf+M3fuO1GeKQBQQBEyFiWHPKgjVCxsCVV6bBTgCwuidJASiA0irmDZp+a4cjNSBrA9BwhNUF9nW8jkv7jwJ8AQU4AKHqQ5CxE4KMrWwBrX34foGkQZquKi8CCZjdu8FUgmLuAKE5a5LdIC2gFgyrB7rWbslMQa5EoqvTKy8Ik0n/wND87dPCQ0HWHADR9ovc3KBhPPRecgowkcMbJAUiO0yO39N5bUMCPHs2f3YW9am/zkn7LorWBuin/QoGNwiZF75oQUIC6zlez+iZl80N0kGHIyuOv9JNg4++2Y5xVV5z3HoXV65Ndy7v+OAHzJqsTajWth1Uyc0+HaEcOVrdEahdIzsCyM/2aQFn5ZtYeUfCrtm1R3rsxPuTQ13gucmy+dz1Hk21GMEe1r9Eav1IFKen9TcSOh1KBHqUky6RN4sNJWcWKCSM/Iuu197sABHZkb/pceU2zulJXNlY+rxlcctctf2rf0STb9GZP5nHVmbHjSGS85LFte2ZeElGMcTJFIssFg/Wt2uNQwi3udo98rL9tYGsk6kLo5JYu/fILzzvMXxYwnebmIk1ZOa/Fkkk8Ma48tud90btjWUY4FEiCTlbMJ7uitM9uyzJXn22P/1ZfDbXxd/dc4phdWZL2yH1pzNhDQw0Z+2Db8MqdtS43tjf67CxdYozyrovzhS/2fujeNz4ZtzFyMaNxv31M710se9RzHANfvDxlr2xrRykumhd1yXF7Ue5lsexygn0c/mHOMe3qrcmLvS0+o1hqzdb5fOtD5vLY9kOfHbCbmVn0945wm/2Of+SyFsgmH3uv7/A4ffacDJlfbluwZj930Te7/GFjWW+vceVxGVJ+XSyMhYOYD1OAhfLJapHPHDXutA5PfYkKNy5vGHXLw++Pta6eL565YstZ3xdfNA3rMCXyiOu/5QLlXewPz4LH4pV5Y2XP/tdv9z36rC2XT8TH8UJeYFxFHdwCuNyj65gxNrCTdb+7O7TeYb+OaEXx75on0879AynQQDZ7krnI8cRPCWqnJURMtiSGt8BGIAF7AB7xspgC9arD2wfBcX2WcDQfknwBSIOXdAreAgWJdyAig4kVJWxq8N0K/ALZMCKEZWQCJYlThy7hKhz2YTpggEZXW8SVNJyy5mbgk0DtT7tfHQMlU1A0P4lRpeI0NXaKKnoGOnvERExX/oV/NQXOOi+xKuEpUSQPUmMJXnK63NA66h6AdhKvb4ekUL+VQJFB01AGsQKQo+u883dsyAx8uBPvY04+tNhxYQm9dPjxuTPhNFjA1Nt546ttms8gnZ1fO39ktzaz2QQMCWxriErEim78/vc7szmaEnMyo1EeeaeX5gHOzed65LWkbb9c4RTEsVmJcKSqruzgizSz8p7qVoXJ4p7ksTJvPLd3XXcXr9+S9r5FcJhN4l+Zgv71xccsRtEzc7UdC2hX32LJ8ohi8hME3rysV1l99spCMc+yUzv/vyeOIJ8z57omX12Z6kJvURJeTKzN7jhk89OTonx5CQbe4eXSJrdZb5kMQZmrL8uuvC/1XeSwxzv0Ya9pX7zzjbYv3FMXva4exYLLGIgpJtDCc0+LR5YZJCYWCwoZk1Gi1Mb7/7BhdVfXe+LWNs4hbh6OYOFg41hc7sd+n2ungUufin24gpiAP8p7hSjxPeLlSX3xVw4wx78buz13Zx1E6Rxpm3o71F74jBbFFONkXzlC50X1y3mdWzuFbssVBXz2/aNvcVemCCOXtw0ln2Wi/gOb9hReZY6jVvmd3r1+MnaYqc44j69O6OxZOW8rNOpmulp/3yWR3h8aLa5ha+1u3hB7l1f+2xX0i6Zn+/OJ+Y/NiT610I8hmWBT1yyUCFOrN+1OX/oy0jdN598y6KgeLjfsBY2wM3p1ONeXRTgY+xH23fBqjypXAwm8Af+Xv3Wj9ic+XxkM7Wzy/fYRu3Gd+MnQ/MDds9Wr29rw/36Idy/feKZcNb8tC/6NKaOXzw2B8Ymrogfu/6c0BfNfz6/v/zOd77z9Aw9A/OdE9aQBO4muFZAgUOdqUBBvU3cdq1AXnJZx6jjIFRNppqkqUeeOqfvF6AaVCcD8kXWkgRBrePxfeVKFOq0wKkOKElAcjw3WXnMh6AM8Ndn2y+ZUF8y0/Y6llunpypqEwCz884+SnA7dokrGS/BejQOBAFx8/uSHkH/Xq/tIlCXpCBB+yyJRhZc11aJWMfClizarJy34yL49SnkVIK0+rt233pvfna/OwSXjNWGGxBKDAtpDXpti8+N9DhGPvknmz+9pXwXqPhJk3r2dOflBrmrx95/5DM3cDZJL7HTP5tko8ovmSmBRWA2bxuHN8Z/5StfeXtUnR3DKTvMS+jXngWCtbt+t6Nop9yfP6KrtSWZXTuSL+OTvEt4YKtj7Y71S4TZoGfxRxDXJnJJNjvWq+dFdd58zEb4CfLLLjy7fIklX9/n+rdDvIR+x6SnG4sTK7Oxe08BW6y/T7bpwbP1bGifw8y1YX6QTXUk+vBr417/3SVTtgk0TC7JG1GeXHy4OLfrFksQQs+a+mSPZF59u+nwXmK2NsjcBQTkWxviKNl7ekBZ+u/CBPI/meh1dSfHxmGRZjKwmX1nN5MbFkiYr0zsRpLCbtgEQtvTdvReO78JuhfgwU2PdUz2cgY4KLlo3MdXYDos3+/igFhaIt1rxRX1cANEXR980vUbbysD3CvmXSws5sL5fd4kYP2bN/rVFhs2phvblXe93EK8xD8aJ9vOvlssIp/7Fq8aH24SBivYRE9/GMflFB6funPBRtemZ7irr8kzrLQYp2/4w2bLz7wzBWbDE4m7RN1jIsMqO/cWyL07h/3p17F8trz+J9+w2iLb+pn+ph+xyuM7feTIPE0OC4MWKGo38IsvmWe2eOs0ppOzmxP0IsYqAw/YmLhRHnztqPHe3DcelJerW/n0CRPEC9zd2Cx21Mb5bX3S9/ofPy6XIQs9w3dzwq/EQ7pYPfOrj4tRu++xh7VjDOLjfs++Pp0j979f6vj5//7qu89H7t/M0tNL8RDgJgPAjIFLshpAJR1W4RmjoAv8b2KBoDBwDtoErk7bAMH5JPSAqYG8hF4Q0XYB4gJHg7gkwBhKQisPxyZvk0R96mefJZR0TEa7N2REDm7i2UWNSwaMQVAqaQBsl2Q00Dsaac6AY8knkrEydDGZPBtnfm/iducUiNU+Ol/VqYAgOepCwtUBvbLVgn3HpX02Za6RNuS8wa5kh434XD1/C7f36GmAu2AsKbCif8lu9dGxGOcNHPWz+tDVS+/V1gWIBWNv+p1PTy4v9GMztVn25Ph9g+6+8w02WLu7gfgSCjrT5sUQc7T7NxmaXq8frox3HNSuRpyml41B0jk7tiMD0yTijlj2pYK7tvYlH3aM/A1yskq+Vs5OcYnO+kDKd3+/Be7VsaMzXVgQmOwjdCW3iCNc3j2LAxYvzAWMIdtk70645/y9cK07QfAfedzvHfnz7KjE03H93RdHzNnkX5tIT+eSTbAfY+6x9pI2ixQbw3TuHh2bS9ghCZcArJy5sWM2+cz96lvgQGAlyutv9yUva8euOf9eHYu3SN36nL5WZi+kkxSt3OYV4RY3zNvamox01yRk+hJLlHdsd+1KNLpYYUcfyYUdEhaLEk20xDN9zA7UFy/ItU9t8GVxYjrYIpBFifXhxWIWPODm5GLL+jfPje0Xi9h5/a1Y/ogfXF5yy98+2FfbwkvKJ3q/8U575RxI/43n+rrxqFgLY+mbDI0fN/ZJICWD8FUC+y7OpO1yguoDZyg2Vw/8fvM9P4YTjVnkFpfhKwxZfxbLYJ8TJbsngZ+sq+tEk1ixPvvI0q7z4WGYhVF4Ud+Q0NtsWFvseOMZbhQ7N979n17WbuOdF0qKBXRGN8MLC3Crt9/+vOTGya/ZFjuGe3yh/KxxViy4cbtxjN3U99zfuJyqolvl98m22DmuQL6N2zjYUMvy4fp7+UB5m0WH8p31j3v6VB+nWRvGdnmTueJXeG/1y++7mEBevlT+2f6UMw46YHdrm0zizn4/J/RliT+f35/+bF0DKxKOTAKm7jgATk7HQBmxgHtBucGgCXiDEuNF8DhVk1hTVUdTT4IvED0CswJBQQ1oaBdpA0Kcc78vODaxv8TCuBFagWl1CkTmoabYQDm5Vsb/ylmdFCjIoq8LhsZPDoECwDcxNe61qXzB7a6yA6QSoxsIBB39+V0CRrclUPTf+btEib7p3/3q7RKa/b4JPQBt/eoFGO9zgX/Jj+AvuNKTJNlbsBFdSb55bIDVRgmZcjfQtV79qqSuui6hnM+N0GwMyI7dBceJBejJZL7Xnrft1sc7l+zwwuwlxZ3D1qk91vZKTsz3o4Re0O3YJ//GufJeBCdx9ZIkOpxuJBcS9pUZkbJD4hnJ3bdL7Dg0vNv4kDsJrzE0ASyZXJ3ZDVIpkZG0rl9/g3njc8xTcjh5Vnfl7bjCc4nn2oTbTbB3f21unPtnlwAWss19rt4S+o3P4sTG7UV98BQWFZuROOSuMYXNWSiAB/TCFjcPu+Z0QPFqcrALMcXjB+wM4bZAIsnQnyTZXE7P06sXH8IkSVH91aKPOStmlPyyM7bcRIjtIqlbdJLAiHdii7GIFRL6ybj3fTTWTRbJOF30/urAKwlLdQIf18bsY+056dEEw4kJPiXeTVYJvZMAm4Mufmp7dfgGTCWTdm/8vZh68U+cuvVuvCiGXpwqDlcO81NyzmfMVflB45Fknv2by0cxQp/KFnsb/xpL+UM5Ad7Va+RYm7U3ctx4Wm5346Q6FjQtWOE2bJv9Vs/FGhhrnKvHnspDXF+/fd8EfL5JauuKgZLv+TnMgrF2Ttntxr7v7HV4KMFtDHDMv6dtJv/6mF9PLrJbnFibXrBbbu0UAn+49iS+4MhrF7bVP9mQOdg9i2x41q7BMrY6WSeDEz9skK70W5s032QWG2rz/BRelyvU38phOlYxCTbWTvUrRqz/cgTXH+UpMIh+cMbZrHGRj32VA6/vxoHGqepDu4/yAuW6ADG83PtG3vvf6+cd+vfW4WfUwMsf/OAHrxmF1SqGZCXNrsXKcbgaGYcCJMpsTHaYdq0k4RIGRO4GCSRJMNN2E7oGQQFr7TRYAAXt6A9Qke8mAyVpyhQMgKBgU+B7FIALSoI8oBFESyT23fzot5/VFyAtYSmYApeCIVJBFgHJXArIxiXIkKt2W9vQL5lKQshXAnW/PyILNwiYQ5/mviBs/oy97TZgVCZj7Vz6XvvqNeOdzdmll9SXlKyc5+nsRExGz95pp/owN52Lq0+20/nuWBv0Oj5lKr+k3jPQS9D64jMByaLf5Jpd3L8T3XHzUf5Suyl5dL8+UXu+9tTfG4Ok2zzRWYkq2zXO4dvGuIBut2RJDwJnvIjQ2ly5Hc3fXNvF3hveEQOnHSTSgv3GYt7tBrFfZLI70fW7vkF9dVZ+duPPXe3+rvdYuLEiicjlxrtrPa4JLxGgfSLeSO3abtKAmOxz96YDCSoyaKGic2Anm3+ujF3o3ZPg15eb+CJVdFXyZsEF8dz8IdmI8q6ZaxhoB5ktTKbN1epMHjFEu/zSMXeLXru+suYT2d91CxXk3bWexuAL+zS2LdaQf7qX7GyRpb5jXppAmMPNtSTD27rFusmyvrqo2FMa/Gr9dix06SV2u2+nv7uLxi35Ye9r186mz9nj5PB8sAUl4zB29ri2125PDhTTGm8v1u33xdQbgy9eXd4Apy9eq9fkSRlcgWzF/Nse7CnHKh5eLG/MakJVTtGk3HUyVDb97FoTwMt//Fa3sYmfX7wvvqsHI9l4E+DGwPmVUzjmy6JSx88mzFn/xGz52u5LYp1mwhc8orL7np1fu+zTYhLZ+djsdv+9J4cPwULH7DdWfKx/XcWCwfQ2mfTJP7pAKLYWCxp72WDtxvguV6KX2gN8xL+MdbKxi7sjz6/wSXOAI8LItdF5Lseuba6+cpfr8JnGpfqjWHH5Gt5ifHRSG8In2gffFoPVx/fFtLZrXPxYvBMTxT5zVJ/SLnnLebS38sPhTyeh/29118//91fffj5y/2aWXn7ve997fVcJzaCE3hHOGRJw54g1wAaAfW9ZYLDrjFjSiCg1wAKpJu4c8zpiE1TOhljXGvXj03gEvgKeekCkAFiw1B8QuPq4CZoxWhABfA3k+tYmfTWQlqhckkF3goX27hi64CBgAs6CYGUsWDVpqh6qA9fp4YJnwflRQCphKUG5pIZe2aX+Og59l3A86rMBrHMtObpz1SR/3+38+vvbVzeSen8iTtCzcHblU18wBOiPbI0v1O7vGKpT9+oTduolvOvP4wL63DWkmjzrW1JfgkXH7JT+Sh71zw6rg/pDdW0c7lts6vyRE4GoT3kJoHnYjszGMDxcsuQFQWyretu9r33ta09l7Dzu+fnVNf92byePXe+N006vhH7XJI2SnP3uItT6nnzsmy16B8P6kkCPXNHBPu3s24H3cqb1/yj5Xx92hSzyThbXEDrzvzISen/5YOPQ374jsvCluyHKSqhbjz1LgM0/W0KEECbz5zi9pJPeJen0svti1Wx83y1yrA0vojP26X33HfufPHamJPTsnR3Qya7TtyRdLKMfuDV5xR4LBl5Ux35mo05c1BcsGkhoLC5snjYeb/W2m775lmyLMZJ0+NAdSL7NriWIdLzrqz/864LNvpvjjVt5SY/TSxYX2if+MP3RSx+t0M/FTrK6jnPAIH5knGLnjcGuN9bChcbitQ/X3sUrit+PuEt1XuypDLveBKR4b2zsoLGSDeIUHbe5l6TpDzbd/qtbem0Stu89hYTz3PhT35WgzHbNM/4BE+HTfAaerJ7No9rN7k8GJ5jmSxabahPithgLF/p8u0VGi6jbLV/766+76BaI2TV8XFmL4PuERZNj/UxGuMX/NqbpQiJv4YvPsd87x9Md+yuHhnWNo+pavL0xVixhVzCqiSXMY5NdpNE/XNcf/un32l8ZMae2VD/RF7nYDJ+4vt728QtjsJBTGxNjbz+4pH4bn6ub1iMTnRqTRddy9I6jc9a5rO4bC9fn7O3TSeh/eOHk8/371T9+TujfzNDTS/HsRCHVDJKBOY4HUGvIf1sCAWwANscCvE12fQf2wL9BgzMi5zeQcjSJuh2nRwSEhVpBFqwa4NpPk2FBFui/iwQIkCURBeDuSCmr/0s46lGAEMkB0u2nxKZtardzUmAsmAHs1r8EgC60C6BKMGtPK+ceQAJeHVeD/kWT2krvCSLsWF8+O08lJx1/dXrlvAGM/fW6OpJCL7YhQxclJL9I6uS2eEaf/ZScXjnMCQJkbI/s4ZKpG1zNp6S+uwb+VE6DysrBBWPrG/3rz7WVfufr5lKdzlftqd8bEItfsGv3R5LYmMDtJMXKOX2wsc4nPTYhwReUJYdrY0nREnpJnwUPz7IjZ9OPXcv1iUCsX7u+CJ/n1yVgK7P6+11iufIw2zF/x0Mna3crp0MLE3a2vN3dgq3FBok1+0Ks1obkvXh/FxwQT8maZ7y7MMJ2kHH2vbLTYXerLxaV5JDD5/Qh+Xbk3lzv+nRp11ki68SD8Us2jdt8TLaS8vlBdx7XzuSQaCvLh/p4zcrN32cfCKJTD/UjCb14sbLksiO9NiwK0WsJO32SdfL5c3Q7geIxk9VZf5MDTjlFIkG1U2WcMH3lepqCnLvfRxrYscUvfttdzMnjv4UP2AALumiwfpu0VmfFzeLKjR04hRhwY03jaG2fjzyKCeUp9HRjEXxqotJ6te8by+E9nmOsN45fHTQu8OnGc/G3ibO+xdbqUgL4SGfatci437WvxuRu8GxMdyHHYlf5iFhIBu+yuMn82t692XtPYJFZjOQjKzMf2emrjRnuTf71ZVFsuLtybB+2S/Znx7NtNjkZxEqLHBuDUzheSLtrFmTZdv/c3ebNwrUYirOIG3yrC3rG6cRB+c8jfsR2xPQ7x+zXZ/lNbcYJBjiGd8L2cpTLk8lQTgarKn8X0CrP6sPY+rcy5UuVj2z4hPbLY5Vv3vCId4mpzRVgIdkqo1ylYzaOfpr76ug5oX8Xev/8XH/53e9+9zXAbGJlF2aGdZ1SIEHcBEmG7zcyALA5FZDYbyCNiHCa7rbVaW4f2uDogiLAr4MDy+5gNUhcMLhtcijB0KpsEwmOhuwaRwkAfRS49W38QNl4Sgjuiut+V8eXAFTfDchkldQVJIGrwKx/vwvoV8e3TMmmeQZiK1tgvaC++8Ct+r+yr0wXigBjA1KTOno2duTfnDfIkWFlqj/j6tz2/gjtjun5E2jaEdTsSEmwkGVkGlibl/1GCiovv3rXPD4KxmTpnNfPdn/2LaGXQHqmvsR4siAKdDSyYwfjBv3ajjGyAfWVuQS8dljfuItCJRV8qbsvxjac25jW1kiXZGsEcGMnFxKGQC6Z2p+323xI5vdpZ19Cv777Fnjjg08SlPW/PpBeu2QIrqP7xulxiD17vGt+l8RsvEje9IjQWmAwXgkon9QGGyjptTNUQjEZ7TZ1F3mLHrOBHlVdPcn82qfP+cj053nQ4ufqrN8mb2TkSxuLP73GVmECna2v3fNiOwm3tuuHu7a53LXVWdsS913bPzaBzMOcuyCDWNOdOWWPdIAkrj07lDdmru21szmcfmenYgxfgRMWWDbOzcN+T+b9X92WX7s7YbJ/jud7NIge4Zxku7GtiffacoLBApa43YS+R+vN/e47QdKklh/qh01OV+QSh9V7hHGNZzCiHOAR8b9xsbGr/qy9+tGumd8mxTBJEo1Tke9yinKljoGfNEaQ6crdOMG32eJbCUE8AAAgAElEQVTF/o6rnKRtX2zWvgWByyFqb8rS1eYf5pk/WN/Emp5WxiJT32HBJvmgl9/Nd8UoftoYvz4sEPm+crNHi2+Teb6/v+RBDzZl1tbs2QvrepKEzHbl4R/5LSwqZ4FxbdrttzAAC7touGvsxSaW2FvOgjNcTnTjMd3iGp03MbcxvZytCXv5SGP1I15D/vpiudTa6oLmbRtG8Y3a8+VpfsOm4kDtW9xoMl6Zii9sydiUg7n7TTfrY213g6D6LJcxzvLgy1G1N5vbI2/v/e/18w79e+vwM2rgKaGXCDFGpIETMqCSCyuXHI3BciQOWgBAAgFKA18Jrv4B79pQtmDkewNVy3HOBkCrrGsbeDRY3oDVeyUKK+folp2dEl9BDTFD1pC4/UbmAe2j5Kr3gAa9GHfH0jK7f0nwBYjusiEXSFPBkRyuISQFNd/ptfa07/RXYlPgRdraBz11jo1BmwI+OylJKlDexRVEpXYpOLLbSw4bIMnxyM7WznQ/MtCX5NUfZhtW9O3iTQeenyuhLT6wLfpukGlAMb5LkIyXbi7RYkNs3K4z4tSdejKUdFlcGqlYwlliV5nJVRuAI+bBvHce2cdtq/bGbxs06W3yORrvWciNVWI2Eri/UbxPc2wnxliW7K3MZJhdbZz73Fz7SwHqSFKvnVmpN09sHbEV9NenHXrXkMIRyPWDDJbYkR2RWLuSxfU1OWFXCQM/Wn07X/SJSJaUeXa/O8IrP3tZkriEfn1LhNnVyrM1x/93bfLa2bPrjRgZi3ndeMUiz3GuLfd9ilOSdBi65HVtKyfpRuSn38mytulr3xFnel95xG9jUoddNabZ+YepCLT63liNqIlpTWKmp43TCSCLNJs7O/5s04LCdOC03RYC+B2dtv19X5vz4dXxbPFkssAvyeCPTaj33TinDzYqoV8dybs/w7V+LELAcLaobXYHO+hfPLq8o1zDnLvGl268EjeLJ42F4lRxshzjcjmJiH5g2cU0PmjMjVflXtrfNfFbW42TylVXjZnwBk5dHDY+eqh8j2Q3Trvd4sqN902oG1/Xf3VrbrW3PrubL8byky5s7dp8W0J/n7n/oz/6oxff+MY33v4puJX3V0Qk9sU4ODn79BcYLCbxA3Fxdrzyjtebo316fIYPTS6PzsAI82bBa5/0PTxdjCkHssBGHnPM1+sjlzPzs7ZnntmDmFcOWBt2v7a3+04DsdNywMvnyktrh+Xoq9+NPrLjHvusj5fL15dch/ttp75VnyeTT7oovriGu5QXGkdlWvs2TvmaOFXsd6+LR+USdDn7+9M//dMLPx//9+uPPn6dz7LGq19/PnL/Rv9Pf7buGm6dHBgXhBkuRxJEOSWjZGgMsgT8yRFevH7x4hdevvjSz/56FxahmfMhIQVxpLLBrX0ICMpxNsDPgST1dbjd2++7041MPQI3urEaSxZJe8dDpi6eALgGDsSkQbS+Aki1bcwN7AK1RN+8XDA3ZgSiZGl1jXnXjalz2UStoE827VuJvqBNzoLoI1spuXsE/AXX2m5JR8emv5IgAEkX2tQeuS75U69jUIZ/jFh4Xrukbm1Pz33mznzummSmfqWfjpkdk6XzxsYeJfX8vgl9dcMnEZGRjyb1njnm1/zHyv7kWKK7pKj2oY9LJkoY6xMdV/3izp/fJbCTYb/ZL9kQK8/rIj2bj93bnxAbcerYShYk/cZgp3yJkmeU1yes4ffdJZK0IhvwiYy12bUlcYaJFn7s0q483HS6ACaVFGu3SXOxsPbjFJI5YCv1Q6cDnCyhs/W5uZ8e176/8b77I7GOpK5NibXn0+GgJNMcOsZPLs+awuk+mkAOPmaBbX34503x6pc0OTGxvrz5nl9KUKeHtevoLL3s2ubHM7HrT1xb3clkUaCEfMnCjvtKyqcH+GnealOTv7oqpsIXpHHl7IT7c41iV48s85/J6P0SsNwitiSG3vRlXGSyC2Yu+kjR5JpN+O90iuSJvzWuF2e1TY+710UGPg97ymFq43BwMk8GPlrsLFbClEc8AwaVuF9MffTbGO/mSnkHWyOXmCTON7Z0fPVV9iE2XZxtTH/rJC9evE0gLaDhEvq8PKzYbH7Y1eVU5MM5ih+PcIs9s9kuJE3mjW1z6JSUR3A2t911hqOwv3GObp2Gmczi9OSdza5fC36ScYtS/MFpIYupXYhcmenGu3aKPXyjiSj7vhzi+oeYBKs7vn3volr5Lpuhf78tsvCna2fspOXY6LWLa8/1BRy2MYY/aAcnqq2Ub1yu28XKa9vavFhwuQpMaT4BD9kJP6Ib87brbJj+VteCj7bLcSyMkev6MrlhEl0vFjplVd/92N+fE/qPrbLPS4WnhB7Q1pFLXpGRklsJBYepA/tep5PkcYCn1bQvvX7x0198/eIXf/LXCT0nmUEzaklFSXpBAICXhDSAKdtdr9t+HcOONlm0K3gDG/cFd2C23xubZB8Ic0rXjZdu6UUg9AkoKs+jMZsP+lp/iGDH57vx+N25ejR/gkLJxAUzMnaxod8LUJXjUZJgPPRLD8rWgTp2gZRsnS9tkANAs5fOwQVL81oCg5jUbxo0yDXiYeeWHepTMB4RQJ7ZhBX2jrngThZzU5vqmOjwBobKXX02KHZOJfSSeskBvQpKHuFB6u+L8vRVuar7Kwvdd/46v7Xla2Pmg2x250f4JFh2Zfnqxrfn47ez3ABNLxLDJaV233fUbT60efYCJn06crvfErzptcf4kdTi4BNGvnk52r5LPhEfSaRnldn+2tiCg+QeUYVlk39jllhWRwgnndYPjX/l17YdKO8amL2aU0TMG/jXrgWg1Z/u6qtk2piaXNaO4Z7d+unGc+BrSzKvnNhEj8ZM/o1tckhqNx442L4mm0Rmfa9P7wWAAebPb/XVhcfzhfXbHW8kddd33w6ctiTJElgnIdbGxuzdD93tWR3YuzbZlV3x2VJjHVwXG/2WgPuTgNMXHRmT5HXyrn4JdhcjVs7Cl7lfu9vJW2K07/yjMZos9e1iB4zaZ32A7cKTRzhazFSusb2YWZzT/6P6/F75xpLbx8W6Jg03Xt2Y9Agzi+k4xLu4U3e7b78d69rh767DDPHMmKcXi1HKdicblpsr+i3/mCySIH5UPrTv7sPw8qbZkGfSvSyUja4/8ytu0sP6ml/Mr8Tljdui7z73Z+hg18bpT5CK1XbeyYgLwkqJvwXajhPWrQ0n9+o/a/PRghNZLeyw8847Xiierax3jrCrcpf6jFzAIlD5waNY3bkyv7XFLqzpk1y1SXPfNiz6GWO5z+3LHNDh5Y5somNll9ePylHr89VNr69841sfSeQDqwuzK7tcgiyTs3FJbKYfMgw/P52X4j3v0Neuv0jfn95yf4MT5+NkCBCDLTgg7QX6GixiwTgFoZJVQWH9IGHqCcrIjH444wWjS8iaWJcE+K594FewUhcgNCg0MGurshUs3L/JhSBYB25gqs6aSApKiA5QQPTJfUlPg9kFb4GoAAk8zXvHT08Fl0ug7lzRcXXXa753JVg/2pqugGvt0Xf3SzKNm61U3yVNHWcDEHmbjANs/XThou2s7wVzu/SOA9/gs98DZLvZyDGiYAzXlugccWggMjetcwNTweoGYsSH3jZ+ZElSP0LTEyp8H4lDFP3puyYdtU++8C4y8IjoXtLZsZsfeKP9Eik7FYgQYjQy+PWvf/3p+WRJT3dP1oaXLG1cK/8nf/InTyRwyZh7+22nVoIL3xwB3bjM8WSUZMNY8+UY6Mqytd2zeLK+LIJK4CXYnpumEzvPcEIfbMhReIRBUqpc/WDybwHDztTqTI7pZHqdPSPV05U2dn9j7MLtym9O+kxs/RPRt9OGlPJn76pYOceIi0Hra2OkQ8+03qRTAr262p5+vVxxCei+a3v6cOTeeHbvLkysjdmJ3cPpwsISvaw/c438r55n0vfdyQz+aFHCuyA6n9PFriPvq9vjwCWwCOjK7DosZZ8IcnGF7/jsaQD6Qzj1tV0k7zFwrJ+MsL8LC3yf/Tb23Fhw/Z6vNObAGPhTIq7tew0fad8tC2futcZqOHrjcBPKxv+LjyX4jYuNg8bpfpMB/St/Odi7xrDrbKZxmD3Ajfoq22HjeOJ+w0IcRGJj7vcpfuB9HTvMWz027xTAPoc3w4L5H18Sp+E4/J0skurV5WcWCvgafBuewcOVmV/BNTY7udqu0zy7zo4sHEyujnH3vdG+SaFFTPZ++WXbEMdals3RKxypvdR2r53jhZ3H2lNzhdomTKltlAfDEvEO59j1+o424XHHdvkuO2bnZNDm5RrleuJz/X/1jVtMx1Xpuo+m4eX6W1k+gq+x58aXi2sw+GJC/b1lvN+hnO4TfX/9R5+o2mdW6dUHz0fu3yj/6Rn6BrgaO4AFuII25ysh5HxNdArC+mhwF7AYOYNukAYkEnX9AJMbYFrXToGgVsduoG/yB/CbIOlbwkzuAlO/30SDg5ONjtdOwQi4dYz9DuyAAJBxZJMeBcwCS4Gb7oAwEm5u1G/i+whcC5xkp1c6I/MlGu8CazqpbA00Fh6undZ2btvXngrGXaRomxdw2WHnEtAbIxu/AWN1F0g9W923pwPnyWz3z67Y2u8u8g2Kxkk2/lrfqG3zTePv/NVmr83RBQLXF+XtWkkNnUwWRIkMCzheznWJxCWlDb4dz7sIyK0/vXXezcnmQcL4rqO9S5CW0G+HfuOwY6LvjWuJ+/7N9/b9o48+ekqClsxL6OHNPh1vN0dkQAjIKsFjz5JYCwt89OoZgV77Ixd9fnnfLyGxu8+eYdvkdBR+MiCjbMc18k2u6cnOK2xckj973skFR0rtZk2WyWSOa6PTp8chYDHZ78IvQm0e95gEW3Ekf3VWDnHefcf07ZLTASIO+yX6yLKTEBvTfKD2IGHWVn1SO/puArTy20Fv4jG9TD8bv3cKiLkwYXqSvEwWC2t8de2yObt9Egp2Od04lVBsqV+InZL8tW/RpeT34i87aKzU1naRZi/I6BL8jdMCsl36zv/kKweAUbef9dF4wR6UF2+NFxa2XLFQPNPm20l/86WxBgbdREpsbF39zTYkke43jvCR9i827trqi9c3lpXXqU8WMatYf8dYv7xyGKPkG07SLzzSDx/GIf2u74kZ9Q++h181IWXHZLDABf/2iQN2vleev7nvtBT/kcB7xAbWwMHZ5v7bpe+GCB3blV9/a0cM2m/vpeED5XLeO9OFD/pm72J3x+WaRcV3zTm78FlsV0ecITNu6dSXRSj2A5v5KFsWh9tX/bM8r3yh4zT3xXB+exd+2Cm5cdibP4h39TVzrz9lLMKw3WJO9VN9V/76PZswnzfGkQFWti+6KtfZdz4yDN0LG9/73+s/ee8m/k4bePX154T+jcKfEnpGCSAZDgcDut1d4+ANGsoV7AUuwaG7IQ0gJWscCFiRpwlxAc2CQw1dYNk15A64rN8Gdm3tOlJhfAjC+gb+ALDAWZCiB+02gayMu94kTCAQDNUnS9urw2xeutjSIHYBtjrULtAA4kiMpEHQMR/kqOwti2i4Zu7phU2UABWYOt6blCGlZEB0tXXHe+eiZKgLI/RZ2fgDUrLxmhv9aO/OEV2RC1nZyryX4Fx7pjcr9Ox1n0h2iZXvdKAPY7hB3zw/ssfOrSDdALJr7MPR+5EgJw78uSnBEKbcpN4pBAnC1ZPfJZq1dWNr4K4tlDiYX7LsHtInMSrmrdzqLBn94IMPnhLV1UHc9LNxO/4+Ha3cD3/4w6ekccnr5leiZDeZT0mQrejDEsmkQK4vOz38A84gG6u/tuzGr1/HsP15NcQQvqyP2VPxV/K3so5Xd1GmGMPv6XXj93ZdOOQY+F7S4xGEySjxdawVDiMl68eCF5tnh8Y8uScvUm2hYI9J0B8ZLwmcvpCozZXkwamE3V//++coPOzfHFi82vgmc3XU+EK3dvXZcx8RcAxzBH5ySkDWn4UdpwlKsHffgsxkdRrBGPgGfdmV37xOb3bc12cXf9n/+roJSnGV/iVxxQ5H6PlOEyDYOZtYUg8bt8jX9yk4/QDrb5y6hJrcdFzca2zXHz8olsIYMcv8if+37Ys/xUp2YNGqsbnfb8yprPVNcWLX6svIf/2xcot9bKeYSgeVwTVYpX71XbnMS/kGfUn8GovYQrmZWNQY5rt5hQ124WE3PLdIa0feyRtY28cF2PzqwqCVWx2PB9mV30KbhabVM6bpgE/t/up1oQKm9ASQd4NUxtqWMc0PPJZTe12f/UsbjYk3hsIM9tE5w+X4sPhmYajx09zVtsVUbe9z/VnAdZKATHBDWzDAHOOG5hLHqn+Rv7ZEDrbPti7fq++QySKavtm9NmBAcWRl8XU61DYZ4BUONF2UH5pPp/DYN513weDaxspcGdgA//j0duifE/rrX1+U308JPcNuslTgY5SSXYGhwMzZujP2KMlBoDmNNppo2VFBxtbfTcCRScSrO+urN6cRiLqaSHZAc8kP0BbU9EsGzlwS0YDZcQCiBsTdLxnnqPpTR6ADKtptgltwJgOdl/wW1MiiXyBjXtZOx3z7BYoN5nQIhNpfQbPAXN2YS4s9JXBNuqvH6qV2Rm9kUR9oX3k6XjbcAEivbEhAMkayN+gB3toMGRfkF/yWEJY4dd6nBztu5mV22aQewNAJu+oiyyWMN0jWxtpedVWddC4kjpLH9evYbOeZnUnsd88x232yv0ssza9gd9ssiSkZ7/eSD/MjAaPX+gN/2twsofcW++5Yr4yFjM2T+dxbk9f2knnPJyOGkneYigCzUXi3thArwR2Bt9O86yW2iJHFRYRxiZ7EvLvhDUyrg/x1l28k1UICWWd/dzeRnewlbhI08m1sq+N4+nSye2TyFwTWfuPO6ng+3a6WJJ/s3bmarDsGO1mW0JvP6QixttiB7K29tSFxnw5nuyuvL7EHWZJ8z262o7z6Swh2f3U2vi4KGL9k22K4eZVkdF75bhe3V66JszGwrdmo+fXSQcQUSbbwwf83J8XxLn6wdUm9ON3kYnXtjFmYexTrVo5+/C3ttbMFjD16sH/G770AtR8ysHEy39hIJ9fflfcp9hdzGi/gduvBHzhfPOyYxZWrp+JU23qEd2JRY0v9ddctvLXvxnLXy+k6h9qDPY11ruFOu3d5kjHo0xziDGJaH9MgS5P3Jmdrg68W53fdnHYhoxxoPuhPeg5bhtt2QcXcPsYDz9ivRN6u/uxw5X/0ox89Lc4O14YNO3U1mdmzBWwLX2xLHJbMrw5uajG5SSh9Tva1ufFaBGZz+4RZbL0JLG5Cj2uz8Y0frm3YIr5KOmsP107N9epPT8ZMvuYB8Jfd1M7pj5zsgixsYjIWwy4v665/5Rbj2cyjZF5fbEOSXkwRj+tL9W94bJ7KvWHsPrUDE8pTd202Ql/6Jzu9ud48qfqhC3a8dzy897/nHfr3VuFn1cD/k9BLqpABieGMUTJzQRcYbxDIE+dqMG2SVcKqrHbdQ7AFpOv4lFZQBZYIGKILRDgwgnodhoMVJMld8OCwDYgNcrtesGww49gXMOrMt91HRAJwlzSUeJSgCATK0rk2AFFBqG018Wnw6pFNMjbglnwX5At85nX1gJ+gUr1dW6q+tXETP/bcYFdn0+ddCCigCtIro71H5LD2eYkVfe9zJKR/ys642qdjshKK6Q7pLeEzL/vkh53byqn9ksHOg++d99a59rr+5mdN6hEiQW51Jg8i5ajjCMyOh3Wnvnpo8Ku8bKyEkF+aQ0TU3BpD5TCX/KL+NYL4zW9+822C6Nil+e0xdEcnt+u4MW6xxo6Pt77bcZ5c7sGpXZsO4JV5ROCQa1jYhAEu1h/t2G6sS6K8OA0eSf4QJvaMXNwFTacRtju0st1Fpt/txnq77uQTM2YDS9722xF1Sfr0xM52XwKwa46297g5nSM2bGXJ6f5vvFtY2H1yWURCbsUViwwSAb4Fq9b/+tuYp7cSqOlp9TdO7wFQbn07OSBW2rkq9tG9BM299ekoPfvYb+NByCeTF3X5SwyrK6GfbpYcbL7W/8pvHvZvYzGXkq8uAm7+LfJIXvjNfptbiYFxFlPNsXmdXPN1df05y7bHxzZWWCG5KXbDqOvb/PjinfL17/pQyTjS3tjbcRXfb3/uwaKLK+4XT29/6xfek/Fi8SPZiokdWzGyCUtlJI96Tc7YqbGod2N0OaJx1ufEKL55Y6PFN3GtfI8tW3wjE0yZr8I8GMo2jb+LDXDEgiX+gt/+/u///tNfOJk9evQNRk8W12fTkik224XaLrrCfTwCt5x8Fua0DY/LRyZ/4ym8oKcm6Wxq7TWxtRnX+RFjxRblG5vqN7vvVIP5rZ3Wxi/HKDfko8VyY8Fh6pf1dXy+tsmu+MrqPuLSYhN+0IUVNro2LKrjl42vxWB9GNvNj4oB9GGhh810vm958Yrd7D67Km+z0fPpHbn/FP6W/QXO/5+/X33l+cj9G/2+/M53vvO0Qy+x4wyIDJBikO5LuEqS1yYC0uAHgNpPHbjXbwAusK1NcjSI1Rm1xVmb0M8Z9DuZADIgaLBsogswex8oAJsbVAFOAVE/gMzYgGKBq98LGI+IiUB4Ay19AaaCXMHsks2SIsHavNw2kcKCOdmBs3HSifmq3NoVkJqktVztw7gqU+2jQeSC88WXztclQisraNAVHWnnJtElSivbhH5tNannS7XD2abjvYDdLr2ky7gvWbsEq754x9256BxfW+ocmCMBcn615Mjx+wWYe6R7ZVfO86KSvSUXJXDvsuXa5NU9vamLzBhbCaQdLjrrmOlzY/n1X//1p+foJ/eSI+ORJMIHyd8S+iW7Tl7s++Zv5XrEzgJICd8w0zFjGDX5JP/7vjmV5O93ib/7Tg6YO4tzfWuzBQLkwYIKGSdzSYPxbQFm7UmC6y+7JsmdnCtnniX0SDvy4W/T272aTUng7WpP75eAs20k1G7v5FybxnGJz8arL48i+DOA67tE0aKMRH1tTU+rv3mywy2RsHAzm9Y/3TcO0Q0ibz4l8atrR56d2vWXHJs/p1tgy2TeNUmyd1Xs+mzWAsDKS55vQsn2Jo8EZ+VhnyPJ8BBOGiuc2W92tfFsjjwz70ixRQVk1eKBNsRIi/VNHPg5/4ZDbPrG6eLF5Q1tQ6JVrCk2wxkYepNvMrd/fsJHbxvaajmxqskZvYit+jA/jTdkLldo3Cx+05n2xd19FovNceOzOcEryr2Mp/GyXG524M9dSq5xKn9Wsu+4KO9cv14yO53fPwlLDskX/maHfPfnxxJlPrbyjs+LYcYxLNq/3Z+cFtf5G568z/koH2dfO0lDpz5XdvW7eHDjEv/gj+Xn7L6+YT71Ue5I/mJo/YxNwazajxhd3db2Kne5ZXmd+S0fYW8SeLKVIxtffUT5crP6lhgJH9k/+emJbTxaSOlmVMfBv8o13ZfUG2P5xfru/z6SY17hP86nHXHQeODA7pN9i0yfzg79c0J/efIX5ffLb3/7208vxQNuAGgGtWsILIO9ZNJ9QF8AV6dBExHmfDdoNRg22NTBtXsDnzKc4Ke/9Ksv/uIrH7748g//w9N8ICYIHIBwTyCnC87JCdsvp24w66QDOOWMs2B5dclZ6ahBeG1fJy9wllw0kamOqtsSqYKj+bv1yN9xAVr2U4KIwMw+gBUQ2ucFvur2AjO5a2N0TQZzV/JW2+p9dQUTem4/Be3W7aJIy1QXDVjmUnAsoN+/T18iacFJsKd3O2hAnOydFwsp17ceEUR21fmoHI/GaBEH4dsc26nuyRiLey1XAuGYIbt41Fdxp0S0ZKPB09zSR+2ZXkostK+NfW4s26Hf8c312T8n2DbWjoR3O5AbuyRvyZEElZ1NZosadsSbqK9vz1zvuyBOJu11rhA9JFXC5/rqSlxnMxJd92dfxjSdrY/JQNe+9/g+XN74JerTETyajZJjJGNt2ZlwrHRHWKe7tbt+pzfPl6urnd13DVnmb2v/xz/+8ds3x2+s048Xq5nrzvkWX7zngE4aq+x6O8XlmKnTZxZq1sb6mw7tgPdIKj9B3Is33QnvCQ24yQ42PmMWa5uc79pkYO8SaQswbMixe+UsanTc5o998UvX+2xu/aXYA9sd3V+/O73hr3esDQuVYlYxobguKRGf4DM8Ka9oLGzcLOm+mFHsFMPYCeJvDovpVw7tNqFXhuzKPGrHOIqD4oR2OlZy05XEo/zj0VhvzBTjH2FsdSiG4QziQ+P9rpG53OjuQOJa9EuG6c4GC7t49J6R4cjGu130xU/4Ayu8UHPtesxl11aOfGu3i5xwj13ud30MZu26xby1LbZYkFifFinEb3gPR8nEti0MaM8i37Vt89kFrtoov2sMZXtdPO7CSOeP7vmRtmE9/V6fxKnN/z61UU6qXn3H3OPhZJd3sGs+CWfK2/X7iA/SCRkf+Uf9pDqvrcPDa/flGs2fLPLQRcenXWPkH3hlObL2xefNo3ilPJn2WyzsOD/R99fPCf0n0tvnoNJTQi/ICJQAntEhnUAekLlfYAAideA64CXQNyjsPjAhT5M2BuwTePhc/bfJzpd/9cX/+bVvvvjyR//lqU0Ou09gQx5yNEAA2fWPTN2EDsisf4GvhJfsxtWgt7pkbUII2C5wCYbKCiSTya6tMZoj/Rm/cdLxBfJ3Ab56xgtIEaGb6AAmO1aTzzX66UJCCQRdlbiUfLwr+bygbuydD/Lrw71dr44aGAvc6rWd+jG9NiAKYrecRNhLwwQXdsQ+7m6BHbDOOV2ZF3bMT65uKkttpnYDF8jfuSabMuvP89s9lm1n887vrt+j7FfnN9heH+G7tavWEdAbGNlx/d8Y1J3Nbnd+Cf3myA69Od01ul8iurHvWcvVG6Gzsz6yZrfZPNihh4/73d0v5dmunR/BfLI2mLPfyT69WyioDTmuunr8FKZLJulSIuY5dkfllwCujr9vz06Qbs+gT6qOb2AAACAASURBVO4eG7czSzY7YEuGvemf/v35J48oTC8b/+bRS/b0B2/X3hL6ybNFgib0bM5crczk21xtN1+/dA77JtvKIeWT0yMBYsfuG9PkdNyd/ktcLWqygY0HHl5c3r3JY9zaKdG3m00/jv5bJFgbdjmdlJj84sRsY/clNU2s2SV8Q0DJWT+ur7HhYpbHb5YEWWAgI3lKktmUeamvXvJfvNt38bkxvrH3cgj23vLGWJzpuI232EnWfpINLrUefC7HqT+7fuVtctR2+UFjTPH6URyDIRZfYUV1Sj/kgEc3nhQ7yzXYmlMxZKo9NS6zd5ygi4zmaOXn3148Wl42ncCGXZ8fDk96HN8JjO7OS5Bnq16Ax78sSO+3GOyIPCwxHvzT40KSOnhvYaicxwv1yiUsmpmL6n3l99uusgUk82dxll4lfxYE14+/qLF7vV5OxaYa/9d38bq2gqeTtVwYryqnra+wRXphbxaAjaXYUA567bQ+D6vppxyIXJeTsm+LIKtLN9NZfRkf2v3arzaaC7FhODZZxB08vzrST/GA/suly1uHs3uXz3v/e/3Xj2d9Yf69+rXnI/dvJuspoeecJrBGjVA6cnoTIkllHY/RNlhKHBnqDY4FCEYsCDwCiPVXctogJhHXDrBF0Hb9bdL/+mk94+nfrgM5oM7hGzgbPK+DA7eCBz0U8ADZJUgIBD0DEzrVhmAmuRDwgYPfDbLGCFCb8NBlgb1kBrl6RFaafHQeybhrJbC1Fe0C5tpgA4rx7xNBr47vPAB28yYgNDDo05w1QD4iLitXWwTw7bvjKTEka4ky/Yx0LIlwBKskjO0sEHfHW1LPr64PT44GJW3WBgrYqy+haYBumdoS26mephsExo79+u0LhNTjo/oqZpgX+uvYGrAnT+eTLOagi1O1nwb6R3Yzn/rqV7/6lNBvHIgee5Tkr53N234vcd2nlyutXclycdBLnJAMRAAxRNbIO32SgazIZH1xureQUn1NBs+rk3+fktS11STUDhKy4m3usz87W2xun3bEVq8J2L7v3nZnJw97XDv7N1IucecHkubtvMFHeLYxSGBLihaXltAvYdyxVoQajq+dYv30tB369c2XbzLhuXO2Nf3AL9i1Ma2+e5O9SeVkrP2pB0OKs+ZVrBFTSww3hum/iTnCOHnhopMUjt+bk33aHd/3nqKQdIl/XexS325Z43+xmiwS+i1wTBZJi0drVs4YtFVSSufsBS6xXX7DLlwvZxCfG6cvpxCT4OGt0zhbf2pMbN8wq30W28pPmjDVPun4xpCOtfGjc9u423m5424csuhrHGzyxvBi57vi7GyoCfXk3LXZITlhCj52Y1bj8OVYqzt5h7f7P/81Nvix341dizv+2kIXmfs4C93ake9Jlt2TwLNlY5p8FvTY6sbF/ifTsHP1Fkv2z+kZtqdtsbn+cGOwhQd8fH2KFY2pteN9Xxk8YDJ0geX6TH3P3LDJJrPwvHYG17SJo5k3csHiK3tjN/9orIeNdARf+V1jG31OFjwet7vl6E5f++00B5nMhYW3zo2FGlykvlT9kAl+wZdiRLlWOZD4tNhm/oqHs10c5NM5cv9nV5TP9+9X//A5oX8zQ0/P0AM1xrV7yDnH8+xjHYLxW/kEqCXn2gZI6jcxagDhuBysTq2c9gUGzgKQgAaSDMCb0AMGTsp5HVEkL7IhkHFIMpTEkqPOdgGWbuvgvEVgAjIdz8oAc3W72FJiIpgC3nfpskRhury7QvqhG+3cJMo8lKgAngIlGffZvq++ag8IFDLQoFSicBFHPQGmYHzn5BK2yqOPlRG0BJNLQBroeq8kiO7oColeEmO3t2NRd8TYc6ddMUbcOyZ12P+j+b+BrXNyFz3qg75fMobQN6ndeCRH2xX1pusSxwa06ro6u3N7fRFmPAqI5OKvAqXr7dP3zc12e5fQL/F0moAPbuyOknuj/Yjb6kt6JS6SPIRo+CLBLolBCiXXsNUx/i6oSug3psm2fxJ/C3z8ZGX7LCqfliAjmXxfomcxQuI/cuz9AEjS5Hec3648QrvxeLZ+5SaHhZDJ5rg6/5z861viWjKEPNMXPN/v6WWPO2w+/PWIa9vrG9ne5/7EHjJOLmVW17Fecq+OJBcOiAuO2K9/u0p8cfWmt2vL9CBeip/mpri2Nku0Pa9PttXZvPg9Ocy9RQbtTxYnLbqQs7GZh/UnNq7NteGxEqSV78NU/rxPCx8SeY/VOLa8umJrY68xG6tYKN6aH7+N98Y4/g3Pdr8JZDmOGCRWXH5hHhur+1292qrvxZeOoZjMnsVKXAvZNwaLZeUejVGN03CGvTdpKz+BZe1r8jglU4zVl7K910RJcmOO8TBzsutOn2ijsR5GP7o2P1s8ma3Ds+pL29qdLBb5elqNjBaVLIzPFnqaDMYNXyTz1c36MRbt4127x2e6yAerxQa/6Qd2Nv6aM9yDza3M8HXt77s6ja30uU/8ju+VE5QL1+Yb9/VvbtnVysAPvggDzE8XjD2utPnsuPkC/OVH5rN+W67CNsvNYDMcJNd+T9b6BjyHE3yMvtRR7i548wn3a+uN0/UTMtwYR9/iAl+2ICMWqE83s9HpcwvV/nqItj/R5+vnhP4T6e1zUOnl9773vddAgGMDe6t7+30TekBjNasOzzk4AwdssOYI+uxnAwcjr2yCPRIgMAM2wdQOilVGu4Lk44QlXN2JkFjrZ+PgbAXEXesOVYGQLAjI2ijBaDv0DogAJeJzV/aRA6uhAHR9GWuDb4kL20NUgX+JAnAquBq/OVXemPzuLo8ATX+CABCn30usmuzRkzkTUMjIHo23RKZE7f+yd/+9liXVecdpQhRHiRQwGGOG8WDAVt7/24nkOAYDY2wnSv5IFEciem74XH1Z2Y3FTEvQ4rbUOueeU7tq1frxrGdV1d6nc2qSEANNVE9Jr3KwS2Wpv0os10/5AJ3zUwVwE2D7Wwzep+vaMXgiAdc2Tzq7/sfnb3/021i4uqdPRf0KLORrx8G2W+tIN/+RbGsvfoJcmEfHI8/1w16z79iovte4r2202WezxXe+852XJ6evvYJ6tprO3e/tuLPjkHbo16a7tvBr+pheipcbbzpzBLqr/i0u1w5JZrfJoTjVFh5MpsmOXCqK9rqFCt/DlcbW+ujO7xaTdk1jGVG8uz77u4uN9AfXNg9HZ5ErxHfXjrSLnem9uOheen6z77cr4TeaLSDxJzqzk76/t7jk1oiNY2zvp2M2Kvmi+9l147vFZPIp3OUW8UMX5N2r2ycUEf7u3Bq7tYuiY/NwxFaennwe5AcX2GH99R7he3+yvAeb96q431gI+Oa1cRQfCP4+a75aEeS/54DIhfJ0CxpE2sJSOUDJshxBhuY3+QQGNA+3MPB9228+zSFP/cqDzSFPeAiTyArnOw/2bW7SrrnY95WveNjxnxZIXFdZmpf4fvEYn4Lncvk98dXcsbw0LFx/fIE82i3WuwlzcwD9m/NkdvvS4tViKZ5j8wV+wSELpovJ7Y7D1/JEi4eKazvzy1EbZ22dLLN730UacdVTDjjy8LbYwJeM5fg+/+NPjS02ZgO4ojDc5/eEhVgUX275cjphcphDfRn3ubmleUFuLK8jY+2Gk+r/cq/mJDmxeoD1xi4/3Tgwgy0bC/IReZrvcAFxUC5Rnime2Ey+b8wXGxp/5qMQ5/dwlE4sorMlu7ToNx59bi4WZnEHY8OVxeDPfvazmvaLvX8r6L+Y3n4Prnr3l3/5ly8FPQJShwaEcziEto4mgATkUwK9AOD6JtO9vwVEV1/pqQVUi1tFiCJWwlofgFcbCQ6B6ByAQxOjvi7o3MDfNSWRgrtAYI4SG5BsAkNkrCDvb3216GmSBMgSrgCne9dd3dPB1X2Tf22LlLLHlesCVOdO79p0pfguVFR3T0mDHIgPQK5tfWdu9FVA77zrg0C0xLCJo0SkieuOwXfo2byaeOoz89WREffwXjKGEIy0k31tSjhKBMhvtfn6LD3WP5qUKq+5vU8nJR6TYWPaQdi85s926G/bEkP6LJYUJ5/IOj1df+vfnWuJteQsBvnnSNB+1/zb3/72C6m0YzNdjegp1MScBT0EFKmtj24MO03IKh/ZdfsPR/a5hZHJZHEAZiA0I0iKU75NR8jTCmS259sjnR5kp8/JKi7Xx/wQidqc3VdfsuOa4uT6QIqRTPnDDocTKfBZrlm73qu5vx3Nt9Al/jb25ridid3ysOsc11eglrgheNuh91yBydfCgB8YUwzwMTpdv5PHPfv7nA4mBz3uVZED58Tbvtt1ct2+b47gd+ZpwcdOYU9BObXgaPtkQRybU/ycHR3DPX686+nGwhIiKSbdDy+nOjrsoY1r57kTbldxOwWy7Vq5CyZa4JF3nnJXCxd4d4n6xWtzaJEpTi6mtAgRN4qdEnhxc/Pq5XXipXmjfKJzbf+97ubcew2Zi3mX4zSv0sddiNemhR8e8ZSnN557gY0Nm7za9MF76uc3xzVnwsT5qltkcLrNTdzcTZi1lRM/++yz12fjwPCN4Wn14hR33N8WoBTeXYSWS8lBj56Cb3HNs0f4r2LdQ/D4vXyz6+EEHfCX6kgsixe5VuFpoYvu4dTwWIzAYHlYTNpZ53flC+Q0j7VZewt9+uJPFubqR+LsN/myfEnWylj/Eo/i2Ump3pcuN5mfceXu+lp5x+SEh/o3D32Vs4gzhbxXubYYRqbWRfx37e6Ci8/E2Y3v9QPn50Mf5sj9/7oQ9vv999f+3duR+19Z6N1f/dVfvRy57y6vRC5pABpJo8XrJeBNSBJvHbqBuvcSe5MNsL6BsLEES4tiydsqqyC0glnS2UQKKIHVTfCI/yUV9W7BrGC4BF7gm6e/rYwDCGTT9cC1JJ3sTeYI0PTSgt4iTYvsC6SARBIosWdrYwH5vrIZ/dxFFropCPEP8rEdnyvp0V/tcsesfgr+wPSu8BbcS4IkwOr2Erv6Lt+h0yar+hN9Xf+ms+pz75eYPNyLbrRBvhGOJjU7dwqCzo1P1T5krM3pht8jHZXjkl99N0GxQ4s1iecuotw5NmFe+69tF/Wq28ZkbfGkB/O71zRJT/bZYbv0PdK8ax0fFsOz5eY3eUc+97cden2atyP0i1VF7/rxgCpznA4do9/r7CtGYIl59F5On62NAmvf71o7wBtDQQ8DJufalCA4Ys+3FI1iGJmtzI4Fyhlri1yTe5+NdFvcKMYgU3slj6KZbxiXjj10zQIIuzR+ybjvVvz3GK6CQyG+6yYbcjU5/Ha9hQn4ovD39Otd64SBYqEF/eSg88nvCKoCgc329+RRTNiNnyxOLShCkL3pd75p3nYh+ZpFNQsu2vGN9dOCvt8XW6c/Cxv7nH33yo/2Xj5ePwp6MQf/W9BPp2wLTxRtbA+nxZO8iUs0V8AmWNtCkw0unslVT9ygGK6d+O7fzXfwtThE9qdrzbcYBiPNkS3ECN9WTJETPpKhuVOfey1HMMblCv5ujmju7gJz2+pfIWp+ipDmNjjgpBH8m3xbXPTgTQtOu9bCVPPovle8++lRf/NVOIf77NVnHubIh+0KbwwLtjBj83NiB47z4enbM0bcttVbZjZf+pDX5PSN1fy7tnTInvKrPrqhhc+vH9hSm+Jm9cHqorkQ1uEf9aP1zfbizOvaT467EGSuN05werHSWqK5vzlODNBBc5E8XF/fvNQQjf2r3+Za7XDtxjQ90V1zzuVY9FLuKz52ffMEXYvp4sH07/P6yLD7raDn5X+Yry879LegR4iaGJocmtgE11PhyCklVoHVRDuHBIgNMOBVgg+EBF8JNSKJAE1GQFQC7NoSFEFp/JtwkRRgUEAhX+d2wbJFt3Zkp9cWiMBcgnNNE7m5Ab0mHXIK/CvbJQstZu/ihmufCIbPWtC3Xe3VJE9nTToA9Nr4LmhIBmxm/k2A7FUCRMabRPx9yZrP2eD6I1tc8nJhpITl6uC2RWhXwPS3dS+ZUqyNHCAACIuTHSWQJTv0JiE0oYtL/i1ZVAfttwm8iaz+xD797MkG1VPtx1f0/6T3jn3tYdzGQG3e+JWo6WE2WEG/wr7+YIe0CxZW/e32InD8GYnYNevX/ZfTj4L7xrKj8p7wzlbihkzDPsV2MQJpRug8KI6uLUKwoxiyW+T5AD3mbVFg4/TWkPXhiCddT04LBxtLIeoI6L6z6+waxafCdp+vzcazqAGjFIkrprvTrViH+2s/HdDNiM/mai70Z5fnLq4iXU5m1D/pwDMUNs8+VI9f6HOvdpH23i67MabHjj+ZFRud92RwxHfXIoPmZjEEoTbXnZKZrlb0yIX0s37WZxdEYADdT54eRUba7dLvb7omt3wkz/Pbiy98gA5KXC9Oi/nmyMs3YLY8IK9b/H7CY9h3Cf7aNraecP6S7uYm15P38o/JtPazU/GxfbbAIWf5Qwui9tECq/hdfcMWeAULtW8exq2KxVc368eiSfHFewtHlWfywwZzsfDXB4LBusloMZPfWQhzPdtPv06LiBu5cn6xz5xe8erUDR2zzcYXT3wcblmYtfBHbidWujjKv9n48iVymQt70T856FmusxAhj5UrwkT2FCNiB87WH1xfrOLH8A9/pavmAAV947BzEUvGqc/xF0Vw+QDOhsvUR8WTvItfbqwuKBi7WNg5uJ4uxXFju3zJvLSnl8butQGZWrzrs7x1snRR3nxh81tBf1H5D+/vl3voN20rTMDjiehe4jenu9cVGJpUBHULCkEGOBtcEkqBpUkRiSEvYLECKij3PTAAQj4DMMYCEF4RN4G2dl0FFawlBt4X4BAx/a5NC6oC+l29NA9gXyDpHMlFX8hSF1oKSnT5VPCULOjv2qag1+RQeW+CAnb64jsFrV5TeclU4tCEtffd7em1+7ykhl+SteSwEFDS5XoJsGN1Xi0u6UXiNp5++b+/116ROKLiAUDVKfk2/khCV/ztMNRHOx9+1gRoPuZgnpIO/+AHJWDFg2tb1z/puNgiJsn2lFif4qOJvaT3CS+eFugai084tc9GJnfsfvfR13/sgiqE9p0VdjsFdnlga4/k91YE94XCoM1lCXp9rt3GUNAWW+pbiB2da+eUjwLXCZ69rm0L+vUHe0YI97eFB7tam5tTBWtrJ2o63/vpxW0DZFh7t4goNt1fiiA357j/dLvAvvc6vVi43TXIMV0Xh5pvptMWAT12LjY3hif6F4MV33v1UMrijkLCw+bYbfNH6vmafFMd2dWmL23YiCzFFYWxxfCS3ult47ETjLWjuPG2AOJ5CEg0/+OnYspCzO7N9FN/ThY4AbBrLWDxi+YX+ba5WczcXFM8aH4V13R5Y55+iqXFgmI8jLm5Sqw2P8CZ5jv55AnzfGaM2q04Y57lDvAfh7pzFKM4gO/J0zx659Cxm0Mv/hdrjVPf2Pez5/q4vqKdPsVj+Q9/67FnfXq+iLy4V88omf73vbmKZxhs57yYXB9WzPfUiGJ8eDD/Xezsem33OnkV6RZG64t0YPGV7Bt7sTY5PUtCTGxcvgYLYArbaCsXwAWvk8UiwuWX4pKP1R5ywvovB8W75AW402ubR11fXTQejF0O1ZzNjo13MVb/Nn75wY31cgZ+jp/Bd32SZ9+T58aTOMR99trcws9xTvFQ2/msWEPH8i4dV4flWeayfrsgzVfIb1NnfvxhHor3z2Dp43j92h+9Hbn/laVejtzvvd0C5KwOKXiRJFaeoyEX3RXp8Tpg7fubRNcH4lNguom5ia/kZ+8Brb4EK3mbIAVDk2HBtMVGA0dAL3huMdck3iRcOZso71yAmoAHWAUheuviQpO2RYsLTiUigKjg2ILt6r/X9n3l9TnQQyq8FkCBMwCStEq8gGSB8Ca5Jon6JLKnP3q+ute38Ut2ri2bcMhvziX+T0mhSbJ2o/MW9Gvbuey9nXrHuOmmfjEQdz8gkmW3vnrmU3SB+LTwKSETM2StLmt/cSHO6w+1U22DlJDp6r8ks+PquzbZ+9t325HfNY2ZOz6fdb376FfUK4aLebBS34qm/Y0kbjwF8XStgN9Ya+93kiVt+KLA3PWKOwW0oglWka2xMxks7NiBtkNfcsBuk8fY65//KaB7fN+ckGq+uzaOqq+/je90wd77Cbs+NAp5Yovtbk8+BT1MstO8v723gDV5tvMsnkq+HAm10LK5Tc79c//nxt5cdqzXLlTjZLbZ9xvPcwcUJuKkuUYBsL6cSlg7O2mweuOvTXF/cu2z3uMvjhT/ivS1NRdYZvGEr8AAOZJMvpfb5bpi8mRe/+uTfuU+/SjM7IDub342HZW4lxfAALFbTC7RFd8wj88XW4ofzb831/da/IZfmPfFO3LKKf2+Oru5TB4hG/9+kgnuXr6yscpHirXk4X/F3+KD8fXVPMV2ZGr/1Slcaz7jw83NYtk8jEU3bHyLq/U7n1n8eRCneFHwOtHU8RY/dvQV9PTFbr1lRTGvMN3fTpvA7LWHg+S1yL4x7JA6keKzYiEZ/BKKBUS+uTng2z3FMD210BQb5STsTtfDUhhNz2yz8RSPNyeuTfMGnC2/rQ/zkSfOw55kf/JTedyc+OONSbEgXpqT+TVMaJ/m5zM42s/pupzhchS4UC7GX+iIHc2TzMZ2OkBOlR877mSRa4oJjQ36lI/5NJ00Z6+PYfWHOXL//xacPpp/X/s3bwX9r4z1cuSeg1o5nOO22ACuPhNY68NRb8f0FNX6Qhj2PaIDKObQjj0pMIDSvgOognIOrA+J9QKgz0u4JCJtgWIB1Gd7FZDAxvwFVAslsnWVrkmYbpuAm/ybOPXVORhT0cA2BTPvkafa6SbPynnHpjMJ4SmR9Jq1B2qAsWBTPfje+HRYvRuviay6ossC6gX8EsObEAvuwLkJqkmPTiUW8ndX0rX109qbrkpkqq+SE3HShL2Eu4LIf7JIIHxhDwVT1LOd3UvJqLKQx/V0SP9kaDH8PtsU9OsPlfX6jHjUpm2vP9CncfjUk4ydR8e8/nRte/2JPNP/due/+93vvu4U2bF0DX/e2COX5ubBYWvXI5COsU+mtS+BXR+wdTjn/lBEZK/iBoFcP3bwJ4tiD5lrf4g5fKhu9x0sn7yTbX7Xgl5RqKjeXFtom5NdpRGMXb+57P38VHE8PfjJuxa6I/Vrsz4Q6bswNfutXwR9etuu88ZBkhCyvZYITmbH4/Wx8SbPxt4/JxQUe3S6a0fO4aR77ukAVosr8+BP+9zCwL6bvAj05us0wN5PN+vPbhvbK1D4txzK7+4x4ZJ6/mFXEY7QAzusLzhiR9/tBi3Qp0fHPSerB37xM4spxjGXFpfwqb4o15UwXy5Ap83ll9Szw21jfpODnyiwKiOcaMEidvpdcUxbshTrmhuLx2tT7Fp/xd7Oq1ilb/gGf83J5/SpH2N5LkNzTnkFneN2a9dFv/ZP1zZuzI8PXJuvLzHuoXc7AbKFrC0gzd88S6achSwW1jy01Ofy1Oyp6N5DMDeXteGj61OO7C0kFuAaG3DP7UGNOUf+FWibl77Xl3hkN8W83O9vNlOA16fMqTlwNtyY0zf8Zx8Y0fi5RSGfwDv49d097pj7dRCndPhM4/Z+Vl/tfMRdry132JgtdnE1r67j/3BS/uy4fJRdYLK8xsfFnD7UI+Se/izmlOuufRdN9cN/vJaDWPS8bdcXLBZnsMH15Cr33He7djHxYXbo3wr68tqP6f27H/7why8FPUcW+F259r2JKdaRa04LQKzENyHMEa3cAygrl+unO/jrvw5dcHW/6Zy4K6lrI7AEHMJ0CbyEJmkCtQLCBSf60KZAQT4B2iRe4nEJCuC5+l1/TYBXzsnShFDCARiB+/ougWcz/XeewMM8gL7XLhSw4dNnZJDUb0DQSRdOSrrMFwEp8DfBlDSZr358B/jalr332u8Rhzte5aG/gjFdVF42cS0gbpv2Wx8oMZutPb3bMdrq3u7tiiVHWvWLeJQc3gSMiPHh6w/1c3Niv0s6kZJLRqqfzr9J6Sb3xuwToF5/4aM+Fx/14SuXMcUC+cXf/h6B+d73vvdCLvm6o9f8CEFB+ObXCqB9NzuYqwJ+n892/oa76xNJs3hZwt1FV7p0JL3kYt91UdQuvVdFqxgwN7jqZ6Lmc45Tr38y7TNkdH3SM0Ky8RV7cHg+OpnWxskEfo9gkY/sckaLav60NsjMiktHcmtPMiosyEVndin3t4fZKdBhfnehN46FBjg/2SxYl3htbpV7OvagO7cPFEfqjy261lbsb/zuhM2OLfLra/IN3xO/ZEKQN3e7/04tdDdzJyt6ZFm/Cnp+Ie8rNi7ZlaPJb/xievMXHXidTBbNxLJr7Tb63KLC/vZevFSOyTB5ppPJv9hW9PGjyndz066/uMg/xUTJPJ/qwohYxYGa75sX9OOz5iJjkaXFD53sO5/Ll80lcMbihtygz31voYcNXb9XBSb/aHFavMZJ4K3Ys4DIj7bARgaxZtFp+AEr9h37wzMLM3bc4Zrbc+CAE24WXXGSLlBMvsaFBcvF8trtGtzJ34p5OMn32PbaH1eabiysli82B/DHnk5YW3OEB/UBvtJXuNDNOH7UHCgO+J9c1b74yOVnN8fvmsoFv/nC2tf/b3xVrvr/0zjV+ROHaDyJB3qEOexqztWPvMDmsIu++PleyYdntYYSQ2sjl5JD7PL/tbWwIBbx1uHxP/7jPz5N9bf77JdvBf1vp7Dfn9bvfvCDH7wcuRcoJVhNuHWo7gIBIgC464FpE3ILdg4+cJVw56RNBMCJbIJlIGq3wup+gwSRB5gAo8nKZ+QoGDf5IlhAyKvrSsAEVZN5+2riI4ugJn8T51PxAUwKiCV3JUpNvgVb+qkLkocezIttFSzmSO+uK7lCGvgLm+oTgfXKR4wFyEqmvC8p6NiVs3Px+Q23jY0YsFFtS0cFaJ+Za20rcdTGjSn6q27MXz/VQ+cgrkZg3NNsXm23mBugS+Z8tFKCgwAAIABJREFUtMS8dmKPxmjJdHXG7/gHrJBQGmPX3k3wTZK7RvK+9qmdzbWyv+/72z+56fqprybMe/3+3r3Gn3zyyctOvaIQ4V9/YmLfeaja4nptujDJh/2c0b5bew8nQyTt+CC3Yp3vtKCvvyGc/LT4OX3BX/jpnu8SUpgxnWinQIctCmH2g98jobu+OpisjsLOD3eMHgnavO0smRvSZBd7f6+/fY8QNV7IsO93vHU6Kxm8hQWcnW0sTPQ+2dlaYccOu0Yu6XFcsbJXtrO4tvbzBzHGzxX0+3x9iRtjkP0pl+6ze+qGX/vtebbvffliwBzE7toqLtl4c0EoNyd5XJG78XvEX3G0MdxqYaHCogccMqfi/N1VhcFdPC+hn8wK+uIKYi8eJoPblIzBh2A13W2OTl3sup30sEPc2yWesET837zNz+TAJ4xvfiATf23uK9bxj8kCqy5P0J5M7evaoAs98uHkUlC2Lzpu/us8XW/cywmaIyeHI/RrP5sut4mj3mLG/mSZf7qWv9jkwSf3OfztDrnFrmGf56Dsew+sa963ONFift871eCoe/Ps9LHrLLIp5i93qN5hRPXr+xapdE0fe+0Cih3t8orL067P8I1do9/yNGM2z8grT5zn+mXzSX2818Kl9/lz5br+L/euP5t5xYX35XtxWd5RXcFvNmkOLheyoFzfL6+it3JFOuI3OBWd0BkZ+znbXl4qB83fPsyR+9eS8FKz38+/v/a1tyP3v7LMS0HPCREMDjPwbICUhJc4XUDQrgmhK6gCEPEA0hsX6HL4BtBkAd7d+RAkZGoiVUwB/7W1okqOBpVEJMALoCUD1ZlEVHBWmJL/EhDFQYv6EhlzaUJu/yUEJW2T0Y5ETzmQvf0hdyUm2gFa+iix0i/AbxJAGoDhLfCu3xi7tihJ0Y/58s3q33f1lafCkl+sHcIt2dY/jO+zmxgQ9Oub/Ej7q+vquSu24q4LaK7V5+Qd6dmOrqO5JSCTBTlFJPi6ol5iqb3MgV5L+m5yvPPbHMRri+GSE0mt14oN8pRYwIwmsusz/c77Zpobpzeh1r9uXPbayTl978i9++gV6wjU9LX+FIiKeAsr0xGysb77sLKRQj/JtvazsZ1rv7us2PW6cb0Xvxvfb8TbFWMbdlXYaIeYIqDie/2TE2m0cLNx7IIbW/8wdf0hOiPL5rPxVnTbzZ4euojrOiR1PqygF0+O7pco8Re7ZpOZjsQHfIavI/BOQfjFgvU9W/d6saBvRbj+r+858s/XG8MWRCbD/judJm4amwprvsN/FCzmpeBWZMNs+nfqofHu1MT64LNrp4jjn+uLDdafxQyF0Oa4z2ENrrDP9AvP6EFeKmFW+MNrC17yv4UV/lmcaa5u0cEnJovbVvaZUymTZ+PuFTbCzxXzK+oV9nQJJ/fKVux8c5Lxm5dgWPMo+fl3secJlzo2fbm2+EdH+4zfFd+N2/zRwgkWiXF+ZV7NGcViflZbKPBxhel9/uEhcrBmviEnX72SfXLs2vnIXuXQLcTtvWd0bF791Qm6h8mLp3vMvpyQTBvDCSELf9OTxVacZf0uDszfYhie0PzGhk95i1+tL/5ZndID/HdCYbrdfGof8VP7t/CsD9e++HIxtjl875vP6rvrRz4U4829+FT9nG5apNan+I/4LB8tvshR5RlkrV46v9ql+misX//dd+KLfS2CWmBYm70vDuD57LLva5vOmV9fLlKuWo4q9j/ckfu3gr54+jG9fy3o5zzAQ1B0dRQQAUfOXEd8mri+EMoWipIl4gggyaGoVghJxAuoOr3AbHIjpwAuCdavOTcBrn3BobI1YAUr8O7YwKlJueROcls7ieQmQYEPXOi5hWBBt/pAkjYmIClxvERjY7jGHO8iRef0voKenei6yQgY8SNFXXVxfeomwoIpQOsY9HHtef2yoF5dXEJVYO545Gyi4w8F8dqcP/b7C9gSFB2RzXz2/ciLwqNJaH2xtx1kfr7X7tTzVdeXoCk4mkgb4zc58oX6aef1hA9Pei72VEfXzk1k2j3ZW3+93nvzf/KdS4yn6/103X7P2E6mYqz2706yQgcJQYAmpweh7TPH2rVHIN1isf4RYASP75Y47b2Cav06Jq+49/30pSCfT1hkVejAo712h7M4gkivT/2X1G2M9be5zw83x/XlBMmuUdghpLAGFtrln4x7z2573x3ijVvsRxj1p/C2eAGXZj+nIxT0FlOaE2Ahgu3WA363sRsn5imOzUfBDGfXrqc8ikF8ir0V1bt2spqzmN4YFsbF4D6bbE46wN5da8Fmc6D/eyJi3xUv5MP1z7ZsDgv5WHNr8cx48iu9OQmi2IA/a2fxweIW3JAzJs8WicTe2juOujYKjMY7PW7c6nLjWbhQ1O9Eyd5btLz9NN/xG3ynNsVXcJ/m4ot7xSg66rwVAcXhjtWYlxOKk/XXFgjkLo8gSwu+9qUoafHWAo39+fT8bLbafwstcMYJG78hb/GNP4htJzR2HWyAT3x2xbwCHPaKF6dM9r3bSHAkY2zMLjjumv13zH86dKJAP2JkfYk/tmr89T2fEbfVN9vVP3CwfScv1J6NUxzCeM0B4oLexF45SnNq85y4ItflIHgdbGyfrSf0U460a+misWUunZ/FVnL4rkX+5iUXkKMFevXP72sL85Zrn2L85p/La8Uun4AhjY1iKR2VL/NL/lQOBOfXx7Dq888/L4X5Yu9/+VbQfzHF/e6vevnZupLxktwS6yazFgKm0OAoqDcBICmCVRC27yZrTg0cJluLxVvcdh6Iwz4TJAWMzrOFOvAoGbNy7LVzngx2KQp8xirg+r4gbb4AXBvy+96KX1f6yNG2iBNdt0guIO098kWvjuW2YK2LsmX7RFYQAong6rq2NB5gkqhKJuoT5K69bzLs3OhK/9en9dOkdedm3rWf/vh//cAc6gMXeEt2256NS/S0bTzs/YjMivoRiqcFJr7g2B9ZLTwhHNVN5USgLhm/WMA+SEH7KAHt+6vT+m/11jhpwtb+kpzJaidP0QWDrg9colMbXjiePUbiVtBvl37Fgp8KtEPPPzzEDHG0WFl9Wxy0COLoKAxxbH62nY0la0VPd+dLFNjMXNev49nGtGCn6IQTG7u7T8ien4sSSy2KJxeyJO6L0Yj1rtl4+08PdnCnN4u8XTzce8f6vUdk1r67V7NX48QRfgXI9MEO8GgYt/mu7eZod22f7+8SNDi1PhyntwCwefdUwGRx7BxBlkOmQ7v7dvw2zvptUcSmdL4+2XHy99csHCk2x+YbBSgiyufFLIKIFNvJ3zMO9qwIiz76cT2sVySJF/Lu++pbjlGcycON3xZucju/gWX8Xw6B9RufL87md4FJPOzz6Usx6GRDF0166mk6XzHfnfouZMDUvdJh9c+Oe91YlzdcHIN3N+cVO1uENV/0GvppbsGJ5JbmzebFYq5xFUFrx6frm+UkfH390Enx3tH12cBCZouyLkQoiiaHo+0wrn/PRrPL7rX3/JieJsEv+Ybc0N35ch3j7dVPhtLpxh8uw3v4B9cmRx8cWS7anKO/Fp78qDm1ui8usKOC/tqqsWksti0vMo9yIfHC1+BrT0+wU/lcc6jYIBcs5rNeL2e9nLALEI1j/LcF8eWFuDTMLv41XxmTLNVX44bv+0zcwFc5o4sFcjcfbKHPzuXIdK0PenTd5WPmRM9rNx/cz4t+6X//5yMr6P/N25H71xjcU+6bUJogOLwAb2GF4Le44fDAiHMiEE3EPaLHOY3HSVskeC9Z7W/BcgsIQVCnd12Dr0FrHgVfpNeuVBN1EyCCQH6BWlAHMj6jZwkQ+WGY6hURQmCaiIGKFcCNrVDwWQGN3MhZSQDA79g30TeBAMfaBvDwj9qW/GxAJ7VNfUC/JUA+KxjXf/lagbHzuT6MRLZ9V1Pruxf4C7p0Z971lSbKJjz684q0bHxHYM1N4bI2IxsjMXaufHdjw0OrjKlfRJ3t608KLUTbd3dePheHV8f8u7H5Pj+pf3ac+k6TaeWlM08pn/wrTLbj03b1m5KJEo3GJL1P19ud3330G0sBqHBhO7cCKegRRRi18VvAioEuvImHb3zjG6/FpSPrm9fsZ3d7bZFoOMW3xXaJ8cbZtZuPBUjH/d1PX5+162kXX9G9NrveMcPGjRMMFo/sajmVQO+wH65NR46rK54Rwd6zj7RYlNCGPP0def3YvaaL9bfP1na63bUedGfX1jzYbMUCO/dWCgW9Wwf8RB8MHsGHC47kwpv1Te4WHvvcsfe9VzDsOgWJ+C1OmKdrp+uS9v4tZ5ivgtNiieK2iz1wYXHRBQOfW3RpXjHmPqO/vd+TmBdT5GsetkhZX3Y9H5RH1kZMOfHQ+Rc/Jp+Fgo2x3SzX17d3zQr5/dsR7vnG2u6/uGm/xSuYeQucJ8J/c1rzZTG3uQ2miFPxgzvsuuqPz1hE6hiwpkVM5W7uZTtchT20t0C5a8T22sxPLOg5Yj9ZejtRc6h+YNVseXFrDyk1nxX0crUY4gfwuQurs//s6an3FjLxW4ufk11Bvzm6NQomwrEuFMxnepqmvIm/PHEtvmyB2AJf+Sh7y+/0L/fBRdcYp7pdG3HWBbaNL3b5hKKdH1oMhkdiE8+/HJbv8MvK3Tx8edvN12Lb511gbK6qD8PszUmO4qfFDb4qpsrL5BV+fxdGy2m0LXeuruVtr837TkvhIOwAj5of2U6bLqzJ0cOon/zkJ53uF3v/zx9ZQf9HbwX9K3bvKfcXoFt4FWAEWFf1LngIAsF+CbogBio3oAR/g7sJHXisf2B+iw3ApNApmWih4fMmxBYOAk3AFIAKTOZA5pLcfVZCQ26g0GRfIGQg+qBnYHrBWTLsXCWejtUCRqJpIv9NCKBvY199WHGnf35Unbbw87l+b2HKVpd00BPgrDzmhzg3yZXUdqW3q73rqyu++rv2fiI8BfoCbknu1TlCzEfE28C+MdDkrKjfcfARD0UhX6v/jWjYHZSQ1zfyQccdC4laP010ZDRPc6GL2rZ+1PZ8pmS+Y1+8qL7qx2y+fhaffsN4Otnc9rRXRf1TrIq795EKMo3E7f75FfS3YK0fKurWX4lHF4eQ3Z7osVi4vhR9+ymm/W1XCHGbzDAYQWjS5/Nr08IYZnbRYXL53XUPiSuJHIlFcGFOFw8dbRY762+f7XX+NnKxfxvDkfPiDN0hXRYaFMEt6M0Rxm0e7umebAp0O/QKXfKKPziz+W4BaIWFQs8u1L6bDxlrfSgKJrOdWoX2+uzJCrpe2y76dOdaXDVOp3sETzzvtbd3zD/2917ZhB7WVmHSHHFz0sa4BUtzzGy4oqenJNbf9OBovhiFVcYuRtmZblvvxZzis/FZLtL8zHfM5+bKYpHizjVwX6FiXDkAFuAs/GXY6ZcZ9n56aWxXt13Irqz/ErbB3xYBnQvbrN1TfizO8id9luvIY3zDeHJdsbs4K4/ha81xZOpncr/Fk500cs+7XfpiGByDk5Ojx/K1ne8tLmGckyvdkV8ffi5U4eP77s6LmX3Hzye3sTyodH/ve79+sdf1K3fCmWHd+izf2fv5zubPB+gYT+Lr/K5chQ80d4pDdt6rxQ0bAPq6PtS8aq7kKAfAf3CJYqg+r5x8pN93bvoXI9VH5br5wdy1gb0bXwxfHy/GwFnzhAv6Lb/BMfGKxsvaw02fN8bgGbyCw/I1v7Bog/PNf4pj9AdPd53F1r0XI2K3eXG5b3znpz/9aSHhi71/K+i/mN5+D656uYdeEHAUDtiVKqtGPcbSBAJI6vBdtW8iXhvktoRdYm3gN0AVqILpfQlO0lIUlRhIODdgBZbgrLwAC6BeYGvS7vubbAGIJEqWjlVbkKXEj41cI6jpBiBph7QA2I5d8CJLV2vJb6zKdpP42jRBFPTb9tqwhAWoGqdEr6DZIvMSpuqs/lz78m9ErwmypPR99uF3+jQHfrf++UzJIn2WPAF3duRbwF7fJalIzYjSSM6IRseuPIuBAb1kqB+EqEWcuHK9OXRV+M61cV971Ua1P58rUWGzJvTre/XBG6sK3+nBPZmbt921FmR38e2JjDZuR5j2hPsdu3ekWvFV+3cXo+Np0+RuB3vjKOj3vR2jb33rWy+k0c7QZLQzryifHTYOYrM2jhTvu9mbX0+GjaMPxGLEVYGiiIQP/Y14xfv1b3Pa54pkfuX46XbU1re50ZNdcTuqdugtdogb99qSddftmrWzo2zsxvs+64KEWwbWr2LDz2J5oNTG2ndI1M1/0yPi3qP6bLCTFWTg//BXEVC8a27jEz5DCvvwPE/nLhFkr8mgYG2OgMnidP0rztZu19CxeHdyQM6QK6sXufCv//qvv/LDH/7wpdDh9/qfvtzGJe73Ck+K6fu8BZb5bJzJyL/FUxdd5Q1zFOPvI99kaHzAen6HQE//K9iGoSvQFIxdqCsvwDWKX+3TmDe30LUYMyc6Emvvy4kXT6vv5lPtbl4pjpsDmS7m18ebb+Wu6X/xPAxxmoxPuH1iuly8bCz5lN1c1+P1609x6cn0cplfKXD9XhXb7qeHF3ttbl2fxUa6EhcryPf9roP/89N9PznmFxbiOn/5qoViuVljpD6tj/Ka8obGLiwtZr0vH9fv8Iee3CgP8L4yilk6Ng58IfdTDm8+rX9fzljcun4uHl0vfspZnsYRmzjf+t045lNe0TldDnf5CH3CJjXLnb/bmWAt/VlI4qv7nq+ojfY3n7+8BRab31636Pjzn/+8avhi7//3R7ZD/2/fduhf/e4v/uIvXgv6JoUSgOtsgldwKfIlOU4o2LrKJIBawBT8BHmJv+8lfd8JAABVEGxbwdkE3iKipL6kEKhQVpOuJHSLkXtNAQjxq9yApoVkgR8pQWzI0IKpZBxgGVeyabGNZNILO+1aAFUAqy0KWCV8TeyS4vWhtZGEkRxkoYmo/T4RjSewNz5Za5fatESqYH4JUYvZyXB9p3a+JK0gizyQp8TRZwoPcdKdPb4N+MliDITJ08vZpws9IyOOjLIxAm4n8slvqxPjIRHXPxrDfJOfl1DWf67++Wx11divn9bfNlfHyRW14mpzH/GyK1N/urF7+9/f62/Ec7v0dm7WBxuJT+Rnf7fganw3OTsi3SJpcvo5t/XvuP362Pw8TErM2DWAmT0G30Wn6dU98bu2u7QWeoovmx9/2ufIhyLLTtbm6cFU7mVV6O648trtnmxjVs75owWL9YP4jIDvn8UKTz23qEBHiPrG2PstbPFR9lkfnoCNwCHi62/fTX7+Yc4WCoqTCkgLII1RPvrHf/zHr7vYcNhuugKjmMvfpld6U0yJHUf819buvEUFJzq6AyU+XS826g9OnPE9+GXBp3GJqCp81i+9kHXt1//k6o4n7NIHmZq7YAxcnExiis5HVPf9fAlOiR/x5tWixnSz8cWlvsg6XW5Bp+PTJ73wo421wm0+60F57tmGbWzpb6/0fnNlcQ1xp6dicfNZv5c/i6dk8NnT3+RqPpMDiqkt4unINZ1r843cPjkX21tgnU9tUY8t5NXpcpi0fy1yxKyH0lnANM7aTvebv4J6WLNYnpzymnazm+eekA8OkWVy9vkKfGdye1YNTF8fdvs9VE9OlqPra082kJubbyZT8yb8qJ/Ut8T8PpvOerxcP3z9FvPiEm+//uI6ccAHyx02x9tv+yl3qA/Lh+XS+ilOFK+KF5eLdo50VTn4cTkjP2k88cNyN/FA5vLa8h36bJyw376zGSqv8b/iIe4jp/qbrPyjc4MbdPnBHor3Pz+ygv7fvxX0r3ng+9///ktB3+AESBy0oCRAJNA5GjDsLkRBv8msZMHnDY4CxS2iAGblFXRdIZuj3xWtyt3AL0C0uKSggiNCjny41udA4xbsPu+KZ4udjlXQME96QEoFe/soYNEJOZvE11d1I6npqwX9BUjjdt4F7trZ55KdcRBhPgYMASqwIzv9d06V4ylZ1KbmXr+j7+qs35fkadNY+JdIVJOCmKgtgTNSVuLZ8Sq7xHUT2vTaor4+un6NNVLah/bwATuDTaBPhNCcLD5URxJe/d+4V96n2Gty7/cXf578j1/tu8VXd8pLmDZ/91eaK/3Wh3vNPlf47Z7fFQCwpSS45Oop8ZboSuoKvRb561MBaofIUf7NC0kWC/BgMq3dXThFQkfcHEdHENbWrrgYW2wq0N0vuvYKwMkKn/d+1xlTQa9w3Q7cCPsKbbmC3Ltm83c/rR1hu/trN1ut3Qg1/9qYk3FzQaqN1wdt0bfi3yKOuStIVyDuui0I7BqLBhYTLFCzaYl6F8Imn9s+1ofTEbCWjAoFixd0OLk8TZ0v8TOF62RYG7Kay2Stz3dHnFz7vj7P58SO+GtBzyf0vTbT++SglxJeuVmOE1uNz2LCrm3c66t5mr47DnxYoaYwom826SlC41x8298l9JWTv3Sus93wc/dfr6h36qn5qXgO7y+ek795qzmyuQkWTVYxeHOTRYdyi/IJ8dpcQm/mWb+mfwsrrusCArtVf8VQce0XLpyaujqeDuQoeWWfua64gw/M3+HE3u//nskAJ3oc3gkteY+tjCVW3G5jMWB/W0ztbim/twDoNJGCWk4tf34f76g++Qi8LhevP9T2cKI8uza4HIM/aoN3wcIbi8a9cQOXGpPemwf5fY5bisW144PkEQOupYt9jpOWD/AH7Y3R+DIO3kBXlZ0d6GtyPZ1Crr2qA325Bk8SR+ZBBvqUy1q3yAfXFrhC50aXXnfN8sMHOXL/VtBz/4/u9V136BuAwLZFQZ1n7xVnjkM5itQkwDm9tkC+RbagKugIwgJUk3+JQeUXOL0eqDXhteCQFFuQN3gnL+ApeFVHJQPmrK3+ET2fV26A0IK3cpdA1Nv0VQJRgLggpl2T8tU/3VzQLHGhE3IDrs6tBY8drlvQNxnxHwnyJjVjlhQZt+T9JoD3JdfKWp0+yUSnTU73+iZP8/UZMr1r+GgBvMmwMWNe7Gi+EvNIk/sV9VFfWGKxO9l70RBCct65iAX2lYgrcxNm/b+++pRUG8eV+ZKFm4jX1zDHfd6T/cpdbDH22o3c2fW8xKnkwrwXs36Lfjs2isUWdNXJTbqTnR+TyfFPPkFn+36FtEUWxFOxPpKJuNb3d73fRoZX61sxuOv3vzsF+jaftVdkr29kd58r7iefYrf5YZ9vrPnfXvffrrkikI0UjfyJXJNHkbb3Iyd7dSqitvFQvI3Blo7pwlZFtKIAZvV47ORd/9sBtoCyeXkIHh0395TgsqtCZbaZHH5ejn8pQOwez6ccE4Zlm+++d/phY4rZtdn77UTanZxf8RP+sXa12/q4C1wlkPzRa4tCc5PbN56F+ydSz+/FKt++eWzfN7+KnV7fnFTiynaTl402zj4vRlxZSvZry2KVhSknDJpH5IT52or5f/qnf3rxVc8nURSVSxQfL55p57rmBrkPbpQ7WMDjb+bi82Ls3ncO5SL8skUTH6B77S0I1GYK4BY5dog37mJqvjLcdKxb/7WNBUT8YDbgY+yw9nvP5xTRTrRMvn22f/BAEegWFTEjVyraNha5uyBlx/7yjvUjh8JNeDEZuzDCphen2ayFNN3Kl7CODesTk6nFfLlsc544K1/lH/qDPfwTXux7RTSZ9FMewlfqa/V1OcL8xDLfwqUqY/kPm9/rO2ex0Fj2fRft4IM5W+RsnHWRoTYoZqyNHMD/5TK28be8aEwL12QRC+bgenmCbHyl9Qnd7hWnXA75IEfu3wp6LvTRvf7aPfQCvgHEWcysJPSSNKBYZ2uyKsgI4oJQCVITeeXp+4IlkPJa4lWyD0wKVMZqYP0mglJy2URF/o6nbccQ4ACBLNoA1OoAiJdMmctN/mTvjl3lAFAlIFdH/Q7J3Nhszq7AHBgB5C6oNJFa9ClBaF8F3hYbfIeNkJFLlgqWZKGP+3q/r4+XBPKpks8n3dFh54OUtw+JrDqiP/Lrw7y76t8kZv52FUam+pM7N172t90lYyFFFuiqp+sXTXqX/N34rl8XGW98XCJS4kHG2mbjjoxtxxzZUxCVFPE7vr9xZw+nFUpI6bGxycYjpn/2Z3/2cvRerJXQlXCRvXKbL/KowNPW98jv+naLgLnuu9nV8xKKdwrfxakdrLWfnR3VVxQq8OpvCqLppgW2466K8F0zUuteUvFjp3+y2b1an9ObOVtEUnCuKN94+l5fK5D8ZFoXI26OMP4t6CuXXFSCuPeTiy78UoR+FP+KxbUTCwiugqIFD106JeC+9z6kTzHKbp4FIPY2pn5KkOHt2v393//9rz0I1iIcGzuhUn3dHXs7r3xfrlakFdfkH3pokVXfnWzsfIsSxSYyKkfSQxcwjD3b94RIbSiuPJNh/ejzYkXxrXGp4BNja0d3PaVA9nKG2XYP3Fxh76ftetuKOeyaXd9FfBijSOZT7H4XN4qTzXOVpzynOf7mwWIUG5Xj4BftY+/tDpKx8brvdt38fjI5TeShdm5h2Xh3YUl//dwiLVs0n1i88ro+Zws62uduSRHPjsRbyNTvXjeW00g4yT533/71W5jdBbXaxwIv/bH//rZ723zfwpityjlq733e4nl9dtHLdeUFvtcPvtS88T6O25i6uY3c5Sf0UK7BdvShfbGpvnav9R1OUp4NH+GT8S+vKB/TPzluTSFu2QoPoD/1Ch4CQxq7dLVr18/sDdd70kM7XN535lVeD+Pl2Ht6wCIw///FL35RqvXF3v+Pj+zI/dffjty/8uPt0EskPhT8lwwJdJ+3KCvRFWh1cH0vcG5SX38DUwXjrmuiV8w0yG5R+jQm8HkKdIDdOXTlu8TmBlqvBYp0U3AxZwGqwGiiQpZaXDThArJe25V9ZMRcgQQdAsYSrUuCLhEo6AM0iwPdjbiyk5GN6cb8p99dX3Ctjth313X1lnzIp8KsgM0nL9iX2LBpx2/CaoK7xagkWrDlcwja2nRvfpKoAAAgAElEQVShwdxuMW6Vt59Xd4hSE32J4l2VZmuExH3YJRXV4eY2MqrIUJzub+T0KUnyBUUCndPJxmD7Lm49ZZXarsm+bX8ToVXgrmicPtwnyT/JWgLROUmAXaC6vsAfVqjuoXh9iJM4a/yz0ZWbn7RgdL9u9WBxYu3txiKeijY/+dTibd+tOF1fSC18dC+quGjR0IU69hJ3a7+xu6Mu7qYPBbdFgMnsfnR+vevXdjr2G+qO3zqJAPs37hYgtmu+wh4ean9jyGkLPmwxZPIg6iNT3SGcjJ7gvv7Wbvq088YP26dxLXrcgn59am9ncm0mh/v/kbK1tXsPTxT0dhnJ4OSBom9/f/7556+n4mYXvmunkT0V5/wNTtO1GOXvrisWd7Fu19lN1Rc/gcn86ynXPsUFgnxzrri1keB7/e+6+cf6FPti8Qlnpl+FXxctnCKh933nNAK9ie3JoJBzAmO79DveOhxd/7cgKXcS/+ZWLtQxFLduIYD/Nz+zjVxKN23HLq9E7927l3vMW0g2z3vvOkWkInRjdjFw7YtJ8w86VDCbb3Pn+qVf7VrAz5ddZ+y9rv/97267uJoNLSTu1c+1wlgcifziQAyt3b6zIMdf6VOM9hcn5Lq1JUe52r73ix0wqBxMnwo/foBb1lbis/atf7nW4pF29ckW9PRbvuMafoAT1Ibrny0UrS3w+Vp39yuzRaPyhcvPyCz+i1X1ae3gs/Zirfyt9YYFzeqAzvnJXvVfzlgOdjnsE57Nn6qvq29+p18y4dpyLPuziRwhR+5vtxNu0fdL/3sr6L+0Cn9XHbz77LPPXgp6AQFILoECViXAc0TJRVJtgYz4t0BtIDbYu8K/NnNiq1FdYChhaNA2MUo2wLakY4q2moqcCJDOxdwK6nRgDg16BPoClOsRaYlAO8Tort6aD9m8PhVp+lifgl4CNk7tchO7NoDMPBWeJSLVOf0V6ICR+ZQoFCh9XscvMVHc098livovsLbQLUhe8C1Rotfar/ow7rUD+1RO75tIqy/yXZsjPF6740Nn5iNWG6cSpEUBhcoKjC6S1BaLgT4oT2K2w9uYNdcn8lm5SiR2/dPiRu1SHycbn2oc1VdKXuwEKTo3nnsoxXwXeupD9OqI+I23+uoKhz0Uz1PMxVh1RN7GBN+GR4isMel8/bHrrpkNVtBb2IGFK47tgq0vBYoHN+07P6GEkN+HJa7N5qoQR9JKJJEiBJhfugd8fWwOXi0kbe5+2gtZn2wWTyYT+eebFl8cy7f7ryBee3PeeP237xy73bh2/Kc7BHqy2D2EvysG7eT7jewuaJn7Xku2e29u88nGJu9kFYvIobwob8o/MHXfW0jjT9O3AoaOJvd2hv29+SDOfRo4X7mLbrWp6+wMkQU+lXArEuRk/m0BXozL1eYLL/UtvrTvgoG8RWdypBzcBQkxXH9V6G0xyHjzJZwCD2DTyTibbQFp7djTAlZ1V24ASzbe7PG3f/u3L697XoSd7OZ3/qr/i2lidJ+32BGfN2frG6Y3N6wtu003zQltV0yqnWG3OZb/ySsXe6cvp6RcN/vuvRgsrmljXIuNxRkFFx2wj4UZcskvG08Rv8WVfe/khVyjIDIeXqOoVszbBcV/cJnZtgul5a10y+/5LD5tB9Wc2XSfWwS5dlz/5tl8uPdse+Pn5mH8QLzgN81zfKZ+aUHUfNieHDCKjvRbn+uieuW/OAOTJqtrKhNfLc/GnS4nMQdj1H+rS3bpfIq7YrEYZCzyXg7cmOoc6Q6es5G+2ag4UY7WOWhTvU9nmw/sWb7b8yS+9L+3gv5Lq/B31cG7P//zP399KN51uDkuMgpou+q59i3gEFRJ0MorUAHCdegbDABijnuLQ8FSslDAAiqcnjxAVkAuEABIk1oLY2MJfLqpoQoEgtNndNdAbMFDFv1bRQTu70u8gEvgI2FNdMZmM4BIb/T/VHSXGDTxPZESsuu3AFbd0/H66GopfbAh/RfUqgftLkEhW8epbXpdCRc/oVN6kiz5YvV3iepT8m0CqBzk038L3hKwHjNr//TVBTh+XBvsvXsY7eiaQ5OkQsuuI/sgGyUpV4fis0Sw+q/uqo/6bz/XT8lSyUeTnthUvFi8Kl4oWvjStSE/2OcKqhKRyjPSup+Ss0NPL3xZvF3/a+xPttlkrwrRjWtxUfGxcT292a7w+h/ZXMFiDLuJKyIVvbtWkQK33ZNKZ4q42VwhSAe7BmbAFX/vOsecJ8PktsO1vu1Gdwd73yvo7Tbw07Wn7/6+8+Rlj+nXLST3iLWCF+5ZuCgJMsd9puBU6O0zBT1fldvIiPzt+y4UiU8LSXYN5yeXgLOvAnR9KXrarz7pj2/ZQZ5dtyusv9kFfvgpMDuk3SltEWVRQ97mSzevipnJIIevjeK+xYldSIsf+65Y07hbH3JOd8rKG+TFcgQYqkgsFlSfFovma+2/5J99ZjO/Lb+20/++m79ZKGuRPRncBrD+NsbPfvazlx36kei9NvfLo/CuvIE85R4tnPCk+gzbFR/XJ7mLlW1D/x2TLfkG3N+rBT859XIti3fTxfzOb8NvnMk4vVrMg0HNq8Vq+F0f23wsVm3+uyeYf9sJJ+9iY3bYIqafFqQ78pjTbMq2ixtFP1x2O8m+Y+vpaX9vnPWPd4iPconmyrWzKHTzszxqEVHOan4VJ83V4oJ+ekvK5IAF/Kh5VszVB8UcjIMBFiDKDW+fzXewc9eXi8Jhcmg3WfkYPbZN/ZgP1nfpyas4IxPfLx+ubOLfvLXTn5hgW3LjwvovdyFD49kildwNt3edPMsGzVm+r15hKr7q7+Kaha0PcuT+v39kR+6/8XbkXmy/7NBzohLQkpm9RzhLzIAMcBIUkoCV0QtiN0nUiduHwucWI5JbicWuQ4BvUbDv9LXvyCuxdd6SaD9rUXaTpWDuimzncGXZ3yUwnQNQvYV2QaagTI++76JASdpvKmaAAv0gcS1OFB769HoJCYAuWALlytgkV+C8/TfJlShLrJ1XyeklkfSt/4L/UxF2yeDTSmmTke8v0HZubOW6yiSOzLF+fPvQlo75Zv3VnPr0+yfisGsVTy1YfL55SUQlhny6c2pMStDs1CRMzibEm9hvm47Xvo2PJCLidIZk3ZjhB5ULcVNY1SYr1L797W//2pF7umks33mU+JQ4Gms63/9//tq/+sq/fvfVsfNXUuxBbU5MjMCt8J3MCPDsvJ9K85Ntk9nzEaYTJxhKYhS2w/ERZbvVMHhzUMjAR5+5H5A9WryJmRI5J0UsoCIp04sifn158J259anULegt+E2uF7396mGI+9tvqRczJsvI417Junl38cSu3WRS7CsoSt5aTHjfgn7vJ0P9c/1YeFj/CuLtpOjb0Xp+5Ojw5jG5xeXa7QnrxpbH1s6zDhRIPb0hNpByON8iiq83ni/xRVAbi3KZOSsGGttdlOJHxd/GzHzeMyLErrwhZrsosXEUZhaP9v1iYHa3AECXdLC/6VnO3N/8hP52fYn5ZFWsTr6R5/nqXvffLxA0/xfLLo8oJylZJ6/2e70F/eUhYutiUOOhCxTld5dfsVN1P93smtnHrSVih69cLrTP7XrT4z5ToLcAhN1bHBmebTw2mQ5hJl9zzH76n73dN1/dW7ycnMuFk2Eyrv3aiVntcD/zkfvkyMvdxEtxzXuxXv03D/Fdp5PaB79onnKtxUDYU95WXgZPFKLF98ndxct+d/0VNpQ/lMPA+/pnuY154QLTrb707TvXlZPJK/xdTLRf84Yrl3fwZ33w/doDDrB95/jUv3awrn5HF62bys3Jw5ebxxq/vm/f1YO2/HLxskXGL/3vv35kBf233gp6Nn+3n61rwQKkAAZHBL5WApv8F0jdbVznksfacfqSZddzWu1u8cmZJbz97b0xrKp2JbIg5ZqnAJG0blJzfcGhhKAB6vO17WLBnWMT9KsBfnVvm+BcX086rjwXnAs+QK2JhP4LABcQJQbEs8m8ZJbcJYj0y4ZNMsYG0nylyYfezKs2uUnWd0+JAuFvP5OJrcjCD64MlbXJhgwSkb+BK/+7IF8dGouOrix8pUUoexXQK/PtA6ESH7t+RGYEye5EfbAkwq6x8dlJMXYXizo2X+i4V/Ym4vpmfbK6ue+b6Do2GyAKChV4ZT6NgWKM+Ba3my+cWt/Dwf282e6h31Pu6aWLHcjulfFilSJjY9pdeinYvvrVr7z7yle+8u5XO6J26CcLoqpoKz5vrntY374zJ4XKxrCLhhQpVBRBvi8Rgt3G6eKW3eK1sVi7z1o40c/sMfK/duKFv02/jtxPJvfN0tfkQ+4UD/sMOV3f9CfmPYDOWMUzfrlxVwDQ5f6e7L3XUVE83fPBLmiu//297+zqKSDvE/knw8bjW/Rkt2/zReYUD4oTfmlBYK/7TpFPl3vt8WY7g+ahoEcuxYUCC5632BPPfGB/8/HqtbmgubX4an6wEPmc/chIz/Ndtrj5qfmST61P/saPKl93Me1s8hfyKBz9JODaOeGgYMWFWrDSzU5N7P/f/d3fvR69h297bfHQgoUdqsNiJrwsP2qh06LvtoV1N28omsVZfai5T2zzQTl0thkGOtljbhayYFBtuzEt9HjWg9f1L87kzvnAxtvrbmXQVgEqTvb9/rOb217osP7u11Amn3uNLbCybecvLuU8OYE+6FvO2ZjFCAUd22nPz+VwxXnjxSLkrmk/zVOTr4u67HPzz3Sy+cmRzZs4S32kxWx9eNeTpbkT3+bnHd+cLk8uf+P7XsUy/+Onxt/fdCj/Gltsicv6tuvLwbw3TzXQ5Ww3hqoL38G4+hDuMGyuroupjspfPnP1enG2WLv+4dIWRD/Iz9a9FfTXNT+av1926OvMglLCn7MhcpKQoOJIa9NiWjFklVJ7uw0lEb6rUws2IIZkCjYEzeeCGdhccAYEBWJ9S5ISC/AreFdeRV1JfxNtC4jqq4B8C0LzEOxdHLnJteDPVnTYhCFZ1hP1X53TWQugrqCurSRauwC2u3J7Qa0rn7uGrfRVYlVZkbUW9PyqCQCodsGgALjP72LTTVb0UsC/Rc6+48/1I75f32vSu0mutiInefp3/bBzZP9+3+RUnzAvP3fm+L14Nw9zmJ4Ue+JZAfO0U19ZWgSQgU20Y/vOt/LWv6qL+zkfo4P6nMKkhf2u76JO5UBifKb4opv1s6P2n3zyyUthb2dYO69dzKh/0oviBcHadfdeeiRgRaAHMDlCb3epcbdkvoKeT63v4ZKd9F1jZ6oE132pdujho/iiVzqkC/0qEtdOQV89KooUzvpF2Pa9I/puQ1AkG5v/OWXg3nck2m9Mu6VAkbd+5K7JqbjYdfS9MRAhxRvZ3EfNp+b3jtTDQv7IJnvegeP77INo+vWFzUdh0Z1cC2bGmL33vzkWeXWdtuLYokuL983XgkOLfMT8Fgv8c3NzO4ec0LaNuYv1xVUxQMaL2fC1ODaZN/f5RotUeApHSmL5Ax8Th1cXLUgmp0Uw/GZ2mo954N5sNTkshIpbsSKv7CFU87EVn9ul3/W3iCn+8Z1baDV30+sl+l0EaA63WFH97z1d8EV+Yg57rZ5boLKXhYO9boHOT9HxqbVT2JNJceu33Pf5xp5O+ZaTQeK1J1mmP7hnsUBR5FST++aHk7MdbmHOXeCxiLP4x9ssIsKhckryywli9OqqHMY1dEhvruXnzf8W52BY8+au8zm71q/kuS5gGWt6l/OK6eunxeXeX44Kv+R7vkM/5W/8p3powS7G64vrv7m43KW8qlxfG3NdfzaZyt1gDX+UQ8ypNhCTe712bdy1HV3hNbhpbWyu8u3G9JDLtZeb1kcLd/mzMUlu+Lf2MF0Mz88tDCwmfvzjHwvdL/76VtB/cd39jq989+mnn74cue8/jiSAFPQlSoKKYwGjBkcXBRqETYoC8kmGAkaBR8C6piSjgEkm/TTABVCTbUF91yDrQLEr9TdptwDtAomCt8Hbgk/f5lQg7nf7vvLQIbuxWYlTC9mCKrC8QFZyBUT32l0WOvVKroI3mwLv+gi9akOWyVrwrIxNdDcxAlXz5hNdqGjhSqeXLBmj/VwdA3IJ9ratPuuHjS3zaiK7/VXGLhTUZ2v3pzkZB5laIhgZ8wC1+m9jYHYYQZK4FTp3p776q33pqAVu5V5/jcP6XPupfryn02s7SVm7knlFKcL3RM6qy85779fXCno79Ap6eqHH+ij5mtwl+BL5xVUXUCbH5N3ndpx2b66jpwgY3c6muxXAYuTI6ca0m7W+nApQuMLhyduHuJEZId3f9Li5lkBNTni1InP39tuJoF/Harub2oVBRN0YN/9sDpMFMacPiwQj/PNTRQKMnzyKjb1OdvqyiFJiJUeRza4sDLfIxffsqjXfbczNwz3cFv42rsWZyWfH2GINzNv1FllWEFo44c9wfO32ni7EUQt6c6U7eUFcktu8jaF9F546j+LWjRdjFMcmp9x3C/LGq2vkj6fvSu7hhfb7bnrZbTEly06j9GiyOfJfmLC+pvMtzOy2hr1vAdtFMfZvflyM7oGFO+66V7dRFLduzp+sk0eB1bw2+/bUSnPTU96SU+GnV0Xf+3Jb85W28K8xtOsnz/KHRSm3sqwdG1o0MRf+42dUuwjgPurp3EkZXAPe9PSK+Jxu/KKJXXoLGubZExb7zCKAduKmvxiCx9x4X1uLAMVIvsOX5ANxjq+SG56QsTmCzxcj5OQuUOJ/YpzNLveBVS/2/eq7r/zym//hK1/9xX97aQa3+SiODx/2Nz3xj/pm8zcZ62/N53hJX3FC/bSQlS/bB33tFQ5Y4JSfi+/Fh8u72Ix+nvL+vpNny0emF5jGtnLp+oHRZJQPzLOLDXTeOmbXzU/3WXUMQ2eT+St/XLv+Asw+Hw7+5Cc/6bS/2PtffGRH7r/zduT+1Ze/973vvTwUr8HZJC8I5rwlx/scybtkAcktWRJEwBTRukmAHGQAfJy/RZUEQDaBVpCVSG9gISEFrQJXgYest6AXpBJXA/GCXMlsyQDAKlg9FTa+BxwATlt6KbgjjHTaNnvfuesfUTJndmsyq41KIjpO+7vt21fb+fwmhdoFeQDi/i6ZvAmuqFa9PX2+z/jo/d7fJWcdt/I3eZi/se/8Ot71d9/V768tOqcS48axBICUsf9F/F1vJxPZ5Nd2IboYcImJuGKfzllbpPHam+xN4to8ZSbt6Jc/b2yE2Xs4IyFW5y0O1h5xgis7ZrrCeYVrFzZKLCoz++57eoCdSBgCqaBXwHaneWOtwFvhur60gYUryP3M2z5DnM1teOV4rEK42GK3rHg0eZEK9xDvGsVwcWPvJ9v0wz/5jKfLiwOEiO3nh2zrCfV8xVzZzI4Tcjt5HU13JN+c+4wX15vTxlsRUF3DbrZSCG4Mfr8+d61Co4XSPl+BMdkdaUZSp7+RLD/Z1yP3ioy13fXaTJ8KCMRPYWMxSd4150vK6dHcNpebo+XIEuW9d2Kic2kss6f+kOr2Iw4bu2KseFE8aFs+Whkb/+Yt5uZz/Bz+OGmBg1jY4hP67sLNdL+j8/TvfnEF/XzN3IqtG3879DvuuqJ+vin3PuWy2kJ/cop8aL73+ssdxGZzkrltrpv/7XvXXB5h3PoODHVbyvQgPviEOCnOez/s2mKoh3ZOR+tjtpre1+90tfvm3Z6zvyevo/rw1iLWYtFtRU581l829sawk7lx/GwhnVosKSbDnPXZPGQB7ckObIEjNR/BaL4qV1jUgINPXFA//EQfjRff4bywkb3LS9afItU84DSs2qsF0PV1/XA6pze4yK/otTjhs4tN+7yLWPLg5kiP5W/V6eSTm9lI/5svmYsxcN0CFJnhOZmr4/Yllvhk+SrsE0vGYvt93w29cjg5adfwdTyG/ltfsGvjTP8bf58vNv7mb/7miSr9dp+9FfS/nb5+j1q/POVeUAOBWxQgBABQwCAWEsfaIfsljg1QAMZZAdITiQc+nLhJ33eSr4S9uVhFX3ugX0IhmG//V6YmVUHu2vbRQKXDFmIIsuRtrk0cgIIMT2MLeHIb65K1AtraXuJX4Cxgsh/SVpsY224QUK4vI/tA8oJnkyJ93vFr487XtS3aXNv5VqclG5ck3hjkYxJOCz4+2yTZ68kmjsRLk7bP6nONi/qG8VxvfpWxMbHvm0TIeYmBon7kCWG/Okb2Zt8l8d9U1Bvn2kwSFNv8szprHJGh83Tt+8Z48s1eX5tIni1C4JR4q2475vx9pPRP//RPX3aoehyz5OLJnxufCokW9HxNoTYZuqu5sUaKFa8lAfMNRHm7irtuBUcTv93rYeM9/k6/8wP2qk/tvd04ZBRxENd7nexOfRQ/uvjLN9l81/WY6Qg4Qkqndon47OYwf1y/k2MF8Ih6yTt5EK2NIe7JoHje3xYszMfpCTbatRYyYAkZ4ODa9BjvJchr7z56u5nb0VWgbCzHhjfGikp6QlZH1PbPNWISkWwONV++AkuaT4rvt1h33fq0gN34aa7Rp9x17XwxVnwqCJ7yJh+8Y9I//zCvjTn9u9caLrAvXtACf9fOLtvV57PTrds4PHxw1+w2m/3fuBY7Jn93TjcviwEr6nd9F9Ob9y5uXdy/9io+sy37NX/0u32Pc4gB+ae4iwfIH4o6iyAKereTKJJ3nfid/Ltu+oQDbLjvhkkWWzwHY7IoWub7w7jKDJvxSyeZLDS7D/7mxcZ0Y3fvzaUFIB/f9xYJ5FyxejGePRTI8Jr8jSd98Xdt+Fw5SYvRciK2hlHNa3ylvLUFff2jnEyOr8/s+117FxPlsMtJzK2+zccu1ojz8iN+04UP/jgZxPvFM/HC9q7HPRsv/Yz9ye0UokXWcqX2YX71m/q3tuVq5uHU2v6ejfTBphZIeiJg/YgTXHbXWQDjJ76j833/tkN/M84f3t+vv0PP6QQMVTTwAD2QKxnuTkc/Xz8cucmrZFdQICb+JgMyLBkVOPQDnPfaZGqF1TwE6E24wMZK4S0IAEiBpoBcMlwgvwncNZ1L2wDu64pAwjh7vbsAQLtA7jokt6SKbZrYn8avfGwJ+OlDstJ/wVsC6xxq8xZ8BWw2qJ7JB9g6v+qsCfISH4T9Scf0egv6xoPkdknUBdtLnkq8mzRukjIneuPj+1xiqm6Auxhu++rWvJdoEC2EpLog92zc470bx47JXrt415ilF3HbuC5Z6bwvcajcT4srjQM+yC61t8/aXt8lazBFsnXdiN2eJL8j9yOsiu8udFy/Y5vioPFbMCGd9FhZ+eGIxwrAHU1lP+3dBzxCPDn7m/Nrq8BX7LCDYhuJYxP2ghW7ft/ND0Z4+ffG33v3Bjrqv898175LeovXdOJUgp16i0n7XBE1WTwwa2M4yr55O4qIqE5+c0RSET9FAex7Kvp7NHiybP7ssXH1ze6TZ22Qw30uTjee3Xe+5f7gXbd2s/H63T+7/cU8x/EVOOKGHxT3S4D5Yf3TZ/q4OUNbxZ1YaUHUWGpu6Hg3ni++bC4Wk+SMS94tuBgD/lR2cdtCylizuedEuJVCwbPxV9CzKx1PpyvKPXthJ2BW0NuZbvve4zw/+fzzz1+OvO4heW57IQvdeJUf34d7105ygfz7PoyrbdY3vCl/ae5oYeR5FbtG3K2tkzz4364RI+y4ds2rdvXZzsaKGF8M7P38Xf5iX34u9/jVC4U87lHcwv827vrRtjmzOhercMxtMLUPnbdYq97purmiOC8+y3s3XnfAq385tLF/OYSxYOq+t3gDn28/5WTmhOfqr7ml38lR9cfre5X3Yg2/uLnZ3/AFl+UDivFiQ+fXuOIHd57+rm/us3vLUn1EzNw8JV9YbGBn7fe3fF855A46qn/UH8UATqJfuXjjW2AlW/nTvhtH+CBPuf/8Izty/923I/ev8fCDH/zgxXoN2Eu0myyRLyS7SYNT+4zDIpLrF1gAqiaXknigJJDWrsB6E1uDstfuvfuFGkx2N7Q1tsAqGDTwCmY3Sa7/AuAFo0t4AEDBje59ViJQmegDUHil6xaX68uCBjC4iaT9vY8sSB5NdE922mdXZ3euxuNb5Ka/u7CikK/c1b/kWRvf5FuQZu/ahM5LGFzTRNVxzbW++1SoNoboxnhtf/2v4C0xWTwTQ/WB6rmylbiLFQ/LKzloPEquvW9cwlHoNCarq/qjYqA+ff2tOqhtzPH6ZPWprxv3Tza71/E3/sU29DBi+81vfvPloXgr6BWE3alHKPhecaCLLeu7O9eNxWJFsdgO1pJ1C7nFy/qyA3yP1O+7FvTdjXaPqaKN/C2wFMqTS0HPT8QmYurecSSs/o04WyxAaOG3Qntzc6TZfbIKMrJ0UcGtCOvfb92TBwnaWI5a0qmj7mLDTpyY2OcKl71XXOyz2X6FCGJVnFu/9MDvds3sp5iBK+6Znx7XVwt6iyRy6F49BM8iEl+Rg0suxR2bXqy6+Uu7J8wvpu19bVhfl2uKpWLgtrty1e/vseD5tFs3+Ba8qe4vhjeHWuhySqUPDHMPqrmvn9lmBf3stjFX9O9kzvrxzInKwCd37Y6O79rdR2+BQK5s0VWdNK/5vNym+Hq5QXlDF03LE7S5eaq+Mz+18CEe/HygQm+yWdSAs/yhMUMOp3tgAR/e3/N3n8NRffrbRsz+HvZN3ruIavzJT7a1U8yTS35wwkDxb8G6D8vjy8W65ia+VhtOri6S1jdx3n1GN+WeN2bWjk/wy6eFO7nk8izxL3c3vs3tLpCXGzSHmzfuyEZ8srEMK57wprrSR3Mm+zSutCs+8OXLyei1mFMfbZw033dDrHwZvyonMD/8qrZce3arr6xNFwD4hQUy+aUcr+9hBj+wWGVR0ok5si83fZCC/mcfWUH/vbeC/jWH/ehHP/plSWeDikMXFATNTUScugWX4v+CmcE5pOArEDagNybnBkaKhBZyCGlBcs6OUJWUAFUBWNApwBREyF1gE0wFBKYoWmoAACAASURBVKDqWiBQ4tXA11+J8KuB8rN2xngqBLQHzgUg7asXMurzJpImlZvE1pbeO1djm2dtyG7meBNZCYmisW1uEkF6yNnEWTnMvbqlG6/G0RffaIJo0UzX2pfoKkAbH00o9XHjipnrE8ZpUcuHWwhVto67zxV+9R12WbyMrLpHlJydn4IO+bkJUcFDxvqmuSKFFyPot/HUguRiQBN5bSxeL5kosW0MXLtX/8gLzFsS3f3zn3766UvBOfI3sn8fZsfnycUfYavPEc8bB9rVBybXyKkHwPXZBopKBaqfbYOpCpnp3u7kxlz/+1vxXHKBMGzc+YTfijfGrrPzuPnCtUtm95371BVN3eFFzJFS5JMfjvA7duh0gZ09dlyb6WX9ruiqvvee3+97hHufs1tJIFu3ePG9QmKyWjypX18iKD7EdgsT9/I6XcAW63eF5P7RW3Omh+HBXPF5C/rm0YtdzV2NqxvzN3f1uhZwrivWN2fBA4sj9Xvxx9e7SKiPjWWXVx902hgzl+Yj/a1/xep8y3+EvTnHPOYfHo63fvzk5/xv7/cP5jmt5FaN7cz//Oc/f9mhV8BW18259T+5l9+2oO8iThe52bcLhE9j0Sed3YKBjsUpruV0DlutH7vysMu8FdTwvacZmi8mv+Pzuy1hY87f6d7JnOlBOw8FpSOvcG2vsG/feUbG+oQ55QAWPi1Stvjn03RlLHr3Nx0VA8st6Uxe2Vh7b3HzYkTtRrfNV81vsAqWw6zm92JhY/KJP8Iy7ZpjuzkgP/Hb5vviobmI7Sd8gW3VU+uO8uTye32JiduPscur1A1iqrov/zC/fU8uBT9/Lp/YtV2YWf9wp7bDx5pj4A8bytm7rnPb9+vT4lLtxyfowAbLngHypf+9FfRfWoW/qw7eKegvGQZWTUINYkEjKAr8nNdqL0BUhHB4gFEQu4VH2xirMgki41cOwdlir8myIFIwFywFNHIJwrtq6vMLKg28guc9IVBQp7+2l0TIIUk0Ybd4MB+AUmD9TaSNbQpKnVMLSXO7he3aAyFJUJvqqYDKn7SvPfZ++iqhaUF//Qnx5NP8oMkNEBb879yrpyY89rkATzdNQu2jybABTw/8EbHTpkWeuTXJ33mRq0m4CY099+r4vd3cW2iWkM3nkFlzlEi6e1JScBOZBEsvV//VC7y5vutvfbePzq1x1M87Nl3dIgOpGFnccfvvfve7LwXB5u8pyxYKS7IQLEVq/V4Bq4guhtbWJfEbQyHpZ7Wm+2GrYnNzQBbhwr5vMb3vzXW2XhGsnxY4dkkV9F3ImfyTxxztOLs/mY+tX0eWPdl9shRX2UBMrL2nTjti28UHO+Ts6L7z9bNnHCBf/LUFPfK1V/578xUSvzbdoS/B2nvFtesbV5srm5DTjuMKRT+JtrluMWL/FDXuk98YMF6s0wd9X1yQG66PN26aO5trimHFkUv+i8c3vp/GMQafnz9anFEIysube591s/4V9HaOnTCpXeUDGAST4CX8s7jV+7nZjR3pcGPPTp5Wv+937H7xYuFosu6fWEC899C3/YzdFgTcZnHzHx33+GztCX+bZ7vwUZ4jDpuP8Ao6vBjJVvTomL0H3sECxfDG5gstSMWj0wvsMx+FB5OhO+4WOWYn/r73k8Vvzu9vi5iwzyIXTLaIwY8mH5zqrit56wdwE6Y2vpt7yvfgRnH+KZ52jZh1fTkSmzZO35fbWhCvzfTVW6r2GdnF1j6D/+VkbFifsnMsDoYx5RZiyi1Js8vmZFEHVxGD/KX+3tz3xDnpU7sWv/R3+T/MYGc637hiRz/lsGL05tzLo2qj+k3jqDaVW+yay/t0ObnMQbzKdfqB68bugrd5wSfjmZt8sfGHW8OfL/3vraD/0ir8XXXwzpF7ASqQ6ohIDoLN0YGRYJcMAC/g2vcl0QKvRTGAbCIhQ4n5BQF91PH1Ra73kfVbeBXEW+w3mAFDj9IAlQIJg7ZIJOPaW5W7eu7iB/1KziWRiCldmzPbAC6E7ToY8HBdx2KvftbCp8kKsSEH22pTsEaazfkCMH9RgHduCnp+RBf022SgSOhnBfeCen0L8JpriSv9Nan7zDz8zXeuzuj66pw8kpX5X/00QVZX7ETnlb/f1SeqR8WfHazrM/VhZIz/SWB2q/gOrDA+32/Be32XfOZ2Y9Dn9eUS8muvu4By7VqSUaJcX9ku9Yr5/d779OT+O4RwehD/LTYmI90gZ9rZ0eqYjV+65A+OoK9QcPx07YsBk3PtPZF9YyimN053391qMRnJQle7fp/tvmG3GCANs+3GLDFZH/MbO1+VQVG2V0SwixBrS2ebo+JixRBi2r5h49p6evxk+9a3vvVrOxuKhPVdQsom/GDtnnLW2iFk9RGLOV08sCu5uXimAYI2GzkRMHm3cwtjPA9gdkGe6/f1KSdC5CvyX8yrfzeWnnD85qXGaTGxuKcNfy5OFHuuHHxsPqAY428Ksd7WYxw+vKKeH1gUKP4rGssFYAcfWx9+EcHDqBQz/MoJkR1btXiztosF/n2Lss1VvO7UyH6LfrvPszdb0xf7IudXZ3ythdfVpfnoo0XY2pZTNS/pG7/a6+Lb0+XZZbp0EmffsYVCXWywg8Wv6aAFP/+TL/bqORF7r0hvgebBdG5JYVd+TkZ4Jg5hsMVIPIMf7zoLmmvrlBX7wN6Na7f/chX+av6w5HIleNaC7ubq4hBux+blM0+ciy7Y5fKunnhY23La5sdy+PVVPts4r++a275vnqeT9bEYEnstZJuzXVueZhx+IzbFeXWIW5jPnaPx9/nlgOTQ/8VBcWVhTDtzr33UF/tMXOGpfHOYR9flza6BH3Ra35ADWvOYU3FBu+HPBzly/+OP7Mj999+O3L/m6e9///u/bGLzRYOm5AIANwABB3AvmQAUHLDO2QKjRVYDvddJUHZ/u5M1uUvukWmfuUbyBlpA5wKkebboIKMEXnAgW0mOPsjWMUqUurBw2wIkCcZ8gOItTgvAElVlov++AssL1Hcu+/uCTK9p0ivpbGJC7Jd4AB1fA2Z0zi+bPNnvqZDrnAp8LZbYoK+AtrorsDYZ1c8qnzl0rGu72qrJtjZ3TRNu9YSY6UvyevItba/8Tz6wuThWKjmt3U38EpBj2CVkklkLj5II45Zw9X1tYl430V95qtPOs8nzzh/xvdhi/PrWSO2K+RX1Gwvm9F76XafIbdEyWYd/ilP9iwGkT0zxuRYo0yVS7OF4ikTkTVEJa9ePYoh+EIvJtMLGkXtkd7IUM/cgwM29stObeSj+/RQVUur+4Y3do7t2MZAlc0O2ybx52cHziwzk39gl/pNPGzuncMrO1SWfLfz4en2BXchbu7jfVrwrMhQDsyWdmd/kHdnarq+TC2vj2ul9/Yq3/V0Z1rcd7GJyCW2Lw+YW2H7j8InI9rrm8GJL8a06c23HEau7BjdAjMsDLBR1d9mY/HPYNDvbsWc3tqRri0/wH344Wt7flBc3yLVnIKzwXKxN7/tsY/qd+9mNDuhoY23cXbMdsu02z96dD70UA5ufb45uTqaL5tfqp/mrOYc/NR7gkxM4u9Znl2M0T0xXCpi1d8qoPiyPwW4LVU61mCPOtc83J7nEIqkYY9P6TxcS4KvFIPqRl3ddj0vDFePhGdV1ecsTR2iBKd81X8gDPntfnJVr0CFMKT6RkY0thJgredmHjS63clq28VlO7PPGbLkF2zZmfE/GYsPkNQ+xWj1ffoNXrI2Foev31Utlo5vay3yK/ZMProoJ2F7so9PGLNyC7ebMZhbMy+XFE1ubM1vJl/RSWckHN81tbSwWuI4sw623gv6yvT+sv19+to7TtNgFpnMsDoNUtaBtUuP0LaYaAE36JQmcFyDsO6AsQRU0fIf4ltQ3iDi+QAYaF4CuXPq3iw4EJEjkynUl5AIc+aW/p+ThswuMLUYK/J1HEzddVu8lCAXP6pjcFiOAUcc0x9rhJhkJmu4vqWPfEoZ9hrQbf/3ywackUd22ECzw6strw9n1ld+87jyB5ZMu7vxv0i5xqZwIUhMbezRB8x3t+JC/SyAUYU1I4uESFf3c1e9+bjes91bfvo2psBRX3aWvL10dIweX/JRANgnWBnTbOTb+G5MXyrW7fTc2yYbojsjvJ+tW1JtnieTFJ2QXWUIeGyNd+GRLfoJgSNwWEBzT3rE6P9nW4qLkyRw8BGp/Ty7tV2Tvu/2t6J1Mxeo9CNBuVbG4xM+uukIL/pB545JhfcgfbOiEwT6H+Ss03Ae7/hzlHZF3OsB9r3byFV09mksHjuX6W2zRV/XOX9gHKYUlxkW89tpc0SJz13hytofebed2MWMBg//Ph1rQr9/1Be/5UPNZ8f3iyo2RElS5otjyhB1ipfnr4krzSuV56rs5tAuhcuol680h0xcb+wk1T2FvO/jefC63Tp+9lu7NqTG5ayyirC8nXeabilRF8MZcXwr6Ldrsv58mbLxo+1TsVX90fgvFa+fmSPOAM43Zve+tL25tcTKrmKfImA7ohC/CETyvfM+iDDzc6+IFjyRXeeV0ZnHOwyPFDFuKT0VvTwLhfxbyxLq42TWO2Du+7/TM5KOjq/v6lHhpbnqKJ9+z2eUdjSO62GdrT8/yEnxhFzGythYCb0HfOFq76dVJFHO4sQzXxEh5hsWoxtLet8C8NYLvy39gmSJWfqsvN/abD6tTmFL/qh7b1ry6cNzYk6foEI6Zv37pzfdrz0Zst9fGx7435+YcPuUky9qU5xvTKRP+3xyx9nLrE/bON/ZLG1/639sO/ZdW4e+qg3effvrpyw69lTcAOscZCJYcaANIb4LifE0mAPQpYZU0XEIrsAWQPku+FRaCq0EtgLwqnBSMDSYgox/f3YJeO8TXnLT3KqjJbp7meIvj6rh6ANKdS5MQALoECRjcOVffF+BcA1wLuCVoLZ5qo5KLtr9zI/NeJeLaAlBdf1j7C7SXGN3EpUh4kqe2qG+ycRNZfajk931tOseblNjkJrbakP9UrhIFfsEWN/nSp+vJTz/mftuxofvq7ViVzHgv9rqb3B16xT2y0KK8ciD6TeSNI7KX5FQv9Ud6l0hrn0uGS2Iu+G78ybX57/7Z3UP/J3/yJy/NSkxhm/lsDCRSker+YIlYYYtM9NoWGRvHwiGy7GFqu//aw6KqX/O+JNF87F560jdyaPFGX5N9Cxns3x2Tjrf3dj491ZqdSjjI0+OHsxWdIGDTn+cUOH1Ap/t8fa8PpN9O3q5XJCPzfMHcYYFx146s4qHXuE5OWNsWKPyf7yiA1q+TEuTcbRKb6+w2mUe0mxP2HhZWJnNff11EhiH1976vPzd31NfaRz/3vvMqFrdveezi51ObLt7JNXTr7455c56d1sWXhzwq7sR2CTrZ5DPXzU8tEilexaR5rj+Fe/3YLlzjxkkz+WmLNru1Yv+3+NZ8IufChqeCiA6K0bDx5u+L5+QWA3y4O+qeI8Bfp0NFhMJEsWHRogtue3/zBlm7ELf+t5Clr+KGeU93a6Oo39930UoByf6zlXhg4+qsOWzXrg0M3nX7D2/KU+tv/LE5qbqvf8MROqIbtpHLYXPjrhxMTr+xu+vXp9fimTEaT43fFp9ijX6aI8tH5Tg4RC740sWHm3v0eTHHQgvbdi7Gqy0bh+/Tm3hzHR5RH7ZgrA3dsUG5NAyR3ztv86ltYV5zLTuUk7AdW0wH97QEedYWthRTJyd7sIM6pr6/ONpDOb/0v//ykR25/8HbkXs2fynoJQCFPWdusiogdIf+LgZIqpwfyb+E/hIHQLPrJGHAW6JaYG1CvAmwjn/BWvCW5BXABDpi1lXJp2Krwb0+BfadswShzSVST8TpiZAxnjnSyQVz+itYsu0+awFhDk2o7bcyd75IUclFk1lllPz01fu9gBqwB9AljbURf7kJsuB7idATAUC4CvpAvYBfu1b/PhcfdE6OK2evpZsWFB3nzqX+cxNufY1/X8Lt8ybMJnPJZ+1G9Ny32ti8SVuxqbCX5Pd5C/wmpCarxm2L+8Y+PcCF+uLFkVdge/fu//vpxPrzJTu1S4nw17/+9Zfd+d2nbW6Nq86FLAqE/Y18tnjtbmDjpkXPxrJgQJd2mUaCVzisYCi+ti/FOEI9mZEJO42IvPnSs6fgI+/9Carad+370LLuwG/czWftp/d9t7+7Q6FoKnFWuDf3OEVgYcFOuQJg/Vtsng66Y1IMKIGHReuj9/524bj9rCiA/fKO5xVsjPUj9yn8p5+12RHsvXfkt0VR8+Rk5+Ny8mSYntZPSRy/49Nws/4P29i1+aY4VQIKI56uubhXPO91bcf+17fhgbZiunjez+AEvqHAs1NvIQ1W0SV82t87SeLINpvT/64XMxtjtnKqZQszinmxQpe4EF/f4s0W22bz/RfD9NNXsVSb8b/6bflK8w3d1k/3/fqwSKeYXx/mzxbNzeUe4kmxoljVZ32u+UM87jMbQi1kfC4uHLG3O1++Rc8bywLM5tZYaO4otvOFtb8783DJQ+bESG3BJ25c4HXFebg6GWFt/b85i28q0JpL6al2IFPtT6biHX3Kn5f7kse84HC5uu+M2fzYRUbxd/P85SbmBscmE17V78jW8WpXPl4sEwOuKccSC2x1F933uXmXY17bGsMrbtSCX5zs2hbp7AsTXEsHk5Gv19fWX3foyw8txstBV68byzM8iqlf6P1//sgK+h+9FfSvOWQFvQBzrElStUPPIRt0DaZdV1LWgBUoAOAS4CYzgXwTHQCVYBqsLb4qg3HIKfFo4/sCWckvQqBQa/B2Lvsc6OgLGSogN3k2yArWBfMSKvMtWWnSqE6N8xTI/a4yN3EZlw80UZZ80gsCwkaV8Wn+7FX/0cclsy2oN153OasrfdLT+2Tr3Kr3J3+rz9EvWzcOageJQhIg1/W5krISFz56SVvJLHvQFZtWn9c36nuuf4qDfSbp7L1jroic+dUn6HQJyhF88iO7d7e+ybJ+g2hKtB2nCb3FwJVFf14bG3zzCcduTCIuK+i3Q7+frnMSgu804dY3imOdu/YKOv3Atafkzs4K9+l5x4FXzK9g6O+cV5dIsB0p8imAnnbHXa9I55s93ozcixm/jqCIoO/1vzFhqiO/+1tx1GJrY/fovHjf6/KLW0EUDQoG8+vigQUT+t7f+pncfH/v7z2p9R92UYiwAd3ZgV+7nmZzK8AWJ9ZmRR6ythjh38WY4iLyJh42vkUC/g4rri/WB4ojxbBi3/X7zv/mavosnhR3nnChMVICfQud5tHKvffNA/4Wn/MZRWv9lu+x2a5TtPfBesi3HXwLT2u/905GbB5O5u07PqR/Bd3sZLGt99LXLnKvHGu+9HNxwLVszi4totjU4pf5lNM1VtmquXKf8Tnf+7lIT8GvLBa2YLMd8Nq2i5Li3Y65h9NZoJssxu+CRHfaPZ+jcm4Mv6LRvCa+PV1frtJm/Vos9R0/EReNr8uNutHToq3+K1e1AOfP7F998a3myPKzXrs2cLb5rpy3cc+vijvek0+OK5dqEcsW+8wCbgt1vmAelxM3dswf5+jc69v7nB6LSU98rsW64vepeN53Tg7AivZnTDGx8WH4nRveJMc0FvfZ/Nx8YIh85Rp90H/zGf3SAR+AFzB2Bf0H2aF/K+ibFj+q9+8+++yzlx16jiuwgTUSLOjs4N5g4pBIYIlBA1dAtojikHfF7Cb29UM+wdqi6SnBlRi2eLrAo11BD6j5TP/IRwnOBeIGYXVxEwX9lgyZN2CWLC4RM37bt1C/AHXBveRWMmXnJnz9WLgBLOS5rwoau7b9vteWTGwOjkixU4k3XSgQuoh0kxB9A/cm69qiyaHFdJNQE7rPu6BjDk2obKzPAv6VBTFdG4n9JkF2rl4Uir5r0q8Nn+bO54xpDndcpGmJzxOiNzd6rf8ga92dFFN2YmHKJab0tfFLQOs32ohJr+LOPM0F5pQ8P5GzFvfXjzfPHT1fQb//d9GkekQArpz8vQVYyShM6zFcvoRsNqPY5W1Rv6PcXWxYe4VJY95Ydn35DtmQHMU3Wzt6q7Av2fHQux7L3/wUvetz460g2D879PC7GDf7j5jPh/ZeH+ayn8jiZ/Up2MUeYupm4slY3ZLBdd3dKWkTT4p2hcKKdTG79+aiQNmO6Ow0+ygckTuETUzz3yuTdnboL7bcnEDuiwf1g4uBYuWprzvezWWwECYUI4uvcsKuL5Y35uBJMQsvcR3+gSvYjYVRs/H8dH4023hOC1n2vTaVic8o0mARDNv4TmRMzsmhuIE55uUo+Y7dr7jfjj2sLZfAZZ5swyaXE1VfMBCe+JUICxz73iIHfMFd3F/NT8juOQP8yE9ftiAR3wp4vmluiky+0ULfjvl0s34sArO9WLdQw//9TCV/YK/9ve8WawodeQafuMUgu0/Ojbfv18c+L47dOOGXxRl+2Xjb+47ZGKfXi0Ow+Mabxch9j/MYE57CdX8XQ7SdPL2nHtaX764tX2yuZhv+yjcVuXe8qx+6MOenHF2sgCV0+pTztfd6F1fMpfUK3ZYHlCPKg5OXL5VfiXs604/FjdYHeGrjnqz4YI/XF/voqZxBDuKzjX32X0H/05/+9Ka93/7vt4L+t9fZ78kVLw/FqyPWwRWlPrtFhDncJK6/kiIB1uTX4g7ISixt32BvEuTUAgQA3HG7OAFsgBIyuNcFmITn+8lzV8Ja+BSknnRXclIy08Re/SPmV1836Qv26hr5MCdzqf7oRqL0t2uq/2sDialtOj5daId8V0fs37YFOPO6oI4cAD7+AjDp+YkcVVfGb3JuwgDSZGp/l/w0hutPPm8yqC4L1MjYxjPHjrPP/E2v2naXtT609oqP+h952taYN0mV3O87x7AV3O1jpIgsnv7ubz4pBi9RqG+WrN35TE9tW5uViBQDOnf+8oQr1+er7xHFPRTvk08+eSXlJW+wAYljWySnxKP+gJyRy659r0NI17fvkWNFw3YB9xAuBSXfU5zub6RwYyE+Jd1Iz9o6ylwiQlb3LvP1tdmCB7vVh0rmFVub/+T200aX9K6fLRCsIN4/u3u7ftf0HmbkCmZ3gW9y9Fg7myDrivCN0QVCO3ZiTq7gR3YH4Zr7f9feQgu5p1M79LsOQVRgwt+ScT6NKIt3epOP5RG2rs8XVxvDNw8VY7S7GFY/N2ZlK/7B1Ttmdam/i7dy0FNsNrfvOjoolq3NbDvf2aLP9L7v7ZqzCaLe++jF38WecghzKP9pTqOb4rr4/Id/+IeXkzR2iY3XAqRcgx6f8qo505NCQvGroO+CRTdo/I75rps8i13+b2d/8TTftFC3sTzzAZZtnnDIov1OoUz3+7dFrLWRF9xb7/aj/b02+4fvFO/9asU+E1ceGkl/4kn8+Lv38Yvz4js710+LB/zmchxYRc7aovmCf+4z3LG+UvuLSTq8OZg/NaY3z+7yNqeIqyedNrbFcHNO81R34eUgt6MYTyyaZ324+QDOleuLLXprwb/vcD9xZ17FveJZY5cc5ii33XiCK/yfjo1RTLzY1xy79263elqgY28+Jhevf4u7xRp5GZ+Qg5wkK/+trjbOTu19kIL+P31kR+7/49uR+1cuoKCXJDhyA9EqOOBxseAWgBJni5B95miLMQRTCxiOe8H1JrsSN6Crv5tkW4jr1/wKhK5/KqabYAu4LS4a4AqP7hoDvSZ+870grhAqwLwa6907b193Oe711Z/vbmHTvkvEtKdX17GBubnG98CyhbO2Je3Veeev/81dQizR2vctENnVuCV5fM/45lK7NxmvD3545WOv6qhJ5ckudMI/rm5cc3UluTV2mgSvvhR+2ldfiNK14yXB4rG+bJwSAKQJUbRTW6zQHkZ45Y8lV+xc36gu9aswaxxfUtuYuiSr/lvCeH2y87++MRK84/b72boVAo7vsZfCGV5W58Wc+lIXq8wNxiJKS+DI1NrQOTJtp8vR++14OR6M4JjL7Lb366cnAaYTRQpMcNRVTKyNOdr5Y6v9raDnN40hha+j9MaaHpGYtVForY/p27M19rmd0F2DaCJpivoSyPXbXdZXwMypBVgihszx/7L3H7Dbd21Z73k9VLGBwqgUKSKDKINYtgkzuG3RbRRbNCrGLglW7DWx9x57H8fYomIfC3Fkq6NuLDjqjm3EsaDCqKDu7dhe4J0c/+3n2V9OrvtF4A36xOdO7lzX/1fWOtdZjvM411q/39WcxwfJuWtXLNgZMNt4e/3GvL8V6/x7MitIxCcyDnfI3vjf/a7ntx414KuNz2e5ov5eEt5r9anN+0kHla24VR0Vh57lxitjCybn2k/bqK7E9L1/vuin7bzQcTHTeJk/zTc8joKXyBVdATXRumPTvckeBaMt3sVQOd+q7/xhP2O3Ffrt0qjubkF/8xRdtBBB5qcDxaLJiT4epfji1/sUU7bQG5+4hTGTc/J/pa/0lV6fqCvGiteNVeG+NjahKE/uelg0HaxNWHh/KUJ8wSaya6OPmmwcsLPYNnnvBMPNs/xmx4u/cI4c9E3H5TqXQ9wcz2b71C7M6r3yqWISpjTm+fyz2L2xoW19tkAuL9h9/KC63NhxqMYiW7eIvDpw350Mlde0d/XcduB58aZcBU4/4ys717i9+hJXN/83L9SO5XfNafCtcjlPLpMI2mZ7vPr2qUjnm+XXl4dMR84XG/CFxc3i8c2Cvlr+b+/76yv0AIwK5oQcTRIUlBLTde45GmBtkCCEwNFsKmLVwGgfdWpBAygKnpWdbECzxQCi5foms30HYIK65Kn9lviU1EgW050ERof3swnE97XViYBnRE2yIGP1IAnQlXY7noKmey+hKjDVBrve2NmQvgu29KqvFlAF8ktWWgxJRMZwJzokJP02idafbqK6oNoxAe1r0yZQ/dBL9e97x3ETYH2KLLUJWwBqf0sKPsVJ22viqP/pp4QSqbkTXdXrJZm7x5ZV27BL2QuMXgAAIABJREFUjsQQ2RCVFvXGpVirrq6e1163Xm4cN/l3bJfkX/2WXIjH3sN+bLuxjQDvhXjbcr+Vo65mtxCs/7dNY0JKSsrXH2KN0K5NxaEVavjr5XSKREX9Vse2ErjifsfEDMJoZdqKTPES3igQuhOAfPyKrHBuxfdW8uAFwrHzyMzksXK47+vHBINt0VYF148X9tX/d9wbzZszXAPr2a86bbyzV2OHPd2zNq2SGDe/XtEyWb23wLPy8ka35K8NL/jzCMHa01/za0m3tjoW+UT7xe1LWIuHxZ7qoZjluHi417XAaQ4rQW6+KZ7ePNT4atw3/xRf3d880VzWvLJrukq/1WI7OhSRu9eElQkybbcw2PV+r94EmLjcJI6VuGJ141sc7Ng//+f//IVor6jvZE4L6uJefa5+vbZ2f7dNd4v9ZFLc8yd9aJNfa9cjKLtXUTTfXruwrvfiT2Jwxfp0ZQJDrt14dnz/N24TexsDvOGb8o0YV5yzGby8MT7d311Niw/4V7+u38H26hwvbRxeX9/f7CqflfvguOK6ubZ94hiTXQzsc7qUU+m8MXm/G5OJIXEjZ9Q3bwzD+vKcctrr1/AS5yv+yCUw0ljpo/nuGVepnuWty6ku12mu3f10SQf3vPF0MogfFnvo6eI/Gde+a+ora+PqXQ6EG2xKtjsmffQ6+iAj7Gvs0PeOLXb/yT/5J4XwL973N1fov3h6+6/grpe33AMhCZLjcrIFwgWOC4icDFEH7kihRC/QObbgEWwcvcm6gV5n1rZEyeGBSIkd4JGUAGtJa8l3AbTkyjgEUklHweEWKtoj2yUrAvkSnfpI+yxZ8r1A2/ZLHnvNJXzOSUb8wLjI5niT19VX9cqWnTkuSN1kUEBv3+Sih5uAqxNjI3Nt86rkePXL726yu/2wUclhEx2fqS1LMnq/vtZWSUHt2bb58fUT11RWbYu1JhdjbdF27VWiaIumQuv6iP6RuU6mOWcF2t+1lfZgD9worpTo10a3nfra1Qe8qX/QhVWvd3/3d3/52bqR3OIGMooMN3YbS47TAZzSj/th7PSC0K6dFvTdxgprtwK2Z3VX1K/gIOPOFwNnq5Kqu+OKrieXVeLi8uQoYfNeBfir0JnM3R5vGz8ShRiaDNj9u0b/JTv6d/7G7v6eHXaeH13cR8Tp0nX7VJzQ8f5u4SOupsvpdsTbp2eqjZ8/05+iaLaEh3xhMhlncYxN5QPn1qb+nmHbjQV6eZavjOlZvrgYdblA8an5oROntVHjqnmoMcqnmo9gnxhxruO5hZUJuPmVRzRmSxMhs7HjJseaa/Z9k2O7n6yex1/b0/8KVBNSLYwUksay69f3fGX3bLLNIxu17fosprQwpN/KuHtNcioA+a7JB7YXr42NHWusKaQnr4knkx3Vr9V4k4nPiniTUfBrY/e4ATvyZ9hpPOJ8bXhsqzxjOoKP7t15C0g7L/6uz7JlsZ+/Oid+WvSxi76tQhsnjFy7dntcHlduA/d3jQlP8QSrW9DV1y8HEQ9yx+SWa5vnyw8cn9wtuGFRecjuKw7qzxgqj3ivTuUC47p5Vw5wr/b4LD8pVpcz7Xgnkmsr2OE82bVpbMUdftBxdoz6Lnfa990nTuoP5VPOP+Mel5u4pnLoozoh+8Yi7ocxb5ffof/bb7At91/nzS33r+d0v0OP3NTJ61zAFHAAHgEHfDjvTfw6FMj+RvKA9I63jVuwNKCQJAAr6Brogg6BuPIZL0AvyQE2jhWEJU3Bph9AY3wFhZKY6o9OqsOC123rbZ27ZI2OmlDJuE9kt2MtEBoXX6i9AEwnX25Coh92pY8Sx2fju+BduzRxFKQLgpJ6wbSgXTnqqzfBPAP4AnPlqsyd/OjxK6P+XqUDflmC+0yHbadgT1b3XJLY401Cr0rcTY79ebMSIbKQGdm6z/WLWzZqbDYuiw0SIL34dLzkojqpnep7k43/0g2fMmmxLbxf+St/5ZeCfv8UjOS6K0WuocMS404owjaFLBywQr9rd+wS+LWrnbU9va5o8LyuArMYhcTvejGqmOUDxqXQJJdxwP7pyRbnffa5cGOfbyiOtdNcYVxwwZb66ow8608hUp31e/EUya2vuLYTQ4pn7SvCWpzylenU78jv0xvud6/HMDbefd+x9WdbtkIOvtc/imXt6/r57u3ui8ZYMf7iyc0VF6/IVEwpCRcTxaf6lePw7hlO0bk+vrBing/Ao6sLmFbcICc/EZOdsPGM/eJYTN2+Zr/5khhq/Ck2+XExB4Y4xge8zM3jGXZoXDzig3wXSecrisDKI3dbmW8ur852r8kH7W9iQ26ePjamjdnLK9nRqjc99tGPchsrlHYNeU5+n1441zhb3yb68Cq7X8QEWeWJ2a98Dr6QrROG9Wu69llOUHtd7sJPN87pZWMZrsEN+Mw2vb88Qo6pTM1bN58Xy64/lafJP5eHiUm5mr/KqdNz3ydSDrDvnQAqN9IuPVduOUPMikd9Via+KI59akP/xclOOlx8FmvFxOoJNyn+3omO6qqTDeVxxuY8Prlr9r07qLRngoIP3F06xR87DRyrDne/icTG3b57FHBx9hmf8RlU/cX//FtvsIL+w98s6F+Prz5DLykBcwAIMOr0jnE+oCHYXOtTh03ugLqAInCfJX8BfknJrm2/+qqMF9QE9E3OyFGDv4G8+1rUdqYT+AImfQj86kqb6x9A0PuzsRT8qtuCapMIHQCzgv/uVxBIHsYrOUo4t1Br8XNtWzBnkyax61eV/SZgcpX8tbhtW4jMTSZ0wB5N7BfQ2Y6e65PaucdKdptk2KFtvi101U6TonurfxMtV2/TC6JYP/G9vsxmV7+3MK49rt82lkdw/F59/bz3izEFD99wXLJDlGpzeqjtxPX9dI37O9FUnZV46bu21a6Vr23f3Sr9V/yKX/H1VWSrYwhm+75+oQ8E9FUTF/y4z8+TYZ+dVFV0iOMlcy/I22qaPrqCQ+9WT/gM0jW5rULtGMy4fgQjPe+KpNDBdLNzxnGLdzhuy/3+XlFB7/SFdO68Rz3gJX8l8z4Rq05MGA8/2v0dv+3+dN8YhDGObdJkut1/2+5NAtBRV2oVl54nFkfG37gy9snXWG4OFi/Nf2QsThQbS/6av5sjL+Yh/PziWaFSH2/eeYZ9bHXz0425K0fxs/25TpzXf8tVdp5vztcWv3s23Ivz+AF9LmZ2zAqzPM+OLWSub4i39d9C1NZzL1A0+dWYEmcwpe+L4PvFm/4Kxc7bJWWF2kvsGg/uF9fTgZ0x62+re8W9netun31fDMLwXdtHSTx+YjJSIa/Q5/MmFnd8mCo+F0/7L4dfzjkbeakfHDW50Imd+mpjpzkQ7yx/cZ6ftZ3JpDBrjioGTa8KUc+pwxTYxJ+nK+8RaV5qLIsVfLgr3rgLnOP/Yrpx7pz2mkf5oEnetXtldkzbMIjON1Y7rdp/v/O5trH76cv5cvLiNJtc/CiHu0X+5d7suU+y01N5FZ1O1uql2F3eQaaNhT/yC3yIzv0aBJvMB9i/k9B8rJi+/teHeNIvvNk9i5+3ywr9mwU9V33Dfb72wR/8wS/TMQJVkiwpuAEFnDkcwnOTuYRScFQAr03Fo2Bs4LfgaBFZoBd0LQDIBDz3dycO2gcQN1bJxPEWOZ2IQKKRyV1HBwC4f1d/HQu9G+szgl2PMk7tPQPnksReR2/GuE9bQXtufXSmm2ySEvmrm8pRUq6t2geI3kmMJtwSVuPZMcXTLYgqY8mddkqE61e9toDd+4zzjoFdnK/tarNLDC7BvqT5mX75SRN3dd5YuoSkyYru3dsEKl6qH8cUWLd/yW+xYStrfal44PvkQTxLyCUxscVmxk4W/osEi8v6Ix1r/8Zcfe3iXv1TshxhWSEwAmplz6frL5npSpLCwvbQO9FQvXaFcLqYDN4uT7faXp90OTLhBXnbNmx7tjHsU3Fj9W/tk79+Dg8d6xjh52Tw0jE2g/cKfQW9iQh6VzjtOqTJi8ys+K9NP5m1PvuGfZMbF0uQwMnW1Q4+1LHykU58wGz5CA7yTcXZ9DxS7u31xeW7Lb6FgL7qw/pk28ml/+q9OUaMluA+i7v6lfGyQTG2cSrOXH8ndC8vKKm+eFocLKZenmCcxcbG08X34mFtS/b6GZ3Pf97jPd7j8Z7v+Z4vsWy1t9gJzzzuonBc/zhE+YX8Jq4nv7hYuyuC58NW6U0CiaGbn70DwLsX1r4t/3BO+3jGxrz74MbNeZ0I27lNnImfjc9kBT6wdnZ8smprPj1/373NvS2ora73N+b7PDsc8g4DBa1HWOxsKV6JE/G8c50UhX2zVydnmlfkifLAy7vEHFxtLNWH5Qr+y343L5okbIwVX1soPsuRze0bl6J6x2F4+e3amF5MgD7DB7FVjitOig2NnbVTjOn15Q5w3zHyV46OaTLMN3DAXr/xzp7+3Z1leBZZLv7U9o2vfmfve6/8wf7F4cuB9rc4gs1sQx8dv/xLbjuI+GKxh5+Tb3+zrZxd3uK9Gnvsbu/s+BL/e7Og/xKr8L9UA699ja/xNV6eoRcIEnZnsQpwrtuxu61NYn4W+AIK8OpHcBUkgc4zsv2MuLQIEhgAVMAA/xKaytkk26RoTA1ASc+YAJ8A7NhKiieLcy1UGN84XgW69FHiMhnMqpboSDLGVX0YU7f/GMPOIS83sTX5XP1ecmKyxmd945mfXCL5LCCu7QuyTZg32d0E7u8C72TSXvvW542PO54mEvbTzk2Kd2xNdk28l0zs7zth1QTchNpkUp9jp7UlObC9/uiiNrljQH70v7+XdBT2b8vXJw8STDbk2OedtKle6F6sV5aOYd9bRD3T58UYY2b3tT3yv2JghUDfKo1kT+YmX7r3XKUxIbt85ZmOFPHdzWBrKgxqQS9WEeoV80vsVtfgNJ0juMZdP0YkWphd/FK0tCiozRQcG5uC/lmskGPj3Lg2WWKc7lOMIPSIy66zSnnlZzfP8FtxbUzW30smxb8Jiq6s7/5ttbeVePpdkdNYWbuzMVzRp/xqgqC4Uzt05wB/r/6L//Xl+l5zWr/DvGKNNuqP/L856BmOySvPsOz2UX9qvOnL9e3n5mk2aw66Y705QGxsfPOZrdCvoN/jMx4X4i/0vc/Z0ErYPj03bnJU3Pea+YV+hheK7Mm4c1bou+ovd+/T+zr8brxioi/ng91woJzp6ni6FKNixUSeAkFxrJDxty3yJqeaP+gUPtHVxtjvlW1yTxbxzLfWj1+OqC5Mgk1OEw43NmFuP68/K+K7vbxjuTmSDPpvXHWRQxu9Hw6xW/N0cwr/x3s74X4n8sjTSTVyGCts2b0mUsUTn7j5n6zGeXNrJw3c6x46cQ/5G6+wpljSGC/e3Nyw8XQC/hl/LhepzYvFMFbMlA/r82KRvqpv4+okL7ubVOvuCTLIk3y9+nLO/eSRf/k0LjC72sniXhMbfHz3bgfZ26Wg/5/fYFvuP/K/zJb75ZPxFna0oHJzor+3aDEeuetnPz83fK+fLffOpuUC7yHhf712E6zLZWvHz4C+9oEf+IGvvxSP083BALegRCIbTAD3kmYzbwi1YJI8G3htTxBSkMAvGBSsAEeTPAJbGZoMBM8lKftbYYw8FNDNFDbYClj7Tt4CJJC4CbcEoqDR60qqgNxNlACLLE0Y+15AfJXu9FOdFBCNzf23z9qHHHTOEclRfRgLPdNDwbcOfNtQSDTpGL+CoffzCbqvfYE4En+JNB30HsDeBHaT47VHdXivveeuL7Cnfqv39lNf6Pgb35W519TujateL47JUft1RenK33jZOWSZb4ufkkbxdmUpEegKMJnIWPJQrLm4Q3/Xx+cXI9Ur5vffhEV/us+kFf3yvZKJjakrecWuxiU5EOYWEcZpex6cQsT9RJSXcNn6OexSpN4C5mLYxZditvF10hTBpINd358LcxzGkFm7k3mEpY8zKAwUACZRbCXu74hXd/LRjnne0Lb+iyn7u9scxTe97/M+L2wbsQJtBX7jbu3Bj5uzmhvEyyXU7NttysWY5hgxWyLt+8VzMdR7bizW/4svbb8x4/5nudmx4kOx7lWx/CpMunLf+2/MO8/nF0Pz2W0zXwyPVI1c9TGP+v2+84PZU+HZyZr1Kab56+Q0UYAvtUheW2xhpRpfqY9790K5Cn/m4/XnYiG5FAGTwwTEsGvEb/dOB3L0Ph3fmKyQdmIfXhe3pxeTlH1MCGY1T3RHE9zvSwLvRPV06cWF+w476ZPN+a3YaDEo3/t8NrlbX68fabd42eK7HKgFfvnB5VsmVMpbyHRzgBwCo3aeP9+cbmLeBDLMXdsws3ltx/sIRvM0+5a/3XyvLdfQRfnbzrEpncCA8vrru+WPux4Pa768XEwbxeLLV8qJ7HrYffUJ49Bn8Wv+bXJ41xlb8ZEfkEPsFSt3rhM3dNuJoC4YNkdV33S6PuTQFX9vly33bxb0DbEv8H0x9fW//td/fLtv9+0eH/IhH/L6T+3+/b//9x9/8A/+wcdf+kt/6fXHh3bzYu3rft2v+/iO3/E7Pj7swz7shZsMO//yX/7Lj0/6pE96/LW/9tc+Xx8f/dEf/fh+3+/7vfy60n61YG1+8id/8uvv6tHmx37sxz6++Tf/5o+f+BN/4uvvTnj52boGhIQBOJucnyVox4BdycTOPStyb4L299oogF5QLTlvETcZ+3dX0wUtkGuSLDA14DtO15jl1c8lSRdw/F1AuiRIcJNJmyVJBbiCVAH6AgbAqy2ANl0DV8cvcGrzXm/8XSWsTkv6PufdvsLjtX/zr15WsbTfsbGvIrLju9/JccG2zxTdBCop1hZtlw4K5CUMjYuSSD5Kz22n4991ve+2QZcdW/1QuzcmOllVO2m/7Tbh1OZFkBsH5K6txBhbdYLvxr4VVHF42yETYoM8FyvEBlIpNoyh42bnft64q/9rq21eu9HPxmnLvYK+Pxe16yojQkk/xt5r9NUYNplIJn7YiVUyWe0qQUQCWmwuwdNXie7FX/ZorPP9G0O7xsrf2oarXTHYeeSzOm7cGK+fa1pBr22rffxohcjIvS343q6P7FSfiGonHZwvYZfnbk5rQa9YQbYUOyt+ptsV9B2nZxxtH27+at7Y8eIn+axGKvwuBj/Dmxtb17bw7uarZ/EhRm5ucbz4dXNZ+32WD4pJNxddmemt42+OKHa5hm/Vl1vQ7/j8Zysq/q/Ah1El2bCOL4x8bZJsn+UgCnrPku++tWelVHzeybzJquBm876LRGxsbB3X+m7RRs/blTNsEg98y6SBYnp69eKuHaOf+auCfscU9PLAzsM5E1b73D12L3QSipxw4u5UsirfOGhe3/12FcgD8FBRo6Apd4JxzZt0uWM3rzVvbXzNq22j+dFxBd311V17Fw7EoPHubxOh/Kk50XUKQu25p3m899dvn+XH2YEP8A3cx/V3Mqexyhfp8WL7zSP144t/5WrNC8+4QuO9eZruq+/bj3HBD321Xrj5mG3L3zzSwmeqt+bua+sW/j3Hf5tzjaN1gLiAT/y//Wvr7fYM/ZsF/U0xr/89TFsR/TN/5s98KdL/2T/7Z4+/8Tf+xuP93u/9Xor7v/23//bjp/20n/b4o3/0j75g4+z3jb7RN3r8ol/0ix7f8Bt+w8c/+Af/4PGP/tE/enzkR37kyyLGH//jf/zxU3/qT329qN+x3bvJ5j/2x/7Y46M+6qNeJqK/x/f4Ho+/+3f/7utybELhV/7KX/nS38d93Mf97/XvCnqJAzja3uEZqGeBfIPgJmkOB3xK1htMDWbXAiYB0CAE2jeRa7+k3uglg5IQ8t6iy6RCgQXRdC1iVRJQ4qSfEqSSnJ5/1ob2L0D6+xKuEqLqu6TtkrEmxBaM5GzSuMRKckSGjf1z3/O9Hv/hI7/24x0++399vOvf+JuP//B+H/p4l0/7q68/p8vPLrnTXsdx7ewefZJTknNvx8wHq8cmwPanXcTkAmb7LxlXcFVvdFew7nc+WpJdmzZh1k/puX7c7+Lm6q72qx/cGK5P9J6im4TWgr5xS287j0jaktYx1k/XrxXREmZkjo4vYatc7ffZzDjfE1t0L0He+Ci+rIDc1qZt1/UCQCv0xQIFAAy5pK9+XzzYd2ScXAp02NXCcX16vAGZUFDv/pGybf9aEeI+52vziyPP8KYElX9YSd7ftmfCMSTeI04lYB2zHLOiebpc0lp7O+5ZdRMXfobMy7927b4rFDomq/qKKX0WN+CdcVwb1h8V9fzH88SK+hb9VnD64jM6u0S0GCKuq7tL1F1zcbnjuvHQe65/33xULGzuu1h2MU3/zf/abs6vbJcr3L7FwO37YnvPP+MR88kuTMw3RpRa1Nt5Vx+abcgAlxZPm8QZJ1LU8nFxzX6TRaEOk8tPWsy7Z9ft+HxbHE4m99l+acV1Y/NG+snTXSst7DcWYzSx4Kf5pnfjgRvza8X+5Ng98+e1ufHLt32LvfgpTxRbxuqld82X8qDYKnfbd5OFNw80b/KJG198DD42P9NveSicq87rb2Jp97TPciB+rHC+/tv+4OXNrY7TRVfo3W/8z7hw351SWdfebMFWxttx77vJRHYq3pioWluNUdeUH9NRr+3kdHV4+czFNLaDSy1u2dk5OnKN83JybQqbyW0cl68Ux4oTHcPuKcZW9/Dk8lA5kA/snvlOZd8594uD6ovMu2Yx9k//6T+tS33xvv/VN9iW+2/wpbfl/r3f+70fv+yX/bLHt/223/bxm37Tb3p84id+4ovON6H6nb7Td3r84B/8g1+K8x/wA37A49M+7dNeFoN+9a/+1Y9v822+zeO3/bbf9nL9HotYOz/2x/7Yx7f4Ft/i8Qt/4S98/Lyf9/Ne7Pftv/23f/yW3/JbHp/wCZ/w+P2///c/vsk3+SaPX/pLf+nLhMCv//W//sWew/3d+x2+w3d4fPzHf/zLSv/rOXRb7hswDYwS6BtUnPcG3yWM7kMsSzKQ8Bvcl3xIFBJ0ybZgLAlBpPWl7wb/vjcB6XPXluyQreR87TYxNWqeETHydgauQFm5AE8TlLEBx1sMNHH0e21WucjfdpuY7owncLoAVF9Zv2/54A9+/Nv/4aMej//4To93+Jfv+Hh8xXd5fPk/8Pse7/Cv/tmLilx/x16AekYGC4R0cP2IDksKOk59dgLlGalV+CAZ2pgOkPAmhWd+IFHcJMNPSj6b5F8Pytde+wIvo3GuyZNe7jg6RgTlWYwjTI2dZ/FMxpKBe92zJLxj8xnFb2OoPqDdro5Wd+ufnvkxmYo3bMYHulNHvF+f1fZtl74n8wB0xfyea1LQdwupRDv5u/22RTo7XOxiF5MQ+7vP5narabe1rp3JMN1q24r25Njq8d567/ejjW96bHFBH3zpYuSOI8UlPDsGj2sDOr8TEMWlyd5J4xUj0+vu2f1eHra+9/fO9WVeK3r89Fj9aHa3Qup5+xJL343ZKpUxN09sbIqdFS8msnbt5FPQ7xy7rH0rnMWR4h5bwYDGML/lk+QqdhYHnH9ms9vnxY9iLh3WF151/bPjzX835/C1e43+6ztiFLbfe9f2/Ka+6trrx44ruvf3fHa+tu32K+q37dwkUeWGU+wwWy6WbDFn83IaPr175QlFbTmEOJ9P60fRvevXx/x7uthxWDBiuILabpWL6ya3YO36XFsmMeSx+e2wweTT2unKL/4D0zqx6PfhvUtCm4sN4zImE267xg4AE10wRc6QJ7pbQkzV9+UruaB5lB+1OLt5jc46YcNejQH5uz7Kn67/88f21QKs99VHW/Dd/NY8prjcuGC3fEnm3T8d71p5cbqC22yDO9F3c1HxrTnChO1kt0Nq3xX0fKDjF2tk37Wd7Gb/xnExrOf3vRhebLiT1PypuZYtL1byE7ouP+bD6h+5io8Vc/DCFvT0vOvpQD/aEN+dLHBN86qcVp3DQW2tjfXzdnsp3v/rDVbQf8MvvYL+Iz7iIx5/8k/+yZdt9T/6R//olxVyvvUBH/ABj5//83/+S1H+zb7ZN3t8yqd8ygtv/Ht/7+89PvVTP/XxQ3/oD339+tn66329r/f4fb/v9z3+1t/6W48f/sN/+MsK/Ar1H/WjftTLuc/8zM98we+t4q+/H//jf/wL/GzFf6vzf/gP/+HHL/klv+QlL/j32gd8wAe8PEPfoCkZIyyguIHQ4uYSENfOAQV0A1+w6l8AAYsm2Tp0g7/Fp0GVSGurs5kNSIBOrhZDJSHtB7iWTF7CKjhL2PRRMHzdEP+piAOsJWTaajKh9wsyJUgI4toC0u6jj2dJUWIFxPQtYbTAA55vfdd3e7zl63+tx3/4+v+nx7v8z5/9+JwP+CqPx1f9N493+Ifv/vjyv+//+jpBkYzYU9sdD/tcEO7ftzCnI2RKsmohU1113PR6wbX6bmKp/5DjJpP6eZMFf7hxc+1Z4DeW+ljvb2Juwrs6qK9JxBKeWKWX69tNko3L9l3fK2lDWK0UVa9X903+VwY+LH58Vi9k4/vXH9ixvtB27+z42rFCv4Ledu/+VF9XwW1BlWSLFVdvZCwpGIDTgdXBEWH46flTz3fTn4mHbdkamR5x/+zP/uzHVuNsmX1mU/7ST3LWtiW55Eas+RLiKMadv/ZBdBRbI4pWJvapYFo7w5yd97zz/laQKdrZEvmxSk+XYpMviMEVJivsZtOS6q4MTvfeem6cfZP32rD1mBxd1b/4Djur4+bNkmB6Iy+Mq+/CmZsvery4ee9t2xcf6hN8obF78bkyGJ88c+V0/uavxsjF453rYyYXI59hkVii992/gtkLivZdXpusJnnYGs6ONP3Df/gPX3yRvRXCsLPkHdbBCRhoIhDp35ja53YCzCfZ2ieMULjTp+JjffP3XTuf3rXbpbN/9AY3TD4qHnZ818DUjXdt7zrXKujhEUzoiiY+tdhc2+KnhdXsRj/yRB9P6MtDd37td4KMX4hsCbpMAAAgAElEQVTr9dP8e/O8PhS4xrTryNucfr/Xr4uh2u15cvAJWCKv0nP5BOyRRzpJoD18adc4Rqc7J4f5bP7lw2ILl+04+RF5xbm/+W/bElvt07hMZol/E0Pyq/4uxtQmrrl9ik15xiSU+G8+6DE2octicXmQsVc/dO69NBdTm2t2LWxoTN58WgxYe/y48smVjV+T+B3nvg87VgR+if+9WdC/UoUf+qEf+vjtv/23vzzXvpX1/iLD7PZjfsyPefyCX/ALHnsO/s/9uT/38iz8r/t1v+7xq37Vr3r8yB/5Iz9fu9v1uWs/5mM+5mVF/4/8kT/y8jz8Vvnf//3f//WJgj/xJ/7Ey6r/JhCG6yv4txvgrs6/+Nezgr6kWiJp4BWMniVmhI9jc9BuZ3ZfZ7HnlAIBaFcDF1j1I7B3f4+5vhMUCAxg1n8TqECpDORtYirJ2T0FiAKxe6vDXl/5nxUn+qmu27d+L8FBcOmhRfwli73XhAjg7LjYo9d/7rt9hce//xbf4fF5X+OzHq+986c9Hm/5Wo/HOz4er73jP3u8wz/68MeX/73/txfnBMzAEHmQ7PjJnVS5Nqu+6AFZv33Qc8lh7QHk2cZY35a/10b0UN+8flGCUVvSJXnIQgb66XXkkuz0a9x0ow1J48pAL+yij7Zz46A+U5lrH7a9ZIcv2hr6LL7rx4rZ6po+fLZgfKZjflU8EpfFFbIgVvXtXT+Zt6VqBf0Kyz7vamYeSVTQI17Ow1G6qv5gj4LYNcNLK/6IFXJtlXifVmMmp2JlbY7Mb9beNkztXr+rXi/eXn+oXcUpvfVZWQTlYhL/n148z+t5WQWVgoEvGdfOrw8FfQshOalb7uGYGCG7mFgyXlt+Qmvn5Qq+xQZ9oVknbTxLvMLeBIUJiRLuYhtZS8wbN8WkZ/m1cUif9X/jvbgBO+79MKN6qh+86nux0pjq3xdzi4vFy1fFBL+EUY3dnmvuvjmSHcm6GDNBZOs9v+UXYm6xblVydl487b+t9/SoQNKHnTIr5q3E79j88a7krY3uJKKjyb0++fj68PvlI4J0susUzzs2mXefmIJLOB3/3jh2bO3vPr7r/Q/8fZ/eaWHV3PPE0zX+pDCmw13TZ+WrY7Yv3rGnYr6TJS3+6IdvPcu7zW27vrLtXCfsLofs6qx4KW6aFGhsNV6vL5ClnOPGGdsY052EbtxaMTf5ou9yu+J5J3xc2zGLHfhT3tO8aLxrz9b9TozAe20bA3/id+2neFBdN1+X55C/nK45+3KrXffMd9YO/3JPdyLUx+CaeCvuFLP5SP1n3y3QtVgXI/vUL7+qn5BfDt41fZYf5vPvFfSf8Rmf8Z8D3W/7mr/yBluh/+++9Fbo35bi9hz9ivxv+S2/5eNbf+tv/bIV/if9pJ/0srL+c37Oz3lZve+/cbWtyP+4H/fjHt/n+3yfx+/+3b/78QN/4A98/PSf/tMf3/SbftOXlfsP//APf/zW3/pbX7bf77n9b/ANvsHLBMEf+AN/4GUb/vjf5+NsK+hL0oBNE8AlgK4HXpe8NagvWTabJlA4o1legQagkA3B06Au2XQdIGkwNKm5p2TLOArGxqRdOngGSAJLm/oQnDdIS76qnxIkQNs2FChApbYCiG2jBQ0Q2flb1BQg912SLgktoAMvYPrvvs5HPd7yTT788dpb/8PjtS/zLx/v8O9fezze5V883vrO7/F4p7/5ro8v+0l/6PP9rJcxmdm9s7WSAD3epFUHBrQA0diQrZJKxwB2/Yfeahs6pcdLHi4hL1HutT1+Zb+y1Jf43iXoNx47jusT9Yvru/q6/tm/L3EuuSmJp+dn42msK7iawNxDT+SyetTkW/2UrNd+JQfGMh3Nr7v7RLy232cJe/ds5XtvHbUCbutrVwyRcAUdnLxxWJJ3bedv+GNFzfj2uWMD8hWRS+L7Lm4n14rUjXXkeMS9z3Rf4nTH3r/ZjX2QEvFameBV/UDB37jbdXDWzoE+2zl9ekbZfZ6xn153b1foa9PJu2sVQXeyeOcVFuSQLzrxwsesKilO+Nv80eT02pm8fpt+3/1E2cVieFlMZ49nOdaxFgxt81V5pXhxvzd+23ftXh98hlfNhXzj5rri6I3rO/6LKcUw432ms/oan7qyPStK5gMrfBfL3scAyxcv3h201ZAV/R4HUdAv3hBxmOpzbXuExOp8c/nlJ8bu/vnWLX757e61lZ28fKM40tVsvksPeJUCa7LB2XI+O4G8ZBMesStMa/wpODyqovjAB43V38a5/net/7fY0hcdNccXr2/xVt/pzpfrE+7DJcr5il246rNcVz55416cacv45QF614bz5CAXGzQmGytdqW6uX7tW/XdvMZBu+UHxufhd7IeV/Ma4yC8WxWxtVJu4D88UJ8bf+kIuLWa1/46XTvp58aOTUnCZfuW9Z+NxrFg+OWt/42lss6FxsFX7ZCdjvLzTvYsvfe5z9th4loPeLm+5/0tvrIL+u/3S7/l47fM+t2HxhX6f3n/X7/pdX+h1/7kXjHN81+/6XV+K7hXyW43/x//4Hz9+9s/+2S+r9Fu5/x2/43d8vuZmu+/9vb/34zf+xt/4+F7f63u9nN9W+70M7/f+3t/78ve3+lbf6vHdvtt3e9mu/2f+zJ952Wr/tb/21378sB/2w15/Gd/y1LjgXrj38pb79dLVjAZyZ0ovwSux61adOqKEIwAkFAF2CZUgd90FMfcVHAug2tt1QFzC2HUFMLI18AWKcQvOAtElPE12LUJLdko0miS6ytU+3FuQK9B0zPUSyaZ6qt1KQC6ZdC+7NlmQh5+w5/T0//sG3+rxOR/9Xo/X/uNXerz2jm95vOs/+eePd/5n/9/Hv/3Ir/t410/92493/Ut/5kXE9Q2k6b4TPBKYWc36ESJBX+SpH1yy2oRY/dMNW7GxPkpGS8aamCWd+ncTPdLBTvUZx9iiyUbftS87dMyVseO4/VbmJr1LCuoXtVOTcX2yvk3vz8ZaEsaeiJFtlyVoTfLsp4DiFyVCJoVK0hpf1bHkh9xcYqbd6nbfd/1Ac89DIfjeut7nsMlpayo9Kiy786VxykbsTA4F5MW6HfeSKUW9ImR9IP27764mFvNKcp/5/sVa+Ok+ctFxsf22V7vODsamWKEP5KQ5aDqe/jfmXX9X6HeOTb1XgI9tvORFiGqHu4rfGEMY++I7k8P8btfv+1ZPaxMr9s9s1ziqzZ/FFBsUv3y/eeiZP982n8Va/Y+Nb383JuCi6+i4uNI2LqY6d33MdT1e37nFXPNK8e3i2dWNXR/dEj877jEVE00r9hfzK/wnz2y6/32RXIm8yUpt+tm1xeB8dO3DoGfjNjYx2tV5RZR3SZgQ5X/F4Mm0MVjRX//8DK/phASfNknl5XddLS83wSfuZJo+X7W63vuMx6SZSTz5hl35b4v14o/ry43cc4ss+YSu+NotnPhK84j2q2cYUxxkD/6H71R/nRjYhMnaLHY6j5c0purHje0dt6vCeBThk2XHTD43B5QPmwgqrze2nYOl1V9x8Bku7Z5iymRsDHds5Cy3Yl86gcn8vyvc5Um1nTEWE9YOH+RraphishwOa8un5Cj6KFYXs0we0H/zO/2UA7YdsuhjbbhfPuMni9v9zNmX+N8brKD/f/ybP/14x8cXbRJitt5K+tvr37bA/4yf8TNe8H0r8ivK18dW5b/7d//uLwX4H/pDf+gLdPddvst3efye3/N7Xgr6vTRv/7ZC/52/83d+fcf3npX/uT/35768GX+r9b/8l//yl0mAvZhvkwjbPfov/sW/eJkAeCnoSzyBnk+gyKELUC1mStAKvoBwfZR8AyPtFmQqA+cVjBy7gF9yUDm76mJLWYG5QdRiZH0Bt/bn+ls0GVtlvLPFBYI7viagAlF1pE/yNAE41z4uKBWQ6Ov2dcmU8UoiTQp09G+/+kc8/v2H/nePx/t/zuOd/9+f8Xh8la/weIdtS/57n/54y1f96o/Pe6fPfXy5P/J/f7z27/63Z/nYmcydOKGX6vGCJH9oMpMIro7v3wXHfnddC+1nyZx+6K+J91lia0Iu+b7F+gXtnm+SKxro7+qqfqLdtdeJkPpLr6HTflbfV+fs+SqfbNEqqbL/7l1yQoIdv3qnc4n8rtbDnRb0JWRNrJXhmZ6KNdX1rh0530u0Bp4j5y3o+/zn5LNNFQkyThMYHVNxDI7UtsUA2Ns+lsS3cujld2zC3+5qd323OidTfbyxJzaRreqVn3dyznnt1RduQT+c5p8K+hJXW5jtNJj+V9TPd9Z3X1TYFXr2bhHlO3w2AVxMRpp2bGPykj5xxBc7Rr9V7lGIvbtg3xt3zRO169X5jb8S1Wdk7+q6vntjujZvjnDPPfafmyPoszFUuSvTszYrZzlH/fLmwOJk+YP2y0/a575PXjFsxXK2Nhk32VfQb3v7Cvr52mKpj1YoAOaz++9xItvr+eeKNkVoi6XJN16yPk1EaWvXwZV93/nF+DCoE+4KHrjYeJ//rQ0+uGvX18bGh3eMjyuu95jO+rDFXg4SK5O7cprgWNuKSH4Ks9ZGJwD0q4/GCfy7+VoB04nIxi1c4T9yo08+yI/46jNed/GwvHc6nc7guYIVJ+vi1trGQ3FP9tv1tYcYMDlZOTuWfvd4xY6ZmGGnjq/HiuUwkk8U15vv+VfbKe7Q7dU1G7KZybLyV/pv3/QtP5Jz9ymQ4fPub7Fc2xlD+Xgnevbd5IBJkd3jmHxafKO/8gwcyFiM+y6Ilm+Rk1+XZ9dX3VP+8mxiZ9j0dtly/wYr6L/O9/+6j8cXcYV++t3Pzb09/q2Y35b6cZKtyK/oni3274tT0A/j97N0m0weFv/1v/7XX34e70/9qT/1Uj9tEuCDPuiDXt5+v372tv3tAhg3fe2rf/Wv/rLlvoHdwgZYOQ9szIy1WADKl/R1a5VAFvg3mBc4ktQzkFjbPe9+QdoAnqwlYfoElEivAH1bAEVH2i8Je1VxBQwEe0lFk1bbLvG9ZKzt7P7a7ZKYjunqGkhewtVE0b6bAJrYJsO/f88PeHzOe3/w43O//oc+3vEfffbj8T7/h8drjy/zeO1dPufx2ru99nj8r295vNuf+ZOPd/6MT3sxZ3W+v7tSUP08KzrJx4dKxktUC3bs1H5LiuniJvA7/uqqbT5LuuzUtttegZtcYu720/ir7zXuSpokI77RcVUvzjfx3DGLv8rW8d7rEQjH68vP8AXZaRFGnvqC78Zscs7xThTCBrI0pptsS+KKQTdRknuEeoA9gj+iv79L4ItLCK5Vc2S9kxdW84tlCEVXHWBp9bcx2Uo7kr/icdvt1t/FOBMeTVwlRyUV1flNdHz6Ehu6Q2Lrz89iSt9WA/1t8mPt3cmxXTPd0cv8xar85PS3Z5a9eAzhNvGmL8VSdcrvpkPPTa/tyeUZYrrcuCrj7t19VjR3/SZZZpd9Fz+KmGf4ceO/eFa8Imcxpnny2ffe0/Ns1Vz2hd3/LD9dTH8WQ/Wn62fXB0tgL4YWcyr3zWUXb2//bK/4pm+TRvMRj6945n7bWb/qV/2qL3ZWPK1fcW0nDn/TJ2yoDPMfhSGMX398t0WdPNe33K9NMsCDXTc8WNvdliu2dh3Z+SyfHjHsS+8ma4sukwr7VMyvPT8xWcwie3mGYl5MwS8r1O7hO/tsXpu8nVBo2+U3vf/mIfeYaOE/ZPc4Fn2RdZ+K8um945tcuOc+y4vJL2eW54lfOFJOo/3LBS7XgEOXxzauG6+wdePRVhe9ilOu0Ra+eXn2xRbnje/yDBhY32rO0F5tL1YnU3lP2+ijb8Zx+SQfMulUbDEZVF6tv32u/Y69XEd/4rs6WRxerqFdvmN8xlaOrYbZtV4C2/HRnRz1dtly/ylftNXuyxW+1P/+P7/TF6ugf3vIuUJ62+yH3VuhX3GtmF/7P+Wn/JTHj/gRP+Llt+m3st5/u2dvt9+K/Lbev61HAPbSvN2/Z+w3YbD7tg1/z97/+T//519+4/53/s7f+b9vuS9REwgFqyZAQILEcXRO3sARDAKGM7vnbp/i/Lfw74zdbUMyvglkbU1GbQF4YGZMLRgKApc07e/ODlvFl7Bv8bC/C0xNPIDjkrtXkRuO0BVKwVzCZ2xNRk0M/X7Jt3NXBxIBPUsSL8loLwN8nw96vOWj//vHl/sDv/PxuR/44Y+3fOP//vF4r22C+bzHl/8df+zxDp/z7x7v+L/8i5digw30pa2S/2fAWFu4h/2eEcra/PYpWfHvArtjJdhNxPV1cj4bV8lmk1yTRImfwq6TFI2n+kX9f2O/PtYE2P7oQV/1mztj/rbArn7M35pknC+xL77o13Vrw7OnI1v1s8Z0SVBXj+jJp/H1+I3N+kTleeb7k2dybbvrCnqrw7a2ewGV/mCOonWYgfT7WaldayWfjXbMKuGO8Q8+4W/E0RbXFfP7WS1bZflrcak4w19uUUq/9f36NpnYpHEkF9QXn0107rz8oZCB08WESxytNO44fWprn1tF3f+3tVpf/Ffs75hCzLgaU+vPOwv41cbFxo0l45pdVsxvdl2h1HvFRePvHit5J/f12eJDbfLM1y+m1nYX/xq/r8Jr7cGaa7v6zS3MnuFDc0/xpfnq4m3H/Kocd+P53qNAU8zN1vxhsdr3NYhPxNtK4XzOPWKPbRRn5PCCSr8nL3fx6X3Cw9ps/ubcjTFyWWlfHxuPHSLeUTFfHEZsQtKkqN0+dpZY4de3GNu44N7O7bpNHijIYTY9wJtOnpk8mHziyq4e/t48f22vuCl+sZu8LQbF1vqhj8uX4A+5tN8id+3Bg33XN9nqt2vvGd+8fKNctljoup1fW15YWLmb426cl9fSf/nVM56I28F8E0FkaRxfnisv9Rrt7P7pdf/YyFjfFjcT+8UA9pAnjYn9ahf8+PI3spbzyTGNJ/5YzL35wH1ynjbvpBTfkTdru+J7J6r4ELuwGUwwdnXI2l4cDk82ibzfOP8S//uf3mAF/f/lv0xBv0L9J//kn/zCC/d78ftpufr/7PBDfsgPeXlR3i/+xb/45dr+2+ObK/S///f//i8r7PsJu2f/9pv1f/pP/+kX237jb/yNX/rY5MFHfdRHPb7v9/2+L49ZjJfu+frXPuiDPuitAkPAvCr5S34CE3hdwAImAh0RvQXE7muB3FnKZ6QSsF0QvAVX5RF0F5jcI4FISFehHcuuVZgIPH29imy4p+Dba0s4gMgtMJrkgCRi0kRYWQBCgbFg2WIY0GiTTCVrTRBWBgDbWz7sox6f9yH/x8e7/uU/93iHd36Xx2vv+uUen/PV3/fxuR/61R5f9n/8K493+fS/+Xoxb+y3EPQ3HyjZr9z6dIxP+JRIqqfqlY+XLGir56rz6vUGbHVXn0Lg6a0JwvfGhXbqy8ZSf7n9P7PRJbeSgHHchFoZaxdtk811lZGvmty6vu18Y7+kV5sSlm2wcKETWI0Lq1CIKd9tsq/Psofrao/rC8W/Eu4Rd9vu/dSa7fTI9u6Fiwq/tW/b+D5t6Uam6a64KgZbKHQCyPhHqP3m/IrIbnuFVfVluq9P0GvJH/00Np7dW38pgVlbzyYM7oqQvjuhVNnIgWybCC15mgwrNjwOMXIz+3g04hZV+7vHdv/IM2xhc/q2So/4j/TuGN8TJ867fgRrtvH75XLR1Qvc0X/xqlhcv6zPXlveHFafr9835/GR+kpzR9ssDjS+O46SZbI+w9m2VezwvT7c/HQJ+5XbOIuX9fOdX9t8QT98wQTcyJqfgJusiy8Fl/YUBMViq7yztZU1MtF7J+o6SQWnG4/zpU1YkZMPuYbPzTeHL/PN+d0K+MUGPrD7nJPH/bScQlv/+B5s3jjWn2K+K9vkqg17f7fW18/lFvm6GFKfK/abZNj56c3qqXypzfVvvOU7vb/xQIbrr+UW/MY1/Gt9tphnF/3yGT58/XXXt7CbLHa2Nu4bA81vHd+zay6na9zVz1rQF2P4RPP11dMdkxgwLvjQfFfdXn7BF/iW/FhuRYa1YxxyCbxpbu445JKLt/ygk1nabz9iit/ppzqi931qj8907Gtr53GGxlPt0Ik9bcsri9+3ywr9mwX9sxT6cmy22K8d7Tn5j/u4j3v803/6Tx8f+7Ef+/irf/WvPr1nz73/xb/4F1+ej9/P0fVn7t73fd/38St+xa94fOAHfuDjB/2gH/T4C3/hL3yBNuYH+ym7T/iET3iZNNib7/dvBf1ejrcJg9l82/N/za/5Nf9bQd9Ea4bqEvELahyvSb8EoUUDR+eYBUPtlswiiYJP4HD6XkvJkmqJu+AT6B3Tqwoh8jwD3JII4FQZBbZjrHNB6yY0ACDoL1lrkrz3tq/aojp2/BlBa6L03djoW3GFRHyB1dH3+GqP//jR3+7x1i//lR/v/G8/6/H4su/2+HL/0x9/vON/fMvjHf/NZ32+Yv4miUsOmyB3bX1BkdA2rl+yW5OUdtxX8nAjaPfVN/ie5NJY0dfbSgzG16TBZu3nmby3wLptGXtj6Jl/XLu3AKj+q4t7T+OZPsU7AlU/vcm5MrrfffraNYtjW6gRtRu/CAt/GLG03byx1O+XAGvjlcj9n05Ux7bdb2Z1JNmjAj7v5OQt+rqdFlYgxY1jhWF9RmFfQm/bquforQh7TrH+1bbE1LVx7Vg/pyvt3QLy2lFcVP/6r8+0f7i9e4vhN25KtorBK7xW0LOLbdI7bgIFAVIE6GufvUahZzu2yRM5D3H3zLF2J7ciadeOYHm23kvzWtjc8YuxYt7NmVcfJZXPfLn4frG2Oc691ckzrNP/M99xr374y22n8Ut3ZOkn2e/qmvhoPr8+d3XRHNC8AnPWx+y94l083+3v2oT3LQzZzOeu6YSte+cz62N+4qV5rutWcNcrfvgG0m9iYX93gp1P1v92zdqeL/JRvsm34RB/c48Jj8kDZ01owSLys+va6ITZ5LPVX37fJ7wsTsCWFjTNvc0j649vyHsteMgDD/mhtssnGgt00Ov5KZ55cyWfbK7iWzcvklWbu9e1YsaugjsRoH86o8/qgvzVCRmqP/07VwyuTS5/rV5q8+IxLGi/cp5+m/d77PIv49nxZwt0xgkLm5/oVfvF1uY7+bdtwbraevfLQcb+DDtdtz7qy22rXI1dYUsxlBx2D7UNutmxTR6/XVbo//wbbIX+o7/0VujH/fY78Cuw/Tb8p37qpz5LvS/Hdv0nf/Inv6yg7zn7/fzcXry6VXdvxd8b7X/CT/gJT99/8BEf8RGP3/ybf/PLtvq9WM+/Xf8dv+N3fNly/3f+zt95fM2v+TVffsru9bfcX7J2iyAO14ACJgL+EoQSlF6D1HHU/o14PyMTl2S6tom9QVqCUVBqQQJkLuBdgrF239YMbgFWAqoOC1gXKMg8fd5EVsC+XuM+/ZQcAaiCrH6bsC5YATz9LunaHqhAuQX94x3f8fHvvvX3erz1q73X47V3euvjHfZW8E/5lMe7/Z2/snfbf75nj9Z+kx69ke3auPrYfZLzBbUCdXWmvZK4rvo+0xN/qkzaqY4LpiXOxteCvP3rs/cYT5N9E+7V040nycV19X391bb1Gfp6RoqN+xKV4gUicPXe+K59erzJd9+1a5XVdr3au7FkvHyyOr8xWWwpYXnWdpM0/c0XR8Jtw93W1f09WftzUrDC9lWYWdLGXi1a+Lr7qxvEtVtabQUf+VtRb5u3rbZruwRUX2zRv0sC60NXD+S+OqusNw88w536NgyuXa8vyRHNOZXFW8u3itmXFrJRfVuhDj/9XaxUzPFHNmnB1GLI+OUIMaEIWkE/G9mm3J0lYrWTZs/03mOvwqhX3XdtenPF/fvmmuqPrxS/rv80xm/bxaZn557FRndkmFC5+rg5tn53C6ZiotXxvoNBIcv+sEMRD38V3J7hpQeEfp9WWhUkfgZvk030aufO/EIf/IEveXmeYh0WTAY/XWnSSUyZ9Fs/MHKrRDvebfe7XmE+Oef/Cm7X+pQ7YFJzaIsxEw3lC2yytjwKUCzYWBXlr+JPzSX9/gzP1jZ/aXt0uvPaKFcotnSFt3FUP+6EcX2rWOj7s7zvmE+5sLxgx/iZ/p7Fin5gZvkO+7wKx00uFAsdu9yseUR7ClK6uQXyzd1s4rr6z8W49WEsxQ3fy7vYoG1cvKgOyWGsvY/N+bu/W3zXbrX5rY3o0IQfPd3+rq9cG7JPsXhx/Zmf+ZkXur/of/8/32AF/Tf50inoZ8v9jNxv+A2/4WWVflvkV8x3goey95vyW71fvO4N9j/v5/28l/z/SZ/0SY+/+3f/7svP033Mx3zMy9vpN0Hw7A344zJbnd9v2n/P7/k9P99L/L79t//2L23ubfqf+Imf+FLcr73X3vd93/fFehO2s6ocnICCtytKF9xaNC+4OpPeWfYm/yZdTs15XVdQK+i+ipQX5AS55FeA0T7C3aC6iUJfjY5nYAVcLmlucYFkI6fuARD0KOnQUT/v2LtaYBxmdyuTMRdYmwjpjp5LbHbMyze6beqtj9ceb/la3+jxlm/w0Y93ePz7xzv/i3/1+DKf/v95fJlP/xuPz/vcz/kCz84j0k0qFxBvcjbeu5Lg+PW9q6smc0Sp/gVAr39p51kicg7x0V5Jff2mibarBO3j9tMYuwmpY+xEwLOx3wQh3tmi/dYv+/3aRDIq8Wx8rE0k0bW1OcKh797L72xVXzu2az+LRViD0PJPie+S4xb+l9w8k4f/TAYvy9r2+5FyL7NS2G9c89MRcKS5BW91rZhQVN6J005aKkp6jZex+V36rdJ7Qd7Fp+s/YoYvXmwoWaiObrF9fahxVRx9xiz4hXzRvy9GXbyo/5hsWQG//56lt2W6pLwF/drs+LXZCRQrp4oNvjYf8wJEdmrsk9cKpd/0VtTvXrqs/8Kg6uvmwuKZ69x373+mx4sX1zaXYF4c7Pn2f/HqmdzF2osHbct3RZN7tzsAACAASURBVLF8ZlKlMt3iwjkFAhxia/inkO6jPrhCCz0+bjw71yKkxe36hgG73jP2zam7ppyk3Gv38i3+AT/kvxYe+BIfoh8FuBV1u0XKd+i/+vAeE6vq81tF8d0pZKz0q73J0kkDcXHz/OUmF9vrZ3RweRqsb8zWj24xBGv4SHFP28U+OFnfhhMtIvE1xXgnU3G78uDmmebnydWCj5z1t05I3Bgiu3hpDrnjI0PjtDiy79Mf+di7n3KsGOn4yXnbr53JWa5ZPKqeyGLM8oX2mptu/D6TuRhTG1TX+u+kIhu1Dz5e37j8h/53bfkMneEpdoyRqTEuZ/FLWLD43tvQv8T/3izon6pwNvlZP+tnPX7cj/txX6iK96z7n/2zf/bluu0cXFG/5+Q/7MM+7GXxZ7baFvutvm+FfsX+/ffNv/k3f3mT/SYHfskv+SUv9/i3Nrfl/+M//uNf3tUzLvprf+2vfbz2Pu/zPi9vuS9h5vgFMqBSYBbIgoizlkAAW4lV27u2M2TO77MApN/2BXAE0yXnkjaAEQCCpDMqk0OCa1/Grg9BU/C8YHj/LggWeFrMPSP6DXrAcsHoJj4gUv2W8D4DcnpEDt3bxEkP7kdg2fX1gu/Lvcfj897z/R7v/B/+l8c7fc5bHu/0uf/x8c5v/ZzXdXv7L1G5jjy5FC/GAOgkRnaozksWasteU53opwm9vtwEXls2wZCzumSz2tYYtc/fn5GEXtvJB7Zwvj7Q2Lvx0fGVQNUP21bJ/iVRbZtPX3JBvp1XSGm/trjHel8J8r4PBEeMTVzVBo3zfS+ZbKIvTiB1xarb5vVLOrY1d9upBqQrIPum9Z23auaZ9o61fc+mG1ffmA8brXAh8cVIui9p9zvZfsZu50pwrt/C/Rvj4gL2+RRz9cnavu3TVXH/mb3F1cVBfVycu/FTPJ6v2WpvlV5Bv+PygIkXbRsfHGyBb3s+fzRhpBhXrK/tfWeryr3vJnjsqvCb9eynYLrFVn2whNNY6LmxU0yp/UuqX8ftt771CzwS9apcUdxpW8+wsXI9w+hnmHTlK1YpJOm53KG6qC3Zkw21seO2u3sHxopY2NK+xOqVrbHTIo3fmgQyeaQYaK7taiP/nD8g+n414RnO0s3689z8ZPXWeXna6jj/06e4ZCfF1GJjbfNTjzKx8e7rs93yn3dQmEyAC+JFPqbH5hg6aXF0c6f+ry/hhW2/uePGOP9pXpPT+nkx4RlvgD2TTfy2XZy6PnQnfhq3l9M03kwONM/ztWIg/ZLfTxfefujcmDuWHnN8fgUXfdK9fNVcyr/4QflYOVbtJkbKZa9OaqNiW3P7xcxnvkT2TvDt2Po2acBWbdviTXMd27u/uDUbLV5MWsitzaU715pk17C3OCGv/EK28qHZ+u2y5f7Ngr4u9Pr3+fm2tr/P+7zP0/M9uGfqt2PSv/GQPSu/Qnw2m89s8uXTP/3TP99z9W3jq3yVr/L44A/+4Menfdqnvazk1+d23fjnh3zIh7wsKm1CYNe99n7v934vBb0khhC3oN2xOVYDjSPdonwddfa4wQBsgEnvLfjdgC+wAccd64xZgeOOZdcWSAuEBcMGYhPYxt1CssnoGfg0+QOgJivfkbdLtJusKxObsAc5qlf9FbCBCGIARG/bBTTtdPVZome3z+dg/+l599eiaz7Cd54l7CboJoQSpskFyDpmemBfNivpB4TPdEAP9Oq+gmiTW8lI9Xx95Sadjqv+VpIiBkskJoeijD5KCMWq/m6BTv9NitVNr+cba8t/463u6Jwc7ns2KSbmjKlx17HXB0pIes3aGuld8YtQVtb6Ir0gu/qFEY2ve+za6iK3cfet9yvqydYXaPn98voQfGzsm6xoUc/nrfK30JPs2WLjQ/4H7CvsV9SPhN1Yra7vBEHl7LlOJF3s8ffnw4L/pLTGcGOHP76KhDUO62+N5ZInfqDYUNTPV2aPJTy/LmBHhO3O62vH+Mh0ewuW7hJZX92CPDkU8l1V5bvNcb1u9tpK/QqmFmGN92c6pTt+WLyAZ8WYFhi7pzGt/XsN3d7cyC7FvvbZWKkvXb8qUb5tVqa2x7by7bNJ/2LH+sAp+jOGCvdda1s5e8MyfRR/dsw28ck8W/rpSv2KS7Fjgoneays6WZt0uHbnC2sXds0/2OM/fs5bHv/+y7/18c7/8nNfX8FdO5/1WZ/1cs3678/IrW2P/VRfjUv+brFjMni+nmyTuztcyMMm0wX9eLFeCzqYN1nXzsVcsrdYUuD4VBDhltrfWFzDd5yT364vdiKFj+3Ys6KZzYyhebj3woHmSjndeHtvMascsvnHNe4Tp7PLMO4We3gWudpH44y+WwzSET039sq5a3u66SRmeQH8YB8y6EN8iQ+P15X/N8eLM+3K881p19bO8X82pgPjLJ5evZGPr7UNtr36paeOkSzeDaQfdhUb+rs4u79N8rfG2bH9vdy/wu9L/O9/fINtuf8WXzpb7r/Eev1SaOBly73ktwA1ewCYJgOHA5RN+AXHJlsg1OCTMEsCCsIc/SYf/ZFDn4IFsAiqOnuP7XpbYMlFls6I3fYAn0ArEW3yL2Fqkr5JAAhsnBdoWgRfMEOELkkvAPCZZ0QPINW29NAkWP12fLu2+nMPoKkfVSbAVJk6Bn4HsG/hV7kLtnyzSYRt6mNNEBKz8zdJ3CRTUC3x5beN0cqh3Wfkpfd2PE0qYsXsL3JSgnF9uP7HxjdpVC/GWhJyx9hET9/Vp3Hegp6v6oOsJSHtv0m5flIytLj2bL2filsbdotUH8atiCrpuDZBWOo7z+x7k/9I1Z5z8lN2nqe3ZVXhh2gZl3jZp3PGpaiHw1batFX7FWMUACP0KxS37X7/7w6BjqEYTXfsyZcmM7/UH91W389yVfNF46G65UvNE/TC3xqrtVH71876VGitmFfUW5XfOTsixJRCYm10EkqbLQjbp9hUOLVghzPFMn5mdd9q5rNV++qYbu8xOm28NN4uySzWXdwTE8UX11x71Udqm2ft1158ae0h9W27+N92YZCVLmO8WM9Prch7U71VeNvr155rYIefCFN88P/1oWD1zPdkU8y2CNy987m1ryifry0Gd9w/RfrlO4tb5FwM8B9/77y30nu3zWTsoze21vtJuXIs8vJzLwA0KWgS0hjZjN8r7lt87V4x0Hz2LFfJa8bFZiZf4HknMMmycdu9sGOeJ+cH5alr3+QdvT/LxfoXm669stcfi3XGe3N62y1m4DrlfY2bcuhdA6NhKf8sJuya2Y0/FGufYQffbr/ysslNcshVz3ipybHZfuc7KdrcDsdvf+Kabvnk5WvNc/ynetfOztFZ++yEj7HvfDlVeQmdPZvgkSOKrZ2wcNwEmHh23BhNIPGDYiPdNffWHvyYvndO7nm7bLl/s6B/RmfeEMdeCnogzQnrZBvFLfA4muC6gHqdd9eXuCGxzxxXAn2W0NuP8w1mJAr46Xf9AH8rXg3sS0ouGF2iIrl2HNpoYFZGxe7uaXHRxLZ+mrDorIkKsLaIeVWykQjricCgoE6HLdAlITZuUiyQ8JkRCsmnM+PPCiN2aUEDPCUUYyZnQbmJYN9vAajP2/fbIoJsXELiGNkQ+Gvjm5iub3Usle0mEf31fjpyrEWh8Tin7TuWZ0jUdvjP/URy2j55ei1fqe74gHON/xLMjq9tPiNIkiGiZtX1Gdlov+zmk5wtCHbMBJvzz/RWHdt6vxX6bX8aaVf8GX8LAvHFbkjr2jQmkwKKTETZyleJbgtmuILsb7Z+Bb3fpmfL4mXJeuPd97eFafVVeipOFnuQkYtDSBd908s9Xnx7Rsor+9pQbNHliqqtyPcFhv3ZQdhcv+yY4Frfc9A4mN940Zjcye5WVMjIx1y3zxZps5dJGDhbP23BefXOthf/aqvav9j+DKMujj3Dcvq+9iZbx1A7Fn8qU2Ov/qmfco/6y8WGTsIo6O3o2322iJO79pwt8QX9WZ2Xu6zu7z7b96sLq23DqBXqa29F165tMWe884Fdt3MmA4pHk7M/KycOEPnl375wkT8ah4LZYkd/Ss92fH5nHMXwybKxd4cDTLkvJJ2sLZbY2oo/P5D/+OctWhRn13+nMzG7c3zMp/Y3Vnyq58hTnzUWnE4b9fmdwwVgFF2JpeY5/fTYzXH1GXprvmKvxvoz3nCx9+bPxvcdd+9tEWuMxa5ipAmuclpYSR9yc2Pf+JoPdr2cV/vQXbFNrBY3yHgxSl5vDVIMKXegl9pUH/Wf5var1+urtf0t5umXX+EB+5yM/H9/20GzGHVOTNLt4v/tsuX+zYK+rvmG+v7yDL2C3qxrC/g6HcC5xYAgKpnZtYo9Tl4gKlloYhaAz0DngibwuaArIPQrIHa9VZFnZKgBDTSunAU3gXSLrBJYMu/Y+kf0ClTaBIYF/dtfk0THXSB1/BnI69e4bhuAj01uGy0MjIle6x8S7auigRwSKLIFYAHoJafae5Xcl5hWF/XDtlMb3yRRUolgub5+2zaavNj/GRGvLV5ls+qvBZz22tcz294EV59la2NuW+67BeSuuZNQYoWs/IJ+moD5840/fTdx9/7qnB4QdW+Ybz/77m8+gQS3qHIdefh3E/gzn4MV6/v+BnoLP/hpfIgoPdYvNq6+Md+qx2yANHcnBD3wUdd5PnsJ3u+gw736WX37VWO88X/tVrv0e32pPlx/rI1unNeWN96ubZ7FOIJIn3vPgRcYWpWcneyIoIvGAhvzZ5Muz/LfCqjda8v8ZOzbvetXa/fuGFHYW13tM892RTXOGiev0m/zSO14saqYeWOOjxXPL/bS07X5jUH9IsSwsZh79X/zkMJUHD37Gy7sXAta/Y4Uz+5ru8WDccGJ4tjsgx/Jc3YMOK4tfGrtb4LGbqK175n06gYeiW1EvbtyilkmifjF+sArvABvYyTn+vLiTjsR9mkSgEw3b7EXH6Brvqwws+PEmBqvipidK9a1cG6xtbZMtrS9fW8xfXM2m9XPvcdAXPItsd44xl0vL6ivTzar4Hx+58vJcFy+Ra7r182D5Nk9t8C8cS5mXsU3Km85ZvNcsY4cxkB/Pi9Gk6e7YPmmsYsbcaYNvPjaim3X53yqjzxdnggDn2FW8a7jvTykcd38TI7rZ/qk27bH/o39+tCdSOIXlxeyg919YqU+y49dW/uu/+GAx2+aE77I3//kG2zL/bd8c8v967zMS/HMZu5TQc9JORcQvoSGg7UIm/PdZxEb8E3UwP4Wuc/IRcFB4AluoNwgIBuSjUi7BwjcYsh1JXWUdsEE+DlecDS2gvWVs+AJ9Hw6N5vcJHaTQleaOr6CfAFo17N1dVZdFPDpHsAhLvscubgEqaBUslCw1a/EL7kXRAuk2qksPVbZ+dslmkC8PkjPZkWr69q3CZtuSmAuAS34Nlle+a9+CsLavKsDtdn0dlcoyPUsrprUnb8FXuPyko3GMvvUzzrZpp2OiewlYNXnvZZ+buHVle0SOP6PPGib3pHRS+Rqr66g3xgiz/rfyvxW6P1EmtVBk1RXL3y9ZA/OKELglXjoy62KP8iJlSjPZPf3z/c8/bPn+VvM3Li6MUNvl/C9nkj+0/PZxYDrT8Wr+syzWHhVfBQXXkVUtA2fvLBwBX1tNJ11+732ah9+akW2ONXx7TvdI7gKLsV67d1Vqo51EwO7zk6LfXo/wrPHxZ7ptDa5uegWAmKfvesHrq2f0H+v57vt1/fmofp4sQmv0OYlqo4rKBcbnZRRUGuTraYvHAR+FcutCLIx+yiq1q94HFne4zUKGZ/Tjfxn1VsMrN29GGl+Z3V95+yuK76sb37TreX77h4Ffj/t7oD98lfHZCcR3+1b78lSvy5ebZzd2s6e/GD9mZySp+obFnV2n118clX5SnONXXrlf3CubTe/sx3etPbY4+aA+lP7Lc+gv8YXn27c13d3Dzkvvrlux6cvOzj2N91fHsEn6rPlADfeLj/EGZ/l3VcdW5/6oH/6K781OQa77sR09dDcUd+qbjt2etyx5rpi/7VV7XX5mkdbikX1p8ou9oubxaOOxfFO9JF9Y6ve6Nt5Pt44JbdJt+tDa8MuF33DsI1hE/hvl4L+T7zBCvr/4c2C/nUssEIvcQkiANSg4syCudcKNk65vyW9Aq9k13snDNLTZFiHBsISqE+Bs2u7pfYSFwEsUG+x2YAzPkmyMnV8+qAX43C9vgShZFOA0B7wROBvIhH47b/gIjnqU6FOP02EdAe8ei0Zka/1R1cle2yKNAPLtdnCUsKs3a9P3UR2kw3fqky1e213v9NXx3+voVtE45muS1ZaVPLRJvnrt72mfddvOrYmvX6/xLpydma/ya4Eh9/VP5skb1KlY/a/E2htp8n/GVloLPV8feom+I79+sgdi+embX/tuG5ipXe+CTcaix17cYWMZJtORhxH2r18TZHYCU33zR5W9tpWxyemumXUyi9ZLrkqqfC79LbgrqBX1BczipH9Xv+5/tp4qh0rP5u6tn77LFZLtK581VHtVt+4MlbXdKmoX1HW1UrvLrAywqcRJTinMNFefX/t7bjnmO2GMFmkEEfQfSro+PLk3rVry24LLznzaVv01dkz3GuOdP7a+cYYTHF9sa7x2fZq7+sfxTh9PysY2h99NE+JBbsqWtC3yOk9z4pVBUt9HNeBUeU3a2++sbY2cdc8q195o34Oc+CQn4CbDjqZ09zKX3av55L5iJ+L3Sc/exVusUFf+jf9Kv77Xo3apHxm31vIu3/jMc7JSb5n2Ll7mpdMWHQyxH3O+fsWUV0RLibwz+Jhc4q8pLitf7OfvsV6izpcRZvygnsvDvGdct762s231adc7XN2NilcTLu423O1YTGi8hhDuR45xEf5THcd7ToTEPptP3BRnNDf5UTPxlDsmE060QEzb26Sw5/lLza7nLTjLz/acb6Nh8MT/ghTqmdywhEybgyzH0yvDfooCKygc7yhsUXOLgaSTX2xuH67vBTvzYK+7vmG+v7ae7/3e7/+lnugqbiewwA3iXnOh9wAR4D4DPTmnCXznBWwObe/bwIGFAVNif0Gv8AWNAIOEOxv45ucTaQlECUn7hXoxitJCMBbwOpr99nxYGzA5FXEuABzC+mSKDqho9kJ+COETYodF7mBbfVMb64BbJ3FvKBaMC2A01P1Ztw3sXUSBRFoW7XRs+OV6eqWTkucS0CMn7w3+ZVsAvwS1eq2ZOOSZcmusVSCsfMlBHxF/03+2qi9rkyVi77pFiGRNEpGK3ft1MRFlxK3vhrPHdvVRfV0Y6627DglsPptk/Zdra/dYVrRWdvwqzuTrp9aiXpVrCsMrR5uG/4KPT7FTvCrpOheA29KiuiLvcg6eXZ/X8i3xL6t9ltV9Pv0//Jf/suXv59NrPDLkpRnvnN9lUzFpWe4Vt/qtfXr6w90oL0WSM/888Zd43v9T+/efj/b9Hn6Fodrm42KgWLv4qwCc/0pwvfJTiXDt8AvOatf8W/t2H6/Ym72tGLf+59hBCy5un2GYfX3xgifqI9e/C8JflU7tRlOcfNq49v37qyrza6NEOT6Lf1UD3ydTlq4TN/s6zjOAJvJBUfpqjm0XETe33mPZeyevd9iE4Dil//gQcWk2b929x6gYjC5YN7k3gTE/l5b7je5RCe1nfiGo5Nz8vdxnetT17fqx2wBZ+USvJJv8Qcxs+tMaNAvvNR+Y5Nv3hhogaXt+pyx39grHu76yz2MufyqkwFXnp0zOVLe9iq81X6x2rXFXLZgN7Z/Fa6Sq1ygcVmd+r7zHsnAAWEhbljOXW5pzFe/5PXZsRlfcaec4uaP+kP5HduXT4k1bfBD8cpP6bH6cI+JIT7SGOzCGF1PB47DRjs0nCsGlAfvPj664zDGmPF93Ga48Nmf/dmF7y/e9zcL+i+e3v4ruOv1gp5z2woiSDlUE7Xk5pp91tEvcBcQC2wX/FtYNRBt6eos/XQnYZPjFidkJlsLegQReZKgBXPJfgHr6gXgF5QQyAKXsXaMNxkCCX2/6tqS1fbfGU2EQFIt0enscpMGO5W88IduqyuoNnk1CbQQq7yu7wRH+5M0+N2dbJCQC561z7VDQV7ba+P6QpPGM72zTVfuJMMmJuNu4m1B0yRe3TfOLinuGGrPEiZ6bdKWeB27pIPvS35k6Cx07Yg0ivfqsXYqYajfVV5+S4clii2s6bFkX+xeP+RHCKkVtSZjmFH7lEAporRVHV2y3cJGIbC+PVe/7d10wd8UKFbp7yoEPV5yVfKxa0qyxcQKHj9ntOJ9/1dE7HOJfqv0r9oeW2J/8cUYjLf+XB1c+/r7xnLJWgllv7sGHrN5+/O9RLPx1zhiH7spZpv5h2J+q5n7bhKFXeh9/WvDOflI7rDFm312XEHf5+n5WAvy3bO/FTfGZNwKsa7UtrB7Rnr50MVQ9rhxWhxrbN0YRuRdIzbrF85dMl+CeicD2au/EW/xgO53rv1Nr7OjbepILnsp0hvvxtnVT/gzPW8irnyAHhFsq26uXV/bDQMzijG7ZsfFHSxX0OMmrls7vtsaP5vzpfpO44tP9rn+nffojefcjQUH0MbkKkZNZhNHzbVrvzHY+Ly578ZqsQ1mFddxln0q6NdGMbK8QS6Wh/bZ3FUck7PkRLmwmHP9ufjRPMh/mpcvbtNrfcYxua98T1F3sZL/dkKj+boyaq85q3zDGGqnjqE5oLszbs5sodn8LWaK3Xx/bcDSynT5dnVkbDffl6fS281D7AxPYVbHS6frE06JPXEC462Ca5cN10ZX4G9ssB98L3bxcb5YP147LdzhRP2wulsbi9e3y0vx/tgbbMv9t31zy/3r+Xpb7uckEifn5tASIUd8luhbWHOygiPwXoCaSS+ZcY8AFvxkQIoQAECugH8W1A2SguoNYgGP3FT+S2Qn3y04G2AF1M60AVgg0CTyKrLlWgCnn4LZLfwQCjYreJVE3zFLUCU9TbQ3UV4fqE5qyxJE/QO2t0XejXn3PEtC9FkifwmCv0soayu+NHl3DSJwgZ8P3CR17U53l8Q0aT8jD23nJrOO/35nA21KNJdgkZt8TaZts/FNr/yrvngJBz1qiz+3vyvr9c/KKMauf7DnMz3f++FGt+eWEM3W9QvykR35gyHGVn0psKp/tl6/tuCv3/Wn0LcNdn/vOn/TNcLe2FHM7HrPA65/RSL8c35trR3btFfQ/6t/9a9e/neVsHFc7Orxjq/++So7tFjs9Y1jY7349QwT6oMlorf/4mjxjM3Iwg4r6BX1KxJtw+/jEM+Ke+30HNzt7jPy+Yky9uJ7nidWvLBhxwW/65cb29rwjD0/1G5jS47tJ9vW54u3N8/3nBhsHGhHviu+tMgp3u6aTqjyPQU2P5bntd2VY/ra+Bdrzff1X/cqCionziOfiNX5wsXTtbnzXji5SYT13Td9r48dW7yt7eZqhLzH6GdFPALfl9qtLfaFyezLLjveySi28T4H99MxbGxcdaKq/nWL4BuLa6t8Ttw94xP0L1bEOn8rPviVAb5k7JOzOb8+1Pube57xOTp4xkXY+S5sGRP7lUNdXGqOrN4be/Wva9P9jfO2eN/xxhTdF2c7NnLxxetDfI7PsOfNtWRoUSlm7jiaR+TytSsH3riq7oy5E234V/NhOVPH1HzCBiYmyMJ+zuN7+mEjciroyxnq83RlFwO9GMOzXDQZajvYVV/tsR03oVDs3dg9arfr326/Q/9mQX/T5Bvm79fe7/3e761zDKAO5G4iF6hG1oL/FqUN0iZQbQoipFpwNUkJhBZYFxzNHF/iULBpIhdkDXzyrW+Ff0GkJPMWSyVPko8Epa9ONtDLTer0INkVVKoTgF4Ar6eR4dn9V76SRPoouBWYL6iWMDl3iUJ1rG/HbgF9falJrOBdW7Drs0TLn/RnrFdvijzEpWTjThbUp7XbzwJtj/MvRKm277gnG+LdZHNJAB1Uv2Tje/V/dmQn910fqf3uWJsM2x7dI+t38uTK3r/FxdUBkvGMoF/7XX+/sYCgtLAvntxCqcSKHJOTrPyDDiV511Qf3YIPpxSOCnm/k62o1/+uR27o21Z+b1lW1Hk2tz4we8CKnd9q4LOCnrwlWdVp441s9Z/6CWJzbdLrS+p3LzmLL8/wTGzdrEq+fl6ZG5f8Z/3OFt58v+Ksq/VIkoKhuFwfYJtbrM7HEH4xwQfY1mS0gosv3sL+Fh1i0Q4N7bhO7LcYdC18ab4ulovFxuTFuJJO+iwBLy7t/PRgV0oxprbfcS+03P0Kbfh8P8l/fW22NwnQvAQX7/gc59vlByPoK+wrZydG5IdiCA5hctjKHWynO7Jpz2SPFyDahdFi3G4AY+7Yybn2NuGw/if/xdh7L71WrutXdFOMX7t8vDHddm5+4pcXXyoTf5oMbEG/G5N3GWi7K/TkYOP9XdsZRwu6y/PIwi/go3tdz6/FzuUiZJgNhjO9rhhG/41BbfGNnru5m75hXHnPxT3jpuOb+4wdX6ke9Xs5kRxdfL6xJg/Ju2oNtjHOtQEjn9mtubk6lLtujrg6qQ1uvpPrXVPOiUMYx8Zsske8823+Ul3uepPwcgF+C8vlChNWjdtiE/8rN3Lvjr3dXor3ZkF/qcYb5u/X3v/93/+loAdSnIzTAAlA4LPEpkWG4Ci5bTC2oNFWgQig3SKshLXg3L4RLECH7DjeZE++JnWBpv0WKDvWJAOILqmV+PbZMVwg9fcF7h2nj46NLE0y1eslXiW21Uvb3/eOEejWdoCxY7mkWZtNiDeJXdt0CyAbsL2JlZsoOkYElp/WP+pPjl8/qR/z/xJZsjSSXdd7K9NNOp3MEleSljG3+Kq/ikcylUzc5KXfkqOS3puo+ndt9iwp9tomEseLA9dHLiEqyUC46Mi9TVq1WfFH350sKbloMq/f+QkzBQPfaKFTe1/i3bjQxvpFgouZXT1S8E/ekW//FekKe6vDu97qSQNRNQAAIABJREFUO7y0Ouln1ibn+vVsbFcQkG3X7Hn6FvQld8bLH/kDn7o2uMdrl95b/xAjJdDFjB7vtY2zZ5jj2P28vnLPr4/p0zP1K+b9Vn234HcFt5jSSWC63n38w4RA44kPTPeK+h2DB3zQ3+4tiZZbtcGOd3z6gid2fXTVr/mLzp/ZrDaV2/SH7LawIHdz7i3I2x98k1vtcpgsJb4tspzTR+3dIq/na8tdbwIBeSZj82ELLjoVm9W51cfmpIuFiuAdXzxunDtm4mXF/GL57rzZ9ZN9fWwnArxt4aQdL8urfW6R577qw5g6OSQmn+UHftcijQ1g6u4juzYu92uOaj6sbvkAOxXn5Uj+0PykcPRZ3BKnjZ/mcTq+Y9KW+3edyQeTOHxOe1bHb6w2V5d3NC7px/m2/arYb7tsUX5QbsmnyXrjuzqpji/Pqc3hIR1ef8DtynvgDqwrTygmta3yoeLxtVk5rfuf4VXvW//s2XihA5/8VNzv7+Ze+AhTjM/qPI6pKBcz/Kt2V080P7Cl/ocfb5dn6P/IG2zL/bd7c8v963HyAR/wAS8FfZ2oDnuDGhErAeyM2tqRGDh0iYi+mpCadNZ+yY/+CNxAFgDPwJEcJSQtjoBSiUIJRMHwVYEFfPWxe4DijjlfYtokdoHhAm9JQb8XlJ+BNZs1MT6bDaY/QKPd6qZ6b3v8pdfygwKNsdOzvxGZFr2IahOm/tv22kJSyfQqPVTm2qn21UfHf2Og15eQPru3hKq+eUl0fU+MNKmJHwmohZik1+Tavi6hfGbH+mVjo7atXuu7xYVn/qjt2y/dVFZ+2PHdOL/t9e8m+rb7Osi99trL151TGCvujU9yNcbr6+RpEu7KOsy641O0ScQj8orHvuTLW/r91NKu30pdV+ptrbX6P9k9I7/Z+RI0cbVjO6egX9K/GFSi+AzvG2P1N/q9tnnWRkladVT/qL1un/e6+v8zcnsx8Mq683ZurKBX3PuFgv2tMEem6OkS7J1XSPIxEzq7VjFSH9oxz8BPNjlTfjR+eMDHmxtbIF19wRpkT/tkuJOHbX/yND8XA+gVcb2TY7232F4sq+3Ea3dDNPbYbePx/HaLumc8pMfYqqvvbEQHnUhbf8VpeceE2eKNDeDeCvTt9mBHRYu4wEVgx7bGTgbFu0Lc2+dvHE8Guxw6kbjr1oaVfTas7ZqrdvzZbqD1b0W/WH7zWLFSLLSYaYy5dlhVe7XN6pp/KG6MZZ87R3fFiB3zE1/iRL+7b21NP22zNmm+6bj5dnPi2p+O+tOo7G0FVtvPeNDN3c9y0+U/xUmPluACfEQ7dNzitjqrTxSH5Pp9KjQrW7H8Gacgs/b5Jxwobut3Mk5+dm1ucKx45nxxw/g7cd7cxG9uPOP45TjF811/fY1vVk447fraiv+IkXID9UHxmO6eyc+X6Gv3rV3H+dx8c7n97fKW+z/8Bivov8ObBf3rMfuBH/iBb+XAQLCzipf87UYJkINfh1RsuXbtIraAB4A2+QIPSaKFpqBDjAsUSMGOATRjck4AdzbsBmNB8SazZ0ApqAs4xiOZdObW+Jp8ChJtp8ebpIBEE56gbgIqoTUWY+jYavu2XVuUFBTwXI8g7ZMOyUf/lc14lqRuwqjNr147Tv7k2DN/IE+BUkKUXHp/+zPOm9yq12cFrr7opv3dJEUnbIBI6kNiUFC0cNEu+Yyj8ikkeuxVemo7bNhjJVWVzxjqo01u93hjtcn7+kuLlSv/s2Tv+pucO17fEVtb4BVj7Al/qm++dMnQ7h1p7e4fuFC7KgjEipez9e30XmqHIFrJ7bOF+rNSv762pX5Fu+dvkRZYt0S/F+KtqPe8bm3cOL42v/h0caV/17YlVGxbX2hc3RiuDI3dftcXm9Unbn83Rtp3H8dYYe/XCVbYz0YKKbbshG311hzYAow/7lM8rn/4tWKMT3WLNRwsxpDhrqQ+05c26aJF6sU+vs3v93cngPlzMXzfrabfQqAxyC4mR+ipNoJzN66bC24O1DdZJ7tjZPe5dnduehMT+Ed5wWyx491xQ7eTZYW48+tv8aaP6qBkfQXgrtWm4rlFfLe5Tx4r8opHk30mJezM8RN2yH5z7c0Ha4Pvrg88ap9w4/IE15QzFWf58eUi+r4TXXKqMfb+fe9kRWOdXDffNv46iVLsKaazdbHDdzgHF4vnLaqe4RE56kv01DE/833n62fkJxv9DvMbz/CEfsqltSuGxEnx/BmeGgMbanu+Njy8fKY8WxyX19ycIF/IUcbNTjiB/rXVCYBi2d3RA8vEt2tbgBt346W2obvJVN7f++jeZ7mCOCvGqAPUVrCIfXa8PKTxC3PYrjhsvGtnuf3Ngv5mw/+2/n5tBX0BGQhL+g0Ewd7VBwFdZ0QMOPb+RmgvqF4wFDTaaGALkAvSghEYF4ALUGvLuQJLgVPg7VoAxSUEI301uTWg3WdmTlslJWQlhz4KztVF3bJg1babqC5hL0BceQrKlYcPsFEBqomiQF6CXf1ot3pvGyV4V9aSNomgoK5NyeYmkSbVysE36iONhQL+lX/XtQBvEmPD3dPJsbbR7/TfpMZGdF+9tv1LTOsn9aUSlmeJ3H0SRPuob5ZUSXadLb7kToJ23Lj3t/sac/Xh6qBy1Vcu2ar/Xl82Ju3ONgq6Z8/LtjCvDsSFz52z8u8lPPCrflosdb3CvKvvfZ54Y1DYi+k+OjAZukqH5E8mZGeE3W/RW8lvjNF5cdD5kpjrv9fWV/fiis8Uz/jjvacxfHV+U3N9qT5RLK7NOyayrL9Okux36v2s3bY4m6wRo3Iam1cnXaW3msyW3ZKvb0U9PzIR7rjVGL7veLGgY3oVaZV/206LtOJgcaD+0D7F/d2FAIv4bH1MMeoe8XFzLB83Fn3VT+T7FtMl3grDXXfjEU7jI8UPxyaDSbT67M4vfhRWO7dJsvlL/Wn3r/jf9SYSFM379Cb7Fv501fGaGPLrC9OJ+F4b/GPH7eypzul27ZhYMMbrS9e+cqb2+H/5mzhrfNOvnM0n+Jv793f1fP3gYvfkoK/me3wV12r//H59whX9dBx8fjaXl4qJlZ3f7p4ebzzRnX6LofQPd57p+WKzHCqG4AX+5PrGXzGmY70Yf/vftXeCrtcUT+HJdFK/pevdZ4cEu1QXtZV4v/mAXt3HRvUjMpWzlC/cCdD6T3VnDPQqp9SHq9dyFfJ3TLjb+jdJpy2cp3WASU8LXdVZY4z88AXeDnM+67M+66bJL/rfb67Qf9F19l/JHS8F/ZUFMUFGS5AAqEADyhI1YAXoTSRz1Ab0JXUF0V3XIBccwKVEuckAiHJ61xkjQlYCuGuRX9sgyU+mJjZyAxArapLeri2oAbwC/QXhe66gfgnxBeXqpvop2ayNEaLqoAWX7y0w70xl26vd3NudFIgXEOYDPlskPks4TcJ3gqlgXqBuYqhubyK/tqx/skEngdofWepz2hMzTUhXZ9VDdeA6gC4J1L9uQqN3stxEyEcqs7Fo33jpq/IiEc/szjeqm5tcS24uWTd2OmO7+ot46jirp/pvY/b6mnsaG4pr2631Rd9XvuvHSNra1paiYteWuFfOS7ht87YtVtysXcUePbaYMsbhqxdqebv6rjN7v63BCoHrYzdeLnGrbzRGiyFXt/6+1zyzYePy4pa/L6mpzORtYdK89exafbKDF+W9+7u/+8sWaiujVjcVUHaowdESaXEmJuQb/tAJvvq7PLVPK/UtouTV+jOsKdY+w/TiBgJ540lbcpfPXlcf8L1+DjfWlpx3dcx3dn7Pey7mVhC/ykeah4tTnkGfzSbD/H6TMfP7XdddhC181o/t5bNNY3cyiRt+JGbmE5PlTj7+63/9r1/fbr/xs593YNyV+d0/jsEO9CzWjVd8s4sttWt/x5oHL0fZ31b8TGiQAwfbrh1v8+dbk4mOi9/N0/UfvkG/9Wcx1ZzMZ/RhDDevdfcFn7pYLM4Un4peY2jhRGd0+6rJrOKO3EsPCtNyYtewXWWE2cZSPkhfxsD3ywE68aVvq7omC9sOH2ju3H0tCp279zXfrw+Tj8/yf3WEE1RXxfFicnNZ2y234dcws+fco6AvjvBPcjS22KH8pTIW55rXmmsul2rubF+NSVzAteWD/ETcdZdBY3ly7hqF/sVxtdju8ROTn/mZn1n1fvG+//432Jb77/zmlvvXudeeoa8TAd2CzAVxM8d35cgMIsdbu7bpSHDP2kdSC4zPZsuabG5B3x0CJSWTpQn9FofG3tkxSbsFVUllQRMoA8X2Zaw3UTZZlqQAHW08A8pbuJRES/7Vv2IU6JG9xFAyfEaKdx273GRfYEPirt+4v0VfC6KS1ltYVk/P5G6yr82bdDrOJq4LnMbyrM9ro6un219tos8rf33oWd98xyf93vEoKoB/CY24qjwteC5po8MmvybV2q1JsWSFfNqu/G0L4W9c1befyXZJ/9VR5eu52qsZrnbj432WXezAkE6GFMdK5GAljFx7JZslCiVhcGk41P/i5pJFuIP88A9FvZU8xHD4uxl8K/Svii3Eo/a7GANnrq3r49Wztq7/3L7o4/pTY+ULw4Taurq+MVZfosvpSoG5ItOuiT5Pv3ZM2rANnK49XSem7kS4MZaYwv3mVXLKd8V4+lTQXwyWx2qXythCznGYUVvcvFvf0/YtUujb6tSd9Gtuqw7oZXK0CKiuW0jNFnvk5L3e671efy59fdoZwUcV7iO+Vs1h5j5XuJdDFANX/CqixDecrX2mAz8X5wV3JmfYtLjU3CiOS+7Xngk6k4Lwvnmg+WljMJkx2byrZtd3hftyixblz7DdZNbG5zEUvijmOtlRexUr27b7+TacZIcbs3BYf7se5ywm8adOgonDG6Mdg4JZ7PLFfRpbJ95gvDyhP/LtbxNe6+dOBt28fAt6k3/yDttXLj4sJm8ObJu4SPNwbVN5Ln63nWKE68TFM6wvB7hYVN2JJXrdfSZjjLNcujbnv/Wv+k95pvvIIvfKR3dMO7/26e1Znqsd2i756YCP3/pl95icol86v7FaLOhjEMvvbxb09dz/9r5/gRX6C9IS245LsJLtPpEJ4CoIBbhC+VlC2zU7DqgktSZzTt1g028nGkp8gYqk92wmU3uXnJS0X4IJYIFG2yiQOX/BrQBU8ELEqjsJ6JlLlnwVnLRT8C0IFewre4GvROYCMfCtfgtUQIrejRFglng457PjLdG/CaCAXXL1jChUd/pmX+0aCz9gg6v/JsHKXJ36XgCWRK/cz5KccT/T001CvfYS7ibmWxxdW5P1JvDqhT2rE37yqiRXHbmPziXX23fvca1xPyv++GNt2Zirjtn12vtZcl67S5Seo36WhK//+lvs1RcU6Lc4bxx1vOKlK/W3PxigUKTL+feKlhUoKwZ23Hbc/W27b3XDR0p6Lrm5/lCfqL/1eGNDf9f/rs2N6/qj+5/prHhzfez64fWP6w+z1ezuzfcr5vddEcM2inwFxWSofeVLct8VVyunxfLdr/DccXjKLrXPxVi4Vv/b2Eooa4Pm+Ytnxa+bA9d+J4mfxU+x1rXabHuwUf6fb07XLVzI2YkrWN0Y2HnjNU6/pGJ8Jf30rFDduLqdt35ydapfxxXyivmNw4rZtVkxT+zWt9bvZPKMfd+r8AwvjdsuElirHS/xa1zeGLv5o7Gvz5uTa9fqgb12n9VesXx5CR2XQ97cWWxvHDTeKmN9Y3bpe3qqv8Zn/YasnSho7m+ckcG1d4Js7XY8+MqrsND4+HoLevdObtjRcdc+NyfDYfov3l+8fiab3CkPukac4gLPsP1V/IL+y6nJUqwwbljYicFyg+aa5t5eQ7/6ETvsCCuLjbvHOBtbHfOur25vPNlN1Ps7Qdsx7Xh59triX2ooPiinrN19H+58xmd8RlPnF+/7myv0Xzy9/Vdw12sf/MEf/PJSPA4qGJqogQWwBFQFA866azqDVEA2QymQbhAIZKTpkjP97b7O6gqg6rMAVzBsm5dctB0koIDsPBJwx//MnpewFniABUBAcABmgalgeUG3/Zb4NxG5hg2bXNteyQublsBdQl0/6cRJdQO8XYusdkzk2rGuJLDRHRedvWqM9/pe96xY0f+zZFe/J/OzNl5lF/53E1WLiauLxk3JZfXRBNHj17Zs0TYlrUts6p+1YXGhSVK/ba8J8d63NiWkq69nMUeGG0frw0pO5XmmK3oqub5y3/vm8/2deBOTxUnfO57GR6+d7deGIp0/dqa+ekMiSoj4nCRvgpUN+e6Kic3Wb5VwMni52/rasZF8OilZKWGu7Bd7nmFA7XNjn67bTq/X3jMcL25VPxdrqxs4evsoJlzM9Dc7eUGhlxfSocJJ4d+3XtenYMazT/ZiP4ROQV8S21W9TpgWfzYuPtgJ6V1ji7VYgwEl585ZhVp7zdFr505ctP993/UtWPgAmzani93Gu7HbKt7YptfGjPM+kXG5ozpUqFdH5RDVn3HJ8XzOwkMxlD28pG5xt9jqy+qq98Y0Pyq/8MI8q+rF4uJAj6+d/evb3hWWCtrmrOpy560gs8XN/zdnaKsFb3Gjdl+bjWnX0YM+8QbXihm6u7I1n13f2DmFTu1z81pxb22wdzG1Pt7Juk66wYu1Qd94HYzduRsvrjfmjlFBL6b4p7E1FrUDQ/Vdv2oOre7//+z9S+h1+5bmef332ecSJ+OWVaZBpXHLjEjQLCQLRWyItmwI9sWGoIKggqBCNYqiGkVRjfLSEFQQVChQwYbYtqVgW6QUihSsi1iVRua5RFh1Is4lzmXvYrwZn7e+8eRc+5wT7MbZFe+GzX+tueb8/cZvjGc84xm/Odd6+Yf/2VvOhYeuqVwLHz3mtfirJcUSjsGf5Q7nN/582Kc36rOtBzBUfpAXcrr+NX65r1guNnGNddb25imOZac5+AHmemfemv2FBbxW7N05/frXPan0jW98Y13x87//P37BHrn/L3145P59zl5DjzBK5i3ATUzJhuA2oZsYgO4Y4nCtAtu5iAPEU8IqUZQgS4o9vkTKVn9LuCV8n7dBVTgkeedxrMnYonOva7uxVgA9kTxi6jVbnFqwEfud/3TXomuvXT1eIbw44BM21C8tzI47TxFaEu5cxVKxo1EpMSLlxWb9TkDUh/D7FO+7tpsX8qE4MW8/W9+1EO062FIRtNiqb72Gn87V6zpnC3ix4fz6ucKGf/m057Fjc+1JOGxRakXhf37pWl1n3ifecR3hBe+wvHiyZnbye+eqgKggcs3NpRknxOsrY+KzYr94t1Zj+f7vHbf7vhi3rpuj/Hl29Lt1/ECk+HetNSIe5fUDetbZXf4KFDFrvnTNG7d+1hxcjD5hs5z1Sn3Up+Xbvm5OLyeLUf1brNSGm6vx9q8h9J8ZPL9p8j2ODVO4bpuG5UR3Znt3tXjuZs+Nde/Fs/xz88JGseju7t7V4mOCsnn2Xhh89NGfa8aeYoQrfcf3qf4RtWeXH3c7PxCx+LD1/uzyVRXXt/F0R1ecvD8bNVU2J+oP+Ukc9/u45dkK9m6Q3Hxy5K71XXx35n2tcOOGq9RSG4U3Z3/Qsr+doBaZ79YvXkS8v12P183HrfkbYzWtXNO7l3LpievdLS42b7x7X9yVR3oHsvwIC+XmrTcdp9rEmu4YrOBMjVwx3AaNDXesP0jautBa2CcKNFyw93Qzoo0d3/hb3JuvOVEelqdtyhuzrg/m8PzTponmcHmzccYzzqHF4NL7YupJz1Qvs/Ou7VdMxP3O3e/K10/VYNU3rS13zvkAF9+Y1ltM9Rp5X9wWV+zmC38v73eTBV/f8fu8HMu/7S+WX9sjnQ1yf3sGGuDGvIb+c3nk/v/wBWvo/8sfGvr3+fd7v/d77+7QA3aboIo9gESOJVOFroBHYi2ObUpKBABOmCD8En8FTEVPBeBTcdhm685p01Zi77kVgCXV2trEbqKV/EtuCsw2LGvjkyDmL/4ssZqjsaudfOdY4+CzLaaEzNmCTMWnBYD/fIZIzcU2RRZ+Ov6Kj41vsWI8PqsobQxc4w7XFhnFo8WFDxrXp02KxUbX2kbiVTzYZt1rSzHd8SqYrb9irHFpTi+eXhXh2iPuBIOx+QiWKy72+gqzta0Fvue9EgYVFrVtsVIOcp58hwGC23tCqmMV182BK6Aau4reisantckPcxMzmsUb967TFKy/CGb8VW72GfGmGTrs+y7vk//baKzob77gd7bDxGJzRVuF0yuOK652vOZBc6zx6rpcv8eM0+asnP5UT+D6/Ox3Fe5RfI/ja0597vze4avYL2b51jWHAViqEKzgs1HThkHeqAlt6u/1YenmwpFqNsH8VKeaE1u7aAB2t+6URytGy9diyA7XLA47/p3TpxTO3x6jxje3eXX/3V9+UgvunG3kLyfumB/shZtqjDt28+4TEjbeNPTO2eZIQ2utNm/E+b4Sc765u/l9rL68Xv/j7LveXXmxvbluTfBw6/BbAa3ry7PVITDSer08uTWhPj778M9qFZtQ4oC7msfnA80JrmSfzR/19MaTW7DC3z3e3w9oQ0eLtN7j1ft7+aiu3t97lJnP2YDb/N0fzbs1iPWN6XP5feOezWeLphbW8Zd8KT/Jwd55rh4pTuSCtbiWbTaklpvK243RbvKUr5+wqm6Ul9UIcdsawVabJjDLR7hFPOsbfri/T/hYzdn4+Ozm7xzlWDpCXKzrcq+Yglvjy29j3d87ny9ubjyhLvELnWWd7Gydgd3L+T/4gz9o2fyLvf7Q0P/F/PYLcNW7R+4RrmRq0lUEAxnhUBBX7JWQAHAbxxUOwO7aCvMltArHTS5FXmJWPFTISLolza63RMSuNgcrYMWzhbIkWhJCvJ0fAVYEVfAi1/rO+ApEiyr7/EUC4vdEyGzgx45vjhYA9je+9ZFzO7c4NOZPNvFRi0ULLVutj69KnEjesZJ1sWKO+3xt6bhiXPG3ZFy/moMfYLkxrB96PhyZc+3oe+M2Hl2HsczbQtr5O5fjjS0RdJ8VV7BZkVcsbk40p/mm/LP2sqH+a76tL7zvkyHl28VF/W7d9X/z8DBy42rsn+4ClBt2Xrgtj/rOfu+k+w4wX7trIZcc753Bi2v/Wbv77JqHu1ZsmgsVBnArxrAEM42B13vsCbNdv8973VN+L557TrH2xGFPebLXNI87xtYhvtim/v5Juz5+rxkh0NnQr2q0Vl3s+7gkgWtjB4cW4+u7cspd3zvysFGeai22ZpiQq09cJzdwp7/l2b2u2LG24o59zmPbYbcC9z5frNEavk7g2uZLuatCvutWj+/z+793/v2b9Leu++zm0rQ335bfcZj4Hh7awLqb7zv2W1/Le+KrvvQpBbb3iRtYbe2ulljufsXJ5rF5dHP5HQ7r45ed0x17+VbMna3yY/OvWDKHTQa5UE69czZH4OJ+0PI+u3+q8+wRV9erfc0nvm68HKtua/2545o262w8bx5z3+fWdX6Ae77uXM61Rr6mh2DYOu599fe9tqkLCzsfzPNJcddGt5/LRfa1XrSGm6t9xY2j3vEhHrm55XxxU76wgbEcat3W2frTc6sRYU9TbVOuda8aQL0u3prnxRU+vc9vfF9vw6/VwfWn47s+69o79GzCDff3Np4+l0fuPzT0lSxfqNfvv0Ov6B6wrtggphZAhFLQAtSdbze7AkDyvip8LRB21RT7LcRAvM0U230uqSVHm5c+kiZpnUeUtFix/+ZE9rVvo70FGkGxzfwt1hWrK6zMb57GpWSLFDu/uUugtbdjL/nV9xUCtbUkXhHB3/V7iUwx6bidr0VTTFpwSt6N1dq2AmDjvDiqQO566vsWDLmxfnA+bC9Gaqe11ja+6FzNoyfMbQEqHmpPMV+xDJ8+r9/h6D6rmG+cNjf7WQt3C+uuvVzz5Bfx4r/i98lXzisOd/6fJZ7re+Nq7P14XjeLKjReNa8VgfyucdxHWeVM41xR727LrfWuPQHurtIV+vtOvQaofsG5FYfwTGyWG5bPm0N9LZbLC3Ki524Mmle1FcbKa8th/FMc1wavn7DWa9YGfj2f3g+3XUN/cdeg4DebKXwGE5tP9zmRKgbGgtFuRt31BKU1VyTyYRso+a1e39/73yOi/LjCml1tcO91fzm+HGTtbXDumHnZje/FdEX8HWcL2/fOtwa29eDm0YDTILfG1pxy8a3b0ws2AfhNY39CHEYdc2efbTDC7mqo86HfsLh8ZLfvyfMJnDQH+AlGuilkc6H22sgpz93n7mzTaJt7fc/2rRUw0s8355pfYnt/uyFAMxmHlnScD8uJ8C3v+Ui+bB1Y3aGJbN1oLS8H4DycLgduDnfX5c+uZet1+bKbCRrabfr4wlzNE3PVF8tx7MIb4t31FVOwBzcXPzbjnG4qtJavLnRtcSMO1nuf2cTwGR/c9XS1OJV34KL8J1bOg7PmUPOqnM9OPlenq7vLV8Ve/XTjdH2rhfD9xsbY3TQRG+d675x77ymkp56ILju++fa3v11q/ou9/t9/wR65/698eOT+ff79zb/5N99Fr0SrgEmQA6cEL3Ar/BB/xWuT50louR6QWxCJ1VfkJUm3mBbBSzbI8aeRpLVUNLBDQhIajre4lFiQav2DeF2DgDsvwtsC27G3kNQnirVzluB2XESLwBBdC11F0Rbmikw2rki4sT7Lby28xkOMxUGbgSVSPhVj17Nli/sTEXfuipfFYmPbz8xZf3m9mDI+8VlsOrdCQtw6R9fU9Rurx1zXRkNhqq+La+tU9FqUndcCWZ8Wd8UurLsednu8QpQPtqjKE/Nv8d61d54nbHU9XffTuOwjvH03tpseT429cZerltP2btGKA4JVTuHoNpk3pl+37x1McZEX/OQv0Wwt3axoXVis10/lvM2PxWxxvTz2lNOfFeeO9eRj/LtYaEP0Kt5869F7v4Nwjbx4+X0DOa05eMKb+qWRaHPdxmCFcOPU86zDCU9uAAAgAElEQVR3a8zNbVPIndInrjBPx2ltKB+2Edmm/cnvxRib2eXpk/MjXItBBXsfo4apcoM7WffZCdyLTzVJBfwdN68NMXfibxxPtXT8NmPWiAf6dIax3Ynfx24337bOwtCd5w4iXYav1RT+aszvNdzd2Bo1NaFP+xinMSkv45XGuFjeJo9fbKqwqxxwc93xcmVrH57X1MAurr3jd2xtWkzYNKq/t9YU03febaD4XQz+N181W2vVck5js5qj76uRnjinedTXy4m9UYS71ZnFmjg3F+TNnesHFsv5Pmdj7W5zWlx4LcefOAE2yyVtlKuX+tUE/UE3jWDhxmTT1p2nOtR8ql5pnYaRjgtbNs9aV+CbZqpOWY5uDjQXN8e60VGs8NFxzYeG/lXG/OU4/tE19AVbRTdAS55NhoqRnttmcMmkTYrEQ+TGlwwlY4lWUQvwhJPrzIk4n5LauS1cknYFZe28se9axbVjS8bOX1JVAJa4K6orgkvaT0TDzxWiFRwKPZsrxOvrFiNrqK2uR7r80diaF4HdOSV9RV9MOtYSHJ9tod0i2RQlqupvWFmRSizsup2HOLcAWZPjtac+bqGvj3ZdrhcLOG6BcU1zyvz8Wxx0rRV4/O1Yi7XYdV3Ni+Z2/dxY3lr42zhbqBZ/4su2Cgx4r8ismOjGWvNkfc8f5QJ8gz86hzgWk20I6iPX9Rgx6AfTijH5WJ5Zn99nxR+O7ePZxUQFjfV0DedTv75NxFcoLD83b8Uazl7FxDXFc9e9fFeBV0zwy+J2YwGb/OD9zl/+aO6xZ0VRa9PavDl3ovdi7NfwNfaaOp9rpHbDruM55+bvXVWxqVDFrxuTbgTA9+ITthbjTzzY9ZfHy6mtFbWRH++6xXK5jp29C3/rv/fuuN85h2HNtdrbTUj52drTY2zWFMpDusb4Ngt657JY62u5wQeHBbi+6/tL9+XXjcmNqQHDHfBw17mjb8NBbnQcnEcvNW+3kXDu+Re3bH3sOpuLG+NqsYuZz/FL1725pgmCxeak6zqemNn46ibZ+bs1AK5cc+dqxNSp8kFxIx4ex77zbRy0/lRzdW1sf9JR8qj1pDm/Ncr6m3OtmdUrvdaTVda619T25oDzD8uwUV+2bt0YfYoBZqoBqgmWT9V8WMGPtXnzBsfJM5tu6k/rQDmodrcmNEaOP+ERtqrLWjef6jnb72/zxrrvetxYHXfnwqNr6xP5Ky+rHz409Lzxl/fvR/ujeBKsBQMxNhnuNXJFEADv/CbYJptH454Ee8Ph85KbhGYDUkQ+EpyAeSrKbG6yrkho0rbo3euSrGIhQUs8ElDSel8CkbCbuEsaFYWETklvi1VtrP0t8kitPkeGG0exKOmxEW74fv27IqnxVFwbt8aypPVUYCpMFI760nr4Hh5a2CoIukO8BaBj8V39ibAVWL56VTyKA7h52qG2IVJ7irMKCTYap431FiXjFmvFQuOq0OxazCeObOldoaXYrgOuCO7F4o4vl+64TYDNlV5jvBZe8VlMF5f1+XLfCuri7sbwyPtyZPPWNcWAz5cn5Ebv2uOhNiodE/9pVJ42hZ7yfnkPftoolCNujN498dlyTmvAUywcq1gpP1W0bt1ojBurJ+5YH22dWsH9NB5B60cSNfCe0vC1h8PBnatZu/XYhDEGPxWL5uTz5hx7fS2DgG+et47XV8t95YhyyB3HXZobfhOf5UZ10BxqvDzq+sRFM9bYXjNcHtXw37l+Y4ANjVXXqUmXG3JBA9O73vJjN8fKM+U0cSO+z97zlebbOFsT5YX8Ett9sufmsgl3Y3a84nnzi403HkzgkdYEPlE3cR5+aAPS+eBAfMWVThB/6y4H0yKu3UZHXS/uW583H6zRhqU5i9HizkbZ8klzv5/1OL/C3GrBzQt5wyb+lq/WXt2w/ml96WetFfB5n8uZbl60Hrd+WCcu6ldscVX1kNjgBGN1Pa0HtbH5WX5pft947O7x1itaojXiPr/cqK/62hrMK05iu3qluN1zy0+urx7femZOHNGauBhl5x3v+R2DLmge02PsPq741re+tVLr53//v/uCPXL/X/3wyP17nvbIvQNttAFXUUBoCIFYRWAScMGPAEoSJduKMccrPBSnCgnn+WwJ4q4/+/q4XgWPZkBSEg03TguetSE1JCop+eDe90eJnorRFjyEwp8lsKfCtsWnfi4pNF4tGneOa6wLQZSES4SNhzURAhWNd14Fm3iIbYVVr+u8cOIYsVlhJW4rmsTR2ovdEnhxx8YVA8uA7OmdtBbZnl9/dp1ibawtKne8mKkv4WKvbcyRu3mKLbhv/FsYO+42Ff1s/VIsVbxZi3lXrIhRhe3N6zx+Wx+9J62PPnonoNenxnuKwXIZX8AWcW1uwr+Feu2St3d884RA8fd8QYSa23oXS3iu/m5Oyz/NPd81x7zWuNS3XVPxUsws18BFc7Hn+xGm+qS42xrQGO3GCf80vs3r4oKP6jPcXLxsji8GW4P2+o1DcYD/T9z6/QMN2v4lgK3Ld6PLq/yyvL38DgPNV/xULN9cK/Jbs+RqhWIx4biGqDgSh4vffr7+9P7O1TDe2Hi8d/LbBNw57njfdWoCjBjPX3G98TTDhH//9kfunnJj8X5z124536dfNBf8cuM+3cW8z/2gpidv+OJsNub9bY1v7rVGtiEX6/5ivNy4v60l5RHzu9NufDUSpujD5ma5v3HHBeUlfm0ONb80jVuH2HFj3tqs884vPjpn9Wpjd/Px6/KZ47dOj56LtRysvY7B0OZyN7nuOnxMr6wGuXPKm60r5qgdrhcXPCw+jvO3sb1nj6/hqFPl4BsLbvjxabOe72hBthn7SYuKkVrmHPMZC57pdDbxl5iwz/q2ltSG8nz5tfmLM8QR1m9t7UuMhU9XN8EZu40rTvc5butcm1vwVY7E8bep87n8KN7/9gvW0P/XPjT077XO3aEHRuCv+GlxR7bdLZMIFe+KsybDOSU7Y7UwIDxgVURdJ9EqoM8WBH9jejTt5rSjXNKQIApYE9l5JfAWlpKGwiGB2e4HVPwgleLB9vqzDZHr1/f1XePU5q/khUia8E+ibQtmi1/Jxzj9/GxqA9ZiKWawpAi1MNVefmFP8eCaG1OM62c4Y09jUqz0NR9a4zYK7xPjo4/ePUIpfuZwXWO3/m9z0eLbgrzibOO2fkT2ClLnrMh98kEFfjHO110LezvOFjs+KR67TrmnMLUI37H1Q8cnQJ5ESzF4NlQMPQmW5oD4Nf/kxeLdOevXXotHNs9gbXnR/O7oEvp8yCfF4xZz5xI7fFBeLdZtMDqfrc2xxT8c+lu+LDZqG3FTH9c2x4nY9ZG1L0c23k9+XvzK3Y1x3y8XNN/XL9bYGO2x8sLF1J16Db4nNfode76xwaNRxYHqJtuWv+/zFX3dHGBjRfeNUU65c+TiNllyv3nqO8XGuTzto853/I71PPytJhqXVnBn0Dy4Dcdb4x2/czVYNgG6EXTneCz/rtfoyYE28G1qi0W8pjFXczRJZ0MbIO/Fw1itzWKBgzXwt7b7ccXzW2271/6pSf7lL3xXDLcBv3XBlNjDVjdM4Lx1E9ZuLa3V5ZbybTF4a/DkRPmDRtjNd1y9vm9dqd9gVR7emnrH3YbBcsRyVJshc91fXAw3W7N7bmNgra1p5b2zp40qLN4Y/lnBixd/G3u1wTVqzaubAybY5isUhym+Ofv4pjGvX+RCubtavpxoXnqvfI2r5eFuWHQjyGfl/adjeIAPz8ZdTzm/GrJc07mtQayLRWuwfnFxnB5gj7GM72+vb81jq2beeDBztrRngcNqNhtZ91nr+b2/H7/95je/WZf8xV5/aOj/Yn77Bbjq3XfoESV7gJzYA6zuIEnqig8J1aR7VTyMicRKygBcoV2SrajqXaqz98ivQvyJyJBXG8IluRIzv0gidpXcEeNuejinu/dt3lqEzNm/T7FpM2d8BIZkS5ZiVOHWNYlzCxQflXR8Xtxu/Et2CnnP73i1QVPAlgoLn8EcQuS7FqOSH1+IbXGza+jaiFbYKR5b7FoMSsoVHorQNgUV111zfbJChv2LmQrhCqquv2Lss2LfPFs+KMb6mXmaMy2uGnpjG0ejUi55aqJbCK1v+WCP87e/fPlUCIsfc7WZ6bqNV9G+Obq4K04Ie80fgV+s1fbyV0VTY4g7m78EvcareeH1jQFLK4afcr1zNn8qQMujFXXFO98VN41nMSw2jVvt3zi3dq1Pa5u1dx0bx8a94sm49RH78V+b+23q+aLnWucTvq2p/H0x5/f7XEPPDte4i9S190evbhz21CeaMcfa2OHmzaXi/BqMNhbG6Trv/DbX9/7w2jrbmDheQVx83+vb0DeXR+lbSyrOfU1k60MbaPbd2CeYjbU55JodS4z3hxJvXW3ei1WNH80g7psj+POu5RO4qz3qsDrRnLrzuuHaeD9hcXNW/TeOGgCf/Cd/ypvshtHNydp517HTGtknJtsgsRUul8fZXj92fdUX5qrmE7NqPGP1BoRY39/y8OJvm2sbWq5z7dZR69DssUcuPNWnJ/67Y7hA/rv25ugmwlONk7/1p3HYbk0d31jVstVcxUzrFK1df7RGlfOKPzzCB1vr1WR4gy865a7vhlLrwNZum4Hli27s7GaOGMBW9ZCa3joAG/f3ep/PpaH/33zB7tD/1z/coX+P+9/93d99F72SnQQB5Aq2TTRFouR/47VZBs4mXklcYS/5L2lJasTSIlfhsP8Wbcm84q1EYy5z2Gkjvu8v8qi4apPEV0tObUIRyBZihNJr+ec+I3LEqBsrWyCtscRivhJBBVtJQRFtYbPmEp/CXQG5wn59Uvu9rrivQF2fKDSK4+ILeSPuFpyKrJJ5cd5CUR+08J19SLXFl88reus/haGiYIvjK7v5afPL+fzUucWzOdT8rm9cL48rGoul5Qixktst2FtwNlbNm20mKqKKrcZnhSZfVrjUb3v+ngfL5anm1RbpHW9jVJ7ZYt8cP7u3sXd+bWx+Or4ipuKjHFXO2RiKfUXbxvPJnl1fhXc/28ah/AAjfN/3XSMOJgSLD7aujRu7ze3lRvxQP+8aFwPmbo4Yxzovtu7Uu3PvTn1jT4iXM1rf4Kv50LrmtQ2U+0vkG4f/iNE+wlq+a70qzhePhGj5dLGJ/5+0BVy2pvA/35qjcdG4auRPxJr3PutvteDop3wsFveulw0yGwTuoC8Hi9etwV1evlS/xV29ZWN//f6uKb7rG+NZY+vlHbOO1lrn9G4fW62Vrrj3fNr10Dx3DK7Kj+W8bsg6v3eVt5YX53zanC23LX/CtToMG7Bi/mJabdr8bg6pSeyg98qZW49wlxxYXba1lB/gyz8D2Tmtr/a/4it8Ay/dIGDLE2+JHb/ID9wAj8UhX8E5Ti3+tp4077x+4vnlMrG4a8xXW8q9xUd5xnU+r729vk+PyI196oU2quZZDDuHT63Tk7p9QmY3u1p/5HTXgjturI5/NtiQveuOU/7gD/7gye0/37F/+QvW0P83PjT073P4GvoVhyUxza0CtQThPdJHrG00JOwS6NMOZHesSvJtAtgnaUoqvSuMaFsEEQMybkExnjXzS+0sSbeoSa7aZuyuv8KIfRWc7EIud/4+MrRkWoIqOTuObNr48IM1KGDbaDrPGhBKCw5CWvHRcxEVP7mm5G2Oso/riIZ7T2Bt0XMdH2+szFmCro82Nnt+hU1FivGKl9qyd6jFeNfe2FU8FD8dly/5qP5rrrVgtBB1fY3Vnt9x4YXvraGbTrX9Scw1PnxqHNgWl9r4FJ+KjxbB5uZdJ0aLrfrJnGeLhodQLu/J6/KmXN5CX1+0CbKuO19z18dx4Z29/NgGSKF/4qH68VXO8ou1Vfh2vctPjUP92TUt/rZBLX7qxxX2bVI7fl+zr+OUE+uL5crGslxX7uan5RfnPPFv19v4+u40fj+Rdp/3SY271rqb++W72uK7+c7VpGl6mhdsMUf5D/fDsuZCc1Actb5v8+N8DXU37YjZzrtY5e829JrO/vNyGqO73ka+fIWP5lFr0H3eRr7j90fyGuOtJ2Ig1uJ48egTEze2H8xTu3w9gE1tUPlfnhm/vsMzxcRybcdxvjvHd26fhqCbYKB8vL4Ub/xTjqrWuutgoNfgbHhiW9dLc8FJMdjcMHe/1gHbcF9ee8Ka8Vr3tqar2fe3G9TW24bNMeuEG2PWnmKqPNwbXuo8HxaTxYFawmfLYcXKfcanHWPvAhdT1WDlvGrzpzq1efNqnOoy3EPb3xiXQ2K0sapPq3OLgdrB/muC5dXNdRuurdPtR4xbHmwNdRz+Vktv3TzMNlbFDS7nq9ULrcly5TbRPjT0VSR/+V6/e+TeshWkA88RVO8sPgmMglnilShWSDZhFakSRsl2E1dxkqAKoXEaupJKRd6Sr7EQnc9baJYwEXuFYEUXkjRvz+ta2VuxVaJu87gNPeFZn3eeFTGIZIuHAlEiUoT4VTy748tf3eiogG9hqo0t/M5fAb/+fiLPkmz9vOdW9BYHN/dTc/4k3irmu6lFOLawwUZ91+tbhCoQdt5io69L4lsciqMtoM0Z/l381XfW9HRdG5UKTY+HtvB8Ft6LlxZg2K5f6zfXFSfliiccPvm3XLM+uXX1zgC8sWl9tUKhvi0+dxzj8aNc0XS14SCaNB7LQ/WX9bYhqnAo9pZ/4Ko5XAwvBp9KZv29vti4LT83luWZCjtjvuK/zbPN0daOYn35qesoh7buwesr7uh6zt7esW+cL9bi7bw26tv8tHEiwosnvumaCM3WTDjX3BkX3u764sjn6oHz4EjOe3/ndaOgjd02/nx5Y6h5NIgmW0OvUcTDxe3i497je/Y6Xz75Prxxl4NhcfHcWHms3jrO5rPXd+J7N5Af5KJNj9ZDmFoclmNX/6jX4tb4dA56ynn82HwsF9847jbeutRQjWxx47obC3aqMfCrGMtHMYHTYkrzs3Vc41dtScMUT3fssM4/W5dbV+gnNlcr3Hl7w+eOXZzPbvaIUevIrvOJw8Vjf9TQphDNtTVHnFd7iHN9Yu24nK3lB76y8eSfspMfYiMvWk+7iVPero3yqBhv/Pmm+K4ONlY1hrV2ntax1r17rccRlzumoW9ds0bnlSPYXzu6abp4LU/5jQw8CHd8Vi5YHi8/89F3vvOdz+dH8T7coX+SNV+IYx/9rb/1t979O/QtLJLZ99GR967ogHRgbHFqoWjxQ3YVaS0mriux7rxIm3AxFnATRGcPAbCC6pKGYJBcN56xENUWUf6RoNs8Oo4sW3T7WXdyS8rmrZ+M8bTRwU/Ov3MIp90B3eaF//xt4SJ+6luiZ3GCeHoHusW8Y5XIvN4iU58jM+P5rAXFOfVTfb2C6AkLd2yf6uDbxQKfFLews7lRO1pInjBX4cTGJxvaTO34a2sL4YpYNpujsem4xoQTgnB9XBEvJmztXYAnRtwc3ni3IO715YrGoTvjr/Ktgs61natr7CZdxVDnFLfidkXBxq/5tHzRu0bHa73jVyF213Xcztk8q7DpGuCk+Fne2Sa+fLI5Vnw3n5/yo35/ioFjK3R6vDhvznQ9T7mkVjQXnLfNc/Pgyb+9o9M41jdtODTvBLT4uku/78Xr/rZBbqNR7MLg3t1hW5uM1qAb3+Om9Su+44dt0mGwgtva/cI1v2kczzZ+awMg19QU3Exn9JH68pbx7zx+9fQDf6hjGm1j4S/jOb/1pX7CgzZnNjfvu/Z7R17smhPwpgFQD9V02HzaZGBrr3Wsd5DF7sbsUyBi1kakMdKY1sbF/lPdahNizXuedbJBfamPt47wG26HI3Yuf7B17W9um3fzvX6ApfXN1iUxYqdc2Rth5uyaW0fM03WKZ5+CK28ba/PS8bPpzrfxd+u1KcM/rt1m1LrYU/1VH59tfpujmziNNZ+0VrZ+Vd/fcTdQHLd+eFpdW+yVqzpHea120rJs23rYjZTe6ORbNrmO7cZtDpQLattdQ8evhun8d317HVz6J3/yJ29//+///S21P//7//UX7JH7/+aHR+4F+aPf//3ffxe9EhEwKngHuhZFCdbmuMKoDWKTt3MgRARRAi/BScAWh01c4Ee+N7bvqBXN1nF/CQdF0KZECdg6rHcfg+96nkj5SSDcWCXmFqK+rlhBGhUDLQiICXkQciU+cTBuybiNhTEQPZIhrPiwYvJJFLi+45mnfmlRt6bGt0Xpzq1YaVHdWNR/S9Ithh2zWBOLbcJWaLRIEWJdu3E2f8SUH9sU1ycbt8avn61dN6/1+Ns53hPAn/3zb43hnb9YU5jNA1srYNi0IrkFsjnZWCw2m698apynYg4PxVxxu2PsGle8lXM2DrBcbNXn93obvRWOi9nlqo5NkK1QqF+N13U9cQbbGqOur3nFJuc2hxuD5asnW1pnnlRG52VPcbqfbx5vrtW/OBGX+7EiMYaNCrOKKrWufiq/mmvr2JMfdh1EtDu86swd9z3b8nU3OAg9PIKD+shucX9z946+NTSv64seF7+9Q4kvKpC3duI059wcbSw0aBp3zXd1RRv/4lLeabTl//3VvBPh12i767gYfKoT5hcjj9M3D++cG/80x92N740QedE6YsyO7WkMOOs5/L616I5bMxzAMy7rXcjqF2tXT58aSBs//Fk+K680V8/GrfkelS4OYXCfDKnWUputvw1puUv8N55sWT5rjlY7FVN4tTWB/ztuc2WbZPWL3d3cvuuqA8s11mv9h6u7c9z420Ta3IMbc4sTnPDb3h3mIzisFmrdKueZg70w2M0NuoFvbfDVr3LEZlzzwvrkRWPQ2o7XWmNav13H5qdY3hzd0NwcLOZaB5uz1omPG4db+60Hf2rE67/mDp7vRsbWOO9v7M/tn637X33BGvr/1oeGHu7+kV+5B6hXpPUkAhGVoo3kKgYK7BXHJSFJ6Jza03ErIBVXn18ieIQOUTXRS5gIrxsLTaoWCaTLRsUHWd65u5t+57huRU1J3Hp79wTp1L8til73DnNtIZqc1+KzxMefjRNSWoJ2TgmckOQ7Mb1x4WBx4hxYY2+LSYUD/9p8MW4FhUJsfStmEXFx1WOuX4FfjCpq75Poz5pi8SUwKhy22N05/NtYdC1PzYA5G697jfzlZ22wpl1bfeu6itqeLyaHtf0ndCqYijk2Nod2TRtDn3fMVzZ1rUTTNia7AVRb+tp8cCwmsFFfbNy38PucWHz6/LMw/oQBOQe3Ggzr7jWvbC92mh9i9sTt5c8nzuhcP0vsF7fLy6/mq89bG4qNzVHcw9fGuPfbHJSv5E55++YhOJ98vY0BXzzhrTnAxjaMja0mzFNzeKPc0carOHG8OYWHWuN83twRF4L6zjGexgXf8UfrRGtkcXfnuB7eNPGa+torLmoh7hXTm5svXOd76pf7r74PX6y0RtUXmg7N0/3+AdzceTYHbD6Yz+aBWDXX2rTUhjbbaw8/tyaVu/0YWv0mbnetpr65VQzXf43F5kv5bLndeGyH19VDcgufqv3lEX5vs+o6/FzNc2Ms1uvbp/yHz/LPcsnmbjF4158NNzb/P+m1Pjovfho0a6DZWsfF6mkTC3+Vs8qrzZFymTWriY2huHWjc7nd+W1E5V/92I09sdzac+dczGiJrbOtx9WUd16frGGTsYpD/m3cjNuvjWztvzGfnojDVx2veqGcWX7evHHe2Szf6LfmMnx1XHizbpyj5/kH/+AfPJWcn+/Yh4b+5/PXL9DZH92P4hEfK8zbHAKVpmzJAFltMe77FhTXI5KSmsKu+CF2BVKBUwwqvPh278y1qLpuxXuLTZPos8QywiKkuiNujSW1FfkrohQma0TOfLI2ss1dh5K9aysE6oeuqxhok/VUuK21NhY7YtDPO07X3GJb37RAGA/p905B59q8gq0WamRsDa+ESYul17XJZs5+1sIE0441luLIFxVxzpc7FW8V4m3CW8jEW5Fosa/vm7O9e/BZPl2/bH7DUc9bTmhxfxJRK06KrWK2NvNLG5DlmGJ/bYKHxZ3zWsTrH7Y1x8y7myvFSseoLbv29W/HwCuagQqfVzWmeF/MdO2ERrG36+5n9TVfPa2l5xXfTxj5aZ9vPen74mqPL57KCfxbjqufyldeV+itTz8L+80VY+Fvf3u3ntjrZ+bbjR2b3Jtf5qkPtgbhH/URN8F4+QynqbfNg4rvO15MuUtVDtvc2zpUzmzDaNwbU5Pdpnrjj7uffHNzHG/233Pv5k+b936fH67bpN343WhtPb7XNxbhL3fvGj5snatf1VXY6hMXcHvHaIanJy2LF3OeTZo9TefOK0ZsuDk0eP2KQ5tbemvrcONdLsHh5fK7tne63Uldn7b+ltNhh12to+X45n+50jxshqH+yGB5gF+6UQOHMFS/Nwdd2/Vr7K2pmvc+a2Pc/JQnuKY16Y7tHWn8IKb1DbtaR2vP0xzNgY5VvKsrzUu+Wr6ir2HbnH1yRm7Bc2O3GqD5dmPBWPPSXMb1/v52I4n9uzY2tvYtxq0XX9A2Pc/NlG4EFM/3VZ9vfetbr0r/z378f/kFu0P/3/5wh/69NruGvuBZIdTd2+6KGqCiS3Ks0HsSsiVzCfC0U7znSaA27E0+BajkskKVQGkyuq4NlkJEOLdIWSNiJQT2DoS1O4+vK6j40jmIwV9rQeolDOM0NhWdW+BKKu9B8Gd3mJvx9eMWuYrdjrG+Y3cLV/28xKfYFD8l+9pkHV1fceZceF68PmHyqcg/2bKYbJGHEYUMxlpIek4LFvKuH8xfvFgTIbt4cE0FAT91jRU8m9td9wrfVz5v4bSuFrPllvqx8Vkh9bR21/pM/sFgi7BzbtwVycV28fvEb69yYv3Twv9Z8St3suMV3opj/qkIENf9W/90jnLLU96sCKk/yxNtuorx5ZmutWPvNctB66N+/ur15vyTD9af5bHFac/tZ8XLYrbvd/6nNVwBtQUAACAASURBVJevKmbVNo3B/ksI4n1jtvkX0232Wq9WLC/2uoanvGFzG3Xc5to2+sWQ2vqqBpU/1Y+b516rg737bp7a+eT3O2Zu67Xxyn+aeXO1idfwts53Dda/sbCBsThpTuLjNjZPuCp+2G5dxoMbmxw3jnrgs2J5+UCs+Lx8a6zmH1xpSHBg9U7XWl48u/yo3J0Dl+ogv7Re4fsbx93WcjmOYbe1b25b9xPvtFkyjjm25t5x9hqzuWddapAa2nldp0HvZpC7ta3tNu3kYe+8m+/sFMsn7NlUKibM0Xw1R/1Q3Fffdm2N2dP81QnGu7FgbLWs3O+a2P7qBmRriDxZfua7+2qDOXtDpLGBreogfoYP/ucveWT+/oVJPrzxxRtu7y9cwFq57o7d130+l4b+f/EFa+j/Ox8a+ve5+Du/8zvvG3oEUZJpQilKJXfFtgUB0J8SWyIBcQVhxYlrS4AHeN/xcUcaYWictljXlibijVVCbDFAzJcwbEIyK1jqH0nXuw9NbMnJv72253Xt/MtviKEFRYJXkJVgnoqV8TpOr19xxz/iXDHY9XiNeBUC8e64YrfE2eLReVfoNBZd4+LTZyX2Eq/XCgLMGafE3YJWDCNoNoknkhb7LQbFQH3UcYjbNhA3/t556a5986zCiG/Na8w7R1GDufVp7Wtcn3KjhXzX4rONBxzzsc8Jc39fHe+4xQa7b9wW1uWintf1iVlxBTPlrNpt7M3JzrF+2Zyz3mJu51jfLJYr+DveUyyf4lGfExDW9iRK14fNPeMvh66v+L72OGd98fR+cfsKx8uLFftP/NDz6/cnvy1PPOXUK38Xe+aBs/vbBrT8rT66k4+DilHnEMFd51N82qQ0TmwUS9gwXnOm9azcXg5aPVChr6G+74jiqdYXdWHjg0/Km53Ta48ZL2fthkFt3/UuN+0TE0+ctvnPd10Pn4t7c/DObxPjs+V2daKcBY/WvHleDVTbq9fErE1886I5YLwn7m7cdgOheuOutV41547ZNKj2g79yvM+XV5v3Xm89LD6LEzl2x9jhGHu3btQXzZPmzlODXd69+fqvYKhtyx333r8QsLXo3pdXaJTVVZ+lf+CoGq5+WF/JydaOrWHsuOM0zZ1v49AYrXXWslqy2sc81ldObp6xuU838J0cg8v621x6Ef0ArG4tND+c9H3zgB/M2fP0GjfX8eOHhv6nVf//YH/+0TX0kkuD+5TABdETAWoGuEvBbdJJkJJ03dtElqAIG8D3EZcWtbNLspbcJRpivfca+pKtYnXHesdyxRvbttAt4ZY4SmxLugiKj9f/9T1/tSgtRMXnaXe9ZL2EXsJfwl0Bp+A4T2HoeV2/z1vMEBUSrkhacdbCVyJe31lDC/kW8IqK+vNpc0MhKZnC9KtYmFth3/N9/lR8xa6xMA4/8SuhKwfgt4X5CTvm7aaMda6t9S8/7vp2s4JfullQnHScvrau5hV7NobloG6K9NqNWfOqIr9YX9w5j0gpduR059/82vFerbfnNT7Ws59vfrJhOad3L+4cjUaFubE3d4qF5py5tqlqbjduT/xUroSxzr/rlf/Ni5/l9a5tbdnP4eopD17xbMfo9a/m2rU1xvz8ZAfsPDWluNQjwM3tNgfq3uFgm071ExfU573TXt5b22v3T+PZNqPmMjduu3lt3vcud/P/iV8da43jI3nbRv7m1fje3Ps4vfHaSMJw87+cII+fahLM0ymtn3irPFv9gIvajFXjOLfzaobKP67feFa7FQPlpWKwNcvxO/d8hadaR/mwmqC+utfW2Hwol8FqfVTuL78Uh9V4zuETzSNfiYMYdcP8xll9w9ZysbX6QTRzideT5ql/yi2NZ33XnGMz+9oEy4WNY7nCnWHzssU4av19vrh/imE1FTvr3+YVfdNaU39tzWhO3Lp3c6tPLBhnsdo6Wn3QXsi6yj/WX8zR2+Xp+1weiB/c3HHxx8X836+UrM3lnWLwwx36n6Xi/gf7nHc/ildQV5zv0gukAvped+dYEQBwiQa0Pq+oRjbGLTm0GCFVtjjvQN/vWN01Jd0l/punP2ZSYrnXu6upgDiPOOiueG0uoS6ZtEiV/BFQSdm5xq6AanFyvAW1PqptK/qfBEDnq2ByreZAoV5yJ1hgqOJBMbtj3b18Km4tVi0iMMvPFUhdd+PVQrEikA/qC+Ps5lRtKoYrIlcklfhbpBF+11Gb+dvazVfR3RyoYJMDryjMOmAb7ja3CZpisSKpBWdteSrCjUNxsw0hnzU2uGNxZd2Lgx5fYceO8l9xa97P4sSncxqzzll8PPFRcfXk08ax19eH/POECbZq6lZsNb5PWN5cqj1i17+9U7P59io/xILf+nf5bP3x9P5pnM0H53xWnvy0c15d+9OO77iN+3Lf+qzYbmyf4uqYR8EJ1or58hLOY0M3tNRgPEFMl09a88z9qjZd82zDQANfPbFY7NivfGQuc7ubuVxy8/RH9Hbjjh04sk8/wOPZ7N9ob/3gz222ndNa2vpoM6NPEOLm5v2Nc+eeTTja59bfx9GLxY0V3miTAZvNyeKMrtOE4I/7e/PySX26HKyOqYPl362TNEdzpNxd3/CtY3cNe6vNujkCV2zqGPLGODeua/sDauU8dWNreMft663x7Pks/VGeh4HO69rigl93g2RrUvP1xtZkPtX+ctGNX79alxwyFtvaH1jDE0cXm60nN+5xiN9wEBv/ugId1Nysj+CpmtLmgrHkWtfChuoWfijn3fyHHxxH9/LDzWFt97f5ZLw7pzqkdc2190Pg3/zmN39ayfnpn//Pv2CP3P93Pzxy/14b3L9DX6EE1CWaklhJBgm3YJVAFcPeFWjyFJQKluRuMSkptfAhf6TWa1uEjFWSkURtkG48xXGFpTVWLNVv3R3ku1trH4nh9DaBGtomN6Iooa7tiKX+Fo8n4VtiKLF0PbvmLfpPhf2u71cxKjorVo1lTcZqQ09UtKhXsFWk8THi7T8ZAw/1TdeyhepJKBvjlS07NvwSNSueHG+uiIlCY64KFte1cCP2FvoWuHvd4tz11i7jPIkoRYf46XqLr6fC2/U8ndtYsLu8UAH0Khf4g531WXG0hX9x0E2kck7nLWY7T8cuj3T+Xetn+cNnzQmx3HU85VbtL0/23L4mkCtWYeLJ7rVFnAmK8vFyENw3tisC17ewVSyv/7qe2tccWGw0tzv2Xr/Y7ufmlZ/lqdotbk92Pl3zNOfTseWIchi89hjxDhdtbjTorRHshcWtBZuX97kxe667U+J/tULDirP36T61odyAh9YX/F8BDc+tbXeeRu3ms3HQX9xvTN0ccM3NKzeeckv+8yFu3masXOy1Jxetd2uJ93C7TeD6Cf+oza43n/icbeXqcrC8oDsWB/V37a4P4epJH4pna1n923p5Y+Kq6o02XdVPbGhj1A2se33ruoZv83hrwJ1Hv7Zew8Ud87sW/cpa8/7muf/g8l7fuHx7Y/jn3KypeD+bNKVwVt5qHedz17CznNd1yNseg4tyGwzRenCz8a5O/u53v/v2a7/2a+8xJkbNQ35xHft7868Y7Qbbch7euPP5d7Vpua61n1/lOf+zCwad1zj4JwB7zn1us02smof1Gzvu82J64wT78ti8cvM73/nO2x/+4R/+rCXk9Xn/sy9YQ//f+9DQv8+Fu0Ov2EkEyd+/C+jurrWBNTDAt6FFaApOC7cx7rrdBScAWrgk3hbcu36TogkjaZosT8iWNLVxyayisUW+x9uI8zMCPj8sAZeoERlyeBI6zt/18HFJbwv2FvgSD//2b4Wq+RSnYqXX7PqtyVqsv8Jn17TzPpFei/MW6eKG3d1Icf76vgK3BVp869tea7wn39+xjWMxgPR3js1JxbZFaTHQ5qkFy1rgUNGqEN9i0rHYxob6e3O0ub5jblyKv8VNhXBtaTzrs8ajnNQ1Nkcas/LZU44Uj7AOkxUATyKKjSvSy0H8uvPU9s0JvizmHGsD8Aqb+IvA6/vm+s6z73f8rnPzTIy3fvy0/Onan/Ku1796LQ47l/xs7J5ycWPz0/zQ+O54G7M99wkHT3Zv7nXcNvDEchtwDT+M9Vo50L8VxnylvuFyDY4N5KfNs12rMV75aNfYJw52DbChgb8a0WbiVY2Uy3Avp9ef5b9+39Z55QJ5UP/e/DdXvwu9nNpaWN1QrlRT33HRV7729snVmD/9wdunX/+Vt49+/KO3tx/94J1JbULqX3EtX3TNzf/G+l5XJ3WNbYJXvxmj57eBWp1y7309YhsssRLjGxvO7jWs93vNxt9HqF2LA+FDTOpn3NXNUDx2f6t/ve/1HsFv7fS5O+F0Aj8bk/3sbfzqD77qpszWFnncMapPmp9stU4aqphofrIXvjXZ/W0KcbXRZ+Pljpfb5bY1Vz8Wt30NE8tlcsHGhWv4uVzePKivFvetc3JLvhbPN6cnV9afd56nfVYj3nX3z2Z66mDrzZ3/uT1y/6Ghf1WCf+GPf/Q3/sbfeLcdUwDZlWQ9si0h3fl2QJsQJahLZMVdsmwDtyKvRRkhdIwmZ4mN/StI7/wmtvlu7BbhJl2bhBbY3klog1ESawG+4x7d7/nGX9HY49295QdixHniYvdWfNj81OxVFJRwCKkWpc6zQqpxfmoYujvv2jaVLVI3D7JvxlhPMVJh4twt4iU7Pm7BqhBZ/BVHxdcKMdcVjz3WYuTaFVTWonkifDqv4iAWxYi8JTzuvfyBjbWzmCvmmxct0F53Pa9Y7RWuWxRbCK2/15mncShu+KM2Njb1l9fFbkVR7aq47F0AY6/fi70bs3hvPuwa2fQkmhZjtb/rKpc0D4szObUcuecvX5XzNXwwtXgttsqTT/Vg87p48noFTn1cu1/l3NrwLj+++rW3j665+fTT93fjnvxa+8TviUeWi5bDO3Y/2zxcGxp769g8exqjvmh8ei18arLa3MNtG/Sna+sLn6vLuLsNRGt2cxV2N6eb169yvHUZJq2Fb2qTu/A2FMS1vNc44OGutbV313HnaQp6Xq9/qsFtRtYf5fLm5tZOvsZbGqGf/PI//vaTL3/17ZPv/8nb9/7Of+Htl/71/9vbV7/9b767S9q8vPfnl2oG/hXP1pzmZte3/NK4qEF0Bv3CZ0+4aIy6fg15m+ObS7zxHY3GXhqPDff+xmgzWv7hf41xede6ad/mk3g0Tny8PFncNCb3+sa0huKx+sVarL22iidfl/dWs1bnm+vOp+vv9eKuOKiWdK75O151z83pxy3vGryz83rqwXzewybssAEnFWt+e2PzaPVGNYHr75zW8eZpY2FseV6f1Kan+nfndlMJXs4nu0EA/+9q2iefvMvb5usdO79++9vf3rLx87//n37B7tD/9z/coX+vA+5H8Uqs91qiPxUBF0rAe/++mPzkJ++TwPEt1EQHUtvPKyxaJCXYCn3JtcnnOIJU1BEEEvS+xGDd/U7+NtOSSYK1yLHlxmyitzis3RUrd56NgAo9BdJcbPbozb3v9+66AbHCs6SGIBqLbih0vsbPmBXACi5Cb3O0BQX5K6JLYvWR+C87VcS/ErwVLc7p+q1bLFucGt8WhuZBBfgWi52v8SxmrK+7xjuHseGgmOe7ivUW865xjxeXzfnOX98ulrZY8TffETstQs3j5ZnisYKx9hSTxcDa0nVXbPD3q026xq0YaMzMhbO8r5gq9l5ho/5fn9fXtakiqedUBPKx63pe/drYVlAby9+7Zu9SdL719XL7zv+Ur5vPuKF/G+OO8YjdX/nVt4/+5I/fXVI/PI0hL5781bXUxs3nV3MsLp/WXvH8ChPG6bzlBZzZXLtjeKF35ytMV6Q2Z2GiTWRf12+7fnac3cXT8m/js7V4v79cP8m13n3fDQZ5IHfrmztmQ3xzvraviO4GHmw2Jp2zdQPv3LxiUn4xBu2gnsod2Gt8jCW2P/zar779ye/9J99+9Kt//e3X/q//8jvIlKOsc9e03CPfe7wb78vN9Wu1U33VX9yHS/WszRDbqnkWQxr6++6wx+g1ozDienW1uu8JR08YKOdbc+0rlhcz12R1Q/SJH7ru1vb6f/MTbm+8bk5o/Oi3J/1BkxVTrVOeENjPuznVz6qNd4PwzrM+mLXR5jOYxgGwY83FyasbP8vnbo70eLlzefvJv9YIJzaDGmO46tO78r15t3Fgy35No1y0HN+aX32Oa+4O/efyyP3/5AvW0P/THxr699j+7d/+7Xc/iidpVkhUFBbIB1Cg6i5bmwwk0YJg/Bbt/bzksiINKSB3RRHZsLfC8871SI/rl9ibPBLHOYoQAkLQ/NF/Pqxib9dVckEgLfYEzx2zAfEkulYMdke3hIpkkP/6UizEcQnDetndIrniBfkpfvB0/t6nFLYosqNFonOKabFVcn4Sx8XxCridp0W28XgSOP18i7+1FwO1bQv/FqFtplYwdXzr85ePKpp7zr6usHwq+j12r1eg1qctYHIXVtxFeGrSnwRhcbT+6RrMbx6+wwvWV6z5rLn3asNp7ej6i72O2VisPZvvi53FMJ9W9Nz47HiFjeaw8xfvT7Y451UuNd6NcZutPacc0fU0rpvHFbfLnx2jmNv83fg8rWnFUrH1FOunXKoNtfUpNmvTYllur29WeC6vLaaXoxsr3LD2rV9fNevwtDXuyZe73uYr/G09Yqu6W0F/n+ESot5fd+LKn8tZ1Rt8VD9YE4HeNWmS4KibppqZNsc3Pr3xFHfnttGztn7X+87bGs43XWt9+66x/dqvvP07/9R/8e3jf+vvvn36yU/evvKdb7x97Y+/8W5Da2uQ2r/4ZptrNI0apV5XzWW9d36/OllMedz8zul3pcu5zhcHP3pW7IipJw16TeubtS2n8+V93ib3qZ5V4+449x5Giqk2uk82wGF9Xx7uWM3r1UP3vvHCJU95ujaVs3HJcqu8bD1xrmPdMOm67tqzrXlCEy4eXedxe7ZZmzG2Vhm/9u2GRnn1Fe/wW3O5vGwDqWPZ/OgmSOPZja07bi38VdzdvOeDpxrfmu2c84MNgPt7OfKhod8K+pfr/UfX0BONBQ0gKzSSqwVqGxDECJASbwt4E6ZFUtEuYT4VYjbdZ70jjdCtRwKxS/JIghb2rm83KProzl3j1zQl7jb8iLTii9+sl7giPO4voXCvNfQl0yVq47chtyYkt41VCcr1TwTimNitYOGvxtrYFWJ3rA39q4akotv1JdjO8ySkt5ExXuO6wrPiZovYq6JWjDa+tXkbjMZ8xTThIZcUyhWdmzMtSneunICz4qvrri0rep+wUSwXw+vXYrAigSht8V5fbTw3Li2Qa2PjXsz2uPHLR43R4nbnu/fGLv/xK75wXsUrQVNubawbG/PW3tq2fGKcYn1FYj8rfzSuzcn1Z9e9NQDG2oDhsIqx3kHqGpcTvd91roDr569ybcdenz5xc2P7ZGc/X36o7T/t9XLAYvqz8L5jt7aukO44K9xhdf23MVif/CzvG6/y2OKlm8/O6xrgWxPpu7crgremnI10Q+cXszu2+cxXd7wN/PnNe801zaEWuLYNYut6/eE4X4iLNX3ta1/7c1/f8eRBbS+2N/fl2h//7f/825f++A/fvvLtf/Pt7U+///bxj3/w/vH6aqpqJuMWUzf+ahVfYbQueqqao49MN45/+jv/1NvHf+/vvn3623/77aOv/JW3X/l7/4/3T87cWndDQ5y2yWo9sYbyGz9v3Vw/Wl/jtXnzFKvNg/pIbmnanOs9/2v2+Of+8j2fim9j02PlNbG/c584d79isRzZusuXbGv94nt4v/fdCFNb1D4ap/p7eefmOV19Nl4OFHfy9c6BkfqfP/mi9bU8La5i1THYzG+tj9Ur1lCMlE86X8eEiW5O3Odigkue9JbxfYX53tvM5Nv7e775XP4d+g936H9aCf+F/fzdv0OvAHYn7YBpR0qCSPgl/AqSEunu2q2orbBxp+eu747rip8Sr2LbgluykSSu6a5yBY457m/J+9YtcUpsRKuk7m78it4WXMnKxornJUlzG6+ipU2AtYnhrsscRFELYe3p9RVMje2urcS9426sWzwUWbYpyPzvrzXDxAqZJ9JtgWN7hVb9WHJlvznaLNVec1Zo3DqeinOLFv/Wn10PnxeDZY3iaNnEo2CftfnWPFr87HgVDI35Cglr2SK219T2za/6uXa1YK6o6Xnmatz5UNwrWn0mb5r7Ytu8ZMcKSmtvvi3GK+Csu+u1rvJpc8+a1kbvrWu5obFubOur5o61tJkiQMr9ixPj9bqKH3fgNG7rqyc/b87U78s3T1V1r18s81Wx29zrmBWGi817v9jduX5a1X/Krc2xrrk54fVnxbQYZUvnLAZ2nle46Th9/cRPsHB/ce0+0bH+Vm/VKxjHbb1jbU6NEDx1jcT+1prNLb7Cpa3RXrOl+XpzNc/Xb+p449rGrXXhzjnRfo0NbN1fm/t3bjVMMXx28PEd//HbR2+fXoP46Sfvv3MrDubEgWy8v9dM7Vf11DaY6/fU75Hyr3/96+83PeTrXfPOl1/68tt3fuM/9vbV7/7h21f////223d//z/z9sPf/ttvb1/92tvH3//O26/9P/9Pb1/5/nfebTbcI8Pd5LljfSS5uV0ObC6KvTw/f5V/xFCc2AsPxYlzHKuW4sNyX3NRnGCn+bF8Xq5Vn9i/GrE23Zjnfw3wvcdlfmyuvlndVduWW+vfxUuxtuuzFtcY9+a+DbluArQmemrD+dUJlxPFKh/csSedCc9yf3nzcLl2N8b+xYHmMnyIq3UUb8v/fN9z1MTyQmMEr2dPa6/eTE+2tt0Y3/ve9z6f79D/j79gj9z/Mx8euX9fi3/rt37rU8ljd6qEjlhaACWR3dSKJK8L2Bb0iohNgN0J38Td4mhcdiOz3jFDciUapPlKMG/xR4QlxBKe4wpshdSKwi04xum11m09TW5EZBykxe/Gq88JAaLIGCvOELUnEsSq58MKgi2pVujc2DY+Om93citIenyLaucSsxLa+r0CzGcl/hbX3cmuTU/Y5182tbjxV3dxFZMViOt7OFkf9vra1jUXH81FGHnylbjtZ+vfipTmY3OXjRUqW0RXBPucwDKP4rbXtzg+5cpySUWcWK3PXcM2ebL50dyqnXik3LI+4uc+SSQf6vv6TgxgwvuKCHOWX+5YBWbX+yrnN461f1+XDzpXMdL8KOZbYzQeYlT/F3+tFYuxxcdn2b146Tpe8clTbDpnr9Oglaeat4uz1p/avc1Gbag4Xb885cMrLDi3decpzssLT3NsLsC4+G6tKh/x1eWCfwe+vLnYN1ZxXK3RugdPNx6/1eetR13XnUODNOef5mye9dynBmz5R2xuvn0s/T7TwOC82lu/FI+bXzcnf7Y5fOJFWIarzY+bp9yzNwe6SfMeNx9/+e1LH3/57Scff/Xt+7/7n3r7K//2v/L2pe//u29/+h/+/bc/+Tv/2bdPPvrS20df//jtl//u//3t6//Gv/L+R/vueo8vi+P+84Zq9p2rOcOHyx/iqyHiv821W5NNiGLT2tVYGNbYec+vjY856rvad0033IqxmHUTxRrEtBqs2GIjfGn+7pz16b336/PlgrW5GKu2aI6Xa2zItd7jP39vnJv/frW92h2PwoB4tKZ0w7u5W83oBlvzuTZ0o3/z2HvcIQerz8oH+AJOnjhcf3DXWW91e5t0MSyP0PIwwpazrXi535L4xje+8UTdP9+xDw39z+evX6CzP3pq6AscyYo4FEZEVjEm+YEa6SGgFtctRp0H6UnCCoGKYUBv0t3rkkRJTiJ2l5Ct9xk7FTTJUjFQYXE2d43iyidN2iWfLaIlxRJfRQmf1VZrqa0VN7vZsYWvvmXD/lDHCjPrLLHwe0Xerd8djzuXEDCPc9vUFQcl7wraYmcLuLWL4SuxtbEq5nYu5z4JnRZ8523D9oTjcoDPYaQ+dF7PeVqz/HRe83KbfP5rDndMdmwetsis/U9rlJe7ruZQ41NcrY31/WK2eDDXCqJdX2NcMfCUR/Vp87iYr1Dc+BA/YlLOqdBYoeazNjqv8F2RUYHGV43Pz4KpYqbx27UVB523eGzNKM+1scfl5c6nOFfcdR1r78b7ac2flYM9vz5sbjYWPd/cW6s6XxuM5ZViotzzWTm3nzUWT2tpfvXa5n79D+s+bwMpps2HO6Y2yg1i3x3n4nobASKYb9S52tdxl5tc18aia34S3jAIu22EG2u2Ge+J+4yxuLj33chaLXKfl7usQ+1Uz8s3G5PyWfPC+hxrXYdZ19483djfWl3etpFTnvjB7/wn3n7y6/+ht09//JO3r3z733r7yjf+tXeuuHG+/9d+7+3te//O25/+k/+5t1/9V/8vb1/+0z/5c42tNVr7PUp8zSfc1N+9qdTHl8WGv+FRTWr84bb8LHf3MzjoUxN47Oagc/hWnbn391pO3DUaeg1u48Ju1/HF1vL6Yjnv5jjfNT/FoONvznsPY82bxTqflfOKg60J8qE82hy5pvTG3K+13jn+yTY+pY27wXPH/Eh0OascVz6vz28N3Zgx/mrIey+XmnuHCf3GxlINrP9xxNaXcsfZY33nG2tqfT07xfqb3/xml/oXe/2hof+L+e0X4KqPfvM3f/NThARYJc6CDTH4uyJxhTFCUPxLbk3iLbol41fCxNi7M9qi3EfD2KZgIlcErEjvo9Mteuwq0ZXsWvQlcJO2ogT512clx6eCvcRbktjNkxboe13xxPcVTcWiuL59+atvP/6N33z76Nt//+3t+999/3hTz624EQv4aIOiQIqJOLXAWr/xibzibcmPH58akMamRNqiUhw+nV/8lazf++jP7orKoRb0CvOnhqqxr30tdo1x86LrFWsihd8b56c1O7Z2sIWIeLJ98fIkal3fc3tMbhXXK4SLic3F5c+O3et2zsVC17mbePXbU9PQefi/2KjYLY6bk6/86/RIugAAIABJREFUC3s9txzzhK+NMyytr4r72vvq+FMsn/y4GN0YF1vNLUKl4hhHtD5srWrsOhc7Lp4Vw09rde5ieLFY2wmtxqjjuJb4wx0eGW892jyVz08x2/nq71d5tsf5o1gqjvtIKv55qtGwhYvUrPJRbw70dUWy87fW79zL8eLV2ra5xMZy3NMmd9fXmnTjtY7RMMu/tb0Ye3pdPXTXtXnczy52Nn80NPxlbH7fWrG17aNf/qvv7pp/9P3vvH3ykx+/+9i64ZNvOkfzah/Hv896p5cffvjX/6NvP/ibf+ftox/+6O2X/9X/89vb9/7d9z/I965Gfvrp2w9/8z/+9sv/4P/1j+gK/jdv1+n3inADPlguLL7Kic3LxT9/rL7jV3G483aTtX5r40kf8TO7aj+d83RzCP7KEdbap0n4rLxyr9kiD+qn1aP1x81Xbbf8LzbWxfZy13JGc2H5z/g2ZfpEW7ncmHC4+n835J3fdfNVedF66qfFFP5frnCtxpoOaF7KEfWgn9Xv1XBqolj0Bhes9l/DutefS0P/P/yCPXL/z3545P49x/UOPcAeQJsYKwiaJC1su1O2yd1i2CKxoh3RIFLJjjSa4LUZyJEFopSkrmvzJVlKtOysWHJsfbNEWbGkSHazwLElzG2u2VOxY64lV2P2c+P7u8WxAsTrEti7mF9D/9d/5+1L3/z/vX36vT/5cwKgBcZrYoQIET9xaMOjoPExout3GAmdFrWusXhyLjwsZhcDsNIY93X9s2NahzG6kbGitmKk41R8tdA5pyS/edC8uvNL9HDUOz+fhaHGviIIxthWf7wqfovh+pxvX9nS+ZrnHWNFQH1VfNefzZWudV9v8W58Gouu49X62NV8WE4hLOF0uRK2HF+RWXxv3q69m9/FfnliY10sbz49ve88i2nnP/ms/tq8a20QE800DrEJW254FZvyan2//oU1dynF3bhi++Tb5jzuOptPhHp8uKLwVaP6io82FzcWK2KXS7qGJ5+1jm8c3zVjf/bP0+LBFfPmg3n8D/MrZp845snPcmFzdXOp/mht6ph404aPeD7xiOu2SayGsebmzOZDeXP5+a5TR/zFXc41dje6y2/rn+LgnUb4q//E2ydf/qW3L//R33v75Jd+5Z1r7vqPf/LDty9/8qP33yu+eTQK5VhzsQMW3o/z8cfvXX/nfvLr/8T9Y5FvX/7jb/2542fnTz759O3Hf+Ufe/vK9/7oH/ln3czTum+u5cl39n/88Tvbi4unWBXXGsf6mpHq6XJPG3r2mJ8G2xiwA2cVb8VVc6p6ovWmfNCGt/xRzC2XLt+9+ty6O25r79bwrrl8gZ+fap8Y4/TlusV18/gdfv6Mg9i6zW45qHOxVRyWG1sPq99dZ00dc/nY2N2guXh53/OL9Y5ZrLLpbPAUQLHDts/tR/H+pS9YQ//PfWjo3+ur3qEveRTATTZisOS+RXPJVZK3KS4pVPje8ac7vTfHfrdf4lRsVWhJgFeFTlK4/qkItFitIOELZLfz8BE7fdesu7sl2dqzxdNc/VvyZCdbkEeF6pL9EssWmAoja1+i1MT5uyJ7BWCxUHusC5ERi/6yrT4idLphwA/7d4uXQrLisGt+Knhi3Ma5BbBip2Pt66dC0iLWnLKWp5y7Y52zcSgWiKOnpnhFQ21d8f2eOD766M/9E0jN+WJ0C3PjvzF64o3Gu7Y/+e+VsFjfP4kTtjSnOkdt3Vx4Fdu9A1KsLfaXY1ckPOV6uWPt5rfOaY714zaUT3n/Ki/gqvY/+bC4ebJbPu7c9ZO5ygW3Ft9DdrxCsnfSl7tWFN3c8kdeHbcQ/61ZGz/2Nx/v/G5O1c/32fLxk4+f4loslhvknfg2d8zXY41DOaB1rg2qeton+PhEza7gxYu+04rLlyuae/WLdayIZnebvOJ9MY+DxIgOaTy2id58u2v2q2hbk17lUTebxah3FvlF7dsfoXMDwucn3PvItzHFjX+rq9754OMvv33y9qW3tx/94O3TL3/tnRvv+Fe+9Pb25Y/+ob66a9TTd9j9+q++femXfuXt4+/+0f3M3vt/HcBcvWnSBrgbFjfH03rFsdjZGtgcaS5t7bj3dBYMNV+X8+5cuCrmujnFr3BjU864dy5+MT/+kE9PGLlj5tc0NnZbn5Zb7/rFSPN3ubYNtfPaXPLx2d486F3wancY6XVbr7x/utPe+lmtz8+t43JqfUJDd95qleXIcms3WcqBuLsxW87azbWrPWyrZlVL7rP9rTF1DFb4w9j1A1ur5/nMOPco/r3+3P7Zug8NfeHyhXr97pH7Ej9QlhQUkjauSzIVQr22xbsE0OvNX3HgGHC3eCPPipQSqGsRMEGx5ztPIdrmscm8gk2iNfnWJxUezlsR1QKGqPm5dzYIjLWjvubf++vRzhaYJeDGs2KHf7vxUNJqMUKc7ONTJNZmG+GuzSXtzyr8K0orzFq8NwNbDNhbXFW0igdSr0i5OboT7Bw2d5e981SUPAn0p6L/qjg95ZPiUfzdmOvLJ6xW/KwQqMggbjYGFRLF6BbnnlcMr829rvjb3N18Uow73r62vjbaXWPjUD4Ry59lbHhZ+8qr66cnvuw5FUArTJdPXlWfzb0VSJ1vc3oxW3tv3ArGxWfF8lP9aN2o/zvOYuQJ58spxrKW1hMNEo7qZ7Wh9tYHXVPrQB+BrSjtWjau1qLG4p/WgMYUlzzlajnHnLuJ0OOLyfIgzHVu1+I571tH+0NW97kaLJe3phZrfLP5Ub5ofjmvMcDRPVbuqRhubSzPP3HS2dDGvHZo7DqnOFl3m1H4uzGeNAa/4nA3AvyzVSfcPemx/hM3a3vKcz+Qxkbjl+fe/7DYxx+/felLX3776NOfvIOCpr9YEIf6BI5/+OOfvH3p1//a2y/96R//Iz8A17rfWtq43NjGNU992Xxont01NuLKkdW61Z1ii8v40WZhfdbcbr1azKmZG6M7zy++d+PDhsTaUE1yY8GPcemxe2+MnRum69vVho2f77IXR7WjuVoO7+s7h//kSH3H/m7owFg1k7WIaXX65j68iPnWpsbibPIo/B031o6xNpf32uDTIKtnz4Z+jWk3RM1dLLnmcl18+fBs5gP6+uy4fyXic/l36D809C17X6jX7/4desnTAtNE2R3UCgHXPgnWp0YKeCuKSthEAOKqMCuRS4qSWxPJ9QhCAbzxmlzmJqgQlSjuvzG/hV9CPzV6xAUy5aunv/xhx/fO6UZEi1WvR7LsbTxKuhWqFXltbsSLeFHU2FaRsvOtEG5MKxSXNDuX2JSExbmFu3gtESPEJ4xVrLC1gnCFb+Os8Hdzorh0bhvQfi5GKwS6O724g5mKu8az+VPGMW+FS30sxo3JMlaL6eKucVgM1NaOWbvFoXYWwxUVZ2Obh11nBdmKaf6p/ebmgy3UFQG1s2NYS/2wwggO14/r8+Zb8Sn2iwHCZnOh2Cm2y5dPMVg/LJdsfL1f7NWeJ5/yR7HHF53DeevjJ+7r9cVMbXzKi44NP/e3d6bEovnZetT5nvK8XLj85H193fW1Zj7xZseDj/Vlj/vMfFun6497TQP4a931qzGa7ze+2uXuISHq/M7d/HrCeedbf4tbfXivccA2Z8tFe5dt+Y89rWHFKfwvl3rfjR2/4F9uaZPYnMYjbVju3Buv38E1Znnnxmm+a+z45VVur7Zz/nsbvvSlf/gk1ttH7x6fL69+co+5f/LJu6Vdnb4fMvv03Zn//nlsstGz2DTP1sLWVPG+c+88dbb8Ws7s8foIvsWCdiyeV7fQhedz/zzc1vkb13nF0vJ787m20DvVRsvxOOXOYaO1iZl8NN7ZdI35xcUj3/X31kh56/jThvqd42ZRdY21infr+9mx9blrvc/721U2Ysqjxrjx6WIc8sSfjW3XedfcXDYs+GW1Cx+2tvYmWevFnWuDZmtxN+/wUufcmIstPD1xO194goK/bk2fS0P/L37BHrn/5z88cv++Pvl36Bf0Baai00LY4gGEfSReslWgtCjujjUCQ1iuL0H67MaU2IREBWuJ9I5rxIgTDX2LaYVwbelumuMrMIisp6bi5m/SVsgYr8W24vKuK6k2uYlff5d8FbgW9FdFYm2qIKoQFIsWwMa0fulGwTZEKwSLNUTpnDb0K+AaM/jlj41FBWLjKz6u73qMX7HQeC7GOydf1GfbmHT8J0FS8VMfbfGpwCymxKC5sbF4yrOnudr8VDwubzRfu/Yer41ytdhprGDe3ycM8BNhteJ1hR8euOOw3txYDOyanvBbnz1xXm1cnCw2F9c7X3FjrLWxYqvrwVWNe/3VPNoaUIwac0Vr8+lVLsGP8Sv+8NVy0tqyeVj8LMYb26c6oRF1nXOIunLpE/e3Lqyd8sYYvYNWTNTvjWWbgOKka9zcWp4Xc7Z9FmZqb8W5OJt3hebm756/Nnbsz+KJ5n3n6Phet87iAvb2fBgrdy2nbn6wsU3PE5/38dpbo+b75jycadDvfRsTY6njFfb32rzqYR+5lz+7/uXm6id+bePg92ture/n+2u/+65B//gP/97bp5/85P2dwbPpk7/yV98++sEfv33y8VffPv7R999+8sv/2NuPf/U33r7yh//ft49++P0/9+TOe1x99evvxvn0hz94++jGuNF//KN37l1/lm/u+luzu5N37vLsHnuF9/r45mitrn7o+Ms3xaUxihnNdjlQfNqIP9Wmxq31cbl760DXe2sUwza3XTt+47dioXPREa0py5XlL+u7v/4Jxvv8XpvjVazLva0tcrZf3ylv8MX+pVWXt5vvT2vhk2KjWqG8cnPshg5f9emX2sJfq/F3Y7l8Kz/LvXj0zjuu+fa3v71S4Od//6Gh//l99gtyxfs79CtEvG+CSOzeNdtEXiJbQVPC7BxP/jA24mlBus8K5pJ5GwbNvM8V3G0MnooD4YmI3xWxP9uR3iIgMesvBYndTyKoIo1Nir/5FYwVdyU8/uj8ez7fKzzbPK+wYk+FLWJto2W89YnjJe8eazHr2iu+9nuLxWmFa7HRwvNU9Fz35J9ip/Y95UdJnV9a3FfUGqM5U1teCYMK8LVDbMS2PtmxK5AqNFrQVsT0PLi88xUna3kV66e83hypEDLeYmZtf4WD+rC4LIes8Kp/G7Oe13UUq123cayv7xv7J261vif+qC/6eY/jXWMvnzWO+7rxLzaffP5k++Zhz3mF9Y1vuaPX7/HirfnbPN8caB6ISWvLiszWkmJj8VCuKA4ay955kjddX/m/sSterW3j3caggpUtG5cnrJbDOgZbX+VQsS3nypfNwzbvze/G7M7HKc21xT49sRy+MVcPGovi+Qnn5qq/a6O5Xavmt+HRwNBIMIo7fedWfmpQen79uQ2du4T+Lo97L5Yw0mZCrVpOsg4N4Lt/Ku5rX397++EP3j79s0d/lxPu/Q9/42+9ff0P/z9vP/rlf/ztR7/yG29f+9a/8faln/zw/a/zW8/Z9IPf+0+/ffydb7196Rv/+tuXfvnX3/701/4jbx9/4197++SHP/hz2mpjddeej+Sqeme9y73ForWvNr3198aDMeX/0xit88u1rcXiyZebG33KYDm1mO+Yxaz43l9Pn7Lb9XzSRppf7zO+rI5U26pVYbd5/Ip7lzfMx4ZtfH1+13WzszlVzua35mo/702M1un2IbimY5Qn4KQ+vnP9UORyUjkNHvG+uOsdYI7N97c3QmGw+PZ1jxv7Xrexb0zOvm9969//Acry6M/1+kND/3O56xfp5I/uDn2TWHJL2Hu/pASAJRiJ/EowteAuWSO0ihvnmF8SEhh938Rs81mRoMD3ERif3zUekzNWyaW+2GRu8bf2itC9tk8mSNoW/QqsCsYSQslH7J7seiKuCn2bG/VTCdbYJXz+7abO+rY2Ge/pbs+rYtymSjHm5xaSYgEW+b6YqgBr8q2AYzcBUp92vCcxuYLyaR7HNq53vAW+Y7Fh5+ePzasn/O+8fX/Xi2X92RytvV17cVu/P/lqx2uONO+3gWLT+qSCo2M1H+uj2tdiylYYEfsVc0/81fGLFTY/8ZpjTz4tZna9zfna2nx1ffNnY0HYdH1P+b91oLZtTDrWq9jv9U/vdxwxW180xoRg116+WmwtTxY7T7Y/5d+TT59yFr/LSVz2xFWtm+Vovn7ixGKpNXpzaLGLb4qdFbwwsfOX2zvuU1PQPNhmakVzbWJXc9xYXafYqz9se7KxMWud7rqLpWIR3ra23PnWcefsndCuGRbU3LtWTb/z3HjoNXx6n5mbTzbGMGWetb86RGxbF43Xdfi3352nhu/TFXz4k1/61bcf/8pfe/vKd77x7o59Oc4YP/7Nf/Ltq9/9w3c/svf2S7/y9oNf/823L/2D//fbj7//3feP87cpe8rvp5rQpocP+LJapbWv+SPGGs6NZX87YP3nEep+t7l1+Ak3nrBYrip2YaR/xadPiuwj6NYIN2xpvp5vejfY+une4ov9MOrc1vTybLldbtrIMifsy6Gn+rn1cG8kPs3Z2lCOaQz4uDyAf5bHjOfcNt/Nmdp/Y3jqq1i513BVjutm3l3bp3yWF41BL8rrG/e+b/+5/LN1/8IX7JH7f+HDI/fvee13f/d3P0VsBXiLFYAiBGCqiEK8rmsBbhNd4dLi1MKI/CtcV8QhBPPc3yfikVBPyY3obp59lK52llgqgszZYrpFouuqoFsir+B4EoydtwLDmCWXCuE2ay1miAF5KAqvBFv9K8YVXBWvO8ad547CCqgKZp+VfIu1G7c7tPxwf7v+ipniYwvAxsrnS9QtXC2Ke7z2dF3m6Xz1J4zWvs7zVCzq471uRQEfrO2ON3efzln8vyqk9Yex24j4HFaext3CLrfa5MDdEz+UJ/Z187351HwTl22gGrvFTfG6QrtrtLb6uKJX3PZz78tJT5yz+Foe4ffOSZwXr5/Fd82nV8JusfsKL43pxr021N5y2Najru/GE+/y1MagGGmeLIfsGLWjvHXHKzxvnN4FbF1lb/m0Niz2i99t0GAQlzzFvj5VN5qzK2Y3nzcm26jwpeNb+4od3/tsPdhN9PU5kSxPqh8ar1cctrzR8YxZLl6stK76rJpJM9g635yGhd4ZbW3oD93x3VNOPzUSd4x9a2fXdq/5obbdMbW1DQlsLl+yi7aDVXm3XNt82e/TdzPjrrvvfN9/fhDsyQfGhynrb024Y2dfcdLPty7CrzjdX7kMr11na1yP3+vqyc2jarKn+lZfs6GN8K29v6nQhnB5S07D0+Z774TjLjmAn+DpfnRtdWv9vpxjrj4V6+uuzeHyQvPP9V1TOaF+6qZXef/O6caFueC6eIDd8pzrra03XqpFi1GcBgONt8+6pn6N4LAPf41rsXpj7D8reccuPp/LHfp//gvW0P+LHxr69/x6Db0CUaJvESgIK/xaECokKs4UzRaZFtY7F3BbiCtQWgw6ds+/1/2eWYtjr6mAqJjrfC16JcIm+pMwRI78qXAjjRb6FoMmdwu8412nsZDUvX/64T6Ftt+1eypm3Q28cSqyrddaK+AWB8ifT1s4SsItlv03nns9EuWvipuNv/mesFtBuSKvBLw42qLRtTTujU/FQHNhfVgMra9bEEvgio85LraeKLncefX45eL+CWfb9DR+LbQd6wlHLa7N183j+n2vWTHScQgzufUkHjbGvb5r6XnLRcVnY9XzHMclzQuYXVGwOVxsVmSs/yugdu3mx6E7ZwVRsVrcdV1ew8RTPJ58XHG969o4LZeoIa94fTm3Nae+Wls3l/r+ibsXH+WVJ96XA+ZtXfmshr41Z3ml/n/KIXWpOGhdNd5i0JzNxVd1t/g3X3O2r4sjx83hs81369K8N4bVIU81X41ovtz4+7WszSF+qbBuvVFLl3ObV+s71y/OcP/Gsriv4DfnnU+kt/5sne18tWk3vssbW7c1p30s+ObUQJ9NxZU5q4XE6s41jrXD0L1vAyRXrhnVkPIxm+64puaOnU3mtfloHr5j651X3N3Y5TJYUUvYqb42p8WoGqT5Wk7oHPipT3wux+164HXzbTnprqOnu0l4x189hSCWzUO5d3Z3c+nOpSXM1VzaG3mNg3lgd3NKXNpc8zu/to6IReuC85oTbHB+NbhjxYnY31y9yw2b/LGxFsOtBfDxxH9rS/3e+tKNNE971BdPthjr/sLEd7/73c/nO/QfGvqG+Qv1+iN36JFfE6QJ1J1YiViR2EJW0VcxgXhLDC3iBTmyWaHGu+y9z+3OSQJF4unu0477JAornJA+AuhdhC0EfMRvtd3rVwRQMkceSyLeKzbW2x/u4x/nlPxasOo/c5dYKp5Kqo0tP/fcFQ8VuvULf9p42fOsVQx33s0yNoongm0h62c9XhFQoaJIFXNP87Qge60w1u5uXK1ArD0r2iqUjL8bOr1+7V1hQGgV+83p2laxtOKsvmjuNTado3a0SDU3nrij62l86qfGdte1Qq1zV1TAMRuaf5tHsFHh0jxZIWLtFRlr/2J611RMn7/7/ew2K/XXxn7j0XXxrfUvRjtWY/8Kb/yHa1ZsLx6MU//vJsYTbp7s7Lo27/mRPewo9sS1tUXe4D2xrDBm3zZ05YhXfLM8u7Hq/OXSYtA53ai5cdSm5VH+ZdPmwK2/Na++Ll573Pnd0Db+xpPovc/Vxs735ANrkLtqROP5VINbezf25r+x9+t3yydyv77k96ccKRb57NbtMeT7vJsSPd+j5Opluax22dgVvxu/1zZWYuDX9vniavEPfvAPv8v+xBONoRyCvW64PvmrOWdDGj/gLsdxW+9c8tHWmeJVrlpr+awcUL5ig6YYjs1znxeP3WwxDuzce3h2J/p+efx+HX9rDg6Bl+K/NXe56a7TwMEh27vhURzecZjuepvzxrwNFFjj2+L9YkLbHF72N6msv7WzG0GtLTYNjG9tZ0Mb62K3/LaYhsHN/a5DfuO1YqHj+Z56NXHXcT66/+nXcpD4tYY0jvzOBjx259+x29AyF1xUKyzOccLl7ufyo3gfGvqF3Bfm/buGfsFWsFcY9N9svGuW+CuOeaCJLQkU1iW5EmIFUM/r6xZU5yM3CWD+FsktKE34VwJX8etd5RWNKyy9bzK65qnYVASySbO+4mEF1BPiKqgaj8ak44qLz+uXXr9xM0ZJCGm1aDzFQtGGjRbe4skciyfnrI97XguvcXp+j7VhXAwap3GqwOo8La7G7+bE0zodq39b3J/mqu3FhDwoLrrmFnzzGX/5wBx7J6zXFevGqYhbfBJMTxzQWLfgtuGpjT3n1bXOryjFYTfuHe+G3NPGwc4Ps2tjbXPN4m7x2VzrhufGouO9ypVdY33vmuJqNz7Z6py19WnT6xW2ysMddxtO67+/bfp2ruWxxdVTrvWaCvKn/Ibdrv2J+xoj/oajO/9JXLdJqF8a4/XLYns/J8SN3aYYNxbb9U9tKPYb74rOO/60MbD4Kk8tdtjUjZLlDpzQeqRR8FlrTmup84rp8tTm447XuJdLmmvitTpGg9I1P3EWnJQ/uln6CvNd53LsbrpsXhTDbPJDZc2Jxts1nfeJa590Dh/IZ2s29zUtMGD8a6J8D11DLI7FPRuad2KF0/mjOa45Ej8+XM24G2TyhL7xvvXNGhY/T7HkEz9wttzZOrw1tuOz8+aoLm2tE4faLgaruYqZ8mDXe+P0ZoUmug14a1lrbHMNj9SH4ok/i7vWNHnXdVjfXSvOsOMrHD7jk3LRXV9/GLv5W35fzm6cF5f8IXYXKxho7vG5HDBOG3gc0+uM+73vfe/zeeT+n/uCPXL/L3145P49v2voFX0J2F90lIjOaTFdYQLoLcotPluImjh3TQXDCtaSm8+22Nx4dnzvnP1uPHvNI/m3AK1wunHseq9YaLEsKZZwS9Jd8wqFEgWy7A9xtHDVB47v2C1OK6hXdNZGO4+v4tE4I1M+s2vbpqFE2+LSWNW+CoEVXfX3nbcN0GKswuxJkBRXi9++388q3MSi41e4KVItYK5/1Rxs0djCr1AUEzt/37foVOhY/+J41yRW4vpZfltcr2gvXp/mVWybT092NrZPYy4/1VdyRTHfR0df+dLxCpCnuC92es6uGWZb6F1f4S+GXZdrihfjVehXpFV0lTM2H5uTbN7Nqie/b9zqqzaf9YN1Ni67Xjgqr+Gd2rH8vTlSfy93srUYJqTaFDSXK/zgFK6eeGPjv+vpujfWapz6pqnHI3Ln/qodfFthzAe9y1ZuJpy3Oap/luPL1ZsffFSMtUEpZqxZHOuf+trntAlsmaM1rc1heaOaoBsb5TfjlvPFoWsulpYDfbbNR3mh+d8cvXOqdVoLin9xbtPzFAdzekqg53u9fNVxVmf0M3a36djY7lj3+R3rUwvF8X1WLDv/Ka+bB8VXc/eu0zj5qoFzi292t3YWF6eT3OzZelle7jWtvevHYuRJx8AhvHdTpI1f/dIa0K9VlhPY2jpdrvC5DR8xbj44Vt3T32baWuLa1jdc2fyFC8eqA+q/YmLrPpsaozu2v1vR7713DDlbv27dKA+0dq9d5t38Ki7EzAaldfLZ8tD56L5D/7ncof/Q0K98+cK8f/cr92etu9aK1JJnwf1E7C2QJYIWmxU9JUuEedf2u10LemRtjha2CqmKFUmxu1rW3cKxBCHJ+vjMNpASli3mLsF17ZLRsYoFYy2CVkR33VtIbp3O78YF//QuxivhKP7dSUX2xlkcNDZt6usvYoE/u45ibOOKICvUHSvB81vFVMnviUTNVcG05+24tcfrkn3X0iLdwsCuFT7FdtfxqnjtWiseiqOKkhUvi6f6dO1s4amg7lxbUPez2lw89amS+uUJGxUO63s52HlXfPSc8lfXvj4v5upD5y2Gdp0du+Jp8V6/Pvl711V8bvFfrsRLvetpvnJH59jc33pQP+1aav/y23IyLrzzNtf5ngAs3268X/H2W3oCAAAgAElEQVRERRhbXq1t86hfcai/K7raTMBnMfPEWWeTRuZen+0rNGtrGy7CfjmOPzpOMa7m3bFydeuBeVqbxbKNUvmNz2CsPAojrQd8x/7Gp3VyY7TxpV/gpg0BTtmmrDHkXxv3xulv0JTnF+9P/NPz27S0eWZDcd/87XV33GPOT7y+eWYesWiOO7f1HSaKga6hsXXufr743nyuzze+9xksPvnXscXM1gb2uxPqydLqFT7RoBpjm0vr2bvp1k8naerLb3cOHXbjwuTT5tTZ07vcrROtKdbQPOl15V424iH+2xj1phc+gX84ORvkwpM9i/XGtrlq87F2blzK/TYp3NyqFjGndXWcYrXccrZY413nNxqaT31dXm1eLqc3Xq5vHyMGnqSAv+qGs+vs87h/+bq5XPva29wd+j/6oz96tZSf/fiHhv5n99Uv2JnvGnrF37+hiogqSCRZCaukUlJF4iX9ErtkcOySthsI3SVnA6HTprHzSKiSmKR5uvNWYVIC2WJ7c+xd/hVtFS8lqpJcC9QSUcUAYi9BWPtix5i+H/Ukxoz3JOrXZ3c9vzSe5t0GRPG7axTGO/fVXY4V77D0hCNzwib7Gx+f1X+9rkK7xzdG9YMx19cl9hVOT2TOlxvr2rzr3vU8vV9csHMx1NyrDY1lc7k+qV2urd/FXQFSJFvEn+xq/Pmw66loL99UiLCn4y8ujdk5uqYK+wqkxqzzbDFtod182XX38+WAFdNi0L9PYqefNz/q/1c4Y3t9hl8qLjYPuubGBhaeGuiOsfhc/75axzZhbSTboMByeW7xZo5ivRxWnLF3Oas1584nUMXdHSnrW2w+8eudoyFgQ38X5YkH2mRrEOor87R57pp6ffP57HZ3CIc8jds4tI4/xblcuhjfzza3GqvFfWvU1uDW6G5cPfF6+fzGbD19aviaL0/jPdWT/a6x5q5xKD+wqTVMfm8tN0Y3yZdr2PzEfVsf6ufN+61nuKA8av09tvXoKS/uusZq472162zTMG/Nqg1buzVNN/7euIIj/m9NqAZp/IxXbi1H3rndqH7C/F27jbm5W19bD7YGyl3Hxdo4WxNgpGMuTvlRHuzNLH6qRvaab8Xxrr3PfJ1i6w4ecv7Z3TvVdxzXWJsx8H9rP33SWmMM8blxfIWgn5Xnjcmv5STrf/psa1Xrc/NabliLPIanclnrh7ix9Rr6z+UO/T/7BXvk/n/w5be3T3+yVPyX8v1Hv/Vbv/UuehU2kmUJoOJGkiDAvXO+YCzwkRcg+qGNFRkl4oqGEv8mFxIoESOYNgwrkthfu43RDYG7bkmtBbaisAVoj1vPE+pWbJcIljgqxqwdsdefFVpde+1agdT3jbdrKqLMffZoVDRCLUzr9xViS75s6E6kcUviS7pPBO+cYqP42TGK2frJ8RVWru+5vTu0/t21KjIKHl/tOivKVhy88t/ibIXB5vrirPnRQuW8ioYW2xWECvRTzjyN28K7Nnbszaen2L0SiC2SFYZb1OvbV34vnsWN3XDRvHwaE892veUEPqkgaxPy1ICZpzy6gtt4Hdf59REB0nV9Vi4u95QXF5edRz4134g0HLB5WY4n1pantqnBWeu3p/wshu5zApitbQDVuWKquGye9O4/Yadp4NtivLwojv29lc/iqNaJ8vXWmfJ3fWE9m6+bX83xrlvMdz64YlNxVu4sZ5cj62eNHruXhzRJ6spTfpXbqm9e1ePFrjy9422U7r2bGFtziufmlHVuzjaXzN/4srW1qXn1VOPXJmMsZzd3699XeIfnas1qieXCjrM1v5+Vr3Y9G9ebQwPXfOI74/bflF+74FItO9toHtdXQ6uN5UF3nsuh+8SUjYDOj//4/q5vvhjvSSPVN34wcbm+evLmKJ+pS40j2852T0JY5/7mzs21d+ifat3GvXXQnfqus75wXFP85OfFDhuspZwih4sV58uH5mQ5vTxXDBQvxqp+MtfW6m4MyVH68v5eQ/+5/Dv0/8wXrKH/H31o6N9j7Rr6JkwL7xaRgq5E3MdhiJEWwxYdr0uA/eXMFgkJtsnQIl0RUbHXom9NHqd7KkwlwBLECgJkXpLdufhmi0t9tkXybDr72jhZt6JUkdLPekcciZYo65cW+BYY61nf9Jyn4uvz2o20Eb+iU7HCjgqBFeP8VzJFsEuqxduNuddU7PDdkyApmTd+a/v6rpgpXnfeFQdPONo7LVtoFoNdzxajxbJC8JTnXZNYNC8Wj/VPuaFFbedpTGHts4o6nDhn8fLEF2008FGxuHlYG+ufHbt53piUIzpWhYNx+/cpFysI+bH5DdcwcH/3O9DWemPtUwDmJ0bNZ1z2F0cESPO4uNg6wb/FwStcytVXfFB/FS/mt8bio37FmfVreRRWcGT9ccf6KO09Lrl3nfYOPbsauydMPfEHrBbzFYXbnBDyxuoPYzUHjFFfNAfKu83pG7eNZ3OvcWsubB3teU91t9fCdDnzVS1m55OAZkO5RgzqlzZC97kcuOsvzuXArfGbR8sHtbtNTNd2Y+7dt+Z3+UdjUn7hT7YXU9UgT7Z3s+iJ/8ppW0uN/cQZ91nrVzlQc9g7kPK2a4CDxuqO+V0nja88cf4+iVH/4K6bZ2tJuclmuh/t25s3Tzxe7BQzyz3O23zZmgy/a399hK/u2KsnM2C4d4PvfFja3DGOvGBH72Dz3WqBu8Y/Nwgfbej52Bxds41I6y2uit29q90ayKf1cTluORjXNseeNEaxftewtbb0hh/OrB5qDtzaYKQN+p3j9w3Ks/0Bwjv/6hFcedrBtfcd+g8NfSP6l+/1uzv0C3yJRSw1cbbYKtgdo4V5C7b3KyL66FOTzXwtVk2QCogW5IYSmUuAFs2Kz15v3gocpOBYBUOLIvtrW4tPi6XrCO+zoT+C1/lLkDc2ckCSd0yy18YSiPXWBr4qkZRIkXHJrddvDNhVYVV/7thrC/y16ViMtjC3oL4i8cZnidv6t5A8zckXK576voWS7xsP+PB3x6z/1lc7TsdazPd9c6a+6Bo/K8daENvEtDkqtopbxa8i0hrFUX4sBdd/m4u7Dly0azWH+cWnxdX8CvHm6IqstaXiq/n0FD92Lp+w4f7Wr3h4fdGmsbwM3+XYYo0/ysX7tSJzsrF3f2t3hV3t650d663YfeJOeSAu5eNuGC7Pt0YYt43C+pnf8Aa81G82fyvWzoZ+J53/Nu+az5uvauPOXZwUP+J2xzyFUew9+bw1pbmwzWPjwq76kt/qy44nTtYLV0Ro8dV8t6bGYWvMEy81b/499t6mVbc1zdI6O0mISLDQQiUjMj4yk/wPClpgQ8GGiA0RG4IKggqCCv4PQQVBhQIVbIjYELEhaENRoX6G2smMOCcMMiLyo6pMubd1ba68GPPd5yS7cTaxDhz2u+Z85vPcH+Me93jmnOtd9qXXYq/zYL+ML2w0d7k+nJebg9+ldv+hVr2x8hyuQ9cAnNIasi3tofAM85h3nBvmaE3ZbusJ4lN/W1ur/5BP90/4g1yYD8rx5MAPhtyTzc3Ew2+x8ZSyPqCRXHPeUIJv9zY2pRzjJsL9zAZs9RfXAjHiZphzRozIS/sKsfBbBI5FOdQ1QW6tb4gNWsp1RU7uz+rZJ24Qc5469SaVNdAC9/PFzr3eWHMtng9oVf5EG/76QZ91FLlt73Ff8NtSrRvHEO4lFtav+FgeJC9LBzj3jj24M0d7XuMJbgEf1vHEhLmx0Xm6jf4f//Efv23oF7n8Gh1794Mf/OAvSlAQKGQBYXNnz0RYQumGEjKzCGG9JRjcYD2OovBdRAgToe7CcWEyJyINf9yc7jO2WmiYSLDHBAc5sHYFlO+wEdclZrnOtlHcxMkbIjfBJRI4j303r6/HX+ePtZ0DEyY2uoFauNznp82em7JJ2Vii7npHmePGkI9Z0HVsa7mCxZhxzOyXBesS3r3O4zv/8tc3Low3j7VAs09tdJyzuKEWfM5Yd1y7WXKujBnfRHLjbRO7+RjrN3EqvuyTRYfryn6UQ+5nP6HBjq5DDdx5PylaOWyczReMX/mtL8Zk87vwWZ6wCKjfrm+u880AC8hllzneuSdvXAPXFv/lMuPKG8EKtcWx5SLPTT1yDGFl3vTGifw7Fs5x53Z9YatttgjFdtbwRo5z5m73Da4xfowPX288szkpXohZb5ateBMzr2H8WHSvHl38rN7hnLd+EL7lNWLh3ud8gH8LZ28Qvw7/gw3+9YYQO43Jzgn3dMPSfJpjV68oL7cfOe4V8OTUfG29sfJjnINh++s4P+kn8mz+49jZeHZRZ/Cwz9+Y2xjT59oDGVuucixcI9ixNn+rv+Kjtahr0jXA90iRb75Yz9wKBmwf2EQv3ZzcAGTj5V5mHgP3cBzzY699vzlvvtYwtlAX4MxaypzpWqf+4BivW61b7DTfjqXxa+z014ucM+PZthN/MEzdkSfi3/Oe234VWzdPHyo2RmAdW9xPzF2cZ43WHdjgBu2dX7UBbonpU87u/N0Y+fnPf/5p/mzdv/eZvXL/77+9cv+h7/A79G6qFIGJ02TQJmIhdeO8CVybM8iGdSh8Nw7A26Jx4SJisM1jLeQsCNhwQggVchUbkFyLszZ74wIx08jagFcTJ4bMW/8tlCwiaBb2g7EWMdhEbixQ3BiJqRsEY4kv4z0nZAnB05xNfp3bJG/yMtkyH2s5luSquHFuLXLaOJozblhBwI45GKroM+a8ljHuGNRnn2sNtg4rlt20Gz/ONRbdaBSb2GM7P5CFfpXBgqQxMHZdr3ecJ70WKb7eomvFw9eR98aduLlJNh40ycVlxNKxKGc5Jst/Y9PzeZ5yTXFfrDdmzcs6bx/MOwurFiLYadz71cv671zZD4uQbshcS+TSNjiG8AB4fvX74szhmzfuAcWQa8R2+LP9vePtc86V8+04m9uJize5cByx9AaAHtfrqBfHgzmdO2zCbriumyLnyzG7z45nsYco9YaGPGCjN2z45vXota/WAVuOP3OYd9o/zZXUfvHXHrvmMz+1565esPra4vza63w91Va52us7JuTKWDPm+ewNj7mC2iM/d875c59irG3zzZfFqVzzxNvURe3zdeYK8lpuBwPEphquHOQY9LPzBZ6oATaH2ESsrJvIiTe9d+xixa/5FGvmEux5pb0br4VFcmmMgKNqUddv5+pajOVf15ZvgN5a93NzZo42R4AFr2/taXyt/lLuByPcfOHn9r8V73K+1zZPl9e7N+G844IGJT/+GT3u3N219zv0f/iHf2iY/NU+v23o/2px+xZc9eFL8VzQblSQ3FNBtum5UbgRlYxKnoB0Cfoe42cKo2TrhukN+Y0rmdhXC07mdNEuovPTHEiAAoXYTSyQv+d1LLzpXcWMbyZASKiN1SLm5qKxIg59Hj8QSvaVtcg1N0VYrxtfP0lwU2X9JWJN0G7OxObmLLaI843x66iMc0MyFk3aFs3gaTUhxq0NvWugDYFz5Lub8sUBzefKBdcZcz3mZtWmSIzbyFlriYe+fmxB5LXddB3fs8eCnzyxJmNf1WEbcgXN4pnm3nyx4r/8clx8PfF/Evq213M4x87Fyj2c4fquPcZdc2iOayzsK9zCv+TBnGNerA/GgOuF2HS+vpptrlg45Dz8RS0WY8SpG3pvXhvL8k99g4fMM8zvGlr83PgXf+ZDxwBsmffcE7DJPcPXcJ5Ywr9+iudNhmPQWkRQUr+MvTXaO8BUhTax4Vp41j6Xe52H4oN50A6tZW8yiIv50rzNtWDL/nleYoqd1SD10fW/+sQrvjWuXuGzfjhOxIZ/+zaJeyQ5N17Nr9gKBvF1xf2JM+gN5ivj4I5T1+amWxMN0Ce35Vjqa/GTMbE4ffVJY8eYM4c0dt60eU6Pw587z5sAd57j7QXWEnw2p96a/SI6c2bzhy9g4imOrPWkwbohX3V9c8Ad6Ahq6f7l5jv5h2/MleYgYv/EMXfec9rH1hL86vGtS3jO9mCrbTYmWBMsGNfmSPfHuwY+Z+/CPK4peIprL6af7Evx3jb0pbTP5ud33//+9/+ija9E5eIC2G2uANQbnoqTVSSQpa9zEzEZuggqctyo3GiuOEpYPu95LE5a9MQEorh/mRdSpdjvZ8jLTyTdxIyQErhJubEwKS+BYLHEehDuusFggUIuiAk+WxTcMQtQCyEavQWem4RJaDVJ4ud/K8SaO8jSNxEsyirGikE3RNtHDPDdsTEWKh4shItR15XzyNyLNTx/81Jf+NkNlUbKuRX3p7qsPf49azYF9QMusa0+5oboMW7uzsnN/ySyXU/gwnxh2+yjeanjvd4ShMYzdrZGnXeP71r+2XxT+zx/N+DGYnNcvD3FoBsiYw7xXCzYXvxwnl0vzRO59u+JwoHUs+scPMOr3oTUZ2xwP0IYOY6IMDjLP+NPc3JPzroh8q9UNVbuaY6fjy/8tU+A/4X3xsn91HyMf3xxHjYs7nH+2xPJxV1fAex+UV4s73j9ckivZV7b6h5Brl0LjoO55RXvwpVPeWNO97c1lmPGUf19sqO9zzW7ckZevVE0b/kGTHFV7vDPtRcsgWPXt+uqufIND9YHNzfW2pP6LsbuZ2s4+0GM4TBqljjWNtbkOvzpr0Yar7bneqA1nX1xbFzvNx6brZ1cu3whGjzIr4Q0J6s27xo0YzUC65JPtLy5qjEils2T+xKcCj7xkVrDT3jCNeo+UU52DMu/2A6mfEP11vWXw1Z/gB/3jmLlKX/GAvqgfI6/5Md9idjA48xxP3ODmLjxxdiuP/LLr1p4npsL3375y19+mj9b9+9+Zq/c/wdvr9x/wO73vve9979DX1HKAAOVQjcJQ0oWUAbzArgFoJuPmwH2WMzQcH0N8/vJiYvBgskEWnLCN989ZD1i0aZhAqGx0vi8oS8JV4RiFwRDLFde3EjdZE2w2LkaOBsxEzzrWDyY7Nz8KkAtWiAX35ksgXot4lo/lqihEbsR3bi+amqy5JoKAPwkTr4ZYL9NnN5kki8/bSYv4LZjXAeOoWthNQtfh90cw343fezwMa+Bf62F1pQFornA9e7Nlxuca6vY6Tg3+uLdPMM8FdBPuS2vLP8cb58357SZu0bBhO1s3C1KlmAoFhCvFkLOxStuoI4spoxn6gGB2qeLrf/FU+ZC+1betK83znxjbr/4+onb2UQ8jVGOkRv7Re6WeK/os4/NR3Pln28NvoPFMfCXOZVHiC/xrg+uBdfJsstcuT5302Oc2C4//XG/BTvnp3nNmLk12GiAT/MJ85m/6QnuW7bNXOHrexPePY25wFTf9HANYr9j/fTZdpdnHAc2XcbBE+cRz87nfC/+KBapBfcX+8mDC2qJGNEfVx9pjcKHrzi2sTM/YqPXcv93XT/xtrG9uM487TwUs8a2H5iAc3y0ffQfa0k2kcznhyPUErWH3+6R5VTGYBM4cB/wWnecDSE84jnhz+pvY8P5ND6MpZsHDQlfmxNc5/jnOmTzT++5GxTf/e53379Vac1pDrxzfuvPNeF6Mq6widhjN//e75I3Z93bEA96DWuZY4hBecjY9nVstolTv6PDWpKY3L/8qT842nkrVm69P//zP39/c8j5IOa/+MUvvvjyyy+/DtW9HvPvfGYb+v/wbUP/gcvvd+hpBv7GyRK1RS7E4g1FGxcgc5NskXqTREFQZCY4niqwhsUBn120NDGKEaKm0Clo28Z66ymLCdG+Y7+FiG2j6LjezWg1ZotVzmOPNz40HN8V9dOSJZgQJBCVCdF5cE6xnzithuJ5aS4mepO0PyMeaMSO5dNThUWuFiyeY23K3ExMivYfn70RqKileBxDmmzFmfP2JIbcoJ07ixuLL/Kwnn54HDEG/+SFBmtR1dittT9mJ9cQA9fX8t11s/xjPTdR2+D1Fs/g7+pe3kSSc2rOQs0165iYn24u6q8+M3ft7rys7Scz5j2PN59wXfnZ46l54xgupdZWrFzPFRrGNeMck573OeZa/Olx5psnXlr5WTi1AFq1aq4zfivgGm8wgSBDqFObxmiFmPkQ/2wHAvvWBK/doN14bHIPBCN+q8abl9Y3Obw5wL+5uf65V2E7/bUxW7+q43pHjHOde7p7r3EDtxkXnhPMm/vuvH1aMTAnYY9z45v44Mi1f9cQK/zi6an5zPVRLfDUM6xj3GN7E8y1XK7HBm/ewCW+W4O1Z1Nv5jXrLPLVeuU6Y5T4u+e55le+3bNu3T/7sz/74r6lnXxb24Fpz4M/xMV6r3kgDr5xAO6bP+w2hleMqwWJveMK//hmoeNnjFbTgDmvbU4FG+aNcrPrudh2L8XnsxM74HRiCfYdL/Na7b/10Ldey3+y8K7HLnrabXThSeerXG7/zRHEDfvJEz+vXw8rN5FL1qw+M3YYA/7uX2PR/Oq+fXh3DbNvumv/9E//9NN8y/3bhn5Jxs/i2Lvf//3f/wuK7sBxd4z4RlLADPDdOJbItph1I1hkVPK0ULKouc8UhhsPhWlCtGBy9O84d+7uOKLI5M+a9tl23HV90kGhubm5+CDGW7+vdEHKFqQWEJ4HodRm4J+dDzdIr4P9kAVEbJ8RPI1fSb/niX3vhrtx+Bow1V8v8EbLAtRiBp/wg3lN3oypnbXBfrUpe7MDidI08NdvCDiXXv/VGuTZohZf3bid3zapCmiLip4zliwiWk/Y3Dq3TdjZuutxN3PWIZ7kozXU826enuMVy1r81VdiuPDhRm/7nFNssCCxjeYO27EErWvdODD+ijvHtDzFGuTaePD6iNrWCr7BF8Zba851wWfiV+w1lsbcU52Wd9obVv4t2pqTtaax177lnuNz5l74c3G5Y3+2Wiw3F/iCYEX4Xl9G5N6x9StZxNx8b4w6J4unbAtjybVjVtHZmnA+7nrfhAXbxKCx4dra5/phPfcpeszikGKOWivvYBP2kgPm7IYFjit2XA/tX+ag3vABZ4x5wq3jWU6sPnA9lv+ME+fBmxD71py4Vy4uXbhwX7D26ljXvDUU17CeY7W45safnqWOzK33mU2i+wn4xj9wYn8X9tyv8POOebPreOJX69X1w3jfIIJDzCWum96MwW5iBVexcSbW3iAb22D4/Lh48Wf9HDN8ZI1yBH647tnAwjHk9Oa6NRxPfOXXEu5n58DYpj7wi3nxz1gFM8Y/T8y5qWnc37XUB3yJbzcOm+Aj85Z7LTkyr3q+iwF/b5457ufbzPNKPjHxzbT7O/Q/+clPVkv8Zsf+7c/sCf1/9PaE/gMH/MEf/MH7v0MPUAESX9JBYbW5UzDdgC2Ba4Fp4q2IoNny5Blh0WJ0kbmYmdvFwZwQCETu4nNRQnirodsPi237RDHzVALbmc/E6mZhUmbsEger4TPOsWhzX8ISW+szNrsBt2GSfxoSsUGYmCxN/hVSvlnDpsVNy8LHjbJiiTxzrUVB12yzaDPGpzYN/HDDorlwTbFgJjWBOx8fw7A3b44Ba75ia7C94uG4GH+ez3Za1HhjsnBnPLg5grXi0bhZ4gwueMrVioF5oBg09xQf5YMn/Jj7sM+4d424lr1Bdj3f8b7STB3fWn7SCR8bG84x/jZuFWu9gbdEhmPlujN/WQDTT+y/ORvcWvD0Mzlw3FivmwGLftu/YlSewp/a53ma/zW2mwzXpn2Bc82trR/bfee6KSand44/s+U6d79sP37igZuLdcsrxKL15Dpt/TGfe5P9NG8aq+Xm4hF+91NvrgF3Xqf9yPzp2sMXx2vVDtc/4ah5B5srh4zt5t29G/uLl26EVv/hWm9i7HM5sX3POVy8u3LufBM/bzqecIYt3jC53zDX+Q0POlerz7puF+95U8368C+xM/9iT3nF9WG+Yn7zk7lr1Y/zbUySt7OhePE85iFq3ePLa/CGY9HeeOfYTJv7WmfNfevdfdUb7/JNNYJzf3V/1+KTMcLxzu35scm2Ydddx/6nMb45vJZr6sa6//GzuQcNZD4An346795Jr2Bu/y7+isFt6L/66qslhb7ZsX/rM9vQ/8dvG3oS/O73fu/3/tLfoQeoNEyThYmJ4kXUWgy0iXqj1g0aYy3yuqaB7+ZtwjNZmOhNhBQ6r7JaaFGwSwBBjBANTanXYyeEyNNqxvnuN3O5AeBPi9qxcWxNSp7Pgs9NqHE1YZg0GHfzmxwrNJ7ElzcZT02fNUx+xhQxMK68ngkd2y1W2lwseIwJj7OtKwcWVR8K6O/9PhPzY6/FknFSEUWMbZ/jb1FprLhJkcc2Ltb1v8Zo88c58O542M47zh1nYlIh7Lh60+QYuml67WKG/PommhuqcV2bV7xvTHHdWiamvd5rca7rO2cWR+aR8p7xDD59I2Rhj3WWMH3Ck/1pbRkP3rD4qeUT5y2B1Fi1Jo1zC0Vsxwb+9dr+XMFaUbuenBB/c5XFnuNUYYof5uuK4BtjvgSX7qHE1bH2kxzbZrzbPz6Dhae6NCaNPdtpzDhXxl7zzPXOnz/b38Z0PWXzk0LbgIbAj74ZRQzBNONam/iyniKaO4i9MbrweNfccY/3mtQ8T1mLHa5zrrnGsW59lJfAWmuhXO55nnieOVpviwttq3FMDG4uYm3clftrF3F94jjXmzdUzhfY9M0U18nqM/0yOuZ76hfFF5rv/FkbO69ZW81JxMP6zTd0Xatg3vrUnImW9zHzhmvFsWIN9wnn0nrDteq439p+uwj/wZIxwTHs9MMw8LIe8FhfEHPWvDmtGxb3nf+3JvFl42z/4DHrHGPUfq0atw03F28CwGveb7VvGANdh+tv/tvQ//SnPy2sv/nPbxv6bx6zb8kV73784x9/2NC7KNtgDDIKwI3+zq8GzVgaml8XLLmxhm8SMAbgQhZuoG7mjHMhYwPFuJ5KuXlRQCY6k43t7h1lNyYXIkTyJAJNcDf/xQlBzzUmZNvAmsS4BIxv9odjjhfnlzijQTVOtdtNYAkbxlvolRhpKo4B2DTJPq3tRlkCt0ljgwcAACAASURBVIjx9SZq5+gJ945pa3kJMjcd57E1VIFQnDsOrFufik/y6uMWX09c5KZPjlxr/TUSx60xsN3gq+KT3LbJY59juARg/bAo4vOqz7PVQgHbLeCxzT4unzzu1vLvMLMGv4d7/vh3oo3Hpxi5DjuG67HLHE7+zEPGWuvEvpsPXf9ev/FlnOsHrDNfhdbK39oktG+Y1xC1rg376fngSdsI5t0Lifmqk8bD9fFU8xaH6+mle1x7InlcMXAcOG9/8MncVTxznfNZruAabCuOwFIxVQ5xrXiucqBz6rXde8E+MSD27TPGoNdnXufPGOY6YmhutE3uPV6bp3Crt5Bv8/gTJ9fOcmP5Bx/wy/OaC8yVzgXHmxNs5rw3ercW8e9m2tgzRsmb8dqxjrnzcePKUY7Lqye2rd+lPc3LHt84YYf7mPsNx7Ht8Esv4Bw6ujjDhvZkOOzmQstRL3eNb2a6X9kGcukeYWyQS9a2fjGezRN3/cXSm3Jjk3wZd3eeGyLWY/wKMDdb2HD7gZlj7jiQo8VVYA6/jZPV5xxj6zLybm7xHsPaAjtvQ8/bBmevtf7NjW/Y9lQ3/hWB+x36T/LK/duG/ol+v/XH3/3oRz/68H6Fm2KJHIBSaItgLCAPgAWlCaZEZ7JrU4UceM0E8PsaCxBvbL3pMEm4Mfp47wC6sE2IrEeRW6yYXHq9G01FguPPkxbb2YZQdCEaIHniBmFb7HBt8+i8WJxA8KtBQKAWJOTIoqbNGv+XgAMrzLMaI42rYvCO+66wcenm7BiQWxNnN5wm7lexdO3w2TlZYuSOeYzt8YajeeM658q4sLCtvxV5Fn+t82LNDc24XYxnXJCzO0ZuwY+FBfMYG0tUdj3jpJjBTj9FcR67+XRNV0hxnX1r7bjBkyc36PvcOqdmFwdaEK242BbHxdxoDun4xq4CtTFgDfeG1rSFjYUW+UfwWZCTJ+bvuuYs58EbZfgKTGGXsepad22vPC4eJwerl+AfMXatuc6MSefX9VUB7Xziv+ul55+4YR1/4sr1plb9N7di16pB/HFe7W/r0H3DXL9sNR6qD4znJyyXE7vBMvao3/IWOedfY8++Yf/qF/A/dVFf20s9r7FarDGvdcjCgfnH3LU4xjzH/N0Esgb6qrhortw3bZ8x1ri5FoiP1ysPwhFc5w124wlv3zXmO+LLceK2bjaZi8xtjil4M28416vG0A2uK8Z1Q1tufdrwOzbG8X2GC/DR/Hd+9eaVdZQ1SDn3vtiO39EHD9zwvp9P0/npOfV38/uJvHsoa9vP5h3Msm8A78U6flZz3Br4TL2y7zAv059unnWjnw2+a9P1z/XEwlx1Nn+yP1v3b35mr9z/J2+v3H+oKzb0LlqKCeAvgLeIvSkGeBYBzGGBZ1LvZz+lhUQQ4uvuV8majUML2Y2DIKwbAFwPCXdTZVLA1jaxrsU1JXY3fK6BpCE97hw3fjSSRWImfwuCigM3F8exjQK7LZrczN1gHTf75ziy8WY+SBDhf8dN6E/CowKGeblD7NeZHE/bC/59h943d9xgsddxtACzGDGul/1uGrWnjYM1XHuuzYqiJZjdUJmP65Zwog6Md4+vzZ2j2HKuwMj9yzrNZcVOm6oxXv9rM+u4cZNL3yRs3C2U7rM3FdjX3OIH9rHm8p86Y11/k3bPWSCYT7pex9mnlSPj1PzvzWT5zHHAT2LMfI4rood5fDOD68GsfbPtHDdezJVe3/m3fRz3GrXftW3MmR+N/RtvMU8+2iepufKg+6f7A3O2zp3f8rR9uXHcNCkGHHOvz5tR5m18dX66sSnXGZPmT/MOgpWxxjvrm/da0+SpPnsjU451DokJ+cMeHyd+ftpMjugn3rSUo1xDqwe4royXJzw5L4z/pn2kWLD9zTuxrb4h/3AbD1zI5Z2nn5K33vxzHIsL5xr/Vv2ZT4wD56ac5z5fTuY64+4++wEVa15M7gkyG0rfSKjNxJxaNpfd3PelZ2gWr31PYesXc1mjMIb83fpnW+0mT3ADsUG33/U3r3FbfiRvXINmq53E5/6EnTnPfHDXYGe19F0Djoib7TL3FdM8Bccf44u5zB+Lax3LG8u3yrf+GUf+bqxzaYwx9ubiixnRIVxnneGbUtZ0vnFy2LkbIp/kd+j/jc9sQ/+fvm3oP3DL/dm6CiaLBQQSDQ/glSB9t8gANHFSBG4EJmgTIMTAetjh5kehthlhv8HvhtfxLloKrxsZfIIc27TxoyIXe+2PhY5J2EVvIYwtEDEk6jwxDz5X8PqOMSTmO63252lz5SZjIcFnGrvtIu4r/mezb/pA3hx30+icCw+O9c3Lt6UeafqOqWPuvOAfWEbYNl9u5rbLGxYazZqf65kXAdFaMNbdjJwrrumcxq83PK0x135rq/nseeym+VycHSvb7LnW5nkJFnMMQtv1ZUxxvUVDG7xjAn6Mz24m6m9zyRyuS+fGYoe6ZE4LF+JhkeMaXDclW/uNlQWL8+AasTAqflojrkXH2rzv+nGNEAduVFi8wEXE0nhu/vgZvr5/wZvnsb8WaatuWttrQ+e5HRfzsu1gvMVi82XBtjjCWDBWXb/M777ROqo/zrNj43HHe/11mvYV8LA2aGDPdjl35TnnxX3FmOA4NpfTjENwQT9Bu2DD0801cGUOce7bq3wD2lgsVzuX9o+Y2t5yAHE2vqoZWI95Wp/uRcznfBc/jpN52zg1J9kP21sOuXX6ZcvmWNY1LxGv5hBs4MfqO+ZAcsp4ax/0xs3h16A9J+sTY2x1bOE1c735bPFI+zQPHxh7m1JygD/lPY47bozBn7ONTTqavA8ssOWO+0l48+hebD7ieurON3Pcd+4zm/TebHCeF9cZg+Tn/mWt4oDew7/lWmw1hs1P95m4GWuMIU53zja4d7FpN4c6B37gxF9loKatSe4Yv3aAz2D27LlN/duG3pH/9fv87jb0Jp02VJqcmz9F4CKFIEuwFjJuSi4Si5BFnBT2EnQ8wTVhm3Td3EzCFUwWTfbZDcUNx02QtVdzaqN3PCxYIGXHqBsCCOFJANGYyCfj2TA4FhACwpIGfWt6Y9r81Z82XF/rGzttgHddNwOQWPNt4kYwdCw+cy2NEELu3/Q25lr25N8bLefYaxk3FRn9szj2q/l2DS5BY0w7/9jaPNWnp7q2HZ6Defs3YdfaFg++cVSst86Zy8d9zPXEGNZ62sBxTedpbbjxuxFX/OJDb+RhDyKGxrrsYoxrgHwTf28i7OviFG/kqAPP59zDIeYr8xvze05i3Pr0HKzbDePKk2PoG7wIGc9l24214plrmu+FTwvs1slTLZlzGjvHmj8pxxhvdJ7sdy2v/HKd498N6xMfOC5gavXP4ubGGLvGIzZSQ0+YMc6Zr/nxuuXR8gV2G4/lqArecqd5m2sdy/ZSr2lOtj/mIMeb+akB6ySOlfNerYGdcKqvbd0RZ+s0MGlOw3ZjYvUGcn345oYlvpZ/WIc647xvgFhn3DzoDOY0H/fpML4xn31w/BcHerPkXrk2v8b5wq1tLo/gk+uy9pyPvO2BLe198AfH4cub39rauTCH2C/iuHiI/LfG3I88ZtVtOaK1Z9+w33WA1q99tYne67y3z7r2vBbx9s0L59nYXXzkfFZ/ow/hPWsBriOf2Hf/klP+BF1z3t5j3ir/uY5vQ/9JvhTvX//MntD/Z29P6D/g/165d5FRXG6E3H2iYGkQgAmi47yJ58BKURmoLioLrqcCc+OzaGT+u87rQ0z2zWLLm2UXDD65GVlgmeTsvxs+5Ofm6ubuJmZfmKPi2vF3ozHBOW69M/pEGLbDhMcdYfJIrMijG0gJhkZ113pdN/uKLBO681wC7eakjcCx9NNAGmk35Qv3brQWi0tUEX83XQibNR0zN53mrg2pzYWfwYabpWPmmPB5+dSmuZo3uMM24ve0uXC+iy03Hjc3+9H8eBxNGuxVTLjxWhzazwp5zlUcN26uA58rR7hubQON/ilP9qV+GNPFwBMWbKNz5+NgwvFEYJG7xn/VqX2y6HuqTWIBH7bPeM368TRncVd82R/H0DzG8frjnmWsgkdqhLz5rZ6OX3bdsYpT14p7iPuKsUsMsdXrNL7ttcYbdsCztb/4LW4dQ8dt2eO5+tm10xy17sGE69w9sjFftVFOuTHglPycjeY/jrv/OT+Mf9p4OA+rF3j9m9dfJrw2TuZH17zXd82T49rvBy3WHY67Y976WD0H/6wbb13fSDUOiWNjZ11TjHC9MUsPXny+uM384mvMi4uDHA/H3jeBF3e6HzUPrfWzwTqDmgH3jhXH+q9ryfm/uW5uv8WIva/0hnPWuHsPAO7KZdbj+FsfXRt3Pfb4WmrtzvPrCcSe/cG6ueG8WWuuXMEJ3Nzy+v4zisyDXiw3EwuexFtj4p9vejsPfjrv/F/e7tr7UrxP8oT+X/vMNvR/821DD398+JZ7N6CSi4nd5AzIKTKaEEKXYrrf7VjCz6RpocVnN70SsImzBUjRQGg8ZbyfeZ2wAsCibwkvN8OzizcDILJ1B5B4uMiXeDcZusDx6643aTDGBGeBYQKlqTV+JmPuNHKd74SzFvgwkSAiKrKYx03WBA8ZWmy2ITC3ibZC7Xxbc9CgiE+bHfN0TQs57O23kLsproZMrZAPYvuh4N69+0u/m2aRY3tcg8bqEhTGbs9XZBKzJTRXjVY8khePrbggRt4gtL6Idf3E1+K1XLBqvoKsgsO+mLNqv3nJm3bXAm+i0OD7PQ3kn5yu2D5xmmNSMYQN5onFXV33fPL/joXrijgTO8fCdVOOxD/7yXorBhZTjLMfzh3HPR/2U+P2oRz1hKkef8qR7fM1+GXh7icy7hnmDcfOcVg1xRrtlU+cYFsbE/qRbfF4i0/bvrBiPls5t1/myeJ2xXNhzth94snixDZ6nXJksej+AV82/k8xbL4aU9cJc67NRHPVm/Kr/ryJgd9sd+fsJt1YIGfgoPl0b70xy09isfowfeSJUxx3ctcbAMQAW/3gCCxgF5vyYoef7zwbI89bHi92irFyGbZbp9h3clK+dX65Fk3imJnrWjfFSOf0ePqccfNUc9i6Ytn43HzuYeZ4PyQx37D59sbWeQJvXovc8yCHvnzr86uAy27HwJirb3fO8bd+8nfesIbzXa11m/mbC20INpmfJ/fmrMPm/Qqp8Uzumf+e0H/55ZcfkxUfP/+2of94jL6lI95/yz3FZLHoZgNhsqkswVC0FKubAL+/3DEVyiVgNxRIFYCbJPlsAejCu88U0I25IrobDC1ki5IWIMXtIofsWlTk2XY5vhCD53QTgFTwGfL3U3NvwE1utsnzt7nfnMT/PvfmhO+SggnHlDVNsvbXm1oLGHzCHt8EcWyNL/x2c4G83QRN7sTbpO76Yy4LKfDXp+08cSMPXYfrWi803Qr85sVCyOKgjdr47LjV1FfTd7Mx5spNrT1j2muzxhoPjl1L9aF2uyZ9rmsWdxZIjDXfcN4c4fg4pxW9FjrUnUUYePEde+bDhvrtWnnqC60nxwM7Oo9FhDdR2EsuKi5tAzF6snnliBpYvixfn9Z3XTb//dk5gJsWz73CufsVeGgsuq5th2fcA3q+PcPrGI8Wb3fcN1WJuf9tL3QfePLF2IbXXdsrt7Z/1aHrzeu2psw9jHviUtcN65tPqGfz98d6gjHqfDVWt87F3lrHN2Xdz9p/jHVzgOPWmxus5zga23d8Pck0f9EjwQAPUhxH5x4f3Juwnc2F679cgA9g3XFw72ZNcudadBwdH9txn9EIy4a7jhurvXHevNou1vOG8Y6tnoHN7jmtW+OwfMO5ch7z4ZfnMD7NidZg5inXEbVxxzqnY+t6cX803hzzm+u0PN9LZL7i+tPVPEUm/ndN9aC5wHHAP2/o4XTXzcKTOaF45Pfc6w/1Yo5Zes0cubiLOPMn5IyBs983mugZ8BH+cdx+lpvvHHOZL+Dyi/Xbht6V8ev3+f2G/oDCtzfSDFbB0zgWIVYMIEiuyLlDBogRLIDXG0rPw3gKxILm5rDAdlFahOAba9Ek+qU/JlHfOYSI/Wcx6uvN7U2qC9qbHa7zzYzede63ukPMkCJF7S/kgeCcF9tUWNO0u1nxOMdjbUzaRCA6mribCZ9N5CYyiy0aCnFrQ2xs3QSws+RvYjSJG19uCBZLvdlRv4sFYw+ipfmVrL3ZbY6M59YBYz2fY2sx6YZpIUIcWm+s5ZxVVLkOLQbIhTdWbfwVIhZKy6/eEKiwq6h8iuPTum6M+O6/DUyculnEbuIEZtzwLRCNi1U7xhw++l+LlCWMvS4xt42tZwvV8nl5lvPGj30oxrpZdIwaJ/jCIq059vr+TodX2CoGHRPb4Lp/VY8rZ+05H8NehejiKXrjE74QiIt3zKlPPchcUvHaPovIXDhkHmNicXqxTL3avpVHjq23xdAmC1drftdee0355datzjGPt7Zcd/bVG7jmqj3NMQSP1gW9gWeckSOezmPr4s32C/vluFgrlXfc17GVGNhn6hpbiQGbNfK/elj5Z/VR5vcNVc+N//QkY+w+m3c4d/8ubBED8mv7bp0+BHAdOLfWZOTt4uM5jC+/As8avs4anRhRL62NW8fjrZ1by9hMPJtL8owmJcfmkzuG/f4Two2lez43DLoBts/Fxv3sDTs54lvz72f0i7F2PjzpsdW3vW5r3vYZIze/9xnlBNeSuZbj1lPY2zmc00/2O/T/6mf2yv1//vbK/QeN9OMf//j9hh5wU5QLiIwzWXCsxeym4C8/ogkcgP0qvAumhMnPa8NA8VEQHmuBbmK9z3xhme+qQbj44kbiGFl8208EmwVtxS720YD50hkLHJ4KMw++tQnh37qryJ3S1dix04RS0WHRUKGLrRXe9tXN3uNMSBaXvlvOGPtNLPDVWLxx/h1DC7glrPDVIsa4MdFzg6ti3Ri4zxZgxPXWdm7cGFnP+G3Mzg+LA4sjx8g1RW6NJzdsxp4t9g0h4WZioYYIchwaR+JuUUksnRNs842CpzrpGAs07Fs2uUESk+awQsE4pS4RJr7J94E837378DqhbVn139w3P7bNthe//GzhV3vwwxixaO3xXl/B4tx37mIWv+wf18DB2OJrHb/yi7EBPs3nFVvFobFdkVTcWcw5Dqv+zV+tMePdMXviKa73m1OOE1xw49yXWleOsfNqTqs95UH3gva9pzi4D1rwO/eOJ7xmHPfpk/kf/+17bXFtsFZ7krHhWFrT0JsdF+rfMTU/lm+M//ZWYmKcF4fOKzxdbJLr9ZR6bR5so3332q1Nz8N65o/Gs9hhU1h+u3F3DtvpR+39N85ffAwe+TJK/CjHGwur37te7Vfr1jnCXvu4eI6eD47IN28MEhNzmLXY2c61rOW+DIc5trYDDrm48aCO83ctx6mpxZ/mi8UPYKnz4pP7HTrIHNGeUx6oLuImWzfv5H31XOtW6xD3GnOha8I3Es0lxpttLlfZrjvX/RE9lTnuX3w8W+8zfMhbDuUR23LX3O/Q/9Ef/dETRX/94//KZ7ah/y/eNvQf6uk29AgriwHfwQOcgLZ3C32dydNE4TGQpgt8NTkX2GreNAXs5zU5bwLunG8cMA9ERBG5WLiZYUIw0ZvkIdfO6zEQgsUa47s+scY3NwfHrQ27xb5uNJiATCj4abH8JPLcOEzmrMe/FQJtmqx/4y1UOj+4IF4eWx871nPZH3DlnK3mSsMrDhYzGh9uGGsD1lhYNFdcUYfLN9YhrxYprj3XJGPItX1zk3UeHcfi3bFoDVc09TzYduyWEMA/iwz7ZxtcB35ygg/2pes2h/zsmnRuXU+LHypOa79tXTliLW9+nCPbZ9wYK46xbYfLXQOt+ea2IsuczrWvcLfWX/W9fHyFf49vnTvvjhccUJHpPHTNJ5xZjK96cK2ZF3td8VeeKV7aY5xLxrqebIe549VGuMLW17Ge+cvc+sRL2N11HW8+37/Y0IcNtaU1ZN4oN9oG24kvbCL7Rsjifudl2eRcuE5Wv7Xfrv/2+ztn7FrjEKdi33nyzZOn2qK+ff6Jp9w/yyOvaupjNXDX0gOrO8un7mXkFO523JsvbHjKrXFkX+4z/dC1WN4nj4ztK+C2h818b5rYV3SJbXFfRlPhM7l2HfmN3PZE/CLvXttvhjKfc2T8tg+5llmTmxzFN3FwjTjW+MZ1vlF647yBbv742Xhiz8CNAXR5NQuxd+9znMwz4Im5yYN9Bxv0Y2LEtfjXGxbU/x0nLreh/8lPfrJg/M2OvW3ov1m8vkWj379yDwgt4i0EARPnXbRtShZ9bSgugpIxgDYBA/ZFxsxNkVAIkBlFZEGzGpPtWOK35O8m6+KzrxZWrOm4uIlZxHUOYkHR2hcLhzZZN3vn1G9KmEC6oV+E4wbJehYqxYabq/1lHmLU5uR4OHbeyHtMY+nm1OZr3DZmxmYFCfi/a/wk3njCpgqb4sfr1icLtCUMLTycA/t8Y2i05MAbQs9RMeWcNMfO9cKb84og8HyuiX4mdsXGyqXHNk/m1eZj1adj4aZsQfRkq9eq3XfOMXetNccfq+Nyn2Nf7lhiwjE0n1YgvsrPmtfHqA9j/4k3n3LkOLS/IFi8AfwYB7X2G4fGwud748K+dl1jsJgwD7e2FmYam1VnzdPiU/CHbRXFT5hjPbALbutjY+sbZ8xNDomrudKYdh7qv2NGTd58FrdPXNQ6sUD3HO59qyd2/vph3NjnhVXjCHuK+3K8+2hj5fz4xoOf6DemxoKxYy5x3wDDT9hkDv71PE+5bW4cQzQOT6j9ZoR7dHPltVYfcW5WHI015wR7bDN8xDhvusyB9OKOW3GBc+6a3mzBhjveJ+6rz5XbygOuc2sQcwvz4it++WZE9YOxYJvdW70Gc/ttYOOMB3TVbdTvjfUmGT99c+DJP+zDL2s8fF81amxU07t27Wd51Ry5+vl9TwE4wJd1w8L1f3N+sg39v/yZPaH/L9+e0H/gLzb0ELcBToH6aT1FCBC7kXMDgKgZ+0TIPd+bAjcnosGFd5957eipEVhAL/LrvDdnN0QVcY4BpA3J+AaDG4tJxg3BRWlhfD67sd64Ps2vGID4HD/7TKMnR47N2crPFkxPazhn5MfrtwEWVyZuYuMmYrudc+xcDXiJSNvkNY1349Lighx0Q1wc0Uj8b9fiGuPAjd5zOuaL8OsTNnsO57KvezG/N3W13bXrXFew1VZwuhpajznfzWc3xD3vpojtFde2dXFRBclao3FxvXqjaQxZhDt2cAVjnX/neeUcvNpH5/0pR/UbH5t7c5WvWbgEf9jUTQd+ETtj3+sszDkHxNp4Ly5qS0XVk/+1sRxf/nK8vFlzndsW1vV12NZe4LrwHI5ruboYIa72n57kHt35n+rK85svHLdX1y6eMFeQe+y98d68VYi7vmxDcU/cfXPedece4SfZxlprkdj6X3NO80fcn+aBI6sDOqcxaa5x3WC3b6qg14rpVfvlYGJizedcOn4LC9YofRLtOl74Yh3PYY4rbxKH9lQfZ83i8RUv+JqnHsn11my19RVn3BrmEdevsY+utU9rHbiCGip3tlYbf+LTh1q3vu25z65ZclJcmPPdB8yX99laE5us5ekxzI+GdR+x5r5rvw6POMfmDNvq79JhDJgn3sTZfOb8OHbWYcTNdc1NLG5kuH75NVy/ZXHX+ksIP9kr9//SZ7ah/6/eNvQf6vuHP/zh+9+hfyUkvHEGiBRNXyO/30nvF+y54bmgKVwXC43dhXLnDXwXIAVzdvC/16DwvWm06MFvfwEJDdci4n6PhbW8EcA21nza0LvILWzwE/8oYgtXbDe5m6CxYTVM5xZCsf8WmRaNJkXH0zgxqbphusH6uJuox9g/Yk88KmS6eWD+hV/i5WvceLjW8ThfETM0nOKzPllg9fMSURYBSxRxTe32uvYXnC47LC7dIIwZX9+G23PGu2PJ3K3bO76wBHYYX1wRezf0JxGCjcWGsW/s3We/SuxzxNBr2cYlZsxv5NbXNzbksRt/jjtP3YzVjxUT46BChDg3NuWTZTNYqkBbOHV+HVPzcNdsn2hte31fW37CR+Ni9YSOc6xcl8TK/FhbjBHnaPlQbBn7tdN5KM6aB/fim9NiufnmfOvd3LN4vzW/6rZ2OQbErT3NPNVeTQwWjxfr2Nwnu82d+cU+tBe4Jptz92zHZfF382guL28vfDB/N1xcu+q5fM/P5TCwe+d5Euj8NJ+u52WrNUX5qXGHJ8wXjTk94Oa1LrprnAM+O1au8dZi56ImGId+cK6KAX6Gaxyb6uo756fvr/o7GOK7XBjr/oJvbOqsW25tP6wivsTImDP+0frF1RN+XS+OjbmU1+rvmN9wNDYcC+LeX7G4L9h2vtc1+MK50+3Ex1gohpd26IM959jxKH+47m5ecPBKhzoWftvmruHG2H22D9a358+vfvWrT/Mt928b+qe2+K0//o4NvX//3EIAMgOMgBPiB1QU8BWBSWh9azsEzR0pk/zNZ9JbhWNyc2Gerd7UezPINYxp06gAwA8K6L5B8giF5lebaYDY6zvmLnB8ZzwIseBg7s7psUZWRYjP+bUh7vK5gRehtdVk1YbIteR+jcUXjyl51gZsNtYWJtyU2rw4RzPx9RBzc2VR5qc3T7F2DpsD+2tBgGiA6G/uJXq43kIHO4xBx6BNd8XcTbebReeKGBkrjVtFgeOHX4tLLIIcG/tnX4it/UHMVYw4V63xnluNtiID/41921Nh0BgShyd/PtYhWKsiufjyOq1TY2nxjWNoXoOrnCPyaVwYU127m57yHvHzGsV+Y+Rasyj/GD8Zr8VCea/niUWx6I1PsdyeSe03V8aQa8B5aQ7bF+lrzq+vgUfMN+UL27V6VvOw+GBxgjc2zlfzgb0I19UTy5XexPnc4k/zk/VA7fA4NkZgvKKcdbqZdGzMd/i2eG9hbtVm5zAXLCxumAAAIABJREFUPtlzx/v01ljhs5/usza29iYomw3nF78Xr4HB5tA+mrPNFe555RtzSPm7PYU6WVgx/sk79U7trvzTy7HXupZ42JcVhzvvDWy5l/Xx3fVMbMzNxBRbGO9Yn2/4w9poRK+Pbc6NufY+g6366W+4B7fmIOxrX8Cnp/iDc+a6cTxI5BrvPVpvZ+93vvOdv/QWrGPkfsuX0jkHYP5Je5P3VQ+3DroU+80X91CUmPpBozVj910355/8yZ988dVXX63S+2bH3jb03yxe36LR7373d3/3wxP6A5EL2mRY8neDAFw3hqLl71Xez/6zdRCSG6WvawG4cCukSzqs7Q2hG/ESXxSpn6y3gWHfber9nwnAZHpj/Ps/JXVItTcRTHT9/CSmiMHThvbywPqXW3JRsYRNbhhtKvbXjcENluZqTPCalEmOmHoN5/rGEsOLre8+u7H0esfNPlpcWzhib7FkWzzGa1s8uVbAGaLBzcT4dswZ+7Su57dfiDly0MZFziykl134+EocOA7FSfHQTRfXfh3/3OQsHPp0ijUZ43p6arSOI9et2KxxXm/V6son8zTmzvea1/HETm+OvSFZ61oIwXHlP3LhteoXeOC4/bBvTxskx9gcVp+ND89rPC/cwrvUr+0vJo0r5lp5Ji71tW+AGTfe1FBzi4vgsmWn1/ON2Dv+9HumjhU597/NvXG37PMx97QVL2Ns1QPc1A39splj3qwaE2uz0hoi7qsfsRnlnDnavcp+YH9x5Ju98Ll9NE96o9Oadj284vc7xzzmz74d6Rr1AwXzA34vW9xDyvV9++OupyeDMeN+1XprjVybh5wL9xjGsEEkHsS9XN6cgRVv1LqBdn9x/ZHj9XYEPlmbwgvFkvHZjapj555HPMwb5IYc3M++iXBz+Uk43Eg8L4bny2lDr3troP/pNWyUyfHiUG/KzWH+u/XFMH2FdYwNazX3vBvT2MKN3/3ud9/rXGMdreu17vPp+N/6rd/68MV5fthDLG0vG2njkbw4Lq0Z2+O9iWvDXzJILrxe+XrpAmrhNvQ/+9nPFq18s2P/4mf2yv1//fbK/Yf6uQ29N04HsP5pCAgB8AIqmiwEYgBbULOhc9NmQ3//QiSsY4LoRpkCty2QOoXpYnMRWiC06WI7RYWPJmqKz03Vc5ocsYnfw6GR1p8KGMaZ4NyoaS4Qj4WxxdvZcmvf3T5ifG8Y3P/3n3PuJu+Gx/E2N4i1vrdpkofLC5gqltrM+7MJzORHHJyvCjrn1PNyrWN9xxDs2GuMuFG4qTVPZs6Fk6fxHkscWf9JfDUGtpfP9pE1Or9tsphw82Q+N2DH1HPTQG23a5+G1QZo/DR3roHVndZa5qNe0+bf2NiHxsuiZeFijV/XeFPRuK/G7ebu+fy5fsJD5RXyWHyAqcWHrU2v9SR2V15e1UzPNU+cf6otYgGvdtO5xLY56Wn+cqD9Ko/Aw+Yj59ebs67HOPLm3Frc09fKN8Wt+wW8bd6o7V2Xumv9FZ/21Z8dW3xzDqwT3Bsr9Mm3xxujzOnaMwaeNlzmNWJX3nOMOdd6Yt1uslvjrVXnx9rGOSL2rG0slfMZW9y7LorL1tL97BsgxMVzmy9Xn6AGbCvYam+yX42fb+QbS+Yi22e8kn9wj99gt5syx8F1RA7PFnywX+QKjeMbPrahWDNmm1Pj6T5bS5UTnuLvOJNTa2Vifdf3Zjj8cnb55pCPE8c7b43fPBMPx8I5IK+OvzWCN9zgijzfOf+JWWtZ8sXYu5bX74kpvt+/p5VbJ8yH7d6bOH5o7PpiPqcm8Ye1bx5ustg/cwPYBcvE2HuSu4Hx5ZdfLnn0zY69bei/Wby+RaPff8s9YoVi9cYYW/0E2EVz573RcuNnXhq1QXnj2OzecZMg5HXH/doMBOVG7gZuwqz4aVN2kUOIbqhPOWrBU8Cez3Y6tm7MHm+xUX8gOTc9z4+fbWTEmvP37xX8/Q9JQxjE/sZYuNJM7zg3AEykFTWrYRkPnPe/zGE/iL1FI7a4mWE/eIDsuqZzSaM25ty8GVuMY4uFjHO4GvwS7iZp2826FVfgywJvbaot4Bw329u565Njs8492ftq7BOeHS+LXvvrPK64rLwy75Pgxtb+WzsXVj1mCTD4szzE8VUvxnP9oYaxtcLNmy/i49ybJ1hn+fnK9ycedPxaE8aDxxk/XyefrUvP26ekPmcufMpTc0msFl49h8Wqa7b8v+Y3ppx38OEcVhQjHs8W91PqxX2p65QPXnFNn+y1Tli7OX6FL+OweXriVfMdsfUm0xoBLnd9cP1T/h0jf3bcF3dSk0/4ZT34uDXLWmwQnmrFGHZunUt8NA+4fy3fbY83TeWP9fS/eC83eMNm/HsTXFu9qW1tURfmjaWVfKxYtx31sRt6x8a6zThoTL2pozasHYyT++w6dl9YuXIfWT0AfrRfrtfTzn5yb431xAnebBLXs4PY+M8jOu63FroEP++6W985xlaw198XL49aA7TnVDuag+DJO1aNDM7oIeD4bOH1emLnnN6c3LwA67bftpvfrc3w37lxfdwc6+b4jbcGN49gy30p3id55f5tQ/8ke771x9/d36F3c+SukQkGwJRMKZZuNr1BdJFboK1Cg0xomjfews1Nzg3TjYQ1TEYVOG2yFD/ZqsjgZ4sdC5uKD6+3GqMFHE+FIc0SmmPLdYg47CJ/jPXGwbFsYyI3zRc2gQU3PmLVO+fEwE0IoVXBBNndvMZWm4x/7ncxtNmxvu/mmuCJg0VDc7gImRi5QdhXX2Nituhm7Yq0NvE2bZ/3+sahG4c/LxtXc7TgcZ5Ww8ceY7LrOC/212LQYra48TWtw1e2utmXdS2qfK7i/YmtwQDn13XlQGq0vzZSjFWEEA/H33G3WDTHubZd81zr3Jtrvk6H6nyOp7nPazX35pDaYhs6N3M+iX3Hwxgrly9MOMa+dh035z5h3rl86j/Ld+ZrXRnT93nl236Vo4yl1k5j7nh57BMHrdomRsWi8UMenefa5p9rC/yyenH7m/ms/uJX1/YNbTicedx/V/zuvHvAU89Y+Fp8+4oLsak95IkHjM1uOFsbrTVzFtyBvcV5tRWYwN7233JzbyiVe5jHm0Tb4DiSv27oyKNzzTHi1B7rXlSf8KFxpWa5sb96FH5Yg9/83tStmlk5sj73ZpcYsob13urlzckTrq3f7s1Pfof95qTv0Tut0c0TPo+drrfWAPOQL2Lsb3u/c+hA3progzU25uaIm6u54s0Dx5b48GZA+bucwrXwgWvIsSWenC9/sY5v0pDn+/c29J/klft/4TN75f6/eXvl/kP/9ob+AOXfoafAAKibYBuQCc93vgxmE6sbksVUC6pkuWzx60IQMUTA+ib91XRcbCYUk4xJoXf3KlDc8Ji7IoJiJi5uUhBVCd8baQq8hF9B5DxajJaIsOP+9RsZFQ1rs7pECjlozpybClUTOHazXsU719r/bqycF/wAb83hK9FHrMiZ7VybLN8s6LwVKa0lx8t1gi8VF56vzcRzO/c0DY/nfPNdwfdqQ99rG38a8QcC+nu/9+bcOJ7Y75qtMCr2Gj/jsP4usWQ+sl1PeMPezu3xrQWEDPF4srnCzfF0w+e4MVK8O07mms5jbPPZeS2Oyp2djzgUt8S59Ws+55zjUEyUF1Ys7UfxXH+Lr6d6bJ/wPI29xxpf9uvWse+1k7GNY+1dG4uFm1Vbi5ucbz4v/NAfwUNvxtfOJ5yV5xwv90zjDHvKTVzbvlDOKB/VNs/TPPvcqhNriCdsmnuN1fbOj/FgeeDmMte8wj52uh7LW+UDb3SKy5XH4t3YYn2uK/c5tn37rfVG3MCL8716knPUul7xWJprbaKpBexzfRHLu84aEO1gfrRNr3jA6zAvMfB6d8xPz40Tb77xyboaPLGxvJ/v99K9Ie0Gupxkfdl+b8yTK493LMgraxNv57j7DvPJ6onlBuzzF4HfHPy9+MV3rgX8IW5PfZDctf85j34jpLx4Ofgkr9z/85/Zhv6/fdvQf+hfvHLvgvbvO1cImGQoogOcCw5AsjGEOBhXQJsI25C9maMwKOiSoBs8NmCXxYRvGtCQsMGN3YXI3BSvGyvn1hxtiG3cJps2bzfnuw4CXTc9TOSep0LGjW41a+xZohHbPQfk3+bruHq8G+99tmC/cRWKbkKs5VzaXl/veDh3FjTrpozzX+G2xJhzZPy5KVfEeJxjcHPZJvu5GsTN4/hjOzGk/laT8zHb4/hUJFXotCZcl9jWzRbHi3Xw4phb/Bh7Ky5ubl6Tef3Eozyyaqc4sK/M6RhaNFscuolXGDZf9sHr21+L5MXNxShxaw28unbxgq8nXs5J68BYqQBlfvxy7qkb+2Ecm1fMFc7pqtNi3KKttpfL3J/KX6/m8TnXlT/7Da5bpxv6ClOvb+Fdm82FYLDjXWvuXazRmjQHmd9uLXJkjNt2f15ctjB+9tl27PUa8Cfzuy93HePCwriaw9jtZ2xYvch5RYQX6455+fVyXz1CjXEcblkcVu4sH1c32N7mZ8XOvOZ6qo2cA8+uA+sd8uuYOhfWBuXG6prGEnzecT+9xVbX9M3t2uhari1znrFR3FETi+PoG173Cavtk/ezX3u3PbaTuikm2o/L4U98Rr3wFP7mdQ1Zt2Dz2WBeAT93zD64Rm5Mn0CbG8plxNJx8vrO5RN3GhOua8fiPvPrqtjIrwzfGrxB2rpfWqQcAA7A073t0Dd7sYUbJUvP3Ib+pz/96VOr+frH3zb0Xz9W37KR71+5bzM12VX4GeRs1P0lehYSB3j+v+MHVIiOOFCQNDMTIIX29M37NAcLMmznWDeMLvC10YJ07CeFZvIzgbu5vRrrhuiY8xkyqNhwY745eJ3orjNp1mZ8dWwrmItH29UcQUQWE/YXwqwQLKnbH+cb3ypWnN+uR6y4xo2cfNkuN4Runk3mns/Co/k1nmy38WERs4SI8VP7G9MK6TYg159FNsfdYLDXzXDxEzb43woD80Q3XfbPuXStde42U8eZz0toNe7Mi/+1xf46f8WgMd0aAWfLxvqx/GoeyrnG3zpngVB81rZlY2Ow/CGOrb9ywlN+8cE1aX5xfmyP8Q/fdQ3HxBztuHCtcVZeWXXgMdSx57APC0vlyvrmjZpjaT/qn8U69U8tgK/ipPE1JzUO6+aA87942rEBI81TsWMuc02tPHhzaFvAVWvXOqCcBhbuOHxhHi1unuzG5ru2AtwbRPe/xV3Ne3PPNczJhsc+g4nGDnw9cdTCizFpboKvy43OndcBc+Z55rZ2c67Ih/H8MXuMh/aeYoVYL41bjJuripmV0/rONd1oc23nQP/ZRmLNHIxxH2G8eQldeMeoM9YDq6d//CVx5Ok2rn3T9a69L41bXyrHRtc23VzsD8yRHmN7XHNc600rNej8mmf8PV7Uox+AcaxYurXumB9CNubkFWx6I3/n/Nasa8RaxH6Tp8VZXG+O93hsdU0xz9sT+jL9r9/P7/9snUXBEhUNSwHvv29ucoG0uat0G/oDv5+aA1xeZ6F4TOgQEuREcbBhYU3fJcNm1nbDoxhujAmqxMg1q8FarJjs20D82qGLEPtc1BVnEJYJ0SRhe+2TY4ho8Vw0WosYb1iWwHBjaEM3CVn8ILZsM5/d7CysGpfVANy4mMeioLFw/HwDwDeK3LzdXNz4V2MCBxU1bkbYuHDUWDcnbZK3Xl9lJc5PsWOONhiLPzeNCo36Voy3MS0adU5cO6smOj8/wwNt7o6rc2cx6zFP9ex1sRFf1oapNUWc7Cu5qY2dz77ZB+e0WChfudaXbb67v94Eqd3NY3NloQqnNG6Oqe0nHl5jCamF//rGz8Yz8eyc3khwbnFqfXfPWfVcrm4tukZar1+cKPz7/+EvfuMXP/vii7/9/9/0Npbsl/FIvi3y3ec6h7n3zvXtgPJ449NNY2vN69lHsFHby/vmcufdHOk1wRZ17o0K+HZfsH3G7h33uNafeaQ1xljPt/xyXZTfiEs5uJwBxj7Gh+YFz93Y9RwxWNhbPETcHB8wxL9+44T8kGdi0tjjH3a0Pm0L9UxsvPFlowXv3XwcA9v3b3nMWoiHId5gteczR7Fxx/G5G2Rqoj0HP/DZc7Ou69a2lF+Jk7nQGCtnnY/+m+vGkTFH/tj4g1NsZiNdjkf78+fsOL/qwRqE9bDHmAJn3iNY4xmPflBWPBNH4v2UL35vnvzh62nJu+Hhzf1tsPnTgI7lXXP/+4m/8ciNEPfb4sAcw/hP9mfr/rnP7JX7/+7tlfsPXM6G3iICYljEbmHiu10ViCZ5Pvt3UCBRNzqTWTdST+RuQveGno2R/6SFhYWbhskaIWLfuM5FR0GtedoQHLOS6LoLaWJ2M1p2tCkSVze2kj4/90n/EmElFYCDH86fY1YMubl4Ts/nOLVpLvJnvBsH11m42xZvpMDLK5x7jQosr+um5HGem/gsAQPhW1TRyIr91kxzws+3nsXQwiG5sKjp5tLCr8L1SVDYxooIfHWzbZxXQ3XNLdw8iaP65ubtecxJPg7WF058zPXjmL0SLN4kFf/mAePaAmrZSXyXYPurYGnlr/5ZgHpd86PtKr86xvhXrJF/i6Mbe2sjrHozCjsXT5mT7I+xuGqLGLaeHSfnrnhvPP/OX/sHvvjTf+RvfPHdv/W/fvHu//nq/ZLdZDSXC//mvFX3rbHGvLFyzJ76gDmw17s3u/euWNuWtbFsbXej6Jjh+xP3fYyPyvPF81M/93VPXOsaKK80p44tN22KC7gancD86J8nLNunxtt2cb1vBtXu1attB34ZD5w3/2Fz+bK/hmJOof6te7C5N9Wdn/psTJibrEP5JndyUR2z+sON4Qvi7rP9BbN33FqsvdO4aI8yzrDbvMTc/nWOxWk3Dg5d3NK3QtAmaIzeOHMui4XWMr2eeBJf86z9dK9pndkeX29NDmbwwXrnjl2sbiNuHsEm23ob+PuPc8xD/vhm+vKivxkfTHIjgF9pACvM7y8cxBds4dpP9i33bxt6l8Bn9fn9n62j2ZYslqAEgOscRe2n4t7oU7Cr+RI17qLxGn83idha8see3pmHTLHbgo/it8Bos6CgvC72u1BpVo4h17SpEof7l1eFKhpMRr4r2Nd7IMs2gbWJ8RoWWPhsQch8xHkJcOZrQ3/yxTaW5Gpbq8i4IzYWGW2unQ/ytrgglm7mxocbtNck5vzL3IyxELOI8GdfWyFQvNi+NrA2X8/lGK94Nqb20Q2aWLo2jDvOu2kaE8Z77W9MKvrKM87PwpNjVbtbK8aM8WGeqmCCM1jb51d8nmwwdsupnrOfWYN8etNSXupY8xy81jyXCx2LYq11jq0rx82L1zFWyIPXLf5dX8V1ebBc4Zyv2DZGxcXTNWDfeLUvyy44+O/8fX/9i//3r/31L37zJ//XF+/+9p+/fzq/6tjxNn+4/ohNN7ULC+YrbPV15rkK9M636uGOWQCDOdY1XyxsrZ5m3Ns+1x45QmA3Jx+rL89ru9Y82GjeYgPq8eWe1ll5rhhYGyTXQbl3bVhXrRRnxkQ5/nxFV3htcLz4D7uLXfNiudBjmyvXb29uuNYXNvD/5mCDW3/xy3g2/5gvvX65F6wTM8b2IQqxK3e6RnxToXzmt10dU3xkXvNCuWNxV2uAGxEcN95b+16L6576VGvkfr6x1u3nY99KpLZ56t9+Yfubg2LXOcAv7Og529Xa6Y0GbGo/vDXObv7uPb6x9/GbD4sXybk54db4xS9+8Wn+bN3bhr5U+dn8/O53fud33r9fYdADYguFNmMXEAXtzV8bHE2u5OGm7fUoAm8yTaYlepOuScKNzg2e8b6rVoFj8qTATa6QtAtrbehLyLbdNzyWeLj5eEXHsWrDIT9FnhtURQS+O+6137ZCzhYsT4KABuf5lsDCD4uBFZMlXtwk7nwbrO/se/42xWKZOC3BUNLGTwuwlUdvRC0slsiqoFkNocKjttbOCpdiwT+3Ji0Kmu+nc9hnIVCR0Ga1ctj4VBjY1ubAHOKY1o6FDY9xfZs3XHPmHOeG48VmY7zqFhta646TBYdx/CR2F7aeYmjcOe/reHHh+Ll2m4f6vTYM6xrjrvXrWnNfMNeAS+bxHMaRP7cOXTP1A5uNi1Xrjj29qpxpHKxYYGNfxT3+Wxy48P8UY8enveBj/sCN5jtvNJ3rhRdzWHPy1P/b7xZW3fd6fuG8tW0uZS7Xm33sfMbmrW194hwYt4tnitvO05p2roiR/WptML45wE/W4zpvkJm/vppnXTvt460Zfm5cPQ6Odlxcg+WgVQNwQOcy57dejQV/Zn7mcjz9qwc339MNIOrHucGn9jb3WW+i+XvnxtDygZ5SjjMvtkZdk+cDbzDYlvP/fq7+IR9+8oy/d45NK/qf663Xwc2N57Pr8I47tjcnT8ex9entD/qq83bz8Su6foOQ2GJHcbp4rJgi/o4xsS/GvA6/z3/+fLIN/T/7mb1y/9+/vXL/gU9/+7d/+/2X4rm5mpABHkVpIq/QcNNogzHIS1QGLncwPRcE6I3e2iiY5CgCvyrkDWVFE9diZze2xMRCko322lhCmiYgNzQLygrQErhtcewaUzfJNizmdIwgLccfAl3Xk1O/VeCmaULmOLYThzavJagas/rlBo/tjlEFwGpEbmq1AaFVwWPB5Zw7ZiXk+m9cM7YCZjXRJyHB8W6Eeke7eVriyA3aMVk4K+abI8dqiSc3YV9b3nC8HIPmdK2/sLVyWgxZ/DhHbqzExHxQnxtjiw3XXjHRPCzBW35ybJ7yuI5XwOHDOo6d9bn2OxflVXNNBbDtM986P0/2WiCBffOt+a95WDmsbcWhbTVGyiu2oXFpzox91se28veKHTxE7I6nzdX22322/NO4VYyXn1yLqxfaF8/15K83JK2hJ6y1/peN2Hnnyo+ODVrHWPN86KWbb20IVr/x2mtzs/jL1/i844mNfROiXPTEwc0dvjVnbEw5T+680XriF8eR6+D/6slVZ+CBmwY3xk8p8cF4ct08aTlvtrFn1ZXzsHqKbSY+jldr169cuw+4Dh2nr8sp5ZezwTFb89w18Aa4rz+ODa+RO0437z1V7oa+ODWv3GeeUvOruDcPmhoOc116Y0wNkxviTdyY5763i1fjXRPOfefAX3JjX/1KPP4YE9joX5XlTVD3QvY01VbGwI1/0kOcu/M31/l5v0P/Sb7l/p/5zDb0/8Pbhv5D7d+GHlCYkLt59jmKreRWgUJBQBoucDcGrqOQnu6asdEzoTOPm7QJvr/700bf5m1b2ly41rFowdUeCxzb1esqHioK3FS8hgkBElnizwRo0sA+ixQaKARof+/YuknBWLBEzo0j54/YFkNPIob5nAPbAUGuOLLWk5g0blcz6zFi4AZaIvbPxMYNaeXXDafY63jXoAWLfbW/zWFFlm8I4N/CEet27uITPFHTy5Yee7WZLy7KJY6dzzlHq34XRyE2mPOpNt3Qn+bmWsdj3WR8wp3taw5XDdnW4tPXr1r0+Ff1CQY8ZuXD57GLfy1Y61fj6hg6z+DHT0uIV/Phn11LT/HyOt10dC77SR2Zm1aPaA8tXzzlwnzduJl7eTqPqDf+WIv4rbpzP2iMqOnm1HF94rdixrnFLv61ELawL66fcrjmJn7+El7Hxj75+vuMVjDeyHNtx3/mhkvNecWR66p2PPELOF0bY+YrtjyXY8cmZ9WTN4ZsAFd9l289/4oRGF46yfgmfp7DNWSbvFmz3dhGbSzNYF5yDssrxN1zlKdWDy8eyvt906F9j3VXblffa406jp7D3NE67qbTNoMVYsr8jLl50fPWp8bkXcPNAMbwM/b3htUdNz849jeW19mNZeoXfLgXuR+au88PsIVv/tN9NxbMgOH7mZs25yff1XRzsbZjD5+unLqf3HluxGIT5++Gyq9+9atP83fo3zb0hvhn9fnd9773vfdP6H1HCeD5S+wWGUMuJm0aH+D00xK/akSR8zspJnQK1U3cxATRs/F0I/Sdd5NG7/xBUm0UFUwmVBOAydONp0TVRmWhSKy6gcam+mxCYB7b6yLHbjc3mlIbjQnbvrh5tFmYuO0zNng8T4kcP3ypUMHGV+QGAVY0W9S82kBawBo7tgm7IHQasfHQay1wnGfHogLKAshx7FzdtBcjxpBz40bX+dtUKhbanO2TcedYeT3noxzhuRzj+s11xqh5wfUFdp/iaA5zvFwPrhfsun/NK/j7JKKdq/W02ALBQqJ15Bw7fuUYiyfXRv0Fu/7X+Fv59vnmbOGseDaHdS7j7Wkdc1Z7ULnDtemcrrm9EVt10WPNuWufmLv3cb64XzzylD/H+6mmPca4I25P+MM+8+QTLxrn9av5xT/i5fXxoX3dMeJm183DJgEfne/ya/uROdc9jRscYMWcUZ42l5njzAvuQV7nlX3lS+Pa8XT9M7dzxFgfq365Md2g1xfzAbzoDRRYwh5ssWa8c82166LzGQPFuTHZc4sD1qbamHFPYcPMRsy4qT+OPz3AXLK0TnO5cmhuMsbMOa0zYxP8kQf3QOd2cZCvcVx4is2m9+JU3Nx48M6r3nxjPefQ7qzN74OTb/MDa5ELxmKL9wGOmXsc2vJsJbd3/c19x/iVA7gZO++c/9zezXnfSs88bJzvOn+xNmvATeVccPfd7373/a8xwzfwGfqCmwLEwNxmngR39yV999/ZCBbwkXi8behX1//1OvbuBz/4wfs/W2dycjNm4w3RA6KSkjfIbpIUJUBnHd+p8lyQEwW4RDNztQFTrBYIjPWG/o5x1wxffffQvpjI3bBNvm2IjKMw3fTb6D1PfW3jxz8TsWNHbBFF3ezYzt5ocMzaWCB2x6WNyM0eP8CMc8pcq9ngC+t0Q2hcQZYWMI3fapDFTvNoWy2YKkCW8GJuE3KxsDC7hFnzYez5nAWJ81uMfB3sgrfGnblquzfqqpHVAAAgAElEQVTZnr8x7qbVzZ08ui6KU/sCxh1rxrspfkwcWVgYu+Ui++JYc73Xvs/GCRj/uv4/ibHyWbmXdZ0358axXXM5VvXRuTfmF75sv20kRosziWP5oDbZjtbC160N1jDPsM5TfbSWK+Bs95qjPPuEG/OEOa2115/L8bbBuDOOwYnPu3YW76580qOf8vqEK+OhG1CuebKtdd/aXzhBnHvswuryo31u8VS5unz+VFOLw8x9nZenftUn5hyv9VSPT3xyx9eDHfda4ntrYg99Hq3YGJUrOF+7u5G/cehE24xexdenLyqz/61D5jVeqk0bS36uXnYezScd7xp3L/VTeePNsb7PfrMAnzmODeX9Yq81Wf67GPAn2Oq/N7nOHXqTGzqu75ujT5VbZ84Fv6NO/TOWGwz8fK+YF9/Ejs3vzeGbPdjMXODVfe3m99rWq3ecNweMaXoA89811rDeA7GWb0B4fWJpPsYP7CpXc/y+5f5nP/tZqfqb//xPf2av3P+Pb6/cf+CxH/7wh+839CVhFx2ApTC5OwfhQpaeh0IAzC4+iO1JOLgYKtYo/hKnm7URDEmzFuN895+bFIzt0zh+ptmZsJYQtXB07JbtbiiOH36b+E2wFSf3s311A+M6bDFJurlWHFqY3Nw+X18cc0SryenJhiV2vK799xqIDDd6hEWxZvKlGRs/xMBi0na92swzt3PHtd58vvJziVqLG2+Ai/Pir3no+LNjzdf1HDPHmPmM24oCixIapMWeb57BIW3OXr8d6UmUuC6Na3BRwVi/zEvG19rENc7OuYWb8bHq3/kjBq9iUQ5gfj9NIabFtYWDRYH5avH04p0V61WrFUvFT2/ueN6uW5w9Yb0xLVaZl3z0JpFxUizXR2ORePtfartcuuJA3hBocDr/UkvuDUvktXaecmob7GfrbXEXY9YNNsevtUpsjIvmkes95omzFkaaE9c54+tvr1nYan49V/XIquHyvOd7qjHmrfbw2n1CvfK1NEl1H2tVK3kt4uYHJOBycZOfzLsu23+Zl/7sWH0Mp+Zt16fz7toqH7jOXGPFyP1srUtOqinWuuRozW+s0SebC7gKXBkPjg98QKwdc+eVmPladDDH8Bf7uqGvLmp/5Tr+tr3H3/rVlBzD5vIwm332FH7z05xYHYgOXXXiL+UrTxSj97PXdI3fZ2P93hIw97cm+/bDWts+3Xn+8pf7OrG6GN/T+7cNfbvXr9fP79jQQ0otev8MmHmlBZKkwChAk01fwzpgUnAVRy0QA7ciZTVgC2afhyjamFxE3fhbVHAddhsixIe1TX5uFN4Mc01t9OtK2Nw1TQwliVfiyQ0BG20z5OE3MloKNCM3gZIeOXvaBIOZNt6neZw7xripLuFkrKyYLL8WRvCzjaaikJ+LSTfVNk43WttbMWAccE1x0tqwf13H8WpTf4plhY0bfpvLirexT010HGvY/9rX+FZAUle217mrHU/107osVh3fFRt8/DpxW/lm/lX7Fgm205xiv5Y4L38VI63FFTfm8Fjbu/K5WqtvlqzzT/OADf5trFujxal9AiOM8ZqubYQhHGYsYwd9w1hcG9xi2b63VzjGr/x8Nae5rLX3JMRb5845/iKS3VPgEWO7vfZp7mLg1XV3rhs/42JhwDz8ai3PY1w8xbjcWQzZX+Z2bTYHzTMbADZB9gP84q+1izn0le/Fssd2Y3Lnzh7/fXU/nTV/tT6NQ+LqtexDebi9oXNZV/LU22M+1mOaI3LaG7qrPh1nb3x9vBxBnFYPIIetfbgam6w/jffVX63Jep37JPY89UuP7Tr8TC58I594OibeM/g8uXBdeKPuPcddVx5qnFqfNy83peARrrm1eVXfx/hMnHnSbxwTGz8UXDrbvcS2eU5zwIoD9ty/Z+9t6L/66qvVRr/Zsbcn9N8sXt+i0e9fua9oafOnSClwCoFxBi+NwQ2e4rlj3fiyNuPdnNpUTIBtuMzDXcYWn6+1v20abUa22YR8fuCLhSzz+U5ribYbettwrxJBEHfcd/2MG/yzDfaxDcE+myzbcHydm/Fdv0ja19tuPreJ3vjGrYTX+nCT4PrGdOXUZLyapwmTNSBXEygNw28cWOSsem4DKa6W4KuN1AKYvvO8WfI0f4VhN7nkfjVXx9Aiw3Gyr415a3IJQW6cmR+KkXKBeaDre6yxaPuN46fNS68FD+UHz7vs8nXF15Of9qH+uFa9Xu2g3tb1znk5pPYaF77O9bZi7hhznWuqx5bPr+qxcShvtQY/Fh/j74nDnni7PYsb2OYm++decccR1sXlwoc3E8aiuaK16nmbg+LEon1xysK769wbC/xsD+kc8Nodf3UzofWFL7UZn4pBX984fGxdx6kc4LnKM80LMX3CEj2KHmgfuAbOXJxsPHWjaVvW53LB08011vX8xvzN49eKiZ03Wa6Z1ptr0Wu1xhfOqx1cQx+73lxHTvu9Ua7VctDC3crn4lzW7qZ55Wn1cNb2xpxY3Nw+bo5v7N3Dbadxu2x64l/39xtDPN1LXE/ky5q4PMpNrMMTdbs29NXhriljp/zrfQ2f+TZ/96TGYdVs+9D9vDTZHXN9MFc39MYJcfONK3Pcbeg/ybfc/1Of2Sv3/9PbK/cf9Mb9HXoXtV+HfWoyNBFIpc3KjRdAu4m7WfrOLmPaQGn8/pexvmuHU+t1JMRGC9SbpTuHPRCTSaLkyRsLtddFXCFRH93obn42bL6buhqCm6DJ1Q3NvnadFcvVDN0MVkMjJrXRBLpuLhhDq9n7eue1YsrXujm4CRrfEGTJmUbs4xyjQfrmyhOeSug0J/wlVyZ5mgjYMEnfsb6u55tFKx69fvlmMbMathvwB7J49+79F7IYV/3ZtU3cyyMVDk8/r8ZPLrxuxYAxYdsXVipwGiviwDhjwnHG7wod59mYbgwXhzguax7juvVn/vCNleLbfjlWzv+KW8cyj30s5694Lewtm9xjXMOLX32+9d44tVbKS8VDf37azFfE2Q5zpsXlXdONkXFVbrmf14Zg1c3CJzYu3nffWz2F+byhv2P+Fbtqidpw8/oJ3sIf1zh+vWb1qPaPbop6U6D1V1zVX+PRm8rFf/hlHrQ97o/lo57zuowlB/QktIu5avXT4qlrLw5gHnpSNZH5+ZWGuXH2rRi0n94k9un3qomn3DsPjHHsXE/Wf849+K7uZLN5PhVr5hR/dv1ZAxBD1uBVc/8Jylf9e/Gjcek6LLfb9qde2LnwCb6ndtiIg0tfRw3bD/eQ9hHOESe40nkkl7ydwZfsuU+aK/znA6lN/r1ryKnXaP2ZJ8Fm42Oec43dm86+4UG9ETfwan1jvJt3bt5PtqH/Jz+zDf3//Lah/9A771vu3UgPZAdkNpZudC52Nr4QexvPE3lWKJjIbi2e/rtgeTLqTZRJg7VMTogJi1kK866lGHh1jCI6vyDOO+bfdTFB0ZBc7G4IFaUQl5stdvgNB0iRcX4iC9HbDzd1r29icmM32VjUdANgkvZn54DjFqgmT+fFZO2bOMbDEhSe4z4Xb+TEAgFfaksbbePi8Y5HxYeFTmPIuSWqLUzcsIxbX0cOly0WTqzZOrAwABse68bvRuHabQ7dXJyv+oB/C2P2vblaYsNN1PhdteR1l/AgvtjF+q5X2+d8GsNrI7XWa56LDwsMx9NiyrFt/lbemhfjteeMLdasn+ZQ56c2+nrGef7itFzkDY/jYh+JRfmqOXMdNebmgV5nPLaezHPmRDj7CRPLb8cHToNn/GeOsKFruyb4fOv7by477+YLYtM57JPrwn7R550r6tB23Br+4i76htdefMWxVQte2+PgMWPGNbN4jrwTc2O+/cxr+aZu16hNXsNzFn/tO64Lx9RviJFbx5hjCyvePDq3q26IhTdivolSzUEMy93WYPbJGMAux8646JzkcvUbx9Xz9ob40qr2wWu6Nl1PzNFYeqN6Y6gN903865ut5ixwBrcYB80Z9hpHq84Yx8bTvjGn68D+wg0e5x5qe2/MevhhXPkGiHsvetD7AriLL+urJr6f/S397V/4zZ7CfHXX0becU+tK+4wt8N/dNLg5iKlzaM7DH2r46tY3AG49Y8c14BsP5IRrmef+/WR/h/5tQ2/J8Vl9/vBn6yhYP932k0CD+sZSHADY5EWBcGOgBLoI/QDNzQQK4QqYu23M2eaxCN8E1ya7yO/WpmhMFhY4/tynEBZ02O7NRmNnIXzzdkPPTQ1I8eLQV5cqMmgYbsLkxHcaGYcPqzFVTLeBWODffMxvYnYz6PH1FMqNDx8aN5o5pL9ya+FgQq3Ya8P7S2L8N37ji3f68jjssCgqyddHCwqaQDcZFq1mjeU/woHYeb2KnDZn18gSJbWL+dxU2+j5eQlc4wWR0RjYftdD4+rrn/yiNuElx/5VzPHzKQ9LWPoY1xtzPV9RhK/FyxOWuf6V0DJ2Vu1W/NZfcwdzWeyZE5nfG1/y0vzAi/bNmGrcXIPO26v8rF5ivDtuFrxLFHsjVI5euX6KxeKt1gSx8b+MWRv6VzVijLgWXDvlAOLyimucP7SAOZA5vZGyLRX5XFsMtM7giuJjCd7WU+vN2GtPcl2s+Hg8NnWzz/rO7x2zr+SknO26YYOA4C+PuOcZ8409dVnbWYvzzOfe5nwXO847fry68cH8/Gteam90fVdz+jrXYHNJ/mz3XUs810axnOsYld/cE7EJfeV8lAtbj+Wj1R+Mk8bN83td+1ItaO4Am3yx9eJBr2F8uV6e8FgMnV1gm3PEzbnGxvYi1jSX0I+KSbQocWHtmwMb+Hw/EwP7eOvcxvg73/nO/HOPxpHnNz+YE8BNY8eYPtW3ra0zcndj2BeB0zv3y1/+8tP8Dv3bht6S6rP6/H5DvxqOG76bJgTEvxXPFK3/pQApYDctkyhPy29uNrneoLpQvBEt0bfQuUlBQfylzdsXX7y/Qwdh+OmxSdIk4eL03PhJc7Eo9vUlAs/nInZTOZt9l9xipwTmn7tR5rqbq6/7VEBxLSTz1ETdWLjGPnaeCinyx40M54BzJXo3KTDk5nefEcbE1CIJfNoWcPF3/6Hf/eI3v/w/P/yuq0WP8W8R4SZcBgCPHlPMusbunG232MRe+9Sm7J8bE+dwbdg5T60Yy86pbTLe8OPp5kdz4WbqhuUY1r/63qZpPNh/bK4IZj7j3Nct0WP/yxPMY2xh48rb8m/hrBy0Os3COvMbcx7HvAun5Nw1WS5b9ltoLHyWo8ANnPSqnozRxsBxpq81DytfPlbsmd/Mkb0BsPjRx1a+vAF7wjx1uvrEqoVXMTHWjbHFGeWd+tI6c5zWOqvv2lYw8JSfdaPOmMXe3hgq7yKin3DL+sSbcca0fe1NjsbJXMIcbDCebm5Qd8Zb6+6pB7iei5lueljfm1PHz9xRXJEv5+0+0+/ZdDTHrGX8uK+ZpzjeWmtuFs8v/K6bCYzzur4RAfc9xd+2eEz51PObwxpj5jDewAOxLqd7XcasjTOcSDzLbeCSnN24pcGdD9eLa9dxAXe+zj2lPbmxAlfoYPfq+8z8i6PAITHjQaO1KvFlH+CNu7HAHNQI57Dhibuct/vs+ifGzhu1vWx0rZgD7s/WfZLfof8nPrNX7v+Xt1fuP+Du+9///vvfoadgVgMxWZZ416bA491cuknpWoCXp+UUrTeyXs/FZWFkAeQGw42EPiF2w/daXEt83BxduG5gvuv4dTYOJmbWWbnw2iZFrjHpupERl26I77qKdPu5iLnkvwStbXczhqz6NoLJreS11qufFqXGEwTtBrUI040Qe//uP/ijL37zq//7fU1gH+s8bXq6tu0ix23QttHx5jjXEVPHoyKyIqi1ZeJfGwRjxgKsjduN1HM++W/cmhfqr9dcTdk1+jS2gp94E0f7CBaeBIjXMEZa9268tps4eW2ubUwr6pvLFbfGqEICX42hZQvX9ZxrkZpbm6cVm8bONhAv9xHnydxcfNmn2rvy2RooFu0j5zpm8UNjbWz6+lWTKwe93twB/9g+29QeVVwQF8eSY86B13T+mjv3K67BBvprN+5rbni58a1vK569Zs2/MIdfxvHCkedbdWFcmQ+f4mYcEKunNdYGv7lrzXlT4divXmWsGRvdxD/xhjHjmnOc2uesg1bujFlvnoxTr8UY57O4ae1zvf3sNV3P859/1pjGPhhY57nO9bv4wzjnPJvLp/iUqzyvdU/nJh/VkfjRtxrs6+KX9hDjirXZcPdJe7mim1v3i7v2XnFnzuYSPncerRftt+NjfPIQbm3YeRPVMbi1+HNyzEONO77cRLxzaGA/2GS98iJxY03vT4zJG3dP6L/88kvT0F/t89uG/q8Wt2/BVe+/5X41xDaRGwMA22Rd8JAkBO+NZDcSbW73M09pXWR9at5m04Jqs2QdbHPxWExy/v6lGfq8G7NJzLGy4HGT69z2YQkNN63G1CTnc5AXdrrBuCE+CQ+aINdD8CY/N4212bvzEKubGGN9t9ux9WasxNhY9Sme11mCxZvfNjfnbtUjWPiYsPO1xllxYvHF3N2IGr+vxBH5KeaMtfpkYfMx/nF93ljbufwFP23wrpsnEcK15GMJLwsFizHsshh2zT/lvHW1RFX9LF68KXSjf/JzcUL5t1hrPhfHOB7UYIWH81I7FrcZq16zNdY6rv3mjPKg8U3MeqPR6z357jXxheucI/cgz1sONh6dyydOr/h2T3zqCU98s65t/TmOzX3jfz8vsVu8287FG61rj+FNNexccfb4cp45ftnvY08bpyfcrT5FTIzNVzy1YlP+eOJT+/aq35APb8RdW60jr2/71iaJaz0f9Q2vPuWA/l/+tw4xllijcf8YTu2fe0m51PNwzrZzLceq8donyh0f64tgp3hzbp0PazliCdaqL/HHfbB1ZnzcBtcPwOh7jof9dVxX/nys+UKvrDx549zcYZPfZoXjrFmdN8fyPqPxu4fwBti486vsjmn7uTFC31zjbx3zjjF5toF171u4OWDuvutuLvY5rnnXGbFv/ZMDnwdfv/jFLz7NK/dvG/qPUcC39vz7v0NP8fTpqQWdRdEi2I81aDcZE2F/B7fF7wJ2wUOqN567dm2WblRufhw3GZRAKDyLPkjYpGdi6tg75z+D4usrHp4ElMml5FMCMjk+5Qt7uZZYkGsL7Juvm2fyYXJzE7FfrFVfnTvy4oZQkc88kKVvCiwRQh7wyRt6cu54N6/EhDEWDW1ybl5PzcIN8Gyyr09iheOOBWsZy23WKz/OObhedtfvp/Xa2Oq3667N3zzQmnQNOq/LLs/r/CyxsYRI1+ocrWVjxHFZXOB4L9s7l8f38+IUYwZ/zdXObfFKXCvOa/PqWNhtoe6N4hJnzLv4ddnp2ug1T/VoHHkMvMS/6/qP1ayvWTHBh7V5cZ8zF3bO2r/q4Glt1l+Y8DXOkzlg4X6t1Zo2p2O/412Bv+xsfGqv4+RNTOuvIr8YeKp1Py0kf64L28fn/rvmtn1P/O5NXnVBtZRrqL4zvzcwT5i2JmBM+4c3JM55518YNWff/J7LPaMc17qs/R5vHHP8XjW+719qHJlnrY0OQIvcWJ5+khv6hjm0fGxt8dQXfY1/3cNrL6ydTdUr5MR49ZNj58Vxax9ivfWQzvaat9pLGLceuHm9s9W/r+5X4M8/P3U2Zpob8gHmnzjBtWUslSMXPvGFvyxAvfkJ+53D7uaf8cY/2DJPwpVLuxibjLv1nas77hskp9N/9atffZon9H/jM3vl/n97e+UenL/70Y9+9GFD7+IqYbsZWJS3YBahuOEa1G5OCABI0YRlIWni6xifA/AumDacbi4qyjreduAnY/qqvYvSpNzrSlKNH6TOOuRhCTgLNe4OQqzd1D41O77HgLn4YsISEHbgm8WR8118mPDcgNvUwYn9XL47tks8WZRYGFWYVSh1/WVPG1yx+STmyKmb5ZOIqYCpGFqN+glvy+fVsCtgVm7It2uoNx/arFqLbahgtgLBnOGadP23lts8vTZYdiyLs8YZcQFmjRePXSKjc7kGnHfHuceNv+Z8cYbr2zkmfk91s2wrzlsr5P3mbu6K6/L/wqS5zmt5rDciixfIJ7FB/MBr+N8+V+568r1105pxr2DNNdfCGTaZuzhWzD9hhvURgubnV/zDmgtTq+cUL9QwY913lq2uJ2LRmw/lkdZeeXStWQ6hnh3rxa3EiuufuIlNROuKOYuP1jN2tB78s/WJr7eNHDe3Oq6ux65lG2qP9c3NYVvab4ov+LabtdW7zO93vpub5strPfHqioVzzZzklvG172zh29Sfeik29Kmt4/mK84qL9jXmp26KA9+MIH7e4FaT+LVvn2tdknPqxvFjLDy3eil/jcG8guZ3/RYjzqk5xZzg2jbWvKd40ingy38a8ImniSdvRHi/dHbDO64x5r1z3AjoDQfHuv2HuNFbwSRP+M1Ln+xL8f7xz2xD/7+/bejB3IcNvRvPgcoiCZAhCkzuFlYmQBMvhWURZdDzmYJYNw9MBAduAM3vXJaobo7efez6Lh4TFaRQorKQaNFXIELaTyKlvwtTUUIsF2FXeECCxMKxXzc9mjP8OvJAkEE69/ZDv/uAWPk1U68JsbvR2+Y22CUeTHKe2/FwjE3YHPdGo0LAuTcRG3vYXNw0J0skfZ1jax7jcOHNuXOzMx5dCxbYxbvFAT4Ss4qjxojaclOmblzPxJ1xFjMdbxysnNBQLcYRdGDODd0xYT4LxtbRB1J89+79R89ZIcVYYt1cmq8qShBHXa/2lEM83oKu9ePrzMmvBJvjsgSN5zGnrbpqvVh8ub6Ib+Pj2i8OsYN8Os5wljFGrFnXOLSfzOvYOceO/eKrxVHFyKpnYtB8rtr0a+0IPPfM+l1OblzbM+vvwoExSj06Nt7oeWxtW7XHesUUNe6ct44b69Yl5/2v+ae+Gu/GnGPmjZ/9sZ0cN65W/ysXWPSzPk8JX22mHTv3RPMTOCgXNwaNoc/zVNgYMIbBdfFQHiEH7k13zG9ucq69yRho3dpf16t98ryNv683tswx9cXYwp6+Zs6a/Hvaqt847zibO1mPONwc95mbdgvD5ZGbj+uJPbkqXlpjT5ttxwRewpZqMN9YBc99M7g8cD54DHzQWr61rUnvMzrbWHcPAhvUKb3LvhNnsA72zQXY1DeO+bNy3AjyG6/Ya142d3CTgDcaXGvE0fbe36H/yU9+sqjumx1729B/s3h9i0a//x16iMLFbiKm4AG/N44tehMmmwmKxZtYiKYiAnBbgC0x4GZ85/1qO5t5iIEisfixz7bZn70Gv8NT4q8wYW38s11uLI2FibfN/67z3WM3e65jTH3svN6A+Vpsw342bLeuv4ik10Bk5MuN0JtP44nYe9O2rqtg8tqs6yZk8YQ/bQ4VU2C5G1o3a2O8zatNBbtM0hUb2GnbXAduMtjxsZj5GmPUcbU4KAe1nnreMTBWjLuOacNzrVh82EZ/Jt8Wcp6zOSLmzXk55hX/mhda27W/thaf63rnxhs014rzVH41b66c9wbLun7h0bYXu45/6611Bk9ZWD2t94SHjjdW2gsWr3iM7XuKZec0rlYttaacO3O87f5Y37DPjSnn1mZ53dh4yrnXcJ8rh7WOfH7V9LKh3HbXme8Xn7T2Wl/r+rPNmwbbZxzXB19nPl6+w3Gv8NO1/HM3q694o5tWx8RvByz+NDesXugY0O/KUa215smcvHDjddmwtYbIUXXaHT+95JvQT3m7sdWo9YUN0cpNbw4xpnzi3sHm2/nzTQFjh7hZA9913oDB1eUJejE14+usU5pva5P2onUOX73ptX2vYozea020P9zPfpsP355w1t6M3dbw4Me1bq2IbVzrh34cuw12fcXf5oMN9dnmzTx4w0fyz9sZN483+OSEmLUGiU1zjO+uG/cI8ne/evJJvhTvH/vMntD/H29P6D9w7G3o3SgRmZAhA70ROgA9vXpWkeYCdrEbkDStbvB63CRsMjugYw/r+c6oC8jkbpLz2i4ok54F0RKZJlFIZZE2RA2BWPxakDOfCbGCwz97LQtL273EZwnMsbu4HkFZ9CCGTGglany0AKiQMYYQMs1x13Xe8ddNBdKzPY6RxZ/t9w0TYleBUMw9iSY3mq8zR5vYEmtPYtc2VDjVvuLXfi6R6cZpbHOdcelcrI3HU+3Y5n7GJtvm2C4htHJi7mpunnKNvR3vXJnDjA1y1bw6nk/ChmtcP64hr+P5V66MvbUpx8d14+wJSwvPyw74786V912PxkV9W/3i66zfuHdeYgF+vOHq2FUjztHC05N/Tz2DNc1jxbbrzwLviTvAoLEIplatL1wbA+bVck5zWLx+LF6twaf5WPdJR7yyC5+7sbEeaAyMNefG/pSbWjfM776Ov+gM84hjUayTv/vX9cwajZtzVq5auV216L7jdctxfTLptZdd8F835a+4E5tX/aJXrR9c3+4BN09/hWD1xuKWGDrejXG5sG8xli+8LvO2X9kO80CP+/VsvizvbL6YGC8cW2/v+SaMbW1envBkfdnYmBfPdmsxj+0TcNtRrna8PV8fJhJn5uI7F3qcfBn34MXxZZ5b82J9892/dz0PwzzG2CXG5OXOgVu/VdCbB8QMmzkPlu8J/c9+9rO2hG/+8z/6mW3o/9bbhv4Dn7Ohd7EdSE1EkAgA4hXsNtZXBXoFwp0yxJ5JwgW0ji/RxTjbAegtKHH26YbAE0m0aa7mv4jOzdJrUoh92u548Dvri7jd4J82TRYeJaVXzYC5l4DtzRLmQWBYPFqIrkbiJtSbQoitNguTPWtjr1/FckwQDCbspyaEH204Tw0NHyt2HN82fdvtz8VHbajwco31JpTHVli08T3Z0/gSAwsP45Vm1Bp0jFxfzoGxWkFVjnCOOra+1Ads8XXtcq5j17n9t0/G+ROuPMbzVMjXFuPO58D0mnfdqFudvJzpeg5uaQUAACAASURBVDe/lAccO+fN9Vz8MQe5W3l6OlahtbDdnDXvT/57Q2Db7jMctPDh+Z9yu8Y8xcs483xPdjeerv/mqxulVcfk+6m22y+LgeK0vcf1Ymw5t+bMZY/Pkxtvjn0zqj6anxvf9oWV76/DG8X/igHHnnjw5vAmbvW/V9c6buU4MOY4GSvlbeYqLxDz9lhitOqGtY0TuI+89mGG82SbjR/HnFruq9XkvjqpOLRtH6tHnzdeiHlzaF/XQ5nq55vnaUOJndy4aH7oDdZQfgv0zjM3m13q++buG6PrBlT5Fpu6VyDG5Y/2srXHODvYEDs+bILN169q1hv6xWNPPI/tjuMdwy775o17uc51BC5sR/s1sbx5wA25LqeUr9HA94T+5z//+Wof3+zY24b+m8XrWzT6/Sv3SxgYoCVFit2EYAHuRmgSNEm44CD3kqvFEYVs4mlRQnLezK87jpCfBYCbDw3WAsqEuuKxBJSbB2RIwXYNYnYxKhGDF4/xfF7HpFFBgt++82eh4HhXqNTe+9lN/kkwtfEwr8naZPY0vjGwWCs50uSNK2Oc4z5mklxCzs3sqX6bE/JiQjbRe06vWcHl9eyb/X5qdM2La2Q1XvtAfZGfNkbXRzHba+u38/eE09rueFa4fgw3HV/OaX7Nf22oSwywfq+rmHcuV87LSa5J6tex9PjO7fgVg8Vw53kVT7jS8xs35nHziGNjH5Zwd28pF3kePreHmRNtj3uDMcgaiKhVu/aXOmSOivPGw/Fc8YFfFw+tGK7e1fgaO+U/28C5Vz3c9dJ8PNUiMTAXmEPWdSs25rzVl5Y9/197Z9NqW5alZS+YkYINBanKj4iqLLEhYkNQ//8/UMGGaEPEhoiNrIwssMrMTsq8Vc/hqYd3rn0TLxin8gQEd++15sf4eMc7xph77X2Ilaf4M0bKT803vu97Zx9jtcV2uc36GRMd1xpjPW5fzlkNojEAxsp91se52PZxc3rGOI7gg65T+zpWuMcPjJ33q3Y5c9yA2n7I4blPWFw4ad7EDzRwzbfmDOy/uNX5xHKaV5jHv+zl8dzzY9+1N+MXHtAHPJ1/sTk5u3UcH7zZ59SMbUrPe//gHTZmTWSzzDeecl4tvzUf2M+sbTtgS3RgTH3WPNj32K2+gl/85/Q89rw+97755pvPS1oOx8mKWcu4cOQYPfvgx7/6q7/6e99///0rlV7f/2joX9voBzri089+9rPPz1c48Fdx5Eeq3Jg7OQDERYKAGvA1SRu4TQQECk8GODjZ32TQZLOIvMRsPUh8DiweOz9r+zDijPEjNPYzNnXTDBH4FHLJsh5H93reh/XbRLUosH8ggmPLns6yTzGL7E7M+MJk1mu2rW3R5FtfribRRZBJv3Z3wX3ukaScfLu/37dps008rrby+ueeY8WyF+8thhjrpp0x9msLnDbdK0E1qXkPJ34n5yY0c4YTzM0/JLR1v9e8tpO/5TaOjBvHyM03lveJl1cjwZrFjvnT8bywD7/Acy12zvsmevC4bFV+W/arjyxDbdlYusWpMWs8L6w0LtC9XOq5LdqYYxusWDBOsGVlLd/bZuf1aoBr16dirzxjmW3fGxbX+Mb6ze/lKvvGMhtj4OEWM7Zf97Wuxc7iiYUPz2v9YS6/YWL51/lwFc4L19Wz8W77YMsvaejBrmPeMVibmvfAoxss803xVFuWmywL/vHajo3mn2Mz6qsnLqSucJO6ePGWB/1JtffpBzTo6oYXv7vZrI38ie+KQdcwKybM2W3WnDcsO3NuH9hgd++Hfep789p5fezVmqeczzj74bx2jdKYOfdtz9YX5tpycX3ltZjnusA1F/otHi6nl3PYZ/Fg92hesl+9Lq/REbutvHpkZh9+FM++ZY/ziDx9wKu8fu77iQDzFIdP58/WfZVH7v/tO3vk/t99PHL/hofT0K+E6UAFoCYXJ7E2PybxBgWBwPUW+k8F2BnrAwETiOUtGTtxI3eLdcgH+VZCbVCT2NzQNzDPGAjTsvsRLBKs56IrsjuJmlRNLE7UTbasbb1WIW9b2Ub1MUVGbY0/3Ria9Ej0LupM9C5sVlPTpNGCA+JEdtv52P9Lnn4oqTc+0Me6Y/sWRsazfVD/rCKr15rwWxivwsTYWvOb0Gy/+u1JRtussVgbtBEyXxiT2KixihxnXRcgKykaz7ZFr6P3ragqj9X2T3h38l1FljFv25UX4N+Otz1a3OCXm58Xbj3WPkf2Fo7GsvdroWs7nNdnHYoU54Olg3U21ljDRerie9vO+lVXF5rlgfquBaP3bawz1/FlnT23HFeu9FrF5ZPtsHnxYlktR/fBHo0z4rA+akx17fJJY8q5ynFRX1quYgwd6pszbh0c+PqqKZDZnOQ8tfaxXbCJZV5ctPzaps5+WPFRvJpP0NONM/hwPVPZvOfNJ/iHJrt1zSvMnvEc9FHf1IbI31rIOq6a5+iDv1pfNN4bS2c9vieNjr1m/5YnXTMXe8YtuuM/50TWbKN75repd6Pu+66ZsEdzC3YnBls3NRfQIzi3Pz1VcBrd/jYT/uKHER27toV5w7nHOLvVDB7DD1bzxMLZww12Y9k6Io9renMDn85bl8WH2KD2M1efPfiTd16j9vlq36H/N++sof/3Hw39G3989913vwO4JkACE1Jo8igpElguRmhmvT6NKesuQl5FfZM965gIHdxN7LxnP8ivRHHWIEi73iI9rlFYkiD5Ljz24BN39Cjh2Pa2TRtE27eJ0gWY/WECP9ftlxZZ3DNxmFxsk+7HvSb9VUis4s5J0snUNkN//PTqUUQnwLMOvm2hAp6QwYkffZxo2beFnRNt42oVRy1UbgUhtnXBQAHCHPa2jUz6jZXGpRMl+7hhXvcdE8WDY9b4XknYY12IGFPFhDmgBzsLX9a3RaXtyz0XZOhW/DuJYzOKIXMOcWd83fiqMQ4Wi5XKDB48bmGucWpOwPZeq+suzr0VWcaEbV7+Xhi2fsa61+RPbbJ/8d417MfeWzmDfRnrfLXsbJwXYze7PeG9epuXb82M7WPuND4XDu3Dm8+tQ/mtPqg9i9dbI1w5V/Nys61lKj/WFuxPnPMvT3PZ1uY5cyM69Sm3hbPGQjm9/FbslX+Rg3FtUBenLYwve9/iiDUX99Yn/dQcG4L39emkZcEf9qN53g0ycQdXUo81f1kmzz/7tk7C3qzNmOavxoqxcl67YbRd4V1wyb/UpuzvWht9ykNn7vqU/ozj1/nPeraHOaDcbE5yk25Mrbi0H45MrifBDPaimfWayGcu8V+Ywr+ODcc8Otpn9k/HNh7O/n16Azu12fe6zamNVfY1pmw/z0dH/8bAuc8n8Y53rp+1fvvb336dR+4/GvpbevnBX//0i1/84nND3ybWQewmuMTpAHOicyPltduQtQnx97sJAheZ3cMJwEHjorhBREA4YaAHHnOwtqn2GMYdufl7osdGZ845MetYExHkhU05hcMfTwUbycBJsgWBbWPyaJJzYWBblZSQczV5JlDWqzwl2RYNTTYm2yO/iwj0bkNv3zb62K962U7Y9VyjsLOPnxKq12+isJ8Y91RwWSb7ZzUUrH1br9hevnKRYvkYW5x1je6xmM8JvXY0ZoyLYqbxSQyf6y5oi2P73DFom60C51YYLJ542tP3bv6qTW2TNj/19eK7m9/t67OHeZB9VsFUTK84t1yNb2OCOGuhA9faFsVmbenCx35e8dDYcz6zT8uJy7dr/I3jbOcW7Dw5VNmMbezEvyteK7Nty/j6Z8Up84op26prgxfLaVnrT3RtU7UwZhmf1nQjji2sA3O7J3a2Td3ctU7w2rVnmxzHevmp8eOao7Gy8MgY61N82GeL62ofc6DzWf3X+C0+67PmEevKWtan2F+80vhzM8h417HGlg/2nzBoXLteu/EM+/pxc3ShuTUmeG1suI48+/vJwmLUcY2N0bm6t4Gsr49O5t/i8YZl+w8ZqNecg/whWmsrsMb38Z2H/Np2N17a/KI7cpQvGxfGjn3uPGi8Oc7Oa5p9fzXZ67h+Pa/POGzQHHTeG5Pumbhnjub1eeT+q3yH/l+/s0/o/8PHJ/Rv3Panf/qnn/8O/WqaCWAToYmW4CJoDX4HtpsQk8xqlEtCgNUE7H2ajB3ADeJVFHk/J7BFHE2WHgNZmUg4gSQZY+Mb8brJcaN6rvPp8FnDnw57jomhjV9tfUv0Tixdz0nZBS5r3wrQFhIlxmXXJkzvgT2Nz1VItWk0wbbA6H5NtC06wIqvFz8U8StO0NmxhUwtsn29B2+3ws97kqjXui2smNfkv4raFlSrmKxdnThb9NkWay3sW54BDyt+vc7iM2Pctqh/ajv2tMzljCb9hXPHhvHS6y6MjH9jw/rbVrVBda5uTzxXuWyH8sMqxCxv/VH/du1iunZYWCtGb/Fif5dLGqPFm7mgMex14YrD5RR+FOu1FVhwDrN+zaOWodh03lv+u2G9vF1Znmy77NzxXt8yFn/lntYTxK1tiK3tD+7X1j1gKQ6d15pX3azBsx5z9ue9cfWKC5641HHTmAcj2HbhceUZ1sSWtgF+c0Nb3nFMNA4dp45h1qAZsp2od9ZazoHlnIVlbOGYaT1Z/FU/cyY+t59vXH+uuzYsV6Bf8y34hffBrK/70KB2cGOJ/q4peWpgcfTy5dHZcUgdygdw7I+NG+uu031AsfiRa9TL5f1XfGV/22+WCftQV5bbHLfEhmOk/OYDBXzG3uWMM9f2P+/xDXLQxxCPZ0wPC849HxKdH8X7Kt+h/1fvrKH/jx8N/VuN8id/8idvj9xz0U2dk1mJkQTmeS0YADeABIDs0QOCEoGTtYOTIDGBuFloo15ScNFT8nZSuxV3bwbU3/ks4bGO5SaR1K5N0iVwCBWSg8xLoPXhE/nZRrXXIjonLSeQkrKTo4mvNm/h5LFe03Z1ceGG3YWNfdPCZOHNmG3R1YME2xd9lg+Qv5ho0eliZxVfte3NRk7C1rEFnwuKp7VaSK249vwmrSbIM3Yle655/MKT97dOC4fLn5Xf75HBvGes3rjDayz7OBnbnl3beG1hZv70ehR2t2aHeY5Fr73sfeMK9r3hygUP65rzGpu1VTnffnBMrIKqMVNb1u7m5I6FTyiuHCvY+5bfyo1e2/qd+f6k6tzzp1VLfueG8ul536Lcsq74X7FpHmrslyeK66VrdV45wb4z9mx3NxLWE14273XP8/72qWD95SaNHFtuKQc5Bl1se771bnxZhtqYvW4xZ066cfOy78L/4jr4fMlY3nNcGqtnrhu5xjk5gTmrqe3+8Fq5zDKtmg1fLX8059dGfs86i1e45toNOU8DV1x3vHUF95XXsUsMuFYzJh2XZx1qRjjoXPP32MstyIv+bUK57q+bwKHOCcWAG/XKvmyyuMO8Vjwaz3ziX1tYPjiUvVmvuOghgLnHuLD/F5c2ps8Yvs/fmPW6jS32x/7nz9Z9lU/oPxr6lWbfxbXPj9z7UTWD2YUc5FuAOrn7lMnE03VagEBeJXwHLeBdjToymUwcbC1quOfgsV5ORG3AnLw8xw03SccJiyDuI+ItEmqDJi50MSm66EG+PqZlf1h/k1iTon1bv3fPMxcCRDbPX/s7wZVwHT2rKDBptwCv7722cdQCy7Z34eC9nFyMnyZ6J+fGlG25sFi5WmCUWZp4ipnawwnYazXe1uFHi6UV5ws3TbreCyw5tl1QtqA6Mrvp64GPE19x25ivLfvpT3lhYcnXVgx1j2XXFV8uqIwn47G62y4thG661+8L78X6k10Ye2RDnuXbYq/cZzk6Fju3yPF1F231i9c79/yJoBts5wKvURstG5q3zCct6FZDvnz1xFeNSx+UGQdew/YpRhcfl/uWfyx3+b14XHsuG7Omc19zC++9pzkZvJZXbCdymP2xim/sdvYCN3zKfNOxDbJ5/8mu5lfve8shyyfmkcVVtu96EtJrHj1sk/KC49GxX9kbp+WT4uipSWct6j/yAz9I9orzHbv4AlywFlhCf2zi9+ea67vyNBg9a59x8CN7YINz3QcA6MVe2AK9K4O/S8+a/iDpXGPvxoP5oTFWn3luawrzvT+9Rlb2oaEvbl3T2QfLV8ZW49lP33gP8wzcjK3KkY5VZLFtOCjpUxHmE+4d+c533c+fs+P+WYvfCcAv8Ik57Iz50Y9+9HYwhFz89a+v9h36j4b+lg5/8Nc/N/RHSk6ITFSAFlCtAtEkCtgJ9DZiTrptQkwAtRpBTFAseRzoPklr4uvayL8SjpNpCzYHIw2JiwaTtxPOrSGyXN2Ley2KPe7c86cRBLmJywVcCc02dgHQZAgGznWKGRcEkKMPd1oULf28RonXiQQbuOhiz/rQCdOFDOu7GbLOJvTOw8fW34nNSdbx43nI6cRsOxsj9lPXsL5OSsYLcjoO1gGe7xe72Ib9WP+W+FasOAF2Prq3CbFPKHLOWA6r2N9+rB4uBpqYF+bcEC+fPcVD1zNf1o/GeGU2n3DvxgmNPcen17Xc9qPxWk7w3i3iK7MLM/O+Y8B4aYOz8LFib8Vabfvq/Q1/XD979MDIBX5ziH3ZmLCtHUc3/sVP9pdxVP+aSxwPlvcJO7bxWWs1ns1NnWN7nr0aj+haOcqzC39n7dq+GHB+WNyz7uNf31vcYS7tvuUf2wU8m8PMJ9Vp+dXxV9u0qTN3Ln72WsYr67ppXHgxz5QDWYN6gFxkvBcjxknXsx+edLHvzutbjJ58QYO0sNyYdY3h/MF+NOOMO798fxqt858PhL1XMWiuIYZrk8WdrWnAgfWjFnQDSMNIjK9Ya0wYk8hIbjpj+cV/c79lPtc5mGAMvja/mvN83TVe8dv4Kl/CQa1RbffW0+V18MuTCcjQ+qz9zlnXX4c494u/tTf+Rw4OpMxB+M+YZb+v9gn9v3xnj9z/p49H7t9yz5/92Z/97gCOIp9A6KftALKPjJtIWYdAOHP6yYcTHHNdQDn5+3VBfUvyJqr1aTiJy8nXgVz9mgBIVr6OLC5kaj/2tXxNrKwNeXIf+6zCpIHtxGtdIMDq7eTdxAaBrUbr7OMEbl+ddXxiW7JtkjahO5m3yKkcEH6LG5MeGFtFipuU+tmkXaI/70maxEUPUJDdyQ5/YisnUPvN+vh6bWwsORHia+PS8UKse23kbRJfRYlx0r1ueFqFFPZoA2g7ERPYm+SFvVvI1s8uJOrHGy6NzxU3nofdF5aa+NHL9jPeHZur4LIsjQ30XrHkIst7eI3arTLeOOCst4qzcls5zfxQXTx2xZ51Pa+Nn1dzG0P17yrabjxhHzmW6ufKa9vU/+Z4dC+HVGbWxxYuFlm/+DAfwOVnbD8Z87zKSnEPBrhfXxdz5ZrmJK9nWzm/eo3mVGPZ9qzvHefr9crVtvXi5nI8/FWfL169ca3ltg8cN62HFj8svq9cbkRWbBSf5X9j9imuaYrLefWdMX327ifg3HfMgWevVfyX38AsmMZvtof9cGJy5S3mmYe7F3FWn9kX1ZuYaG1g/Z3rjtw//vGP3z4FpoY865x9edTejSb6UR/0q0HMZVzrF2Pdhyjnup9gOfPNaaxHbgcTy9fMBXc3nJ81/OOC6MK+/GtcYFtsalsvTkGG8srRY9Wkxrr3B3tcM89hY3op127miyPLaei/ynfoPxp6m/Zdvf50fhTvgMHBQ/Np0moiOSBsw9CG/szxoyYmexeBLgRuhSwBBdifEpiDtIHIfBPKrWDyHg52SMRkAoG7mMKmNCOWpYkfonKgN2AXgZpUmkRImi1MvDdEb11MliarPlLUwrHEZlLz2Nqh8kBwyNGT/9taN3J3IUNi7Ng2hsVnZTIOzz0SpGVjjRL/rUBz3DGn+5A0nby5Zty32FyPFDOmOCuDFT+Nqcbs8kNjpoWcY4R7zPFY3ytmPd4Yti09Bp+2kF7xsnSqXAuXtvGK/2Xrjuve9ZfjnqKLNWx369VYvfFuMXLDbu1qTm9D3NhyIVubdt0l543fnLOeMF7cVIbarbG59LH+NzmMv9q1c3x/xaNl/pKG3mt0PHs/xRc4czw+8YD5yOs6rz7p5RyB/W3jlVPKu43zGyc9YbD6mmeK41tMFRu2PznA+nLtrOd8jfznmp9eLKeYE1Yc1E6veArcmnecH1tPlWtoeJDfOrO3m2VjzXWqceT8baz5E3PjpnY4881TZ6zj2k1a46K1qONnxTXXnj7NP3vQkLIesdJYMAat+3m9fvzujPfXEcx/xqbrvcaasd48atutWEV/+gv799zjaQLXT467Fevl0vOemscHE+f68dfZo7hjD/v9xknNAc23tRcYQWe/r3/9dQvHrjF4rjvOzv5f7e/QfzT0i0LfxbVP/CieyYJgNdETpNYKEixR9pNxQElwnH8hszZ9BOG57x+KcBA7kawERXCXaFeBUjKyjCYtghx5IX832S0EPJbxtiN6YB8ORBY5kcz7ybf1t10a/CZEXruBtB+cnK1TC5SSnfVZdkWHpwRlHB5b0eihT5Og12TdFXnWqXNsNydgE2Zt4jktQkzuXaM2bGI87zmF5R5xZrsZy01E7GH82zdgcOng5OrE7IKJvZ8KpN77kiKRGFkNSX1rO7YpsK4kPtvZmC6vYGuv2dhZPqzdzCPe41aM2NfGz7LjTZfyov3HnMblwtHy1Q0r+MWfuDHWhaL5j/XLH7az79mWXrs4vPnFMb04YnFy57jBsF6OvcU72L1z8Ouyv+3Q+13H9iju0XXNueUN22dhtfOeONeyL1+DxRVrK+/Y342BYoq1V0w4Bpz3vGZ5Yflv2QJ7GD/FJb4vJ7/yybLXk4297+LUZTP28LrW/dxv81yc+LCZBsY8tuIH3Wm06jfHBOvXjrVzdfH4+qmcdd4XG8UpY/xYt2OONT1v2aExbBw4hzcXPPEEtuA716637XfHCbLjM3+P27UsfGkslDfOe//9eHM4dac50IcH7HX+bT1YTnMsO8dhU+rHW26wTd3gn7W8v+1UTi632b7GnOfx5Af32Qt5GbuebLD9jOOv9gn9v3hnj9z/549H7t/y5Xfffff5kXuTrBsI3+uJUIucFm09JPD4dYDgoD/y+M++ESQlNZOKE/6N7CEjB4L3vSXfkrIPM9pkE3AELWNJAE3CJjY/4mWC4nUflzaRljSZ48Rkf7qhL8mXOPHdrUg815vYmtAgSRdOxoGLoJv/OCxaxZATeIsQ295JwMWJi8hV7CC//ddCCd3AWYuIlVgW5hxrTerFz5NPiiF0BAe1Y5N0x2EXFx1NcLVdfWEsGb++biw0sdtPLdrOvWLVslrfW0G0cOixTeDmEmO7Nlpxv2zDera97eR1XYSgW22y8GIsM8/carmwqbHu++e1D9osh2WtvY215qDFfcWqsdjDq+aX5YvqePMd+ht39Ydzj9dZWPHcyuDxjQHz1vKpx5uHivmld3PUsp/ziDHT+C8f1QZ9b76wTxeOnL+t45pHbCx8O8ZexeyS9+ancoFjyv6rbuDfvP/Kb7cctWLHmDvrOt7w38pljRvHrMe7yS4/+3391HxSe92wgj7glia02CunlUOWrMwpx9l/1Qm72Ja186p5jZcz1w3cee/6xLo4N2BD4/2sy2Pa5ufmm6UTvkR+c+vCAz5aHF48l0vRaa2x8v7ipcWh+OP866dX7BP2NKapv13vN4fZL80JvLecq3b2/cZA5S0/Lp+dPc6frfvzP//zlXJ/v2v//J019P/l75+PwX4/Hf+Ojv7kht6Juc15icdB5EbO89zoEsiQDp++u8nHxgAY0EMot8Lee7YINoG0QLJOED1rsU5J3TioXBDDkhcbmfSarM7aLZpabGAbJ45FmrfExR4lRieFZSfbuEnQuGmhUvJpQbaKqSYd9jsytKH33k3mJdvqbOxZLsvcZNYGd/mQa25ybrha8hsHlbG2oQBY/kQP/m1xY/y7QLJPPIfr2ApZqsNat5hpocLalbVc4Hhuorw1cfYR+KwtXMQY/4xr4YGO5gOPaZHhcbfYdAwuLDux217mTctuGVfx8qWxaHmX3kvW8oD1L9Z4vwpeF2Zeo8VjDzZu9i9/2l61XTG7bG7btzCr3cp1qwC2n4xb59KFg9rXspe7K6f1Ys9bfjDGLV+x37xpLiq/NH9Yv+Lo3Ot3a4u/J+xVZnPY7Z7lNc7MRc7brlvO+quWMpdim6faoDi1zYqHJ5wak8i5ctoNI7aFufSGv+aCM+fs5xrJtvBr82H1h699qIBv4DXHUuVw3PLaud7+PPcts7FN89X1mmcWXxlv7HHjoxs2Ha8eA28endqcmlOJp9rK8V9OcHw19ztfVmfvQVx4vDGE712HEyeL252/y2fuT9jPH5y1xnNeBK+2rccjC3a2/8AM9gaDZ2/vX338FdMVG+bS85ofZfzLv/zLj4b+iYj+AO59+vbbb38HQNoscd12ALBOqj4JdPIy8Eya5/pp6ClSGiBNsuf++V4Jn06XbE2eyNWGoeTJHiadM8c/nuFPw2+EbZJBdyeZJkYXlCUS79Fk6R8vMUFXr9UAeq0zd30lAuJw49kCo3g4Y51EISx/XxsCJWE1YbtAaLzZz7XHLZEg40r49fVKqMYeBZv3tj9N1I2RFqX2Lbi3bZpQu0/1WuMbY/gD2zdJN5HYHvb1um5bokftuYozbFnb3QpIx6n1W7EGro0N9lvFQuW1TLb3Wu/cPzZo4/MlOeNmZ/tr2ZL72HsVFsuOyIR+9q2LF4+rHo19Y6f6lCuJoxYn1re6Gd/2ofddMixMs5a5d+29/OK5tt/Nz8Zr5WYt/OZ8W993bvUu/zHfdls4MV6X/Rbuls27j7msXGjfggH0q09qb4/zOuXpL4mdckHX8N7NPcZwMeZa46zRDzKsA0U+9rIMtoXtu7DGmqy3mrbasvmB/dzQn2vWp3Fyi/XKWBu94pbGv3nJ9lv4vGEWzqqtue46DVwu7nJsrZhxzeu6CaP7UAAAIABJREFUo4cA5lBzAfpRE/vDn9rNdjmvOVDwXpbXGCgPN2bwfWto+9Z4LUZdC6Jra0jL7K9pIctZw4+jg2vs6vzmeGktjU2pUdHdPvAhABjhWvkUG/grwZ5DQ28bYM8zx/HZp2yPTPivv1Nl7PorEOgB35xx55H7j0/ob5n5D+P6W0MPgFezAagOeACVf9WboGkzb9DZnID/rNtHzP29eUj27MkPRfTP67l5dFJow8FaK9EwloMDZKVghzhKWEc/JwX0Z74fuWd/1mzDee4T9OuAw3utRpv1ndwgRyfpM9c29gGAkwy+qb2whQnTBQFyNslW5pV0sEGTUHUjqVkvXmO7ygRpmrBXomKcE+lNHhcBLgCfsGZ72pbWkXgznlto2G+2m+3ghOfk3aTYZFef42vLsDDoZFnbek34gnWxr+Ot+jLfGDXf1FbGX+1p7FkW26v47f7Wz1gzJrCrdVk+f5q/9GgM1lb2dXHc+DB2jhw+OLQujoHKa74i/os9fE3s1k71SW3m/W++WHHafRb2baN1SGJfs0dj4oZX+8JziBV4wzIcGV3Yuajresa97cL6qzlbOXD5w3pXP8dufc1axa51JZfa77eYW3IsjNcWZz1/gtrYK2d0Teto/NYf3YeYKqbL/Wt/5rKHMW3sGS+sc8tB5mXsbiyay+277tf1kdVrrtxcWW8xYXzYVpaD/Nbc4fHr00/7jLlnXPFhW/G6fnMOwl6uDdEXPl1cVmxhE/9YG7p6vVVTIuf5F1+68XRTa1ngatY8c2g2kcdxSj3pa8aR+YcxrIcu/dd4o6k9Y/yhk/FJ/cZeq54zXsx/5nZ6kPoGG7iuZ4z7HNfQR1Z+fLBcyDquVc5c/1aE+e2s4zyMfuffcw/d7Cf88tV+FO+fvbNH7v/rxyP3bxx7PqF3UAHIfopLIAJMPzbiptqE+JQcHJAmW4LX5MCn5pAMhw6QSYsf9nXzzDXLdF77NP2sR9B4rovAEn7JHV1W0vLcJiwTgUlyrYNsHecDBdaHHCHvM9dJwURT363Cz0mX/bnm/V0AWQf71cmQ4mAVOS5umvSb2FnzloS71hrnhFXCb6wYa8UWPq2fnIRIYrb9KsxqF/zZogM8Wm4njOprfzDX2FkxbKzCC96X+S5yGkOW3/Ktp0csj/3tBG2b2d4tVssDPF0EF3h/x/LNDvaLx/egoONWbL2R8qdPb4m78WJ8mzcdY9ZxcfvCRnX1vo5r7Fl71z4L+8We5bhxnm1SHCw9ygeW41VMtPAtJy/uWri/YaI6mvMcA/Uf93rY4Ji6xexa175ecVkeMLbMn8Qw93vQwzpgxfueey7OsU0bffvA+hc79p1rE2QoTzqOyq22GfOeeNXx0bmdVy6uD50bbthaOc/rdA/WQc6Va7CBxzqmjVXHFPxfLHP9FrOLo1bcGDNuaByLrjXOdeqjYr9Nt+3op2VWnN2wTW3Kr8YvvrEfzZttjFc8P9UF2NDNJ59642s3h6zvQ1vHMPagWSwWHbPFJn7y4+LOFdxvvUnc4jfre67xwWFjtP4onoxLcLOadNeuratZw4cCfNrOD/5h02Vnc5qfpHANbp8fOVkfbPQDT+cQZMBmp6H/Kp/QfzT0pY538/7TT3/6098RZH7Uxydrq9hy4LkoPpr79KiPX5/7DmoHJkHdpMj48y/B4MLCwdyGsw0g+zvAekBAANsGLSBaKLjowTasYyJpAlzJyDZy4dFCrCTWht5PM1h+k6t9cStsWuBVZtZuQ0+SZz+ScAsF7LMSsefYxuzZAqQ2MnabbJtAb5hyUXJLHEu3Fj7FUHXAXm2W7CMXHp1fXW8s9KrosF1aPHLP/7qwWGtb78b2U6HcuF7+aWGx/L1842Rr+fxDnN7f+5jT4K/62naDD4rlm12e7LUOMewvx9YrW9zkqU9e+ch84j17MFW92P+G25t85UTzgg9SuN6csPzxJf5adnaxh7w+RLpxCrZw0ezYqO5HvjYaPaxaPH3jTI81P7dpXj6wvxp/5srK09hfvLp0LP7Ka21Uz7othFf+K5c7/6z8Xps5761m4dxf18FfZVrxcOOC5vqu5dzg+AQPbW59/diB+8i6ZDbX8Np8eKsbbNvik3hws3vkb1y7bgSPzU2sbbx2v/rUDeZZz4dRtqlfOz+bI25xVT97Do2h5fR4rvsaMj9hxXugM7auP7qHfWGf3/LOur64zXIfGZAHu3Ewh6+J6fJGMe24hjfJ2Tc8s3/lbG6i4bYM57U/VDS3+xCKPfyhgT9c43AI/VcswSnFzLn+8Ql9M8Mf3vtPP/vZzz5/Qm/ChMgobldCNdDPXJp6n2C5OHYR5VO8G1mV9Foo9pP1lWxvxMlabiSbfFdyaAFgUm9xxXouxHoC2ETD/RaBJdEmJeTAD+c9a2Gnkizkgd1u45C/GHCy6j3ecwBjW5ZsPdc2tD+bsG+JC1lJQD59XYmwNgEvtqfl68GP6aIFT33EXsWex5nwGef9uW/bVwZj8kZnTmq1pePUuHOs2J/4zMn5VUJvHNnuTaC+d1634bB9us7yeWMOWzoJ24asf8N45as9XXjf4pbrxvyS3TZ2sr9hYNnZOHyV7oqTcuyK0drJMrQQWzxn+y1c3GLWa8ED5LGVS4zh5eOlxxM/WLdiorI1xpYf6ifnZ3x/a+hv/Ej8rBiwjYrHhduVF2zT2mrtuTC+HpGvfW5+WPvXj51bWy25X+1vu3rsE0837615r7jNjVa548bj9bMPlNDDWG6ML53K2far86IPXuAF+4x5PSRrw+rGz7HVgzTbtLYyjzjXLu5YXOEc0ZxU/Rs/rNfDq/rGNkKuc426hoMXdMNOPsBc2MUPN3shl+UpF1unI9vTJ8n2e/F21ln2O9fPj725Jl4cS010y0Vnjpv5Ysn24emGZT9iw/Y3BhwXjj34DB/RzKOLfeg48hrNBeUODoG+2if0//SdPXL/3z4euX/D4s9//vPPP4rH/zRh/pR9FTeQDQFCUH7zzTef1zrzf/vb374FpANuFf8mEQeuC0Lmnfs8imPSYQ+fqpoIW6g4gEwqZ36/y299nQya4JzAVqJ3k+lHn87YnsiVpNpUtRhZRZYfWWqCc/Lqo8YmK8Y5KZqYmzQgacvfZr0FyEqa9onHmwxLgk1G+A1M4q8mJHTAP03y574/Hee+ybZJ75YQLdMibmxrGbx2i7/iuv4wJh1PyweeWxsU98asx7qgsT/Yzz7zGm5+jfVizevc7OJiaHGEZawdjP3GwRNu7de1Z3m0+CjGbW/HILIbq8U9dq0uXnMVlGud+s02d6GzcGedLa/jr3Hjewuv55rXsk7lHgrCFXPlgPrWsttXXctYqk+tG/nLMb8OMRefNmZqP3itfGL7WW7jwvnWvq4fih3itbzA2vWrdbDNbpxruWqTyozct2Zm8cTy7ysMW+6bnos/bus673k94n3lPfvYOtz4/Fz3E4nowDqeV44qfoi94qR2Ye3GGDWEseB6rRhl3Ko9Fp8szMBRrOWcbb/4MKn558ZX8A3xZ/ntW+9Zu5c/sK3jyz5s3nVDX5x73+bic49G3La54cu2OmP4gOOs23UYi00XrtDD94wPGvrFL73W9bsmfvLXd4sH6oxyiLl18bWxjvyu4fzaTxn4ug89wBD1JnvyPX3HpPuJ82frfvWrX6308ftd+8U7a+j/+0dD/5Zzzp+tM7AhbDd4bcCdEPpJr4tEfrVzJVMX7y0Qjb5bQcTjOCXnJnYXUQRGi1aSJ7qff6t/E80ioya/FtyVlYbeBM2YFn9tahah3UjNTzNURpP3SoZOvH7t/Xsde0Ju6NeEQFK47bswsrDi/Vfh1Dmr6Wev1QC40KI4eHW4shK8i4LKaQy8BeffPGZreW332tNxaSzc5rT4MP5JgMYLdvTaK/lZT7DQ5Mm6Lno8Ft3wB3uuYsj2sq9uPOIxyGXeqJ7W11jrAdziiGLTXIOdbkWY+cJydnx1YF6fYlo4Xn7pOGOguLrtXWwxz3FRDvM9+xSb2S/mDNvDGHJMtfgvD950XnI3Ps8YF3rGdrG54hK9n2LW+LdMjT/iw9fXXO9VHDqH9559YDnKZ+u95TBHrFzitW0f9GPO0v/Gl8hu/VjvSX7HiOW2bxfH3ny25hnPLu6pA8CyOQe7OHdVvsrwlD9W/HkPy9j4fMoxXrdcanwtHLgGYM/WM24Cb3FoXuij2+Yw26v8jg+QeXF7MX7GnnUso330lENs7/W11uYbeMiYbg3l+HFD3jzgva1n+dtch56NL/T1AQW+do474+pLf+3V2PEhkPVdvMa+jiVkrA/5LQQfULgGWfzHnm7Q7fd1YFWs20/mcI9zH8aefqrg/Mr9999//yVU/Dzmo6H/f7fh/6cVPv/KfQMNAAPeczJEoAFUA9vfKQWM598+XlIdm3hNlC7SII2S0/pUmQBtcJ25kGfJC7JHN4jxyOAgalEIgbX4KOn1h0KsZwsmE0G/99MizaRYcq+tq7vvO6l0HfvZ5N2k5kTWJNwk26Jj3XcCXgmwBcXN78tG6zvQjgHbyjq7IOyPnDAOWa2TCzQn1CY1+wR9bEuvWb/UHk6O1WcVTmDWRUsTufV3EWlZbr5s4rzFN3Y9sd2v7BTTXnM1MMTvirGFa9aHO2xT713Zl9+K8RaN5QzW8NrGyi0/rAKy+rrg8TotIjzPchQvN1mqg78TaAzW9isOihfHkPexbMSgC0qK1nK3C7+1Rn3fnEF8LVnqk9tebZy95yp4jaEz1rFmPHEPeyyM3GJ7+RZ/+d+uueK5nPiEG/R1Lr7FO2NX81ZMM6b5rz550ntx3cJH7eRayHxQ29uXzRXGyA0T1CG1h+sQ1jG3lWvw18oPtY/Xti2Xzxdfdk45i/XbHJ7r/EL4ure4irVsd2o8PlTBdq7VLJM51FhlHcemG0fbtDmhOMZOrk+wu3Htr/6tGGFd5HDtjgwrdswX7gFsv7O3f9Hd8rkJtlzNfWe9chf83O+oL1x0PmMcb359xmO/2tZPyTYnO55XU744pDFv3DB+2d58ir36RKhjrrF61jxPRH809E9Z5u/+vU/nkXsXJy3+uUeiJZgIeK7fSMP3ASGnbgY7pr4VaCs5riKxSarJ04WdA9KHC02+1a3Fk5OYg5Xk2YbehIxe1fvs6XkkDuvnJI3MbaZ9ms3cJrZ+vYL7lsmk7rDw9RYjjCt5o4tJcjVR2LkHP22W3Yyb3E2gvV4f2g9NRk0qy37gnHWIDyfJ7mk9ilsfJDkJG2uOGeK0B1AuAq3XU4OzbEjcs//TQUO5wnFW2zpGwPu55pP5pTPrsNdqbpwkbYcneaz7jf4bC6swbuzgF+OsnGadwBhjzJmV37gqjxh/xovXtxzoZntZv9rEMeaCo+s7Hp64pHstjradKmcb/xZPnlueb3xUh8bbem8bmLfqd+Y27zSuyiONhcXpxV51tk1v9u4Y42JhwMVv+dH3WIec2nXhgxWj2Moci67Nl6yL/20T5LMM5sPKtnjTPOHG0rmi8V3OdV2BfMxp3mjuME7gZta/xbnxvvx+w8W5vvKzsXde1z/1rX1ljBy5bBvWNRaeMPuUH1gLW5Mvzr/+dJP9Wz85brFra2Tr6Ue6zXO1RX8V32v60f9iFZmNF/vdtRC64nf+9HPrb3zHXuZU12i+77xtuzgfgBsOAIwj82Q50/pYltq/GL7FnnFZ29ZezRfmjbO+Dy3O3MbcK+4zl5S7y334hfi2rLYZNv9q36H/6z989n7++x8fj9y/5fjzo3gmHicOFzROYBAw5LKSrwkHYuEXH8+88/2YFZCrWPA1JzzLZOJx4mgQNIhc7Nz0aMJog1k9HOTLhv078E7AlW8VVi0mbOvKakJcJODi6Mztp9cl1xYa3pumZTXgnnfu+xDB+jiBLtuxnwuAJq7K2JPOYsz+W4Xml+C0RR2JwdcdW8svLXL8fhX2K1aWLRwbxlrjCrs5ARofxqZxRsLhvpsq69nYNbYX7ppM7Vcn74XrxkHj/Lb2LYsVA6vALH8w58Y5xWk5duHF/mt8wMvWjTUWt/UedqRQsfx+fdOz/nmyOcVK8XjDGGvb18x102abUEDapyuWW8QbszfMLV2LqWVz22TFb+PqaU2vb65wPFpf22bpyN4+SPb+9k0xZqwuXqmfnSNWEe31rFv3sUw0U+bKFtw3TIKr+szvjTPWIecxrmPKeY6xWz5YHPSUG+CN8nwxYVkaR+USxtouvsaeNwzbPviojfAZ46YIGcqbXatctHy3eIJ5PQxxLPAJMY3f4tLGRH3sOLodDnUN1wvNv9jJMdTDocbmGYsu1N3Wk/3Ov8695osV++UTH0o5BvCrr53XrscX1xkPZy/XTzTTxPcNJ+UfYxt5V41zw7Tt9oS1de/s3cN45OlhiXOceQI+91d0saX9fh65/yp/tu6joV8U/C6uff6VeyctE5CTH02YC5lFKjeydDCf1zS1ANcEXNIoybDWkYVTLUC/Cgd0cuHANa+FHQj2WxPVhtV7Numd9z4VPGv6qwLefxHKskvtU7lZp0TUYsbE4tNB638jeBOtE2VPqO0XY8A2AFPGE/NMxrbtssG57wLOfrLu9pfXIXGuwqUHCLfEZptXdvsX/UzIK3bwrZPrE7O0KHJsP+Gh2Fi2qA1sb8tnvY1Fy2K8eXzt4iS39K7/WKsxWS5D9lXwW06wYD1ciFS+tb/93rV9+AGfGRPFzNN+xcoqeBjjsYsXzJX2rWXrGtUd2YtJrreRXgV/8Vvbl+95T6PlNYt/y+t9bms2392wWZm7j3NeeWTph9xnf9usvnR83HKX8bziCbsZ78ZR7VQ8FHOV8ba/43DhFrus+eda81HrAebxr8cbp43VHjz08AF/uFHBX41H2/upqbQMxoPXe+WnG46M2a5XbuI9srrWMiZX3K9rbiLdCNq3lbvxsWxb/moOrg2N2TW2vNQccN6DVz7UuuHGNu468ED5xpha8eXcyRrmJngCjJwxbpTJMzTItl9fs7+/PrtiemH7zOnBSHVeOcL6NRbsL54+bQ1Qe3Jg0SZ+8R8HHM159UM5Hpm9N/utet985Dnnep/gNTcSVytffXxCvzz6h3Xtc0PvR10BWgvdEsIxk0nZADORnEBYgF7Fm4HdwDcx3pJVky3gb0PftUugjKco8HgnqpVcTHbYsMmb66xrO3ovk5dhucilgU5BV5ucddx0l/xuRYgJrgkYeY4e/Y6SbehksdZ7lWhLopUD8rc8tZv9Z9u0mKldbkUDMnB66kfF7ZMl+yJqJ7DfJwZuSa3Jd/nDNmoc+96Sd+ELve3jytEC6Ia7lbisa/W2f+GyV8l4rWGO4X7jvXju3i1GamcX5dwjbpdMqxi6+W4Vj+WxFS+d1/hx4bg42fMrW3Vq4Ww7rzR8W7tjzzivvQ4nVmzdMHrD+MpDxkAx3vHm92L01qCWpxavPOFu2fUWi40fy7/uLf0av4uPuOaiuDx13rcJR+5XzfFTjLCG5XKcOzf7kKS5pzJ43eZ088Z5vfBlWziP3GRbeWPxhWOwvlj4dy1XOR2v9U3j4LxvbsSnzdeO88rkQwXs2NhxbYkNXuHOtuphifHZvOAcZzkWJhcfeE7tsOrr6ur9vT463PInWHatW5+V+8+HcIt/3IC7abZ/ief61voQC4xZMYVv0du19MLDucY6zc/NdeUA64+Otzgvd7H2jUNXjgJbrGVd6b9u2DzXz6/cf5VP6P/6L5m/n//+58cj92855ac//ennH8VzYLfwMtDs5VWQGcgE0AFm/6b9GucE0UB3Ar0lqhYBBT/3m8RZu2QEwRz5V/G9kqOb+BJ47boSWZsmiOvmE5MQr012Xs/6LXJDXtuRcU4cJXUnOY8vbpr8TIJdw4XOSkprvPFjn67rJdraA1u4OFh4Ki7PXhxgOZEUzy0S7N8nX9vH9ffyUQsZ+xg8FGPYwjZZibMJvz5ZBwDsdfNpCxbH0Btp/c2f2TRGLMsTXlbRUny4kFoxDP/UTi4QKne5wtxpeY/N/GmI8WX7dn0KBGOA8Y27ZR/rtLh3YeSW8Ytf29zc/coXHbt4+yaDsWLMrdgqrtyc+IDFNireqksxZT4yTlqgrtgzn9eW9vHChHXrWOJn6VLsPMXl8pNlKZ7a/NknjgvHQrG/ZLadFoaLiVtsNVadK8yD9dXCPbVD5XnF98ve5XtjamHcfsEfXrd+QFb0xRduoo1r5OknsdiF+Z7TQ4FyEXNbR/U6vjQvOddVd8Zb58Vp1r350ZhDPmPjFmuLk5uXb7zkeGcvrpVjsC2filOvnOt+XNvysGZrsTOm+PDvMX1pLNVP5hzrY1ub58sHjXHb4JUNHa9nD5pk5pH3+8N8+Ir7zfM3XBSPxttZq08vMB5f+EeBvTeyNx+dR+5/+ctfvkqJr+//5J019P/ro6F/i8c//uM//vzIvcl3JcNzv4UmoDzzb4+JsO6tSIU4DO6zHsm8hZKDiQDxXEgN2fzJKSfEBLKRXfIiWbqhqywmdea7iSHgVmNjonOyWaTkpOe1VgIxKZiA62MXGiY6F5gQh3WzDdZhATrfChaTWgsn62M9et12Z9zarwTuInPZ37pVznOv3zVznDS5tlhsEl2FBcluYYDxLZLQyX6zTfC7sY6PvJZ/06B2a8yttdC395o9qpux7UTe6/Zd5aPp8l5OpvV7/YzsTexrPfsRn7zCWQu62qoYLpbqT793Un+KhVt81D/L7vh/4ZL9a2PHRnmzdm1h0jiwTBSpjk/zg223+GXh7eaPckR1WphcdjCusIVzw+KG+nhhqLFmX6zcUDvdcGYb3cYUN+W7G5c1LrEXsvvraaxxa568FgXv4m37ZOHSPqmda4ubPdx4NA7P+1sje+NW67b80RzoHF0cNCbQ1zJXr2KlNrK9W9+cucSpbQ9PW+fz2nIYD8YU+3sNZKhtW8sVc+Yz/74OcjCe9amjvG6vrUMP1vHhhLmwNnUeqn9pyqnbVh14rv3oRz/67LrjT+uz6tJiDx3Yw7LaxuVV7FROaKwRW9Vt7YNsPE1qfOKz6tQ4dxw0hzTn4NtzvYcfzg/uZ87+/cV/9wvffPPNmx+OzP6gp/Hl/fkqBF/nsB3x0cqDX+3P1n009Cu9vYtrn84n9AaMi5gDbD+efX7Izo/Pl7RNUAQX10hqvU6Qn7UIDsb4EZ9VqLlQMhnymqb+/Hvk9lMCZ67ft4Bqw9WC5cxfxHSzpRPAInLWN5mYHEx6LQadgCBCEp+bDpMjP0rIWhBVE8VZzz82ZDLvgYEThEnQRZLnO0JaBHV+7Q+x1S5es6TdPW5FFvK28DCW6//akWJ0JZlzbR0OtBhdBU1tjL7VxfvaRox3sj/7tqF3wmlsrPXMG/Ydr1sQlCs8Z/nUCblF0Vm7WKwMtkeTaf1qXRrPLWZu+LsV1cW8Y+Os5UMW72VsYIsWKfVBY2HFXuXsIUVtYXnrs65fOa2DfWC+9n5tFOony2Ju66O9C4/lpOJr8c+Kx/IAOGvMrFxlrl78wVq1uTHJPs4VxZh1W9i2zCu2l88X1ztnlo+svzFX/LEu/zKvc9a8G9curNVGntu8u+Jq7V8uqN2dV7x/4xQeKGaY39yO3d1kr9i3TZHVByjlItuefIXevucYcIzU7sWRx3bd5R/7ofnD3GIO8xx/cs34/kBxecCNOnVkx6C/DxjQzT5kHrZ07OJTcyg2WXz/KmbNqeYLr1kOLIe4eV1rYFs39LbFymU0q+i0DnOsG/WwbUu+NwbJFcbR2YPDiWLtvAcP6wDDmF644T5/0pv9sSG9x+IxbIAM4JV+hDXKmeYoOAIfnDmnpv8qj9x/NPQ3ev7BX//03Xff/c5k4oA/oOEXMgkIF0vnmpOIT5maiG+neCbHJg32cnGErMiz/nWzYkJfBSJymhAgcevnoHdgNXHeEpEJsahwcuK1SWsRepOzCdyFYpMq66/vett/K3lWV+y0/P4K+S7cjIEWB5bfRaQxYQwsPNyKhRYlJcxVAEHUZ26bYB9+cb9FDLI4kZXAndSdiFrEIK/1uOl/wyV2XIczxQ4xghy2D3quYmfp46Td+8Sd17Je2HDFoe1tzllyFVuOvfJCsW8bOFZuujLePmuclrcWdrw+Sb12Kh6WfRcHGZO1sRu07rfWakyWh51nWtRho+LtiVMaT35ibOUedGjsOd6aC8s/K+7c1MIB5RXvUTyU17rHwqzXcJ5xTBavxlYxZW5GVsYbFx23uPomv8cu3jxrL98UA1+C7fIYa9sP+M21kP29MG79a2vzm7FfWeov88TC+y0OaTqMn5uP8aHrrXLYys+W1Zhb9vX9Plp81mlMsnZrkFcx6LptcbRlO2vbz3BEMb3WYUzxVj38gdeKVTh7xVV9cN6f9dHR3HLuUZOuptgc7fnYwHYzds91muhydvmP963/Vo5y7c26zGM/Ys9c5Q+TzvjT9PrT7uZI7LrwyX6uo1oXuJ/B/meMDyLMhfwpwPIc63Q9/HbG+0MdZHNTz/7MQTfqbst+5DsN/Vf5O/T/5J09cv/Lj0fu37jmNPQHXD3hIiAgAEjDCYUx/rfFXosy7+WC1MW0kxKBRGDQ6DrYWJM1kLlFgZMDYwhO1m1BZRLzn/+wXiWP3jOBOFmwV5MwY/w4mO3qBGRybDGAr7yPiWcVQ9i5+62k5wTvIsmJABKqf5dNSs5NDPjC15vkKlPlophgLR8Qrf3smzZcR7f6yMmtsdLYMKZb2Bmr1cnxtnBYHDQ+jWnfawHSwmbZh/mrsGqybGwVf8t3xpLnW0d86sRnLBn/9UHvmQ8an47z6rJsfNPfSZ15Zyz4csFgm9QfTvjE2ZPPln/rU9YxT7SJqA29p/fodetVXvA8j1s+KIcuLll5Z3HvK1vbL+X5+saYXAVsY608Xp62b26c/8rG5pHGTPnWGIIj6uvG1bL9bQ6yWBcKdscTe7g5Wji+6HPBAAAUrUlEQVRduLONl38aw2dfNw3UAZZ1YbW5iL3cNJiPVuzesF0cFEvYp9xlX9RP9bVxbdu7+Sv+yjHLRj3QKhasiznGXOY5xoptvg4JFofURmeec7751/oYO+xrbsSeq/5oLY1f+u/iw+Lce6NfbeJ1bV8aP9t2HfzwlMLyHfv7admVpxhX3jW2GgN8PcBx4vlnn8rbZt65aR14FH/I6SdTmhfOHr5/5px93JybV8/rHmrU5v7ABJnNFfbbub7yhw+gmGu5TkP/q1/96kaLX379o6H/clv9wEZ++vbbb/9WQw8QARWkYMA6wTlRAPKONUmthMqeJi8nLQcMZOzE08TpZMW9ErQT+RnDI/nMZZ4Jw8UHcnAwYBJfRc8q5nzwcOZAVtjXQV1iKglVZ+63GG8Cc5JaCcPX1v36fCXVXiMBWc8m92KhmPOaN9tw/VZcQ9Qt/Jb/TODIUp+u2H4qRLEDRaR1sr7eZ8XSSrDFx1p7FRQ3O990rd9cbHgt+7zF5cJYi7pl/+X3FqG34qe+8lq/TwO7+M8FlrHiPV1Utui0Tevv4mJhbsXOLV6KffOB8cE4FyEtaswtxeS510Mf6209ls7LjtgZOZYutc8r2zZOznt0Qb/GzfJJZbGsxpft7RhpTKzCvs1j5aodV/Ox+KR+8byn2GiMPvEW+hknjXnmrxzmsatu8N437uF6D2GLGWog1wbseXReebrcVJ447/0JnWMHzCEHXMGa9RnX25AtXiUOfTjtdc2XyOz7xsZqXN30OL+t+MWvxf0tDsjX51839K7FKr/j7siAzS27G98bn3qd5q8vyTn1r/Fp24ALrrXOfcoHYBK7Nved9zwifuzgBhGdsIVtAsaNGa7VvsWE/WTsnPn0GI5fGlTzbnmBgz5kOHP8NQbLZjzymvHtceqH6sZ85zLmtNlHP2p8/EatZ1t4LnqXU/CVucixfNb/aOhX9P5hXbs+ck/wAqyVTFYjYaA20ZbEXDyZxJ0sG1SA2CdeTTwk3hKBSercO+Tm78DwOI8TkRP20dc/gkHQnvH+NKHBaH0MLxIT8tPQW+7q4AKQ19bXNre968dlV8ZDPv3XhFcZ63cnl65b/6xix7rZvx7rBAMuFv6YQ4JbSdFYtM+LUb9feMau5991kOC97YMWrav4rozWlXsUN07mtqX91sbC44wzZL7hePmXsQsnLYgW5S7co1P1Xj53UbN4xnHyhBljnnUsRzG1/Fv9jMeb7sjU2Fhxtuz/xLWv7N311vjGgffzQaXXqi432972q88WRlaMlOtsf2Pb8jh+4Gl0Kba8xsIm+3f+ee9msjF7s8ONQ1i/dlk6eq/F84szXBAb98056OV1K7PxUo6oHxYezbPYyc3Ewr9l4LUPa4rpxqn3dBH+ikdXDJAD7eObTM0Nq74oxosd2/jUOf0ed22zONo5qT63bfrUWvGHf5tnwZTrSvt2HWDZtr3f5mfF27lWey4cOE6dBxf2aUrx8eL7257mTvv9tj+27KGU/YnerN1G2rnGn9bbP+Ww8/742fvWluYQx7Rrg1WX4tMVm8hk2c5rdMN3i9+sN/r4a5PYyfLZvxyCLOx3P+zvHyk86/drxLZLec8ci52MLduXR+6/yif0//idPXL//ccj92+c5UfuSzw+XTK4TLwmeZoJkwzgd7JlfoufEimBzTiToNdb5EgRZlLldAz5ToDyP2QEobkgcAD3xA39TQwlKRdCLV5MiA12E60TdNfgPWu1sFnjm8B92PGUaJePTPZO7Gcdnywy98jJ96ZuheUqApy8TX49WLKMq1jt2itBNyGWeO2P5Zv6rnGw5nvPNvT41CfeTZiriXUMNSkT7/ZZcX+T85V/wLx9YZs8HXZYzi+xOzHueT7YsKxtoMxVtrltswoy72mb9fXiEfu5sdnxxuYNkx1jXnV8tWBYuH3aA9meirBisnHQeFw2t8z41D5Y+CiebpzHOsV1c5Ex0/2+pKF3jivmWNsFaznX8n9J0bxwc9ZoM2gM2De2i6+bG7juPP+KB5tnjA/rvHy6sNjYKc8gD+NunHjD6bn+VNMYJ8Sd81LjzfapPuVD3q9GZvGlubX5wnhofjQ2ywHYa8UTti4ebzbh65Lm0uKFugPb+KkFc4VjpjZFHzd1YMv4ZRzy0JBWvnIBTVRtVX96nca2OfrmS3LK2YdH3Bt/1svyNA5cz4Fp1uJrB8Y6sjtejO/mtWLfNadj2eNsV2zaurOPwttu/m6/eW09Io9uxhdrnX/91Qtz/eIXZF2541zrbw7UL57/Jb/b4DxbH1gHx/95/dV+5f4fvbOG/tcfDf0bFn7+859/fuSe/znFOu9pvM6/PckqSRAIABZycpPpfbhP8J97PvFbSXIF3i3Izrp8+u6G+hAlAYYMbi6dRJz0TSzIDFmc99jHpE6w+0c/WBM7W3/WKzliCwixiYU1XcQ0obdIsN1qw+LBMpuUVyJcj8I1ubbA4D3JnCcl6m8XQMafSdiy1y4lWhPijdTXerbtU8Fwa1aMsRZHyOxk6+Rl27U4Ou9dLNhe1o95tlsLkIWxJvUbLr2ubWz81q6rYMC2tpHj5Sa/uaP2QE+akhYf1rtcYD5oMr3Zd8VWbeJCjvEtyJrY6/svkXX5vTrZR+a8ZRdzwRM2KnvxcfOpfbM40bEC9itTObOcVV/U7otn4LPyTv1Y+Woj8pL19Keb4H7Zr3izLF7vFlf1Z3Vp/Dd2F88sPuo1ZIPr+zUzY/SmY3XFzm3EzYdrTvmLhrC2uGFv4W/5/BarjC1HNAZv8WEso7vzAw01et5yjWPGDdBZv/HT/G9/gX/G9HBgrVcfs4ZzXu1nPWjmFoc6tpvf0dM2Qu5+P9/7N6cbQ2d+m/Xm1cXT6Iqfz7+nBgKP6MZc9qCOdU4DU64lqYOLK3Mb+ZB98RW1/8pjlmetbRzc9l78ZBudedTPRw/H4hlH3Q2X2t7wJrU29qqNrEc5FzucuesTesem5zqvutZA5lXTgJ/Vb9mWrO2DhHP/o6H/kgz0d3vM5z9b18RG0BAcEIsfKyfAC2KKHZMRQGWOycIkZuBj9kXsTgxOag4uyIrvvZ9xNIqQnfXrPpbLpOOCD6Lg/ipy2oBBHhCQi4db4nfhZ2KFsPgXObCP97I+9kOTSW2LHUsi9qmLGOsLFuwjjzXJn3ku8vi1TxcMLZbqbxO19XLhhD7gtgmY/awHuGzyOXoZQ/bfDbe2fZO9CxDr1qKn+hSfTtSNObBSHLkgwibIYL0syy1h43cnNWN12XHJ4/2N8WJi7eMxjjFjzno1YdoXHWe5XHx0jm2Pzmv/VYQsmW9ctzik8W5uuNnaxarlBMvmhptvFt7qi8pr7BkblqG2tM+X3YsJr+v9y03mGGO9PH5rOJDZ/95w0LH1ORxb3rMvjSv7p3OWzeGJ3jM+WMdNwysfO14qB+uY3/xkWn2z9PhS/CzM3LBSzqwOtYntYnwbF8ZvsUwdYV4rRza/8d5NzeKpxm6x6Dm+Z7wt/jSnWDaawMZk7X/jXtsaDC9OcwPLHOdv89eNRzwPezfu1gc8rEctVv+jG7nP+cT1m+1tXmW9M996YA83gJ1HrW0usE2LQ/bowYV1MPexrg8SzrXmhSfuq+/LbbynpqYWRDd8Ty2GXfq+/FLZjdEe5iz+7SfqltP2pglfPGnfYTcwhp6OlfrXfO9cSQyy5mno/+Iv/qLU9fu///iE/ve32Q9kxtvfoW8xUHK+FVcmeQKCf9uwPBUKgPKWSJvcbkUFwQMROEE4+JsILdvZi4MA5HISbYJsgrVNnFiaZG7FS23dpFs7kkRuJG5dewjBWrdkeOYukjTJYONiYRVU9WNx5oRrTFpOEjFjF3af4sv69MkK7ODkdvOh92jBv4qZxofJ2fZ8kn3ZeMWMyd7JmeJiHWDZnvjlFU8tf6J7C0Dk8IEBRYWfAFoFSLG9Cr5VNNzGGbPWe/moXGHbNg48dvGdsVsZiuubDzzPe3DdvMsacMQaf4vB8lztYJ8suzWGViNy23thGluzrgtZ7oHrp0MSF5NdsxiyD+o7x1VjpziwH4zJ8u6S2/xjXnGcNT7qm4WtPt7MGPuyGF2YLk6f4rCxc4ufHo4bS7ZBc231RpcW1WDAvigfey3zpW0CBllvPclYPltcb/0cd42DrmU7leuQqRgznnyP8bU1uPBYN1rLH42rxcO3GHcOLt6KtTb0Txy6Dqpv+YEDF9vKMQzuagdsSAPq+eYtc2F55IYFdKOONceQ1x1f2K727A/ImYOt97luPm2tRBysXGpbmRttA8/ntf1LbYBNeUzeeEPG8p/rMfPkec0n7eX2yrz6hdoc//arkORb1vSBBDbgT96Zd4t3+9p+dGwz5ze/+c3Xaej/4Tt75P5/fzxy/4bLn/zkJ2/eg1j6PRaC5oDodqpnIjvj3TRBCiZbXjtBlVwBsIl4EYUToAmtiWk1MSbJBivEd+b5z3asRN/CADlKJiYRE1qJH9nRvUW6x7fIM0GbLGrr+sMy22cmEhKHCcv+dtKvvUu69qvXLcFZ7tq1hUNJ2mvZLthzPd5f3FTuJvlbQq5Pb8WDZWxC9d68NhZaTHV8E7zt17GWz4mlxfCyeXHtBL3ugRkKIvBU/RdnfElxaB/WfwtP6LS4atl98daSi2v2mfewbZ7wgt+KzfLOK/8zvoWD57lAK37qy8ZCuZj73a+2sj2XDmu8bcL6LdrLF+XcFdvVaenMPOOzNjTf9F5t7PWKz84FP84tiyeKjZVfn+xublnrL19bZ9vmFhu3Md57NXjWfWHU9myMNdYrc+caD8WxD5XMYR5nnJaXnDvqzxXzxV3t6vi2f1ZMoffNN5atMdCGacWdY81yLX8U/zdcLPudtakfbgdirG8+tr2feLQ5ybF71nXtAgaQqfyy8lLX433t5JjoHMcAe64DDI/DxgtnyHnW4Kuwt8OqJb/t3RxeX/WAAh86trAzT27azqtmYA1z5VnDvY3zcG3QZv4WC/ZRczO80Rxhuz/VveYpZF91B4cFX+0T+o+GfqW7d3Ht0x/90R/9zkUPgdOAQBs3bCXhA/r1HcAmwVVkAd4z1p+Omxia8HxoUGub5AnGFtImDJOKg+aM6T0HLqRZUqvct+TaAHUStE3OOCdRkwQynPEmt1uh0yJiyVayc9HThOF7bf6c2JyQrHeLBRcaqxBYxLnW67Um1/O+Sao2M+aKW/xj4n4qwlpUNO5IUrV1E4Lv26Zd/8kv9bkLGtu8xYWx0+Kk7xv3tj/rOtbhj1f6Yw/HXrnIsVNusO7EFbGz7GDuW5jynPq0ciH7k68dX8veXsM29uFIuXIVAk/+cUyu+KwvPcYxZLu2KOoejqcnfHavpUdlQA77w/HS8Stn1c/Fldf2WPOZ55jPi5Pu5fcL997jxu+1r3mlTbPHOr8sn9VXfl/+rmwLW57TeFt8d5O9XGx/Vy7bD07APqths7+c8yzf4oUVh5YLu1f2lfOKX+aWs28+Y5wbv9rllkNXnmxsrXxg/YpZ64xsK/dZz3KK+ZzmrU0d+y6bVi/HQX2zsNzxy9/nGnXaOiw/a4A55xNjy3piq+YKf6CCHM4R1R8+8o/Msadr4OptWc1v5Dh8eP4l31t/xjlekLM1r30Jbuk53A9Yptbo5ebyuPMrcmKTM9dr8/6MM94cm+UH+9/+9b4ec8tv5azzCf33339/S0tffv2jof9yW/3ARv6tR+5NyP4+s8m1JA35QGQmEQOZeQRIycSgdTA7MPyDeyZlB70JyHuYVJw4HFAOfJOWDymatJpUF1mUaE3yK+k10bKHDyAgweJpNeIl2drF9nDxhr1t61uCapL0HiU077Fs4QJkJWPvVbLzeia8RdrnmvG69OwhUBO2k7z36MGX7WEct4CobW72WQWpr/HamGmSuWGveCnmmdcYfoqF+gWME7v1heNyyb2KgO6xfGXdjPubX9d4F/idZ3/abtaX68Wecc+69mO5xdivTxbeXTA8xY356kkm67fyQnXwWutg2JxW37zypW2zfFBbuQlcMb54rnvUxut9Y8R+qpzI+Co/3GyxfIDPn2K6+aC4tVzNZTecOWYXVz1h51ZwI8fy9fLN4gPL20LfXH7mGiPnnr9PazsYy4uDyyFwAfGAnEsex8wNH9Z9xW5zzLLvzebs37zU+G18ec+nhrqYBa+Of/NWY5V6EhuT77p/6yLL73xs3xTD3Cs3rOtn7tlzYaM6WofFXY0x+7ivyafGknF9O/w6Yyyrbc585ISnsYN/nM2PxXMIgE5+hN45FPvxnXZ/f/7cY01sCtZarxsz9iPj2LNcaH/yJx1XzGKH1aB7P+Q7crOeeQHb1lf4ADsXF45By4L8X+1H8f7BO3vk/v98PHL/lk+//fbbz79y36bVTTLAupGTkzNB3ITXIGiSb0Jo83pA68B0oeIfvjtj0IUgWwmUhG0yXg19SWQVCT2xqy5Oyk7iEBA2awJp4nCRYblsi9rdTUMTiQuEHopAGC0QrIv9YQwsHZG3+HBD5yTiRL9kKCmvRIwOTYjes8UQNkYWJ6VlkxYktg/36sc+xeL7LVCcjLuecWbsYGtksW87bmGneLWNLAOvV2Nqubtek5H1cDwS897faxkX1sOJ/ZVs1mfZs9gh6Za/PK4YqmzFqu83rlm3/LnkutnJ8ViOKV8Y49jRcYSNFqdWpmXPheHKZP81vm52X7yM3iu3WLc2HPafOanNxJO9l38cE+Yg29ycXC7xvdq2dl38Wc40LqzLKvqXj+wL9lvc+hRXN4zZd8Zfi1rm3+xWvrvZoNctV+OTe87bxt+y/S2PPumPTMX2wl3jwjGELdsg1C/ledu2jc6Ky/Kxx+A343TpXp1t+7N+1/H42tgNnO3T2Cu2iz3jr7zhuSvPFjuLI1nf8237YvPosva6HVLa78zrh2PmGuyGrc17jXm48lz37+Gc9zyqb7mKZWTzdfTz4Qz78melLQdy+i8eeL1z3zX6uYdsi8P8hILxVRmNN//Anv3pMe4v+P6872Mn14dnTzf49hOv0eV8Qv/rX//6lnq+/PqP31lD/5uPhh7n/l9EaKx2QAcG+wAAAABJRU5ErkJggg=="/>
          <p:cNvSpPr>
            <a:spLocks noChangeAspect="1" noChangeArrowheads="1"/>
          </p:cNvSpPr>
          <p:nvPr/>
        </p:nvSpPr>
        <p:spPr bwMode="auto">
          <a:xfrm>
            <a:off x="368141" y="720629"/>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ru-RU" sz="1500"/>
          </a:p>
        </p:txBody>
      </p:sp>
      <p:pic>
        <p:nvPicPr>
          <p:cNvPr id="8" name="Рисунок 7"/>
          <p:cNvPicPr>
            <a:picLocks noChangeAspect="1"/>
          </p:cNvPicPr>
          <p:nvPr/>
        </p:nvPicPr>
        <p:blipFill>
          <a:blip r:embed="rId3"/>
          <a:stretch>
            <a:fillRect/>
          </a:stretch>
        </p:blipFill>
        <p:spPr>
          <a:xfrm>
            <a:off x="177865" y="904824"/>
            <a:ext cx="1646608" cy="1438327"/>
          </a:xfrm>
          <a:prstGeom prst="rect">
            <a:avLst/>
          </a:prstGeom>
        </p:spPr>
      </p:pic>
      <p:pic>
        <p:nvPicPr>
          <p:cNvPr id="9" name="Рисунок 8"/>
          <p:cNvPicPr>
            <a:picLocks noChangeAspect="1"/>
          </p:cNvPicPr>
          <p:nvPr/>
        </p:nvPicPr>
        <p:blipFill>
          <a:blip r:embed="rId4"/>
          <a:stretch>
            <a:fillRect/>
          </a:stretch>
        </p:blipFill>
        <p:spPr>
          <a:xfrm>
            <a:off x="1949512" y="897604"/>
            <a:ext cx="1681955" cy="1464597"/>
          </a:xfrm>
          <a:prstGeom prst="rect">
            <a:avLst/>
          </a:prstGeom>
        </p:spPr>
      </p:pic>
      <p:pic>
        <p:nvPicPr>
          <p:cNvPr id="10" name="Рисунок 9"/>
          <p:cNvPicPr>
            <a:picLocks noChangeAspect="1"/>
          </p:cNvPicPr>
          <p:nvPr/>
        </p:nvPicPr>
        <p:blipFill>
          <a:blip r:embed="rId5"/>
          <a:stretch>
            <a:fillRect/>
          </a:stretch>
        </p:blipFill>
        <p:spPr>
          <a:xfrm>
            <a:off x="3736807" y="890025"/>
            <a:ext cx="1666304" cy="1443601"/>
          </a:xfrm>
          <a:prstGeom prst="rect">
            <a:avLst/>
          </a:prstGeom>
        </p:spPr>
      </p:pic>
      <p:pic>
        <p:nvPicPr>
          <p:cNvPr id="11" name="Рисунок 10"/>
          <p:cNvPicPr>
            <a:picLocks noChangeAspect="1"/>
          </p:cNvPicPr>
          <p:nvPr/>
        </p:nvPicPr>
        <p:blipFill>
          <a:blip r:embed="rId6"/>
          <a:stretch>
            <a:fillRect/>
          </a:stretch>
        </p:blipFill>
        <p:spPr>
          <a:xfrm>
            <a:off x="5527825" y="902539"/>
            <a:ext cx="1561686" cy="1402511"/>
          </a:xfrm>
          <a:prstGeom prst="rect">
            <a:avLst/>
          </a:prstGeom>
        </p:spPr>
      </p:pic>
      <p:pic>
        <p:nvPicPr>
          <p:cNvPr id="12" name="Рисунок 11"/>
          <p:cNvPicPr>
            <a:picLocks noChangeAspect="1"/>
          </p:cNvPicPr>
          <p:nvPr/>
        </p:nvPicPr>
        <p:blipFill>
          <a:blip r:embed="rId7"/>
          <a:stretch>
            <a:fillRect/>
          </a:stretch>
        </p:blipFill>
        <p:spPr>
          <a:xfrm>
            <a:off x="7250818" y="896399"/>
            <a:ext cx="1607507" cy="1399127"/>
          </a:xfrm>
          <a:prstGeom prst="rect">
            <a:avLst/>
          </a:prstGeom>
        </p:spPr>
      </p:pic>
      <p:sp>
        <p:nvSpPr>
          <p:cNvPr id="15" name="TextBox 14"/>
          <p:cNvSpPr txBox="1"/>
          <p:nvPr/>
        </p:nvSpPr>
        <p:spPr>
          <a:xfrm>
            <a:off x="4217269" y="2350470"/>
            <a:ext cx="962057" cy="323165"/>
          </a:xfrm>
          <a:prstGeom prst="rect">
            <a:avLst/>
          </a:prstGeom>
          <a:noFill/>
        </p:spPr>
        <p:txBody>
          <a:bodyPr wrap="square" rtlCol="0">
            <a:spAutoFit/>
          </a:bodyPr>
          <a:lstStyle/>
          <a:p>
            <a:r>
              <a:rPr lang="en-US" sz="1500" b="1" dirty="0"/>
              <a:t>1</a:t>
            </a:r>
            <a:r>
              <a:rPr lang="ru-RU" sz="1500" b="1" dirty="0"/>
              <a:t>0</a:t>
            </a:r>
            <a:r>
              <a:rPr lang="ru-RU" sz="1500" b="1" baseline="30000" dirty="0"/>
              <a:t> </a:t>
            </a:r>
            <a:r>
              <a:rPr lang="ru-RU" sz="1500" b="1" dirty="0"/>
              <a:t>  </a:t>
            </a:r>
            <a:r>
              <a:rPr lang="en-US" sz="1500" b="1" dirty="0"/>
              <a:t>day</a:t>
            </a:r>
            <a:endParaRPr lang="ru-RU" sz="1500" b="1" dirty="0"/>
          </a:p>
        </p:txBody>
      </p:sp>
      <p:sp>
        <p:nvSpPr>
          <p:cNvPr id="16" name="TextBox 15"/>
          <p:cNvSpPr txBox="1"/>
          <p:nvPr/>
        </p:nvSpPr>
        <p:spPr>
          <a:xfrm>
            <a:off x="5907083" y="2305452"/>
            <a:ext cx="819455" cy="323165"/>
          </a:xfrm>
          <a:prstGeom prst="rect">
            <a:avLst/>
          </a:prstGeom>
          <a:noFill/>
        </p:spPr>
        <p:txBody>
          <a:bodyPr wrap="none" rtlCol="0">
            <a:spAutoFit/>
          </a:bodyPr>
          <a:lstStyle/>
          <a:p>
            <a:r>
              <a:rPr lang="en-US" sz="1500" b="1" dirty="0"/>
              <a:t>17</a:t>
            </a:r>
            <a:r>
              <a:rPr lang="ru-RU" sz="1500" b="1" baseline="30000" dirty="0"/>
              <a:t> </a:t>
            </a:r>
            <a:r>
              <a:rPr lang="ru-RU" sz="1500" b="1" dirty="0"/>
              <a:t> </a:t>
            </a:r>
            <a:r>
              <a:rPr lang="en-US" sz="1500" b="1" dirty="0"/>
              <a:t>day</a:t>
            </a:r>
            <a:endParaRPr lang="ru-RU" sz="1500" b="1" dirty="0"/>
          </a:p>
        </p:txBody>
      </p:sp>
      <p:sp>
        <p:nvSpPr>
          <p:cNvPr id="17" name="TextBox 16"/>
          <p:cNvSpPr txBox="1"/>
          <p:nvPr/>
        </p:nvSpPr>
        <p:spPr>
          <a:xfrm>
            <a:off x="7671415" y="2310363"/>
            <a:ext cx="819455" cy="323165"/>
          </a:xfrm>
          <a:prstGeom prst="rect">
            <a:avLst/>
          </a:prstGeom>
          <a:noFill/>
        </p:spPr>
        <p:txBody>
          <a:bodyPr wrap="none" rtlCol="0">
            <a:spAutoFit/>
          </a:bodyPr>
          <a:lstStyle/>
          <a:p>
            <a:r>
              <a:rPr lang="en-US" sz="1500" b="1" dirty="0"/>
              <a:t>2</a:t>
            </a:r>
            <a:r>
              <a:rPr lang="ru-RU" sz="1500" b="1" dirty="0"/>
              <a:t>8</a:t>
            </a:r>
            <a:r>
              <a:rPr lang="ru-RU" sz="1500" b="1" baseline="30000" dirty="0"/>
              <a:t> </a:t>
            </a:r>
            <a:r>
              <a:rPr lang="ru-RU" sz="1500" b="1" dirty="0"/>
              <a:t> </a:t>
            </a:r>
            <a:r>
              <a:rPr lang="en-US" sz="1500" b="1" dirty="0"/>
              <a:t>day</a:t>
            </a:r>
            <a:endParaRPr lang="ru-RU" sz="1500" b="1" dirty="0"/>
          </a:p>
        </p:txBody>
      </p:sp>
      <p:pic>
        <p:nvPicPr>
          <p:cNvPr id="18" name="Рисунок 17"/>
          <p:cNvPicPr>
            <a:picLocks noChangeAspect="1"/>
          </p:cNvPicPr>
          <p:nvPr/>
        </p:nvPicPr>
        <p:blipFill>
          <a:blip r:embed="rId8"/>
          <a:stretch>
            <a:fillRect/>
          </a:stretch>
        </p:blipFill>
        <p:spPr>
          <a:xfrm>
            <a:off x="0" y="0"/>
            <a:ext cx="9144000" cy="851835"/>
          </a:xfrm>
          <a:prstGeom prst="rect">
            <a:avLst/>
          </a:prstGeom>
        </p:spPr>
      </p:pic>
      <p:sp>
        <p:nvSpPr>
          <p:cNvPr id="20" name="Google Shape;353;g1d28525e3c4bd5ba_83"/>
          <p:cNvSpPr txBox="1">
            <a:spLocks/>
          </p:cNvSpPr>
          <p:nvPr/>
        </p:nvSpPr>
        <p:spPr>
          <a:xfrm>
            <a:off x="252664" y="50533"/>
            <a:ext cx="8398651" cy="816300"/>
          </a:xfrm>
          <a:prstGeom prst="rect">
            <a:avLst/>
          </a:prstGeom>
          <a:noFill/>
          <a:ln>
            <a:noFill/>
          </a:ln>
        </p:spPr>
        <p:txBody>
          <a:bodyPr spcFirstLastPara="1" wrap="square" lIns="68569" tIns="34275" rIns="68569"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rgbClr val="F2F2F2"/>
              </a:buClr>
              <a:buSzPts val="4000"/>
            </a:pPr>
            <a:r>
              <a:rPr lang="en-US" sz="2000" b="1" dirty="0">
                <a:solidFill>
                  <a:schemeClr val="tx1"/>
                </a:solidFill>
                <a:latin typeface="+mj-lt"/>
              </a:rPr>
              <a:t>Fluorescence monitoring the resorption of  ICG- labelled polyester copolymers in BALB/c/ mice during the period of 0-50 day post implantation</a:t>
            </a:r>
          </a:p>
        </p:txBody>
      </p:sp>
      <p:sp>
        <p:nvSpPr>
          <p:cNvPr id="22" name="Прямоугольник 21"/>
          <p:cNvSpPr/>
          <p:nvPr/>
        </p:nvSpPr>
        <p:spPr>
          <a:xfrm>
            <a:off x="4233896" y="2571750"/>
            <a:ext cx="1470547" cy="723275"/>
          </a:xfrm>
          <a:prstGeom prst="rect">
            <a:avLst/>
          </a:prstGeom>
        </p:spPr>
        <p:txBody>
          <a:bodyPr wrap="square">
            <a:spAutoFit/>
          </a:bodyPr>
          <a:lstStyle/>
          <a:p>
            <a:r>
              <a:rPr lang="en-US" sz="1400" kern="0" dirty="0">
                <a:latin typeface="Arial"/>
                <a:cs typeface="Arial"/>
                <a:sym typeface="Arial"/>
              </a:rPr>
              <a:t>UVP, USA</a:t>
            </a:r>
            <a:endParaRPr lang="ru-RU" sz="1400" kern="0" dirty="0">
              <a:latin typeface="Arial"/>
              <a:cs typeface="Arial"/>
              <a:sym typeface="Arial"/>
            </a:endParaRPr>
          </a:p>
          <a:p>
            <a:r>
              <a:rPr lang="en-US" sz="1350" b="1" dirty="0">
                <a:latin typeface="+mn-lt"/>
              </a:rPr>
              <a:t>Ex 600-645nm </a:t>
            </a:r>
            <a:r>
              <a:rPr lang="en-US" sz="1350" b="1" dirty="0" err="1">
                <a:latin typeface="+mn-lt"/>
              </a:rPr>
              <a:t>em</a:t>
            </a:r>
            <a:r>
              <a:rPr lang="en-US" sz="1350" b="1" dirty="0">
                <a:latin typeface="+mn-lt"/>
              </a:rPr>
              <a:t> 747±40 nm</a:t>
            </a:r>
            <a:endParaRPr lang="ru-RU" sz="1350" b="1" dirty="0">
              <a:latin typeface="+mn-lt"/>
            </a:endParaRPr>
          </a:p>
        </p:txBody>
      </p:sp>
      <p:sp>
        <p:nvSpPr>
          <p:cNvPr id="14" name="TextBox 13"/>
          <p:cNvSpPr txBox="1"/>
          <p:nvPr/>
        </p:nvSpPr>
        <p:spPr>
          <a:xfrm>
            <a:off x="2462040" y="2345858"/>
            <a:ext cx="676788" cy="323165"/>
          </a:xfrm>
          <a:prstGeom prst="rect">
            <a:avLst/>
          </a:prstGeom>
          <a:noFill/>
        </p:spPr>
        <p:txBody>
          <a:bodyPr wrap="none" rtlCol="0">
            <a:spAutoFit/>
          </a:bodyPr>
          <a:lstStyle/>
          <a:p>
            <a:r>
              <a:rPr lang="ru-RU" sz="1500" b="1" dirty="0"/>
              <a:t>3 </a:t>
            </a:r>
            <a:r>
              <a:rPr lang="en-US" sz="1500" b="1" dirty="0"/>
              <a:t>day</a:t>
            </a:r>
            <a:endParaRPr lang="ru-RU" sz="1500" b="1" dirty="0"/>
          </a:p>
        </p:txBody>
      </p:sp>
      <p:sp>
        <p:nvSpPr>
          <p:cNvPr id="13" name="TextBox 12"/>
          <p:cNvSpPr txBox="1"/>
          <p:nvPr/>
        </p:nvSpPr>
        <p:spPr>
          <a:xfrm>
            <a:off x="684174" y="2363504"/>
            <a:ext cx="676788" cy="323165"/>
          </a:xfrm>
          <a:prstGeom prst="rect">
            <a:avLst/>
          </a:prstGeom>
          <a:noFill/>
        </p:spPr>
        <p:txBody>
          <a:bodyPr wrap="none" rtlCol="0">
            <a:spAutoFit/>
          </a:bodyPr>
          <a:lstStyle/>
          <a:p>
            <a:r>
              <a:rPr lang="en-US" sz="1500" b="1" dirty="0"/>
              <a:t>0 day</a:t>
            </a:r>
            <a:endParaRPr lang="ru-RU" sz="1500" b="1" dirty="0"/>
          </a:p>
        </p:txBody>
      </p:sp>
      <p:pic>
        <p:nvPicPr>
          <p:cNvPr id="5" name="Рисунок 4"/>
          <p:cNvPicPr>
            <a:picLocks noChangeAspect="1"/>
          </p:cNvPicPr>
          <p:nvPr/>
        </p:nvPicPr>
        <p:blipFill>
          <a:blip r:embed="rId9"/>
          <a:stretch>
            <a:fillRect/>
          </a:stretch>
        </p:blipFill>
        <p:spPr>
          <a:xfrm>
            <a:off x="4283647" y="3266374"/>
            <a:ext cx="1015072" cy="1079086"/>
          </a:xfrm>
          <a:prstGeom prst="rect">
            <a:avLst/>
          </a:prstGeom>
        </p:spPr>
      </p:pic>
      <p:pic>
        <p:nvPicPr>
          <p:cNvPr id="19" name="Рисунок 18"/>
          <p:cNvPicPr>
            <a:picLocks noChangeAspect="1"/>
          </p:cNvPicPr>
          <p:nvPr/>
        </p:nvPicPr>
        <p:blipFill>
          <a:blip r:embed="rId10"/>
          <a:stretch>
            <a:fillRect/>
          </a:stretch>
        </p:blipFill>
        <p:spPr>
          <a:xfrm>
            <a:off x="512064" y="2725856"/>
            <a:ext cx="3246120" cy="2275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Рисунок 20"/>
          <p:cNvPicPr>
            <a:picLocks noChangeAspect="1"/>
          </p:cNvPicPr>
          <p:nvPr/>
        </p:nvPicPr>
        <p:blipFill>
          <a:blip r:embed="rId11"/>
          <a:stretch>
            <a:fillRect/>
          </a:stretch>
        </p:blipFill>
        <p:spPr>
          <a:xfrm>
            <a:off x="5678424" y="2748313"/>
            <a:ext cx="3106147" cy="2299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Прямоугольник 23"/>
          <p:cNvSpPr/>
          <p:nvPr/>
        </p:nvSpPr>
        <p:spPr>
          <a:xfrm>
            <a:off x="3802596" y="4345460"/>
            <a:ext cx="1999258" cy="738664"/>
          </a:xfrm>
          <a:prstGeom prst="rect">
            <a:avLst/>
          </a:prstGeom>
        </p:spPr>
        <p:txBody>
          <a:bodyPr wrap="square">
            <a:spAutoFit/>
          </a:bodyPr>
          <a:lstStyle/>
          <a:p>
            <a:r>
              <a:rPr lang="en-US" sz="1400" b="1" dirty="0">
                <a:solidFill>
                  <a:srgbClr val="C00000"/>
                </a:solidFill>
              </a:rPr>
              <a:t>Zherdeva V.V.,</a:t>
            </a:r>
          </a:p>
          <a:p>
            <a:r>
              <a:rPr lang="en-US" sz="1400" b="1" dirty="0">
                <a:solidFill>
                  <a:srgbClr val="C00000"/>
                </a:solidFill>
              </a:rPr>
              <a:t> J. of </a:t>
            </a:r>
            <a:r>
              <a:rPr lang="en-US" sz="1400" b="1" dirty="0" err="1">
                <a:solidFill>
                  <a:srgbClr val="C00000"/>
                </a:solidFill>
              </a:rPr>
              <a:t>Biophotonics</a:t>
            </a:r>
            <a:r>
              <a:rPr lang="en-US" sz="1400" b="1" dirty="0">
                <a:solidFill>
                  <a:srgbClr val="C00000"/>
                </a:solidFill>
              </a:rPr>
              <a:t>. </a:t>
            </a:r>
          </a:p>
          <a:p>
            <a:r>
              <a:rPr lang="en-US" sz="1400" b="1" dirty="0">
                <a:solidFill>
                  <a:srgbClr val="C00000"/>
                </a:solidFill>
              </a:rPr>
              <a:t>2025</a:t>
            </a:r>
            <a:endParaRPr lang="ru-RU" sz="1400" dirty="0"/>
          </a:p>
        </p:txBody>
      </p:sp>
    </p:spTree>
    <p:extLst>
      <p:ext uri="{BB962C8B-B14F-4D97-AF65-F5344CB8AC3E}">
        <p14:creationId xmlns:p14="http://schemas.microsoft.com/office/powerpoint/2010/main" val="3370587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g1d28525e3c4bd5ba_83"/>
          <p:cNvSpPr/>
          <p:nvPr/>
        </p:nvSpPr>
        <p:spPr>
          <a:xfrm>
            <a:off x="0" y="-1"/>
            <a:ext cx="9058702" cy="829102"/>
          </a:xfrm>
          <a:prstGeom prst="rect">
            <a:avLst/>
          </a:prstGeom>
          <a:solidFill>
            <a:srgbClr val="323F4F"/>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a:spcBef>
                <a:spcPts val="0"/>
              </a:spcBef>
              <a:spcAft>
                <a:spcPts val="0"/>
              </a:spcAft>
            </a:pPr>
            <a:endParaRPr sz="1350">
              <a:solidFill>
                <a:schemeClr val="lt1"/>
              </a:solidFill>
              <a:latin typeface="Calibri"/>
              <a:ea typeface="Calibri"/>
              <a:cs typeface="Calibri"/>
              <a:sym typeface="Calibri"/>
            </a:endParaRPr>
          </a:p>
        </p:txBody>
      </p:sp>
      <p:sp>
        <p:nvSpPr>
          <p:cNvPr id="353" name="Google Shape;353;g1d28525e3c4bd5ba_83"/>
          <p:cNvSpPr txBox="1">
            <a:spLocks noGrp="1"/>
          </p:cNvSpPr>
          <p:nvPr>
            <p:ph type="title"/>
          </p:nvPr>
        </p:nvSpPr>
        <p:spPr>
          <a:xfrm>
            <a:off x="0" y="133066"/>
            <a:ext cx="9038229" cy="593677"/>
          </a:xfrm>
          <a:prstGeom prst="rect">
            <a:avLst/>
          </a:prstGeom>
          <a:noFill/>
          <a:ln>
            <a:noFill/>
          </a:ln>
        </p:spPr>
        <p:txBody>
          <a:bodyPr spcFirstLastPara="1" vert="horz" wrap="square" lIns="68569" tIns="34275" rIns="68569" bIns="34275" rtlCol="0" anchor="ctr" anchorCtr="0">
            <a:noAutofit/>
          </a:bodyPr>
          <a:lstStyle/>
          <a:p>
            <a:pPr algn="ctr">
              <a:lnSpc>
                <a:spcPct val="100000"/>
              </a:lnSpc>
              <a:buClr>
                <a:srgbClr val="F2F2F2"/>
              </a:buClr>
              <a:buSzPts val="4000"/>
            </a:pPr>
            <a:r>
              <a:rPr lang="en-US" sz="2000" b="1" dirty="0">
                <a:solidFill>
                  <a:schemeClr val="tx1"/>
                </a:solidFill>
              </a:rPr>
              <a:t>MRI monitoring the resorption of  </a:t>
            </a:r>
            <a:r>
              <a:rPr lang="en-US" sz="2000" b="1" dirty="0" err="1">
                <a:solidFill>
                  <a:schemeClr val="tx1"/>
                </a:solidFill>
              </a:rPr>
              <a:t>Gd</a:t>
            </a:r>
            <a:r>
              <a:rPr lang="en-US" sz="2000" b="1" dirty="0">
                <a:solidFill>
                  <a:schemeClr val="tx1"/>
                </a:solidFill>
              </a:rPr>
              <a:t>+- labelled polyester copolymers </a:t>
            </a:r>
            <a:r>
              <a:rPr lang="en-US" sz="2000" b="1" dirty="0">
                <a:solidFill>
                  <a:schemeClr val="tx1"/>
                </a:solidFill>
                <a:ea typeface="Arial"/>
                <a:cs typeface="Arial"/>
                <a:sym typeface="Arial"/>
              </a:rPr>
              <a:t>in BALB/c/ mice during the period of 0-50 day post implantation</a:t>
            </a:r>
            <a:endParaRPr sz="2000" b="1" dirty="0">
              <a:solidFill>
                <a:schemeClr val="tx1"/>
              </a:solidFill>
              <a:ea typeface="Arial"/>
              <a:cs typeface="Arial"/>
              <a:sym typeface="Arial"/>
            </a:endParaRPr>
          </a:p>
        </p:txBody>
      </p:sp>
      <p:sp>
        <p:nvSpPr>
          <p:cNvPr id="355" name="Google Shape;355;g1d28525e3c4bd5ba_83"/>
          <p:cNvSpPr txBox="1">
            <a:spLocks noGrp="1"/>
          </p:cNvSpPr>
          <p:nvPr>
            <p:ph type="sldNum" sz="quarter" idx="12"/>
          </p:nvPr>
        </p:nvSpPr>
        <p:spPr>
          <a:xfrm>
            <a:off x="6457950" y="4767263"/>
            <a:ext cx="2057400" cy="273825"/>
          </a:xfrm>
          <a:prstGeom prst="rect">
            <a:avLst/>
          </a:prstGeom>
          <a:noFill/>
          <a:ln>
            <a:noFill/>
          </a:ln>
        </p:spPr>
        <p:txBody>
          <a:bodyPr spcFirstLastPara="1" vert="horz" wrap="square" lIns="68569" tIns="34275" rIns="68569" bIns="34275" rtlCol="0" anchor="ctr" anchorCtr="0">
            <a:noAutofit/>
          </a:bodyPr>
          <a:lstStyle/>
          <a:p>
            <a:pPr>
              <a:spcBef>
                <a:spcPts val="0"/>
              </a:spcBef>
              <a:spcAft>
                <a:spcPts val="0"/>
              </a:spcAft>
            </a:pPr>
            <a:fld id="{00000000-1234-1234-1234-123412341234}" type="slidenum">
              <a:rPr lang="ru-RU"/>
              <a:pPr>
                <a:spcBef>
                  <a:spcPts val="0"/>
                </a:spcBef>
                <a:spcAft>
                  <a:spcPts val="0"/>
                </a:spcAft>
              </a:pPr>
              <a:t>25</a:t>
            </a:fld>
            <a:endParaRPr/>
          </a:p>
        </p:txBody>
      </p:sp>
      <p:pic>
        <p:nvPicPr>
          <p:cNvPr id="357" name="Google Shape;357;g1d28525e3c4bd5ba_83"/>
          <p:cNvPicPr preferRelativeResize="0"/>
          <p:nvPr/>
        </p:nvPicPr>
        <p:blipFill rotWithShape="1">
          <a:blip r:embed="rId3">
            <a:alphaModFix/>
          </a:blip>
          <a:srcRect l="17455" t="23914" r="5680" b="10279"/>
          <a:stretch/>
        </p:blipFill>
        <p:spPr>
          <a:xfrm>
            <a:off x="108942" y="719239"/>
            <a:ext cx="1180362" cy="1182713"/>
          </a:xfrm>
          <a:prstGeom prst="rect">
            <a:avLst/>
          </a:prstGeom>
          <a:noFill/>
          <a:ln>
            <a:noFill/>
          </a:ln>
        </p:spPr>
      </p:pic>
      <p:pic>
        <p:nvPicPr>
          <p:cNvPr id="358" name="Google Shape;358;g1d28525e3c4bd5ba_83"/>
          <p:cNvPicPr preferRelativeResize="0"/>
          <p:nvPr/>
        </p:nvPicPr>
        <p:blipFill>
          <a:blip r:embed="rId4">
            <a:alphaModFix/>
          </a:blip>
          <a:stretch>
            <a:fillRect/>
          </a:stretch>
        </p:blipFill>
        <p:spPr>
          <a:xfrm>
            <a:off x="1537166" y="740658"/>
            <a:ext cx="1151170" cy="1106430"/>
          </a:xfrm>
          <a:prstGeom prst="rect">
            <a:avLst/>
          </a:prstGeom>
          <a:noFill/>
          <a:ln>
            <a:noFill/>
          </a:ln>
        </p:spPr>
      </p:pic>
      <p:pic>
        <p:nvPicPr>
          <p:cNvPr id="359" name="Google Shape;359;g1d28525e3c4bd5ba_83"/>
          <p:cNvPicPr preferRelativeResize="0"/>
          <p:nvPr/>
        </p:nvPicPr>
        <p:blipFill>
          <a:blip r:embed="rId5">
            <a:alphaModFix/>
          </a:blip>
          <a:stretch>
            <a:fillRect/>
          </a:stretch>
        </p:blipFill>
        <p:spPr>
          <a:xfrm>
            <a:off x="103662" y="1977263"/>
            <a:ext cx="1121634" cy="1021969"/>
          </a:xfrm>
          <a:prstGeom prst="rect">
            <a:avLst/>
          </a:prstGeom>
          <a:noFill/>
          <a:ln>
            <a:noFill/>
          </a:ln>
        </p:spPr>
      </p:pic>
      <p:pic>
        <p:nvPicPr>
          <p:cNvPr id="360" name="Google Shape;360;g1d28525e3c4bd5ba_83"/>
          <p:cNvPicPr preferRelativeResize="0"/>
          <p:nvPr/>
        </p:nvPicPr>
        <p:blipFill>
          <a:blip r:embed="rId6">
            <a:alphaModFix/>
          </a:blip>
          <a:stretch>
            <a:fillRect/>
          </a:stretch>
        </p:blipFill>
        <p:spPr>
          <a:xfrm>
            <a:off x="138933" y="3103611"/>
            <a:ext cx="1120379" cy="1544371"/>
          </a:xfrm>
          <a:prstGeom prst="rect">
            <a:avLst/>
          </a:prstGeom>
          <a:noFill/>
          <a:ln>
            <a:noFill/>
          </a:ln>
        </p:spPr>
      </p:pic>
      <p:pic>
        <p:nvPicPr>
          <p:cNvPr id="362" name="Google Shape;362;g1d28525e3c4bd5ba_83"/>
          <p:cNvPicPr preferRelativeResize="0"/>
          <p:nvPr/>
        </p:nvPicPr>
        <p:blipFill>
          <a:blip r:embed="rId7">
            <a:alphaModFix/>
          </a:blip>
          <a:stretch>
            <a:fillRect/>
          </a:stretch>
        </p:blipFill>
        <p:spPr>
          <a:xfrm>
            <a:off x="1547487" y="1898327"/>
            <a:ext cx="1177425" cy="1110050"/>
          </a:xfrm>
          <a:prstGeom prst="rect">
            <a:avLst/>
          </a:prstGeom>
          <a:noFill/>
          <a:ln>
            <a:noFill/>
          </a:ln>
        </p:spPr>
      </p:pic>
      <p:sp>
        <p:nvSpPr>
          <p:cNvPr id="2" name="TextBox 1"/>
          <p:cNvSpPr txBox="1"/>
          <p:nvPr/>
        </p:nvSpPr>
        <p:spPr>
          <a:xfrm>
            <a:off x="2395673" y="785767"/>
            <a:ext cx="411480" cy="323165"/>
          </a:xfrm>
          <a:prstGeom prst="rect">
            <a:avLst/>
          </a:prstGeom>
          <a:noFill/>
        </p:spPr>
        <p:txBody>
          <a:bodyPr wrap="square" rtlCol="0">
            <a:spAutoFit/>
          </a:bodyPr>
          <a:lstStyle/>
          <a:p>
            <a:r>
              <a:rPr lang="en-US" sz="1500" dirty="0">
                <a:solidFill>
                  <a:schemeClr val="bg1"/>
                </a:solidFill>
              </a:rPr>
              <a:t>A</a:t>
            </a:r>
            <a:endParaRPr lang="ru-RU" sz="1500" dirty="0">
              <a:solidFill>
                <a:schemeClr val="bg1"/>
              </a:solidFill>
            </a:endParaRPr>
          </a:p>
        </p:txBody>
      </p:sp>
      <p:sp>
        <p:nvSpPr>
          <p:cNvPr id="17" name="TextBox 16"/>
          <p:cNvSpPr txBox="1"/>
          <p:nvPr/>
        </p:nvSpPr>
        <p:spPr>
          <a:xfrm>
            <a:off x="1168266" y="2121165"/>
            <a:ext cx="411480" cy="323165"/>
          </a:xfrm>
          <a:prstGeom prst="rect">
            <a:avLst/>
          </a:prstGeom>
          <a:noFill/>
        </p:spPr>
        <p:txBody>
          <a:bodyPr wrap="square" rtlCol="0">
            <a:spAutoFit/>
          </a:bodyPr>
          <a:lstStyle/>
          <a:p>
            <a:r>
              <a:rPr lang="en-US" sz="1500" dirty="0">
                <a:solidFill>
                  <a:schemeClr val="bg1"/>
                </a:solidFill>
              </a:rPr>
              <a:t>B</a:t>
            </a:r>
            <a:endParaRPr lang="ru-RU" sz="1500" dirty="0">
              <a:solidFill>
                <a:schemeClr val="bg1"/>
              </a:solidFill>
            </a:endParaRPr>
          </a:p>
        </p:txBody>
      </p:sp>
      <p:sp>
        <p:nvSpPr>
          <p:cNvPr id="24" name="Прямоугольник 23"/>
          <p:cNvSpPr/>
          <p:nvPr/>
        </p:nvSpPr>
        <p:spPr>
          <a:xfrm>
            <a:off x="131954" y="4097344"/>
            <a:ext cx="1269084" cy="830997"/>
          </a:xfrm>
          <a:prstGeom prst="rect">
            <a:avLst/>
          </a:prstGeom>
        </p:spPr>
        <p:txBody>
          <a:bodyPr wrap="square">
            <a:spAutoFit/>
          </a:bodyPr>
          <a:lstStyle/>
          <a:p>
            <a:r>
              <a:rPr lang="en-US" sz="1200" b="1" dirty="0"/>
              <a:t>T2w FSE mode: TR / TE 4000/42, FOV 40x40, NEX4) </a:t>
            </a:r>
            <a:endParaRPr lang="ru-RU" sz="1200" b="1" dirty="0"/>
          </a:p>
        </p:txBody>
      </p:sp>
      <p:pic>
        <p:nvPicPr>
          <p:cNvPr id="27" name="Рисунок 26"/>
          <p:cNvPicPr>
            <a:picLocks noChangeAspect="1"/>
          </p:cNvPicPr>
          <p:nvPr/>
        </p:nvPicPr>
        <p:blipFill>
          <a:blip r:embed="rId8"/>
          <a:stretch>
            <a:fillRect/>
          </a:stretch>
        </p:blipFill>
        <p:spPr>
          <a:xfrm>
            <a:off x="1686827" y="3114016"/>
            <a:ext cx="1092949" cy="1591604"/>
          </a:xfrm>
          <a:prstGeom prst="rect">
            <a:avLst/>
          </a:prstGeom>
        </p:spPr>
      </p:pic>
      <p:sp>
        <p:nvSpPr>
          <p:cNvPr id="41" name="TextBox 40"/>
          <p:cNvSpPr txBox="1"/>
          <p:nvPr/>
        </p:nvSpPr>
        <p:spPr>
          <a:xfrm>
            <a:off x="2315062" y="3455574"/>
            <a:ext cx="411480" cy="323165"/>
          </a:xfrm>
          <a:prstGeom prst="rect">
            <a:avLst/>
          </a:prstGeom>
          <a:noFill/>
        </p:spPr>
        <p:txBody>
          <a:bodyPr wrap="square" rtlCol="0">
            <a:spAutoFit/>
          </a:bodyPr>
          <a:lstStyle/>
          <a:p>
            <a:r>
              <a:rPr lang="en-US" sz="1500" dirty="0">
                <a:solidFill>
                  <a:schemeClr val="bg1"/>
                </a:solidFill>
              </a:rPr>
              <a:t>A*</a:t>
            </a:r>
            <a:endParaRPr lang="ru-RU" sz="1500" dirty="0">
              <a:solidFill>
                <a:schemeClr val="bg1"/>
              </a:solidFill>
            </a:endParaRPr>
          </a:p>
        </p:txBody>
      </p:sp>
      <p:sp>
        <p:nvSpPr>
          <p:cNvPr id="42" name="TextBox 41"/>
          <p:cNvSpPr txBox="1"/>
          <p:nvPr/>
        </p:nvSpPr>
        <p:spPr>
          <a:xfrm>
            <a:off x="972152" y="3347184"/>
            <a:ext cx="411480" cy="323165"/>
          </a:xfrm>
          <a:prstGeom prst="rect">
            <a:avLst/>
          </a:prstGeom>
          <a:noFill/>
        </p:spPr>
        <p:txBody>
          <a:bodyPr wrap="square" rtlCol="0">
            <a:spAutoFit/>
          </a:bodyPr>
          <a:lstStyle/>
          <a:p>
            <a:r>
              <a:rPr lang="en-US" sz="1500" dirty="0">
                <a:solidFill>
                  <a:schemeClr val="bg1"/>
                </a:solidFill>
              </a:rPr>
              <a:t>B*</a:t>
            </a:r>
            <a:endParaRPr lang="ru-RU" sz="1500" dirty="0">
              <a:solidFill>
                <a:schemeClr val="bg1"/>
              </a:solidFill>
            </a:endParaRPr>
          </a:p>
        </p:txBody>
      </p:sp>
      <p:sp>
        <p:nvSpPr>
          <p:cNvPr id="44" name="TextBox 43"/>
          <p:cNvSpPr txBox="1"/>
          <p:nvPr/>
        </p:nvSpPr>
        <p:spPr>
          <a:xfrm>
            <a:off x="1174281" y="791676"/>
            <a:ext cx="411480" cy="323165"/>
          </a:xfrm>
          <a:prstGeom prst="rect">
            <a:avLst/>
          </a:prstGeom>
          <a:noFill/>
        </p:spPr>
        <p:txBody>
          <a:bodyPr wrap="square" rtlCol="0">
            <a:spAutoFit/>
          </a:bodyPr>
          <a:lstStyle/>
          <a:p>
            <a:r>
              <a:rPr lang="en-US" sz="1500" dirty="0">
                <a:solidFill>
                  <a:schemeClr val="bg1"/>
                </a:solidFill>
              </a:rPr>
              <a:t>B</a:t>
            </a:r>
            <a:endParaRPr lang="ru-RU" sz="1500" dirty="0">
              <a:solidFill>
                <a:schemeClr val="bg1"/>
              </a:solidFill>
            </a:endParaRPr>
          </a:p>
        </p:txBody>
      </p:sp>
      <p:sp>
        <p:nvSpPr>
          <p:cNvPr id="363" name="Google Shape;363;g1d28525e3c4bd5ba_83"/>
          <p:cNvSpPr txBox="1"/>
          <p:nvPr/>
        </p:nvSpPr>
        <p:spPr>
          <a:xfrm>
            <a:off x="1761131" y="4051190"/>
            <a:ext cx="1269084" cy="923307"/>
          </a:xfrm>
          <a:prstGeom prst="rect">
            <a:avLst/>
          </a:prstGeom>
          <a:noFill/>
          <a:ln>
            <a:noFill/>
          </a:ln>
        </p:spPr>
        <p:txBody>
          <a:bodyPr spcFirstLastPara="1" wrap="square" lIns="68569" tIns="68569" rIns="68569" bIns="68569" anchor="t" anchorCtr="0">
            <a:spAutoFit/>
          </a:bodyPr>
          <a:lstStyle/>
          <a:p>
            <a:pPr lvl="0"/>
            <a:r>
              <a:rPr lang="en-US" sz="1500" dirty="0">
                <a:solidFill>
                  <a:schemeClr val="bg1"/>
                </a:solidFill>
                <a:latin typeface="+mn-lt"/>
                <a:ea typeface="Times New Roman"/>
                <a:cs typeface="Times New Roman"/>
                <a:sym typeface="Times New Roman"/>
              </a:rPr>
              <a:t> </a:t>
            </a:r>
            <a:r>
              <a:rPr lang="en-US" sz="1200" b="1" dirty="0">
                <a:latin typeface="+mn-lt"/>
                <a:ea typeface="Times New Roman"/>
                <a:cs typeface="Times New Roman"/>
                <a:sym typeface="Times New Roman"/>
              </a:rPr>
              <a:t>3D GRE MR  (TR/TE=60/2.9 </a:t>
            </a:r>
            <a:r>
              <a:rPr lang="en-US" sz="1200" b="1" dirty="0" err="1">
                <a:latin typeface="+mn-lt"/>
                <a:ea typeface="Times New Roman"/>
                <a:cs typeface="Times New Roman"/>
                <a:sym typeface="Times New Roman"/>
              </a:rPr>
              <a:t>ms</a:t>
            </a:r>
            <a:r>
              <a:rPr lang="en-US" sz="1200" b="1" dirty="0">
                <a:latin typeface="+mn-lt"/>
                <a:ea typeface="Times New Roman"/>
                <a:cs typeface="Times New Roman"/>
                <a:sym typeface="Times New Roman"/>
              </a:rPr>
              <a:t>, FA 20o, NEX=5)</a:t>
            </a:r>
            <a:endParaRPr sz="1200" b="1" dirty="0">
              <a:latin typeface="+mn-lt"/>
              <a:ea typeface="Times New Roman"/>
              <a:cs typeface="Times New Roman"/>
              <a:sym typeface="Times New Roman"/>
            </a:endParaRPr>
          </a:p>
        </p:txBody>
      </p:sp>
      <p:sp>
        <p:nvSpPr>
          <p:cNvPr id="46" name="TextBox 45"/>
          <p:cNvSpPr txBox="1"/>
          <p:nvPr/>
        </p:nvSpPr>
        <p:spPr>
          <a:xfrm>
            <a:off x="2473879" y="2228353"/>
            <a:ext cx="411480" cy="323165"/>
          </a:xfrm>
          <a:prstGeom prst="rect">
            <a:avLst/>
          </a:prstGeom>
          <a:noFill/>
        </p:spPr>
        <p:txBody>
          <a:bodyPr wrap="square" rtlCol="0">
            <a:spAutoFit/>
          </a:bodyPr>
          <a:lstStyle/>
          <a:p>
            <a:r>
              <a:rPr lang="en-US" sz="1500" dirty="0">
                <a:solidFill>
                  <a:schemeClr val="bg1"/>
                </a:solidFill>
              </a:rPr>
              <a:t>A</a:t>
            </a:r>
            <a:endParaRPr lang="ru-RU" sz="1500" dirty="0">
              <a:solidFill>
                <a:schemeClr val="bg1"/>
              </a:solidFill>
            </a:endParaRPr>
          </a:p>
        </p:txBody>
      </p:sp>
      <p:pic>
        <p:nvPicPr>
          <p:cNvPr id="31" name="Рисунок 30"/>
          <p:cNvPicPr>
            <a:picLocks noChangeAspect="1"/>
          </p:cNvPicPr>
          <p:nvPr/>
        </p:nvPicPr>
        <p:blipFill>
          <a:blip r:embed="rId9"/>
          <a:stretch>
            <a:fillRect/>
          </a:stretch>
        </p:blipFill>
        <p:spPr>
          <a:xfrm>
            <a:off x="3098495" y="2330067"/>
            <a:ext cx="4437726" cy="239618"/>
          </a:xfrm>
          <a:prstGeom prst="rect">
            <a:avLst/>
          </a:prstGeom>
          <a:solidFill>
            <a:schemeClr val="bg1"/>
          </a:solidFill>
        </p:spPr>
      </p:pic>
      <p:pic>
        <p:nvPicPr>
          <p:cNvPr id="5" name="Рисунок 4">
            <a:extLst>
              <a:ext uri="{FF2B5EF4-FFF2-40B4-BE49-F238E27FC236}">
                <a16:creationId xmlns:a16="http://schemas.microsoft.com/office/drawing/2014/main" id="{4575A135-3AA5-C7EF-8EB8-544B171FC2E3}"/>
              </a:ext>
            </a:extLst>
          </p:cNvPr>
          <p:cNvPicPr>
            <a:picLocks noChangeAspect="1"/>
          </p:cNvPicPr>
          <p:nvPr/>
        </p:nvPicPr>
        <p:blipFill>
          <a:blip r:embed="rId10"/>
          <a:stretch>
            <a:fillRect/>
          </a:stretch>
        </p:blipFill>
        <p:spPr>
          <a:xfrm>
            <a:off x="3008021" y="1001486"/>
            <a:ext cx="2829951" cy="21989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a:extLst>
              <a:ext uri="{FF2B5EF4-FFF2-40B4-BE49-F238E27FC236}">
                <a16:creationId xmlns:a16="http://schemas.microsoft.com/office/drawing/2014/main" id="{8AAC57AD-9880-F09E-4182-6EECB0159081}"/>
              </a:ext>
            </a:extLst>
          </p:cNvPr>
          <p:cNvPicPr>
            <a:picLocks noChangeAspect="1"/>
          </p:cNvPicPr>
          <p:nvPr/>
        </p:nvPicPr>
        <p:blipFill>
          <a:blip r:embed="rId11"/>
          <a:stretch>
            <a:fillRect/>
          </a:stretch>
        </p:blipFill>
        <p:spPr>
          <a:xfrm>
            <a:off x="6017078" y="2377440"/>
            <a:ext cx="3056264" cy="25677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a:extLst>
              <a:ext uri="{FF2B5EF4-FFF2-40B4-BE49-F238E27FC236}">
                <a16:creationId xmlns:a16="http://schemas.microsoft.com/office/drawing/2014/main" id="{FC0AC73E-20FF-A703-6B0B-F4CA7C754E54}"/>
              </a:ext>
            </a:extLst>
          </p:cNvPr>
          <p:cNvPicPr>
            <a:picLocks noChangeAspect="1"/>
          </p:cNvPicPr>
          <p:nvPr/>
        </p:nvPicPr>
        <p:blipFill>
          <a:blip r:embed="rId12"/>
          <a:stretch>
            <a:fillRect/>
          </a:stretch>
        </p:blipFill>
        <p:spPr>
          <a:xfrm>
            <a:off x="3065565" y="3378467"/>
            <a:ext cx="2776553" cy="1632402"/>
          </a:xfrm>
          <a:prstGeom prst="rect">
            <a:avLst/>
          </a:prstGeom>
        </p:spPr>
      </p:pic>
      <p:sp>
        <p:nvSpPr>
          <p:cNvPr id="4" name="Правая фигурная скобка 3"/>
          <p:cNvSpPr/>
          <p:nvPr/>
        </p:nvSpPr>
        <p:spPr>
          <a:xfrm>
            <a:off x="4606120" y="2518012"/>
            <a:ext cx="116586" cy="685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a:p>
        </p:txBody>
      </p:sp>
    </p:spTree>
    <p:extLst>
      <p:ext uri="{BB962C8B-B14F-4D97-AF65-F5344CB8AC3E}">
        <p14:creationId xmlns:p14="http://schemas.microsoft.com/office/powerpoint/2010/main" val="2090964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tretch>
            <a:fillRect/>
          </a:stretch>
        </p:blipFill>
        <p:spPr>
          <a:xfrm>
            <a:off x="385654" y="1145387"/>
            <a:ext cx="1371473" cy="20044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Номер слайда 3"/>
          <p:cNvSpPr>
            <a:spLocks noGrp="1"/>
          </p:cNvSpPr>
          <p:nvPr>
            <p:ph type="sldNum" sz="quarter" idx="12"/>
          </p:nvPr>
        </p:nvSpPr>
        <p:spPr/>
        <p:txBody>
          <a:bodyPr/>
          <a:lstStyle/>
          <a:p>
            <a:pPr>
              <a:spcBef>
                <a:spcPts val="0"/>
              </a:spcBef>
              <a:spcAft>
                <a:spcPts val="0"/>
              </a:spcAft>
            </a:pPr>
            <a:fld id="{00000000-1234-1234-1234-123412341234}" type="slidenum">
              <a:rPr lang="ru-RU" smtClean="0"/>
              <a:pPr>
                <a:spcBef>
                  <a:spcPts val="0"/>
                </a:spcBef>
                <a:spcAft>
                  <a:spcPts val="0"/>
                </a:spcAft>
              </a:pPr>
              <a:t>26</a:t>
            </a:fld>
            <a:endParaRPr lang="ru-RU"/>
          </a:p>
        </p:txBody>
      </p:sp>
      <p:pic>
        <p:nvPicPr>
          <p:cNvPr id="6" name="Рисунок 5"/>
          <p:cNvPicPr>
            <a:picLocks noChangeAspect="1"/>
          </p:cNvPicPr>
          <p:nvPr/>
        </p:nvPicPr>
        <p:blipFill>
          <a:blip r:embed="rId4"/>
          <a:stretch>
            <a:fillRect/>
          </a:stretch>
        </p:blipFill>
        <p:spPr>
          <a:xfrm>
            <a:off x="4404888" y="1172659"/>
            <a:ext cx="1380369" cy="20078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0052A4AD-87A2-782C-F306-290F8B798582}"/>
              </a:ext>
            </a:extLst>
          </p:cNvPr>
          <p:cNvSpPr txBox="1"/>
          <p:nvPr/>
        </p:nvSpPr>
        <p:spPr>
          <a:xfrm>
            <a:off x="2937757" y="3316648"/>
            <a:ext cx="3118595" cy="1754326"/>
          </a:xfrm>
          <a:prstGeom prst="rect">
            <a:avLst/>
          </a:prstGeom>
          <a:noFill/>
        </p:spPr>
        <p:txBody>
          <a:bodyPr wrap="square">
            <a:spAutoFit/>
          </a:bodyPr>
          <a:lstStyle/>
          <a:p>
            <a:r>
              <a:rPr lang="en-US" sz="1200" b="1" dirty="0" err="1">
                <a:latin typeface="+mn-lt"/>
                <a:ea typeface="Open Sans" panose="020B0606030504020204" pitchFamily="34" charset="0"/>
                <a:cs typeface="Open Sans" panose="020B0606030504020204" pitchFamily="34" charset="0"/>
              </a:rPr>
              <a:t>Hematoxilyn</a:t>
            </a:r>
            <a:r>
              <a:rPr lang="en-US" sz="1200" b="1" dirty="0">
                <a:latin typeface="+mn-lt"/>
                <a:ea typeface="Open Sans" panose="020B0606030504020204" pitchFamily="34" charset="0"/>
                <a:cs typeface="Open Sans" panose="020B0606030504020204" pitchFamily="34" charset="0"/>
              </a:rPr>
              <a:t>-eosin staining</a:t>
            </a:r>
            <a:r>
              <a:rPr lang="ru-RU" sz="1200" b="1" dirty="0">
                <a:latin typeface="+mn-lt"/>
                <a:ea typeface="Open Sans" panose="020B0606030504020204" pitchFamily="34" charset="0"/>
                <a:cs typeface="Open Sans" panose="020B0606030504020204" pitchFamily="34" charset="0"/>
              </a:rPr>
              <a:t>: </a:t>
            </a:r>
            <a:endParaRPr lang="en-US" sz="1200" b="1" dirty="0">
              <a:latin typeface="+mn-lt"/>
              <a:ea typeface="Open Sans" panose="020B0606030504020204" pitchFamily="34" charset="0"/>
              <a:cs typeface="Open Sans" panose="020B0606030504020204" pitchFamily="34" charset="0"/>
            </a:endParaRPr>
          </a:p>
          <a:p>
            <a:r>
              <a:rPr lang="en-US" sz="1200" b="1" dirty="0">
                <a:latin typeface="+mn-lt"/>
                <a:ea typeface="Open Sans" panose="020B0606030504020204" pitchFamily="34" charset="0"/>
                <a:cs typeface="Open Sans" panose="020B0606030504020204" pitchFamily="34" charset="0"/>
              </a:rPr>
              <a:t>Skin </a:t>
            </a:r>
            <a:r>
              <a:rPr lang="ru-RU" sz="1200" b="1" dirty="0">
                <a:latin typeface="+mn-lt"/>
                <a:ea typeface="Open Sans" panose="020B0606030504020204" pitchFamily="34" charset="0"/>
                <a:cs typeface="Open Sans" panose="020B0606030504020204" pitchFamily="34" charset="0"/>
              </a:rPr>
              <a:t>(1), </a:t>
            </a:r>
            <a:endParaRPr lang="en-US" sz="1200" b="1" dirty="0">
              <a:latin typeface="+mn-lt"/>
              <a:ea typeface="Open Sans" panose="020B0606030504020204" pitchFamily="34" charset="0"/>
              <a:cs typeface="Open Sans" panose="020B0606030504020204" pitchFamily="34" charset="0"/>
            </a:endParaRPr>
          </a:p>
          <a:p>
            <a:r>
              <a:rPr lang="en-US" sz="1200" b="1" dirty="0">
                <a:latin typeface="+mn-lt"/>
                <a:ea typeface="Open Sans" panose="020B0606030504020204" pitchFamily="34" charset="0"/>
                <a:cs typeface="Open Sans" panose="020B0606030504020204" pitchFamily="34" charset="0"/>
              </a:rPr>
              <a:t>Connective tissue capsule</a:t>
            </a:r>
            <a:r>
              <a:rPr lang="ru-RU" sz="1200" b="1" dirty="0">
                <a:latin typeface="+mn-lt"/>
                <a:ea typeface="Open Sans" panose="020B0606030504020204" pitchFamily="34" charset="0"/>
                <a:cs typeface="Open Sans" panose="020B0606030504020204" pitchFamily="34" charset="0"/>
              </a:rPr>
              <a:t> (2), </a:t>
            </a:r>
            <a:endParaRPr lang="en-US" sz="1200" b="1" dirty="0">
              <a:latin typeface="+mn-lt"/>
              <a:ea typeface="Open Sans" panose="020B0606030504020204" pitchFamily="34" charset="0"/>
              <a:cs typeface="Open Sans" panose="020B0606030504020204" pitchFamily="34" charset="0"/>
            </a:endParaRPr>
          </a:p>
          <a:p>
            <a:r>
              <a:rPr lang="en-US" sz="1200" b="1" dirty="0" err="1">
                <a:latin typeface="+mn-lt"/>
                <a:ea typeface="Open Sans" panose="020B0606030504020204" pitchFamily="34" charset="0"/>
                <a:cs typeface="Open Sans" panose="020B0606030504020204" pitchFamily="34" charset="0"/>
              </a:rPr>
              <a:t>capillars</a:t>
            </a:r>
            <a:r>
              <a:rPr lang="ru-RU" sz="1200" b="1" dirty="0">
                <a:latin typeface="+mn-lt"/>
                <a:ea typeface="Open Sans" panose="020B0606030504020204" pitchFamily="34" charset="0"/>
                <a:cs typeface="Open Sans" panose="020B0606030504020204" pitchFamily="34" charset="0"/>
              </a:rPr>
              <a:t> (3), </a:t>
            </a:r>
            <a:r>
              <a:rPr lang="en-US" sz="1200" b="1" dirty="0">
                <a:latin typeface="+mn-lt"/>
                <a:ea typeface="Open Sans" panose="020B0606030504020204" pitchFamily="34" charset="0"/>
                <a:cs typeface="Open Sans" panose="020B0606030504020204" pitchFamily="34" charset="0"/>
              </a:rPr>
              <a:t>adipose tissue</a:t>
            </a:r>
            <a:r>
              <a:rPr lang="ru-RU" sz="1200" b="1" dirty="0">
                <a:latin typeface="+mn-lt"/>
                <a:ea typeface="Open Sans" panose="020B0606030504020204" pitchFamily="34" charset="0"/>
                <a:cs typeface="Open Sans" panose="020B0606030504020204" pitchFamily="34" charset="0"/>
              </a:rPr>
              <a:t> (4),</a:t>
            </a:r>
            <a:endParaRPr lang="en-US" sz="1200" b="1" dirty="0">
              <a:latin typeface="+mn-lt"/>
              <a:ea typeface="Open Sans" panose="020B0606030504020204" pitchFamily="34" charset="0"/>
              <a:cs typeface="Open Sans" panose="020B0606030504020204" pitchFamily="34" charset="0"/>
            </a:endParaRPr>
          </a:p>
          <a:p>
            <a:r>
              <a:rPr lang="ru-RU" sz="1200" b="1" dirty="0">
                <a:latin typeface="+mn-lt"/>
                <a:ea typeface="Open Sans" panose="020B0606030504020204" pitchFamily="34" charset="0"/>
                <a:cs typeface="Open Sans" panose="020B0606030504020204" pitchFamily="34" charset="0"/>
              </a:rPr>
              <a:t> </a:t>
            </a:r>
            <a:r>
              <a:rPr lang="en-US" sz="1200" b="1" dirty="0">
                <a:latin typeface="+mn-lt"/>
                <a:ea typeface="Open Sans" panose="020B0606030504020204" pitchFamily="34" charset="0"/>
                <a:cs typeface="Open Sans" panose="020B0606030504020204" pitchFamily="34" charset="0"/>
              </a:rPr>
              <a:t>collagen </a:t>
            </a:r>
            <a:r>
              <a:rPr lang="en-US" sz="1200" b="1" dirty="0" err="1">
                <a:latin typeface="+mn-lt"/>
                <a:ea typeface="Open Sans" panose="020B0606030504020204" pitchFamily="34" charset="0"/>
                <a:cs typeface="Open Sans" panose="020B0606030504020204" pitchFamily="34" charset="0"/>
              </a:rPr>
              <a:t>fibre</a:t>
            </a:r>
            <a:r>
              <a:rPr lang="ru-RU" sz="1200" b="1" dirty="0">
                <a:latin typeface="+mn-lt"/>
                <a:ea typeface="Open Sans" panose="020B0606030504020204" pitchFamily="34" charset="0"/>
                <a:cs typeface="Open Sans" panose="020B0606030504020204" pitchFamily="34" charset="0"/>
              </a:rPr>
              <a:t> (5), </a:t>
            </a:r>
            <a:endParaRPr lang="en-US" sz="1200" b="1" dirty="0">
              <a:latin typeface="+mn-lt"/>
              <a:ea typeface="Open Sans" panose="020B0606030504020204" pitchFamily="34" charset="0"/>
              <a:cs typeface="Open Sans" panose="020B0606030504020204" pitchFamily="34" charset="0"/>
            </a:endParaRPr>
          </a:p>
          <a:p>
            <a:r>
              <a:rPr lang="en-US" sz="1200" b="1" dirty="0">
                <a:latin typeface="+mn-lt"/>
                <a:ea typeface="Open Sans" panose="020B0606030504020204" pitchFamily="34" charset="0"/>
                <a:cs typeface="Open Sans" panose="020B0606030504020204" pitchFamily="34" charset="0"/>
              </a:rPr>
              <a:t>Copolymer implant </a:t>
            </a:r>
            <a:r>
              <a:rPr lang="ru-RU" sz="1200" b="1" dirty="0">
                <a:latin typeface="+mn-lt"/>
                <a:ea typeface="Open Sans" panose="020B0606030504020204" pitchFamily="34" charset="0"/>
                <a:cs typeface="Open Sans" panose="020B0606030504020204" pitchFamily="34" charset="0"/>
              </a:rPr>
              <a:t>(6)</a:t>
            </a:r>
            <a:endParaRPr lang="en-US" sz="1200" b="1" dirty="0">
              <a:latin typeface="+mn-lt"/>
              <a:ea typeface="Open Sans" panose="020B0606030504020204" pitchFamily="34" charset="0"/>
              <a:cs typeface="Open Sans" panose="020B0606030504020204" pitchFamily="34" charset="0"/>
            </a:endParaRPr>
          </a:p>
          <a:p>
            <a:r>
              <a:rPr lang="ru-RU" sz="1200" b="1" dirty="0">
                <a:latin typeface="+mn-lt"/>
                <a:ea typeface="Open Sans" panose="020B0606030504020204" pitchFamily="34" charset="0"/>
                <a:cs typeface="Open Sans" panose="020B0606030504020204" pitchFamily="34" charset="0"/>
              </a:rPr>
              <a:t> </a:t>
            </a:r>
            <a:r>
              <a:rPr lang="en-US" sz="1200" b="1" dirty="0">
                <a:latin typeface="+mn-lt"/>
                <a:ea typeface="Open Sans" panose="020B0606030504020204" pitchFamily="34" charset="0"/>
                <a:cs typeface="Open Sans" panose="020B0606030504020204" pitchFamily="34" charset="0"/>
              </a:rPr>
              <a:t>lymphocyte-macrophage infiltration</a:t>
            </a:r>
            <a:r>
              <a:rPr lang="ru-RU" sz="1200" b="1" dirty="0">
                <a:latin typeface="+mn-lt"/>
                <a:ea typeface="Open Sans" panose="020B0606030504020204" pitchFamily="34" charset="0"/>
                <a:cs typeface="Open Sans" panose="020B0606030504020204" pitchFamily="34" charset="0"/>
              </a:rPr>
              <a:t> (7).</a:t>
            </a:r>
            <a:endParaRPr lang="en-US" sz="1200" b="1" dirty="0">
              <a:latin typeface="+mn-lt"/>
              <a:ea typeface="Open Sans" panose="020B0606030504020204" pitchFamily="34" charset="0"/>
              <a:cs typeface="Open Sans" panose="020B0606030504020204" pitchFamily="34" charset="0"/>
            </a:endParaRPr>
          </a:p>
          <a:p>
            <a:r>
              <a:rPr lang="ru-RU" sz="1200" b="1" dirty="0">
                <a:latin typeface="+mn-lt"/>
                <a:ea typeface="Open Sans" panose="020B0606030504020204" pitchFamily="34" charset="0"/>
                <a:cs typeface="Open Sans" panose="020B0606030504020204" pitchFamily="34" charset="0"/>
              </a:rPr>
              <a:t> Nikon TE2000, x2, </a:t>
            </a:r>
            <a:r>
              <a:rPr lang="ru-RU" sz="1200" b="1" dirty="0" err="1">
                <a:latin typeface="+mn-lt"/>
                <a:ea typeface="Open Sans" panose="020B0606030504020204" pitchFamily="34" charset="0"/>
                <a:cs typeface="Open Sans" panose="020B0606030504020204" pitchFamily="34" charset="0"/>
              </a:rPr>
              <a:t>ApoPlan</a:t>
            </a:r>
            <a:r>
              <a:rPr lang="ru-RU" sz="1200" b="1" dirty="0">
                <a:latin typeface="+mn-lt"/>
                <a:ea typeface="Open Sans" panose="020B0606030504020204" pitchFamily="34" charset="0"/>
                <a:cs typeface="Open Sans" panose="020B0606030504020204" pitchFamily="34" charset="0"/>
              </a:rPr>
              <a:t> x10/0,25</a:t>
            </a:r>
          </a:p>
        </p:txBody>
      </p:sp>
      <p:grpSp>
        <p:nvGrpSpPr>
          <p:cNvPr id="3" name="Группа 2">
            <a:extLst>
              <a:ext uri="{FF2B5EF4-FFF2-40B4-BE49-F238E27FC236}">
                <a16:creationId xmlns:a16="http://schemas.microsoft.com/office/drawing/2014/main" id="{D80B40FD-07CA-4650-9C71-834BD6FAA96E}"/>
              </a:ext>
            </a:extLst>
          </p:cNvPr>
          <p:cNvGrpSpPr/>
          <p:nvPr/>
        </p:nvGrpSpPr>
        <p:grpSpPr>
          <a:xfrm>
            <a:off x="311012" y="3134414"/>
            <a:ext cx="2646096" cy="1869954"/>
            <a:chOff x="3777376" y="1343405"/>
            <a:chExt cx="6134866" cy="4599278"/>
          </a:xfrm>
        </p:grpSpPr>
        <p:pic>
          <p:nvPicPr>
            <p:cNvPr id="7" name="Рисунок 6"/>
            <p:cNvPicPr>
              <a:picLocks noChangeAspect="1"/>
            </p:cNvPicPr>
            <p:nvPr/>
          </p:nvPicPr>
          <p:blipFill>
            <a:blip r:embed="rId5"/>
            <a:stretch>
              <a:fillRect/>
            </a:stretch>
          </p:blipFill>
          <p:spPr>
            <a:xfrm>
              <a:off x="3777376" y="1343405"/>
              <a:ext cx="6128017" cy="4599278"/>
            </a:xfrm>
            <a:prstGeom prst="rect">
              <a:avLst/>
            </a:prstGeom>
          </p:spPr>
        </p:pic>
        <p:sp>
          <p:nvSpPr>
            <p:cNvPr id="11" name="TextBox 10">
              <a:extLst>
                <a:ext uri="{FF2B5EF4-FFF2-40B4-BE49-F238E27FC236}">
                  <a16:creationId xmlns:a16="http://schemas.microsoft.com/office/drawing/2014/main" id="{64854F3D-2328-8D27-8BF7-124C70FFC22E}"/>
                </a:ext>
              </a:extLst>
            </p:cNvPr>
            <p:cNvSpPr txBox="1"/>
            <p:nvPr/>
          </p:nvSpPr>
          <p:spPr>
            <a:xfrm>
              <a:off x="7832818" y="3452174"/>
              <a:ext cx="955706" cy="1362595"/>
            </a:xfrm>
            <a:prstGeom prst="rect">
              <a:avLst/>
            </a:prstGeom>
            <a:noFill/>
            <a:ln>
              <a:solidFill>
                <a:schemeClr val="tx1"/>
              </a:solidFill>
            </a:ln>
          </p:spPr>
          <p:txBody>
            <a:bodyPr wrap="square" rtlCol="0">
              <a:spAutoFit/>
            </a:bodyPr>
            <a:lstStyle/>
            <a:p>
              <a:r>
                <a:rPr lang="en-US" sz="1500" b="1" dirty="0">
                  <a:latin typeface="Open Sans" panose="020B0606030504020204" pitchFamily="34" charset="0"/>
                  <a:ea typeface="Open Sans" panose="020B0606030504020204" pitchFamily="34" charset="0"/>
                  <a:cs typeface="Open Sans" panose="020B0606030504020204" pitchFamily="34" charset="0"/>
                </a:rPr>
                <a:t>3-4</a:t>
              </a:r>
              <a:endParaRPr lang="ru-RU" sz="15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1D8E5938-6276-30FC-D135-138A4A19B132}"/>
                </a:ext>
              </a:extLst>
            </p:cNvPr>
            <p:cNvSpPr txBox="1"/>
            <p:nvPr/>
          </p:nvSpPr>
          <p:spPr>
            <a:xfrm>
              <a:off x="8273963" y="4857458"/>
              <a:ext cx="542153" cy="794846"/>
            </a:xfrm>
            <a:prstGeom prst="rect">
              <a:avLst/>
            </a:prstGeom>
            <a:noFill/>
            <a:ln>
              <a:solidFill>
                <a:schemeClr val="tx1"/>
              </a:solidFill>
            </a:ln>
          </p:spPr>
          <p:txBody>
            <a:bodyPr wrap="square" rtlCol="0">
              <a:spAutoFit/>
            </a:bodyPr>
            <a:lstStyle/>
            <a:p>
              <a:r>
                <a:rPr lang="en-US" sz="1500" b="1" dirty="0">
                  <a:latin typeface="Open Sans" panose="020B0606030504020204" pitchFamily="34" charset="0"/>
                  <a:ea typeface="Open Sans" panose="020B0606030504020204" pitchFamily="34" charset="0"/>
                  <a:cs typeface="Open Sans" panose="020B0606030504020204" pitchFamily="34" charset="0"/>
                </a:rPr>
                <a:t>5</a:t>
              </a:r>
              <a:endParaRPr lang="ru-RU" sz="15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id="{49EC5FB3-3E88-B478-AAA4-1E96E741D805}"/>
                </a:ext>
              </a:extLst>
            </p:cNvPr>
            <p:cNvSpPr txBox="1"/>
            <p:nvPr/>
          </p:nvSpPr>
          <p:spPr>
            <a:xfrm>
              <a:off x="7077719" y="2508229"/>
              <a:ext cx="450936" cy="794846"/>
            </a:xfrm>
            <a:prstGeom prst="rect">
              <a:avLst/>
            </a:prstGeom>
            <a:noFill/>
            <a:ln>
              <a:solidFill>
                <a:schemeClr val="tx1"/>
              </a:solidFill>
            </a:ln>
          </p:spPr>
          <p:txBody>
            <a:bodyPr wrap="square" rtlCol="0">
              <a:spAutoFit/>
            </a:bodyPr>
            <a:lstStyle/>
            <a:p>
              <a:r>
                <a:rPr lang="en-US" sz="1500" b="1" dirty="0">
                  <a:latin typeface="Open Sans" panose="020B0606030504020204" pitchFamily="34" charset="0"/>
                  <a:ea typeface="Open Sans" panose="020B0606030504020204" pitchFamily="34" charset="0"/>
                  <a:cs typeface="Open Sans" panose="020B0606030504020204" pitchFamily="34" charset="0"/>
                </a:rPr>
                <a:t>1</a:t>
              </a:r>
              <a:endParaRPr lang="ru-RU" sz="15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95DD5ACC-EB6D-43AF-A25C-A603BDFB1841}"/>
                </a:ext>
              </a:extLst>
            </p:cNvPr>
            <p:cNvSpPr txBox="1"/>
            <p:nvPr/>
          </p:nvSpPr>
          <p:spPr>
            <a:xfrm>
              <a:off x="5665177" y="4055356"/>
              <a:ext cx="450936" cy="794846"/>
            </a:xfrm>
            <a:prstGeom prst="rect">
              <a:avLst/>
            </a:prstGeom>
            <a:noFill/>
            <a:ln>
              <a:solidFill>
                <a:schemeClr val="tx1"/>
              </a:solidFill>
            </a:ln>
          </p:spPr>
          <p:txBody>
            <a:bodyPr wrap="square" rtlCol="0">
              <a:spAutoFit/>
            </a:bodyPr>
            <a:lstStyle/>
            <a:p>
              <a:r>
                <a:rPr lang="en-US" sz="1500" b="1" dirty="0">
                  <a:latin typeface="Open Sans" panose="020B0606030504020204" pitchFamily="34" charset="0"/>
                  <a:ea typeface="Open Sans" panose="020B0606030504020204" pitchFamily="34" charset="0"/>
                  <a:cs typeface="Open Sans" panose="020B0606030504020204" pitchFamily="34" charset="0"/>
                </a:rPr>
                <a:t>6</a:t>
              </a:r>
              <a:endParaRPr lang="ru-RU" sz="15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E8AA9BA3-7112-929D-9E62-B679C96AE502}"/>
                </a:ext>
              </a:extLst>
            </p:cNvPr>
            <p:cNvSpPr txBox="1"/>
            <p:nvPr/>
          </p:nvSpPr>
          <p:spPr>
            <a:xfrm>
              <a:off x="4373955" y="3643617"/>
              <a:ext cx="542153" cy="794846"/>
            </a:xfrm>
            <a:prstGeom prst="rect">
              <a:avLst/>
            </a:prstGeom>
            <a:noFill/>
            <a:ln>
              <a:solidFill>
                <a:schemeClr val="tx1"/>
              </a:solidFill>
            </a:ln>
          </p:spPr>
          <p:txBody>
            <a:bodyPr wrap="square" rtlCol="0">
              <a:spAutoFit/>
            </a:bodyPr>
            <a:lstStyle/>
            <a:p>
              <a:r>
                <a:rPr lang="en-US" sz="1500" b="1" dirty="0">
                  <a:latin typeface="Open Sans" panose="020B0606030504020204" pitchFamily="34" charset="0"/>
                  <a:ea typeface="Open Sans" panose="020B0606030504020204" pitchFamily="34" charset="0"/>
                  <a:cs typeface="Open Sans" panose="020B0606030504020204" pitchFamily="34" charset="0"/>
                </a:rPr>
                <a:t>7</a:t>
              </a:r>
              <a:endParaRPr lang="ru-RU" sz="15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3" name="Левая фигурная скобка 22">
              <a:extLst>
                <a:ext uri="{FF2B5EF4-FFF2-40B4-BE49-F238E27FC236}">
                  <a16:creationId xmlns:a16="http://schemas.microsoft.com/office/drawing/2014/main" id="{849333DE-4D5E-57A2-A03A-F62E3E2DE6F0}"/>
                </a:ext>
              </a:extLst>
            </p:cNvPr>
            <p:cNvSpPr/>
            <p:nvPr/>
          </p:nvSpPr>
          <p:spPr>
            <a:xfrm rot="10800000">
              <a:off x="8311347" y="3454813"/>
              <a:ext cx="955706" cy="2468918"/>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500" b="1" dirty="0"/>
            </a:p>
          </p:txBody>
        </p:sp>
        <p:sp>
          <p:nvSpPr>
            <p:cNvPr id="24" name="TextBox 23">
              <a:extLst>
                <a:ext uri="{FF2B5EF4-FFF2-40B4-BE49-F238E27FC236}">
                  <a16:creationId xmlns:a16="http://schemas.microsoft.com/office/drawing/2014/main" id="{A04B84E8-82A1-426E-C6F5-7D655CD8B5EC}"/>
                </a:ext>
              </a:extLst>
            </p:cNvPr>
            <p:cNvSpPr txBox="1"/>
            <p:nvPr/>
          </p:nvSpPr>
          <p:spPr>
            <a:xfrm>
              <a:off x="9374318" y="4522347"/>
              <a:ext cx="537924" cy="794846"/>
            </a:xfrm>
            <a:prstGeom prst="rect">
              <a:avLst/>
            </a:prstGeom>
            <a:noFill/>
            <a:ln>
              <a:solidFill>
                <a:schemeClr val="tx1"/>
              </a:solidFill>
            </a:ln>
          </p:spPr>
          <p:txBody>
            <a:bodyPr wrap="square" rtlCol="0">
              <a:spAutoFit/>
            </a:bodyPr>
            <a:lstStyle/>
            <a:p>
              <a:r>
                <a:rPr lang="en-US" sz="1500" b="1" dirty="0">
                  <a:latin typeface="Open Sans" panose="020B0606030504020204" pitchFamily="34" charset="0"/>
                  <a:ea typeface="Open Sans" panose="020B0606030504020204" pitchFamily="34" charset="0"/>
                  <a:cs typeface="Open Sans" panose="020B0606030504020204" pitchFamily="34" charset="0"/>
                </a:rPr>
                <a:t>2</a:t>
              </a:r>
              <a:endParaRPr lang="ru-RU" sz="1500" b="1" dirty="0">
                <a:latin typeface="Open Sans" panose="020B0606030504020204" pitchFamily="34" charset="0"/>
                <a:ea typeface="Open Sans" panose="020B0606030504020204" pitchFamily="34" charset="0"/>
                <a:cs typeface="Open Sans" panose="020B0606030504020204" pitchFamily="34" charset="0"/>
              </a:endParaRPr>
            </a:p>
          </p:txBody>
        </p:sp>
      </p:grpSp>
      <p:pic>
        <p:nvPicPr>
          <p:cNvPr id="9" name="Рисунок 8">
            <a:extLst>
              <a:ext uri="{FF2B5EF4-FFF2-40B4-BE49-F238E27FC236}">
                <a16:creationId xmlns:a16="http://schemas.microsoft.com/office/drawing/2014/main" id="{CA5012AB-0397-F14D-94BF-3C5DC923830B}"/>
              </a:ext>
            </a:extLst>
          </p:cNvPr>
          <p:cNvPicPr>
            <a:picLocks noChangeAspect="1"/>
          </p:cNvPicPr>
          <p:nvPr/>
        </p:nvPicPr>
        <p:blipFill>
          <a:blip r:embed="rId6"/>
          <a:stretch>
            <a:fillRect/>
          </a:stretch>
        </p:blipFill>
        <p:spPr>
          <a:xfrm>
            <a:off x="1831768" y="1249334"/>
            <a:ext cx="2501982" cy="1929446"/>
          </a:xfrm>
          <a:prstGeom prst="rect">
            <a:avLst/>
          </a:prstGeom>
        </p:spPr>
      </p:pic>
      <p:sp>
        <p:nvSpPr>
          <p:cNvPr id="10" name="Прямоугольник 9">
            <a:extLst>
              <a:ext uri="{FF2B5EF4-FFF2-40B4-BE49-F238E27FC236}">
                <a16:creationId xmlns:a16="http://schemas.microsoft.com/office/drawing/2014/main" id="{67CC53EA-1782-3F50-9230-DBE8C7E3FABF}"/>
              </a:ext>
            </a:extLst>
          </p:cNvPr>
          <p:cNvSpPr/>
          <p:nvPr/>
        </p:nvSpPr>
        <p:spPr>
          <a:xfrm>
            <a:off x="888703" y="4109257"/>
            <a:ext cx="796622" cy="497322"/>
          </a:xfrm>
          <a:prstGeom prst="rect">
            <a:avLst/>
          </a:prstGeom>
          <a:no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500"/>
          </a:p>
        </p:txBody>
      </p:sp>
      <p:cxnSp>
        <p:nvCxnSpPr>
          <p:cNvPr id="17" name="Прямая со стрелкой 16">
            <a:extLst>
              <a:ext uri="{FF2B5EF4-FFF2-40B4-BE49-F238E27FC236}">
                <a16:creationId xmlns:a16="http://schemas.microsoft.com/office/drawing/2014/main" id="{E04188D8-AF30-1EE2-9C4B-BDABB7CE3DD9}"/>
              </a:ext>
            </a:extLst>
          </p:cNvPr>
          <p:cNvCxnSpPr>
            <a:cxnSpLocks/>
          </p:cNvCxnSpPr>
          <p:nvPr/>
        </p:nvCxnSpPr>
        <p:spPr>
          <a:xfrm flipV="1">
            <a:off x="1182964" y="3165275"/>
            <a:ext cx="790029" cy="954600"/>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EFD0057-23CD-1DEF-1484-21363A3C31BD}"/>
              </a:ext>
            </a:extLst>
          </p:cNvPr>
          <p:cNvSpPr txBox="1"/>
          <p:nvPr/>
        </p:nvSpPr>
        <p:spPr>
          <a:xfrm>
            <a:off x="6211775" y="483260"/>
            <a:ext cx="2030769" cy="507831"/>
          </a:xfrm>
          <a:prstGeom prst="rect">
            <a:avLst/>
          </a:prstGeom>
          <a:noFill/>
        </p:spPr>
        <p:txBody>
          <a:bodyPr wrap="square" rtlCol="0">
            <a:spAutoFit/>
          </a:bodyPr>
          <a:lstStyle/>
          <a:p>
            <a:r>
              <a:rPr lang="ru-RU" sz="1350" b="1" dirty="0">
                <a:latin typeface="+mn-lt"/>
                <a:ea typeface="Open Sans" panose="020B0606030504020204" pitchFamily="34" charset="0"/>
                <a:cs typeface="Open Sans" panose="020B0606030504020204" pitchFamily="34" charset="0"/>
              </a:rPr>
              <a:t>46</a:t>
            </a:r>
            <a:r>
              <a:rPr lang="en-US" sz="1350" b="1" dirty="0">
                <a:latin typeface="+mn-lt"/>
                <a:ea typeface="Open Sans" panose="020B0606030504020204" pitchFamily="34" charset="0"/>
                <a:cs typeface="Open Sans" panose="020B0606030504020204" pitchFamily="34" charset="0"/>
              </a:rPr>
              <a:t> day after </a:t>
            </a:r>
            <a:r>
              <a:rPr lang="en-US" sz="1350" b="1" dirty="0" err="1">
                <a:latin typeface="+mn-lt"/>
                <a:ea typeface="Open Sans" panose="020B0606030504020204" pitchFamily="34" charset="0"/>
                <a:cs typeface="Open Sans" panose="020B0606030504020204" pitchFamily="34" charset="0"/>
              </a:rPr>
              <a:t>implantaion</a:t>
            </a:r>
            <a:endParaRPr lang="ru-RU" sz="1350" b="1" dirty="0">
              <a:latin typeface="+mn-lt"/>
              <a:ea typeface="Open Sans" panose="020B0606030504020204" pitchFamily="34" charset="0"/>
              <a:cs typeface="Open Sans" panose="020B0606030504020204" pitchFamily="34" charset="0"/>
            </a:endParaRPr>
          </a:p>
        </p:txBody>
      </p:sp>
      <p:sp>
        <p:nvSpPr>
          <p:cNvPr id="22" name="TextBox 21">
            <a:extLst>
              <a:ext uri="{FF2B5EF4-FFF2-40B4-BE49-F238E27FC236}">
                <a16:creationId xmlns:a16="http://schemas.microsoft.com/office/drawing/2014/main" id="{A8342445-6DD2-37D5-2B6D-F650FE7950B9}"/>
              </a:ext>
            </a:extLst>
          </p:cNvPr>
          <p:cNvSpPr txBox="1"/>
          <p:nvPr/>
        </p:nvSpPr>
        <p:spPr>
          <a:xfrm>
            <a:off x="2066673" y="553507"/>
            <a:ext cx="2038311" cy="507831"/>
          </a:xfrm>
          <a:prstGeom prst="rect">
            <a:avLst/>
          </a:prstGeom>
          <a:noFill/>
        </p:spPr>
        <p:txBody>
          <a:bodyPr wrap="square" rtlCol="0">
            <a:spAutoFit/>
          </a:bodyPr>
          <a:lstStyle/>
          <a:p>
            <a:r>
              <a:rPr lang="ru-RU" sz="1350" b="1" dirty="0">
                <a:latin typeface="+mn-lt"/>
                <a:ea typeface="Open Sans" panose="020B0606030504020204" pitchFamily="34" charset="0"/>
                <a:cs typeface="Open Sans" panose="020B0606030504020204" pitchFamily="34" charset="0"/>
              </a:rPr>
              <a:t>17</a:t>
            </a:r>
            <a:r>
              <a:rPr lang="en-US" sz="1350" b="1" dirty="0">
                <a:latin typeface="+mn-lt"/>
                <a:ea typeface="Open Sans" panose="020B0606030504020204" pitchFamily="34" charset="0"/>
                <a:cs typeface="Open Sans" panose="020B0606030504020204" pitchFamily="34" charset="0"/>
              </a:rPr>
              <a:t> day after </a:t>
            </a:r>
            <a:r>
              <a:rPr lang="en-US" sz="1350" b="1" dirty="0" err="1">
                <a:latin typeface="+mn-lt"/>
                <a:ea typeface="Open Sans" panose="020B0606030504020204" pitchFamily="34" charset="0"/>
                <a:cs typeface="Open Sans" panose="020B0606030504020204" pitchFamily="34" charset="0"/>
              </a:rPr>
              <a:t>implantaiton</a:t>
            </a:r>
            <a:endParaRPr lang="ru-RU" sz="1350" b="1" dirty="0">
              <a:latin typeface="+mn-lt"/>
              <a:ea typeface="Open Sans" panose="020B0606030504020204" pitchFamily="34" charset="0"/>
              <a:cs typeface="Open Sans" panose="020B0606030504020204" pitchFamily="34" charset="0"/>
            </a:endParaRPr>
          </a:p>
        </p:txBody>
      </p:sp>
      <p:pic>
        <p:nvPicPr>
          <p:cNvPr id="8" name="Рисунок 7">
            <a:extLst>
              <a:ext uri="{FF2B5EF4-FFF2-40B4-BE49-F238E27FC236}">
                <a16:creationId xmlns:a16="http://schemas.microsoft.com/office/drawing/2014/main" id="{2EE53D74-B04B-1A36-493C-0D3ABAC62C91}"/>
              </a:ext>
            </a:extLst>
          </p:cNvPr>
          <p:cNvPicPr>
            <a:picLocks noChangeAspect="1"/>
          </p:cNvPicPr>
          <p:nvPr/>
        </p:nvPicPr>
        <p:blipFill>
          <a:blip r:embed="rId7"/>
          <a:stretch>
            <a:fillRect/>
          </a:stretch>
        </p:blipFill>
        <p:spPr>
          <a:xfrm>
            <a:off x="5856397" y="1202656"/>
            <a:ext cx="2826701" cy="2116913"/>
          </a:xfrm>
          <a:prstGeom prst="rect">
            <a:avLst/>
          </a:prstGeom>
        </p:spPr>
      </p:pic>
      <p:pic>
        <p:nvPicPr>
          <p:cNvPr id="25" name="Рисунок 24">
            <a:extLst>
              <a:ext uri="{FF2B5EF4-FFF2-40B4-BE49-F238E27FC236}">
                <a16:creationId xmlns:a16="http://schemas.microsoft.com/office/drawing/2014/main" id="{C20A8950-1222-8915-B6BD-29E935694942}"/>
              </a:ext>
            </a:extLst>
          </p:cNvPr>
          <p:cNvPicPr>
            <a:picLocks noChangeAspect="1"/>
          </p:cNvPicPr>
          <p:nvPr/>
        </p:nvPicPr>
        <p:blipFill>
          <a:blip r:embed="rId8"/>
          <a:stretch>
            <a:fillRect/>
          </a:stretch>
        </p:blipFill>
        <p:spPr>
          <a:xfrm>
            <a:off x="5936897" y="3409027"/>
            <a:ext cx="3032932" cy="1276186"/>
          </a:xfrm>
          <a:prstGeom prst="rect">
            <a:avLst/>
          </a:prstGeom>
        </p:spPr>
      </p:pic>
      <p:sp>
        <p:nvSpPr>
          <p:cNvPr id="27" name="Прямоугольник 26"/>
          <p:cNvSpPr/>
          <p:nvPr/>
        </p:nvSpPr>
        <p:spPr>
          <a:xfrm>
            <a:off x="5753100" y="4752975"/>
            <a:ext cx="3295650" cy="338554"/>
          </a:xfrm>
          <a:prstGeom prst="rect">
            <a:avLst/>
          </a:prstGeom>
        </p:spPr>
        <p:txBody>
          <a:bodyPr wrap="square">
            <a:spAutoFit/>
          </a:bodyPr>
          <a:lstStyle/>
          <a:p>
            <a:r>
              <a:rPr lang="en-US" sz="1600" b="1" dirty="0">
                <a:solidFill>
                  <a:srgbClr val="C00000"/>
                </a:solidFill>
              </a:rPr>
              <a:t>Zherdeva V.V.,. 2025</a:t>
            </a:r>
            <a:endParaRPr lang="ru-RU" sz="1600" dirty="0"/>
          </a:p>
        </p:txBody>
      </p:sp>
      <p:sp>
        <p:nvSpPr>
          <p:cNvPr id="2" name="Прямоугольник 1"/>
          <p:cNvSpPr/>
          <p:nvPr/>
        </p:nvSpPr>
        <p:spPr>
          <a:xfrm>
            <a:off x="3443334" y="111095"/>
            <a:ext cx="3459601" cy="400110"/>
          </a:xfrm>
          <a:prstGeom prst="rect">
            <a:avLst/>
          </a:prstGeom>
        </p:spPr>
        <p:txBody>
          <a:bodyPr wrap="none">
            <a:spAutoFit/>
          </a:bodyPr>
          <a:lstStyle/>
          <a:p>
            <a:r>
              <a:rPr lang="en-US" b="1" dirty="0">
                <a:latin typeface="+mj-lt"/>
                <a:ea typeface="Times New Roman" panose="02020603050405020304" pitchFamily="18" charset="0"/>
                <a:cs typeface="Times New Roman" panose="02020603050405020304" pitchFamily="18" charset="0"/>
              </a:rPr>
              <a:t>H&amp;E staining of the biopsy </a:t>
            </a:r>
            <a:endParaRPr lang="ru-RU" b="1" dirty="0">
              <a:latin typeface="+mj-lt"/>
            </a:endParaRPr>
          </a:p>
        </p:txBody>
      </p:sp>
    </p:spTree>
    <p:extLst>
      <p:ext uri="{BB962C8B-B14F-4D97-AF65-F5344CB8AC3E}">
        <p14:creationId xmlns:p14="http://schemas.microsoft.com/office/powerpoint/2010/main" val="1676165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Рисунок 24" descr="Project Path: &#10;PE Folder: /UNTITLED/Folder1/&#10;Short Name: Graph1">
            <a:extLst>
              <a:ext uri="{FF2B5EF4-FFF2-40B4-BE49-F238E27FC236}">
                <a16:creationId xmlns:a16="http://schemas.microsoft.com/office/drawing/2014/main" id="{56F63429-5A9A-6E47-9114-85B05E76F55B}"/>
              </a:ext>
            </a:extLst>
          </p:cNvPr>
          <p:cNvPicPr>
            <a:picLocks noChangeAspect="1"/>
          </p:cNvPicPr>
          <p:nvPr/>
        </p:nvPicPr>
        <p:blipFill>
          <a:blip r:embed="rId3"/>
          <a:stretch>
            <a:fillRect/>
          </a:stretch>
        </p:blipFill>
        <p:spPr>
          <a:xfrm>
            <a:off x="201167" y="1649095"/>
            <a:ext cx="3065345" cy="30933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Рисунок 17">
            <a:extLst>
              <a:ext uri="{FF2B5EF4-FFF2-40B4-BE49-F238E27FC236}">
                <a16:creationId xmlns:a16="http://schemas.microsoft.com/office/drawing/2014/main" id="{9739D8B2-C671-BC7C-A186-2858ADCE01B6}"/>
              </a:ext>
            </a:extLst>
          </p:cNvPr>
          <p:cNvPicPr>
            <a:picLocks noChangeAspect="1"/>
          </p:cNvPicPr>
          <p:nvPr/>
        </p:nvPicPr>
        <p:blipFill>
          <a:blip r:embed="rId4"/>
          <a:stretch>
            <a:fillRect/>
          </a:stretch>
        </p:blipFill>
        <p:spPr>
          <a:xfrm>
            <a:off x="0" y="0"/>
            <a:ext cx="9144000" cy="850392"/>
          </a:xfrm>
          <a:prstGeom prst="rect">
            <a:avLst/>
          </a:prstGeom>
        </p:spPr>
      </p:pic>
      <p:sp>
        <p:nvSpPr>
          <p:cNvPr id="7" name="Прямоугольник 6"/>
          <p:cNvSpPr/>
          <p:nvPr/>
        </p:nvSpPr>
        <p:spPr>
          <a:xfrm>
            <a:off x="0" y="201674"/>
            <a:ext cx="8925636" cy="415498"/>
          </a:xfrm>
          <a:prstGeom prst="rect">
            <a:avLst/>
          </a:prstGeom>
        </p:spPr>
        <p:txBody>
          <a:bodyPr wrap="square">
            <a:spAutoFit/>
          </a:bodyPr>
          <a:lstStyle/>
          <a:p>
            <a:pPr algn="ctr">
              <a:buClr>
                <a:srgbClr val="F2F2F2"/>
              </a:buClr>
              <a:buSzPts val="4000"/>
            </a:pPr>
            <a:r>
              <a:rPr lang="en-US" b="1" dirty="0">
                <a:solidFill>
                  <a:srgbClr val="FFFFFF"/>
                </a:solidFill>
                <a:latin typeface="+mj-lt"/>
              </a:rPr>
              <a:t>OC during  0-30 min after 10 min immersion with Glycerol 70%</a:t>
            </a:r>
          </a:p>
        </p:txBody>
      </p:sp>
      <p:pic>
        <p:nvPicPr>
          <p:cNvPr id="26" name="Рисунок 25" descr="Project Path: &#10;PE Folder: /UNTITLED/Folder1/&#10;Short Name: Graph2">
            <a:extLst>
              <a:ext uri="{FF2B5EF4-FFF2-40B4-BE49-F238E27FC236}">
                <a16:creationId xmlns:a16="http://schemas.microsoft.com/office/drawing/2014/main" id="{6073516F-4C28-2181-8E06-6B8AAD19F3FF}"/>
              </a:ext>
            </a:extLst>
          </p:cNvPr>
          <p:cNvPicPr>
            <a:picLocks noChangeAspect="1"/>
          </p:cNvPicPr>
          <p:nvPr/>
        </p:nvPicPr>
        <p:blipFill>
          <a:blip r:embed="rId5"/>
          <a:stretch>
            <a:fillRect/>
          </a:stretch>
        </p:blipFill>
        <p:spPr>
          <a:xfrm>
            <a:off x="6521116" y="1145658"/>
            <a:ext cx="2371680" cy="18169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p:cNvPicPr>
            <a:picLocks noChangeAspect="1"/>
          </p:cNvPicPr>
          <p:nvPr/>
        </p:nvPicPr>
        <p:blipFill>
          <a:blip r:embed="rId6"/>
          <a:stretch>
            <a:fillRect/>
          </a:stretch>
        </p:blipFill>
        <p:spPr>
          <a:xfrm>
            <a:off x="3934326" y="1182071"/>
            <a:ext cx="2375034" cy="18201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p:cNvSpPr txBox="1"/>
          <p:nvPr/>
        </p:nvSpPr>
        <p:spPr>
          <a:xfrm>
            <a:off x="7175247" y="3004541"/>
            <a:ext cx="1781033" cy="369332"/>
          </a:xfrm>
          <a:prstGeom prst="rect">
            <a:avLst/>
          </a:prstGeom>
          <a:noFill/>
        </p:spPr>
        <p:txBody>
          <a:bodyPr wrap="square" rtlCol="0">
            <a:spAutoFit/>
          </a:bodyPr>
          <a:lstStyle/>
          <a:p>
            <a:r>
              <a:rPr lang="en-US" sz="1800" b="1" dirty="0"/>
              <a:t>Before OC</a:t>
            </a:r>
            <a:endParaRPr lang="ru-RU" sz="1800" b="1" dirty="0"/>
          </a:p>
        </p:txBody>
      </p:sp>
      <p:sp>
        <p:nvSpPr>
          <p:cNvPr id="10" name="TextBox 9"/>
          <p:cNvSpPr txBox="1"/>
          <p:nvPr/>
        </p:nvSpPr>
        <p:spPr>
          <a:xfrm>
            <a:off x="4127655" y="3100994"/>
            <a:ext cx="2305050" cy="369332"/>
          </a:xfrm>
          <a:prstGeom prst="rect">
            <a:avLst/>
          </a:prstGeom>
          <a:noFill/>
        </p:spPr>
        <p:txBody>
          <a:bodyPr wrap="square" rtlCol="0">
            <a:spAutoFit/>
          </a:bodyPr>
          <a:lstStyle/>
          <a:p>
            <a:r>
              <a:rPr lang="en-US" sz="1800" b="1" dirty="0"/>
              <a:t>After_30 min</a:t>
            </a:r>
            <a:endParaRPr lang="ru-RU" sz="1800" b="1" dirty="0"/>
          </a:p>
        </p:txBody>
      </p:sp>
      <p:sp>
        <p:nvSpPr>
          <p:cNvPr id="14" name="TextBox 13"/>
          <p:cNvSpPr txBox="1"/>
          <p:nvPr/>
        </p:nvSpPr>
        <p:spPr>
          <a:xfrm>
            <a:off x="5090891" y="1768642"/>
            <a:ext cx="203005" cy="553998"/>
          </a:xfrm>
          <a:prstGeom prst="rect">
            <a:avLst/>
          </a:prstGeom>
          <a:noFill/>
        </p:spPr>
        <p:txBody>
          <a:bodyPr wrap="square" rtlCol="0">
            <a:spAutoFit/>
          </a:bodyPr>
          <a:lstStyle/>
          <a:p>
            <a:r>
              <a:rPr lang="en-US" sz="3000" b="1" dirty="0"/>
              <a:t>2</a:t>
            </a:r>
            <a:endParaRPr lang="ru-RU" sz="3000" b="1" dirty="0"/>
          </a:p>
        </p:txBody>
      </p:sp>
      <p:sp>
        <p:nvSpPr>
          <p:cNvPr id="15" name="TextBox 14"/>
          <p:cNvSpPr txBox="1"/>
          <p:nvPr/>
        </p:nvSpPr>
        <p:spPr>
          <a:xfrm>
            <a:off x="7638810" y="1829950"/>
            <a:ext cx="307075" cy="553998"/>
          </a:xfrm>
          <a:prstGeom prst="rect">
            <a:avLst/>
          </a:prstGeom>
          <a:noFill/>
        </p:spPr>
        <p:txBody>
          <a:bodyPr wrap="square" rtlCol="0">
            <a:spAutoFit/>
          </a:bodyPr>
          <a:lstStyle/>
          <a:p>
            <a:r>
              <a:rPr lang="en-US" sz="3000" b="1" dirty="0"/>
              <a:t>1</a:t>
            </a:r>
            <a:endParaRPr lang="ru-RU" sz="3000" b="1" dirty="0"/>
          </a:p>
        </p:txBody>
      </p:sp>
      <p:pic>
        <p:nvPicPr>
          <p:cNvPr id="2" name="Рисунок 1"/>
          <p:cNvPicPr>
            <a:picLocks noChangeAspect="1"/>
          </p:cNvPicPr>
          <p:nvPr/>
        </p:nvPicPr>
        <p:blipFill>
          <a:blip r:embed="rId7"/>
          <a:stretch>
            <a:fillRect/>
          </a:stretch>
        </p:blipFill>
        <p:spPr>
          <a:xfrm>
            <a:off x="4028571" y="3940483"/>
            <a:ext cx="4513850" cy="1046607"/>
          </a:xfrm>
          <a:prstGeom prst="rect">
            <a:avLst/>
          </a:prstGeom>
        </p:spPr>
      </p:pic>
      <p:pic>
        <p:nvPicPr>
          <p:cNvPr id="4" name="Рисунок 3"/>
          <p:cNvPicPr>
            <a:picLocks noChangeAspect="1"/>
          </p:cNvPicPr>
          <p:nvPr/>
        </p:nvPicPr>
        <p:blipFill>
          <a:blip r:embed="rId8"/>
          <a:stretch>
            <a:fillRect/>
          </a:stretch>
        </p:blipFill>
        <p:spPr>
          <a:xfrm>
            <a:off x="1300223" y="1796400"/>
            <a:ext cx="492482" cy="589637"/>
          </a:xfrm>
          <a:prstGeom prst="rect">
            <a:avLst/>
          </a:prstGeom>
        </p:spPr>
      </p:pic>
      <p:pic>
        <p:nvPicPr>
          <p:cNvPr id="5" name="Рисунок 4"/>
          <p:cNvPicPr>
            <a:picLocks noChangeAspect="1"/>
          </p:cNvPicPr>
          <p:nvPr/>
        </p:nvPicPr>
        <p:blipFill>
          <a:blip r:embed="rId9"/>
          <a:stretch>
            <a:fillRect/>
          </a:stretch>
        </p:blipFill>
        <p:spPr>
          <a:xfrm>
            <a:off x="1155844" y="3589106"/>
            <a:ext cx="552641" cy="661664"/>
          </a:xfrm>
          <a:prstGeom prst="rect">
            <a:avLst/>
          </a:prstGeom>
        </p:spPr>
      </p:pic>
      <p:sp>
        <p:nvSpPr>
          <p:cNvPr id="17" name="TextBox 16"/>
          <p:cNvSpPr txBox="1"/>
          <p:nvPr/>
        </p:nvSpPr>
        <p:spPr>
          <a:xfrm>
            <a:off x="5193792" y="3326437"/>
            <a:ext cx="3061797" cy="553998"/>
          </a:xfrm>
          <a:prstGeom prst="rect">
            <a:avLst/>
          </a:prstGeom>
          <a:noFill/>
        </p:spPr>
        <p:txBody>
          <a:bodyPr wrap="square" rtlCol="0">
            <a:spAutoFit/>
          </a:bodyPr>
          <a:lstStyle/>
          <a:p>
            <a:r>
              <a:rPr lang="en-US" sz="3000" b="1" dirty="0"/>
              <a:t>30-40</a:t>
            </a:r>
            <a:r>
              <a:rPr lang="ru-RU" sz="3000" b="1" dirty="0"/>
              <a:t>%</a:t>
            </a:r>
          </a:p>
        </p:txBody>
      </p:sp>
      <p:sp>
        <p:nvSpPr>
          <p:cNvPr id="16" name="Прямоугольник 15"/>
          <p:cNvSpPr/>
          <p:nvPr/>
        </p:nvSpPr>
        <p:spPr>
          <a:xfrm>
            <a:off x="0" y="4804946"/>
            <a:ext cx="4461510" cy="338554"/>
          </a:xfrm>
          <a:prstGeom prst="rect">
            <a:avLst/>
          </a:prstGeom>
        </p:spPr>
        <p:txBody>
          <a:bodyPr wrap="square">
            <a:spAutoFit/>
          </a:bodyPr>
          <a:lstStyle/>
          <a:p>
            <a:r>
              <a:rPr lang="en-US" sz="1600" b="1" dirty="0">
                <a:solidFill>
                  <a:srgbClr val="C00000"/>
                </a:solidFill>
              </a:rPr>
              <a:t>Zherdeva V.V., J. of </a:t>
            </a:r>
            <a:r>
              <a:rPr lang="en-US" sz="1600" b="1" dirty="0" err="1">
                <a:solidFill>
                  <a:srgbClr val="C00000"/>
                </a:solidFill>
              </a:rPr>
              <a:t>Biophotonics</a:t>
            </a:r>
            <a:r>
              <a:rPr lang="en-US" sz="1600" b="1" dirty="0">
                <a:solidFill>
                  <a:srgbClr val="C00000"/>
                </a:solidFill>
              </a:rPr>
              <a:t>. 2025</a:t>
            </a:r>
            <a:endParaRPr lang="ru-RU" sz="1600" dirty="0"/>
          </a:p>
        </p:txBody>
      </p:sp>
    </p:spTree>
    <p:extLst>
      <p:ext uri="{BB962C8B-B14F-4D97-AF65-F5344CB8AC3E}">
        <p14:creationId xmlns:p14="http://schemas.microsoft.com/office/powerpoint/2010/main" val="3857735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FE5B1923-A905-1A20-8440-7BF26271799D}"/>
              </a:ext>
            </a:extLst>
          </p:cNvPr>
          <p:cNvSpPr>
            <a:spLocks noGrp="1"/>
          </p:cNvSpPr>
          <p:nvPr>
            <p:ph type="sldNum" sz="quarter" idx="12"/>
          </p:nvPr>
        </p:nvSpPr>
        <p:spPr/>
        <p:txBody>
          <a:bodyPr/>
          <a:lstStyle/>
          <a:p>
            <a:pPr>
              <a:spcBef>
                <a:spcPts val="0"/>
              </a:spcBef>
              <a:spcAft>
                <a:spcPts val="0"/>
              </a:spcAft>
            </a:pPr>
            <a:fld id="{00000000-1234-1234-1234-123412341234}" type="slidenum">
              <a:rPr lang="ru-RU" smtClean="0"/>
              <a:pPr>
                <a:spcBef>
                  <a:spcPts val="0"/>
                </a:spcBef>
                <a:spcAft>
                  <a:spcPts val="0"/>
                </a:spcAft>
              </a:pPr>
              <a:t>28</a:t>
            </a:fld>
            <a:endParaRPr lang="ru-RU"/>
          </a:p>
        </p:txBody>
      </p:sp>
      <p:pic>
        <p:nvPicPr>
          <p:cNvPr id="4" name="Рисунок 3">
            <a:extLst>
              <a:ext uri="{FF2B5EF4-FFF2-40B4-BE49-F238E27FC236}">
                <a16:creationId xmlns:a16="http://schemas.microsoft.com/office/drawing/2014/main" id="{A712DEEB-59C2-768C-E1BF-2CB7C592B754}"/>
              </a:ext>
            </a:extLst>
          </p:cNvPr>
          <p:cNvPicPr>
            <a:picLocks noChangeAspect="1"/>
          </p:cNvPicPr>
          <p:nvPr/>
        </p:nvPicPr>
        <p:blipFill rotWithShape="1">
          <a:blip r:embed="rId3"/>
          <a:srcRect t="13684"/>
          <a:stretch/>
        </p:blipFill>
        <p:spPr>
          <a:xfrm>
            <a:off x="445769" y="66675"/>
            <a:ext cx="8275989" cy="4952999"/>
          </a:xfrm>
          <a:prstGeom prst="rect">
            <a:avLst/>
          </a:prstGeom>
        </p:spPr>
      </p:pic>
      <p:sp>
        <p:nvSpPr>
          <p:cNvPr id="3" name="Прямоугольник 2"/>
          <p:cNvSpPr/>
          <p:nvPr/>
        </p:nvSpPr>
        <p:spPr>
          <a:xfrm>
            <a:off x="3482341" y="4606296"/>
            <a:ext cx="4461510" cy="276999"/>
          </a:xfrm>
          <a:prstGeom prst="rect">
            <a:avLst/>
          </a:prstGeom>
        </p:spPr>
        <p:txBody>
          <a:bodyPr wrap="square">
            <a:spAutoFit/>
          </a:bodyPr>
          <a:lstStyle/>
          <a:p>
            <a:r>
              <a:rPr lang="en-US" sz="1200" b="1" dirty="0">
                <a:solidFill>
                  <a:srgbClr val="C00000"/>
                </a:solidFill>
              </a:rPr>
              <a:t>Zherdeva V.V., J. of </a:t>
            </a:r>
            <a:r>
              <a:rPr lang="en-US" sz="1200" b="1" dirty="0" err="1">
                <a:solidFill>
                  <a:srgbClr val="C00000"/>
                </a:solidFill>
              </a:rPr>
              <a:t>Biophotonics</a:t>
            </a:r>
            <a:r>
              <a:rPr lang="en-US" sz="1200" b="1" dirty="0">
                <a:solidFill>
                  <a:srgbClr val="C00000"/>
                </a:solidFill>
              </a:rPr>
              <a:t>. 2025</a:t>
            </a:r>
            <a:endParaRPr lang="ru-RU" sz="1200" dirty="0"/>
          </a:p>
        </p:txBody>
      </p:sp>
    </p:spTree>
    <p:extLst>
      <p:ext uri="{BB962C8B-B14F-4D97-AF65-F5344CB8AC3E}">
        <p14:creationId xmlns:p14="http://schemas.microsoft.com/office/powerpoint/2010/main" val="2439289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A6875-8FE0-A5AD-5E94-EC99A53E54A0}"/>
            </a:ext>
          </a:extLst>
        </p:cNvPr>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C0966EE8-2176-9F85-FE1B-D75D00E3DAA3}"/>
              </a:ext>
            </a:extLst>
          </p:cNvPr>
          <p:cNvSpPr>
            <a:spLocks noGrp="1"/>
          </p:cNvSpPr>
          <p:nvPr>
            <p:ph type="sldNum" sz="quarter" idx="12"/>
          </p:nvPr>
        </p:nvSpPr>
        <p:spPr/>
        <p:txBody>
          <a:bodyPr/>
          <a:lstStyle/>
          <a:p>
            <a:pPr>
              <a:spcBef>
                <a:spcPts val="0"/>
              </a:spcBef>
              <a:spcAft>
                <a:spcPts val="0"/>
              </a:spcAft>
            </a:pPr>
            <a:fld id="{00000000-1234-1234-1234-123412341234}" type="slidenum">
              <a:rPr lang="ru-RU" smtClean="0"/>
              <a:pPr>
                <a:spcBef>
                  <a:spcPts val="0"/>
                </a:spcBef>
                <a:spcAft>
                  <a:spcPts val="0"/>
                </a:spcAft>
              </a:pPr>
              <a:t>29</a:t>
            </a:fld>
            <a:endParaRPr lang="ru-RU"/>
          </a:p>
        </p:txBody>
      </p:sp>
      <p:pic>
        <p:nvPicPr>
          <p:cNvPr id="3" name="Рисунок 2">
            <a:extLst>
              <a:ext uri="{FF2B5EF4-FFF2-40B4-BE49-F238E27FC236}">
                <a16:creationId xmlns:a16="http://schemas.microsoft.com/office/drawing/2014/main" id="{CF2DFADE-FF26-EC3E-B97A-5C6572AA05E8}"/>
              </a:ext>
            </a:extLst>
          </p:cNvPr>
          <p:cNvPicPr>
            <a:picLocks noChangeAspect="1"/>
          </p:cNvPicPr>
          <p:nvPr/>
        </p:nvPicPr>
        <p:blipFill>
          <a:blip r:embed="rId3"/>
          <a:stretch>
            <a:fillRect/>
          </a:stretch>
        </p:blipFill>
        <p:spPr>
          <a:xfrm>
            <a:off x="0" y="-313508"/>
            <a:ext cx="9144000" cy="940525"/>
          </a:xfrm>
          <a:prstGeom prst="rect">
            <a:avLst/>
          </a:prstGeom>
        </p:spPr>
      </p:pic>
      <p:sp>
        <p:nvSpPr>
          <p:cNvPr id="5" name="Прямоугольник 4">
            <a:extLst>
              <a:ext uri="{FF2B5EF4-FFF2-40B4-BE49-F238E27FC236}">
                <a16:creationId xmlns:a16="http://schemas.microsoft.com/office/drawing/2014/main" id="{9865ED4D-3047-D17F-22BD-5FA71E45E533}"/>
              </a:ext>
            </a:extLst>
          </p:cNvPr>
          <p:cNvSpPr/>
          <p:nvPr/>
        </p:nvSpPr>
        <p:spPr>
          <a:xfrm>
            <a:off x="0" y="71578"/>
            <a:ext cx="8925636" cy="415498"/>
          </a:xfrm>
          <a:prstGeom prst="rect">
            <a:avLst/>
          </a:prstGeom>
        </p:spPr>
        <p:txBody>
          <a:bodyPr wrap="square">
            <a:spAutoFit/>
          </a:bodyPr>
          <a:lstStyle/>
          <a:p>
            <a:pPr algn="ctr">
              <a:buClr>
                <a:srgbClr val="F2F2F2"/>
              </a:buClr>
              <a:buSzPts val="4000"/>
            </a:pPr>
            <a:r>
              <a:rPr lang="en-US" b="1" dirty="0">
                <a:solidFill>
                  <a:srgbClr val="FFFFFF"/>
                </a:solidFill>
                <a:latin typeface="+mj-lt"/>
                <a:ea typeface="Roboto" panose="02000000000000000000" pitchFamily="2" charset="0"/>
                <a:cs typeface="Roboto" panose="02000000000000000000" pitchFamily="2" charset="0"/>
              </a:rPr>
              <a:t>Individual effects of OC at different stages of </a:t>
            </a:r>
            <a:r>
              <a:rPr lang="en-US" b="1" dirty="0" err="1">
                <a:solidFill>
                  <a:srgbClr val="FFFFFF"/>
                </a:solidFill>
                <a:latin typeface="+mj-lt"/>
                <a:ea typeface="Roboto" panose="02000000000000000000" pitchFamily="2" charset="0"/>
                <a:cs typeface="Roboto" panose="02000000000000000000" pitchFamily="2" charset="0"/>
              </a:rPr>
              <a:t>resorbtion</a:t>
            </a:r>
            <a:endParaRPr lang="en-US" b="1" dirty="0">
              <a:solidFill>
                <a:srgbClr val="FFFFFF"/>
              </a:solidFill>
              <a:latin typeface="+mj-lt"/>
              <a:ea typeface="Roboto" panose="02000000000000000000" pitchFamily="2" charset="0"/>
              <a:cs typeface="Roboto" panose="02000000000000000000" pitchFamily="2" charset="0"/>
            </a:endParaRPr>
          </a:p>
        </p:txBody>
      </p:sp>
      <p:pic>
        <p:nvPicPr>
          <p:cNvPr id="6" name="Рисунок 5">
            <a:extLst>
              <a:ext uri="{FF2B5EF4-FFF2-40B4-BE49-F238E27FC236}">
                <a16:creationId xmlns:a16="http://schemas.microsoft.com/office/drawing/2014/main" id="{1EA25ADC-701D-30CA-CF05-63309A5DDB05}"/>
              </a:ext>
            </a:extLst>
          </p:cNvPr>
          <p:cNvPicPr>
            <a:picLocks noChangeAspect="1"/>
          </p:cNvPicPr>
          <p:nvPr/>
        </p:nvPicPr>
        <p:blipFill>
          <a:blip r:embed="rId4"/>
          <a:stretch>
            <a:fillRect/>
          </a:stretch>
        </p:blipFill>
        <p:spPr>
          <a:xfrm>
            <a:off x="138652" y="837211"/>
            <a:ext cx="2866670" cy="21978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a:extLst>
              <a:ext uri="{FF2B5EF4-FFF2-40B4-BE49-F238E27FC236}">
                <a16:creationId xmlns:a16="http://schemas.microsoft.com/office/drawing/2014/main" id="{FB76E5C9-58FD-49D3-A47F-36FBCFE6C3E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3855" y="819795"/>
            <a:ext cx="2851493" cy="2184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a:extLst>
              <a:ext uri="{FF2B5EF4-FFF2-40B4-BE49-F238E27FC236}">
                <a16:creationId xmlns:a16="http://schemas.microsoft.com/office/drawing/2014/main" id="{26B92075-2499-E8CC-FE57-691FC5D4DEA8}"/>
              </a:ext>
            </a:extLst>
          </p:cNvPr>
          <p:cNvPicPr>
            <a:picLocks noChangeAspect="1"/>
          </p:cNvPicPr>
          <p:nvPr/>
        </p:nvPicPr>
        <p:blipFill>
          <a:blip r:embed="rId6"/>
          <a:stretch>
            <a:fillRect/>
          </a:stretch>
        </p:blipFill>
        <p:spPr>
          <a:xfrm>
            <a:off x="6125254" y="835392"/>
            <a:ext cx="2896277" cy="2218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Рисунок 9">
            <a:extLst>
              <a:ext uri="{FF2B5EF4-FFF2-40B4-BE49-F238E27FC236}">
                <a16:creationId xmlns:a16="http://schemas.microsoft.com/office/drawing/2014/main" id="{C20A8950-1222-8915-B6BD-29E935694942}"/>
              </a:ext>
            </a:extLst>
          </p:cNvPr>
          <p:cNvPicPr>
            <a:picLocks noChangeAspect="1"/>
          </p:cNvPicPr>
          <p:nvPr/>
        </p:nvPicPr>
        <p:blipFill>
          <a:blip r:embed="rId7"/>
          <a:stretch>
            <a:fillRect/>
          </a:stretch>
        </p:blipFill>
        <p:spPr>
          <a:xfrm>
            <a:off x="3367425" y="3108960"/>
            <a:ext cx="4835205" cy="2034540"/>
          </a:xfrm>
          <a:prstGeom prst="rect">
            <a:avLst/>
          </a:prstGeom>
        </p:spPr>
      </p:pic>
      <p:sp>
        <p:nvSpPr>
          <p:cNvPr id="4" name="Овал 3"/>
          <p:cNvSpPr/>
          <p:nvPr/>
        </p:nvSpPr>
        <p:spPr>
          <a:xfrm>
            <a:off x="378107" y="1761439"/>
            <a:ext cx="255896" cy="8598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a:p>
        </p:txBody>
      </p:sp>
      <p:sp>
        <p:nvSpPr>
          <p:cNvPr id="11" name="Овал 10"/>
          <p:cNvSpPr/>
          <p:nvPr/>
        </p:nvSpPr>
        <p:spPr>
          <a:xfrm>
            <a:off x="3376018" y="1725547"/>
            <a:ext cx="255896" cy="8598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a:p>
        </p:txBody>
      </p:sp>
      <p:sp>
        <p:nvSpPr>
          <p:cNvPr id="12" name="Овал 11"/>
          <p:cNvSpPr/>
          <p:nvPr/>
        </p:nvSpPr>
        <p:spPr>
          <a:xfrm>
            <a:off x="6348713" y="1806703"/>
            <a:ext cx="470098" cy="8598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a:p>
        </p:txBody>
      </p:sp>
      <p:sp>
        <p:nvSpPr>
          <p:cNvPr id="13" name="Овал 12"/>
          <p:cNvSpPr/>
          <p:nvPr/>
        </p:nvSpPr>
        <p:spPr>
          <a:xfrm>
            <a:off x="6923314" y="1410999"/>
            <a:ext cx="1014354" cy="1073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a:p>
        </p:txBody>
      </p:sp>
      <p:sp>
        <p:nvSpPr>
          <p:cNvPr id="14" name="Овал 13"/>
          <p:cNvSpPr/>
          <p:nvPr/>
        </p:nvSpPr>
        <p:spPr>
          <a:xfrm>
            <a:off x="709683" y="1191936"/>
            <a:ext cx="1144706" cy="1073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a:p>
        </p:txBody>
      </p:sp>
      <p:sp>
        <p:nvSpPr>
          <p:cNvPr id="16" name="Овал 15"/>
          <p:cNvSpPr/>
          <p:nvPr/>
        </p:nvSpPr>
        <p:spPr>
          <a:xfrm>
            <a:off x="3725286" y="1599549"/>
            <a:ext cx="1144706" cy="8214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a:p>
        </p:txBody>
      </p:sp>
      <p:sp>
        <p:nvSpPr>
          <p:cNvPr id="15" name="Прямоугольник 14"/>
          <p:cNvSpPr/>
          <p:nvPr/>
        </p:nvSpPr>
        <p:spPr>
          <a:xfrm>
            <a:off x="378107" y="4203960"/>
            <a:ext cx="2430407" cy="461665"/>
          </a:xfrm>
          <a:prstGeom prst="rect">
            <a:avLst/>
          </a:prstGeom>
        </p:spPr>
        <p:txBody>
          <a:bodyPr wrap="square">
            <a:spAutoFit/>
          </a:bodyPr>
          <a:lstStyle/>
          <a:p>
            <a:r>
              <a:rPr lang="en-US" sz="1200" b="1" dirty="0">
                <a:solidFill>
                  <a:srgbClr val="C00000"/>
                </a:solidFill>
              </a:rPr>
              <a:t>Zherdeva V.V., </a:t>
            </a:r>
          </a:p>
          <a:p>
            <a:r>
              <a:rPr lang="en-US" sz="1200" b="1" dirty="0">
                <a:solidFill>
                  <a:srgbClr val="C00000"/>
                </a:solidFill>
              </a:rPr>
              <a:t>J. of </a:t>
            </a:r>
            <a:r>
              <a:rPr lang="en-US" sz="1200" b="1" dirty="0" err="1">
                <a:solidFill>
                  <a:srgbClr val="C00000"/>
                </a:solidFill>
              </a:rPr>
              <a:t>Biophotonics</a:t>
            </a:r>
            <a:r>
              <a:rPr lang="en-US" sz="1200" b="1" dirty="0">
                <a:solidFill>
                  <a:srgbClr val="C00000"/>
                </a:solidFill>
              </a:rPr>
              <a:t>. 2025</a:t>
            </a:r>
            <a:endParaRPr lang="ru-RU" sz="1200" dirty="0"/>
          </a:p>
        </p:txBody>
      </p:sp>
    </p:spTree>
    <p:extLst>
      <p:ext uri="{BB962C8B-B14F-4D97-AF65-F5344CB8AC3E}">
        <p14:creationId xmlns:p14="http://schemas.microsoft.com/office/powerpoint/2010/main" val="4228620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457200"/>
            <a:ext cx="7429499" cy="552994"/>
          </a:xfrm>
        </p:spPr>
        <p:txBody>
          <a:bodyPr/>
          <a:lstStyle/>
          <a:p>
            <a:r>
              <a:rPr lang="en-US" dirty="0"/>
              <a:t>conclusion</a:t>
            </a:r>
            <a:endParaRPr lang="ru-RU" dirty="0"/>
          </a:p>
        </p:txBody>
      </p:sp>
      <p:sp>
        <p:nvSpPr>
          <p:cNvPr id="3" name="Объект 2"/>
          <p:cNvSpPr>
            <a:spLocks noGrp="1"/>
          </p:cNvSpPr>
          <p:nvPr>
            <p:ph idx="1"/>
          </p:nvPr>
        </p:nvSpPr>
        <p:spPr>
          <a:xfrm>
            <a:off x="548640" y="923110"/>
            <a:ext cx="7736919" cy="3420292"/>
          </a:xfrm>
        </p:spPr>
        <p:txBody>
          <a:bodyPr>
            <a:normAutofit/>
          </a:bodyPr>
          <a:lstStyle/>
          <a:p>
            <a:endParaRPr lang="en-US" dirty="0"/>
          </a:p>
          <a:p>
            <a:endParaRPr lang="en-US" dirty="0"/>
          </a:p>
          <a:p>
            <a:r>
              <a:rPr lang="ru-RU" sz="2000" dirty="0"/>
              <a:t>The </a:t>
            </a:r>
            <a:r>
              <a:rPr lang="ru-RU" sz="2000" dirty="0" err="1"/>
              <a:t>use</a:t>
            </a:r>
            <a:r>
              <a:rPr lang="ru-RU" sz="2000" dirty="0"/>
              <a:t> </a:t>
            </a:r>
            <a:r>
              <a:rPr lang="ru-RU" sz="2000" dirty="0" err="1"/>
              <a:t>of</a:t>
            </a:r>
            <a:r>
              <a:rPr lang="ru-RU" sz="2000" dirty="0"/>
              <a:t> </a:t>
            </a:r>
            <a:r>
              <a:rPr lang="ru-RU" sz="2000" dirty="0" err="1"/>
              <a:t>paramagnetic</a:t>
            </a:r>
            <a:r>
              <a:rPr lang="ru-RU" sz="2000" dirty="0"/>
              <a:t> </a:t>
            </a:r>
            <a:r>
              <a:rPr lang="ru-RU" sz="2000" dirty="0" err="1"/>
              <a:t>and</a:t>
            </a:r>
            <a:r>
              <a:rPr lang="ru-RU" sz="2000" dirty="0"/>
              <a:t> </a:t>
            </a:r>
            <a:r>
              <a:rPr lang="ru-RU" sz="2000" dirty="0" err="1"/>
              <a:t>fluorescent</a:t>
            </a:r>
            <a:r>
              <a:rPr lang="ru-RU" sz="2000" dirty="0"/>
              <a:t> </a:t>
            </a:r>
            <a:r>
              <a:rPr lang="ru-RU" sz="2000" dirty="0" err="1"/>
              <a:t>labels</a:t>
            </a:r>
            <a:r>
              <a:rPr lang="en-US" sz="2000" dirty="0"/>
              <a:t> combining with OC</a:t>
            </a:r>
            <a:r>
              <a:rPr lang="ru-RU" sz="2000" dirty="0"/>
              <a:t> </a:t>
            </a:r>
            <a:r>
              <a:rPr lang="ru-RU" sz="2000" dirty="0" err="1"/>
              <a:t>enables</a:t>
            </a:r>
            <a:r>
              <a:rPr lang="ru-RU" sz="2000" dirty="0"/>
              <a:t> </a:t>
            </a:r>
            <a:r>
              <a:rPr lang="ru-RU" sz="2000" dirty="0" err="1"/>
              <a:t>real‑time</a:t>
            </a:r>
            <a:r>
              <a:rPr lang="ru-RU" sz="2000" dirty="0"/>
              <a:t> </a:t>
            </a:r>
            <a:r>
              <a:rPr lang="ru-RU" sz="2000" dirty="0" err="1"/>
              <a:t>monitoring</a:t>
            </a:r>
            <a:r>
              <a:rPr lang="ru-RU" sz="2000" dirty="0"/>
              <a:t> </a:t>
            </a:r>
            <a:r>
              <a:rPr lang="ru-RU" sz="2000" dirty="0" err="1"/>
              <a:t>of</a:t>
            </a:r>
            <a:r>
              <a:rPr lang="ru-RU" sz="2000" dirty="0"/>
              <a:t> </a:t>
            </a:r>
            <a:r>
              <a:rPr lang="ru-RU" sz="2000" dirty="0" err="1"/>
              <a:t>tissue</a:t>
            </a:r>
            <a:r>
              <a:rPr lang="ru-RU" sz="2000" dirty="0"/>
              <a:t> </a:t>
            </a:r>
            <a:r>
              <a:rPr lang="ru-RU" sz="2000" dirty="0" err="1"/>
              <a:t>responses</a:t>
            </a:r>
            <a:r>
              <a:rPr lang="ru-RU" sz="2000" dirty="0"/>
              <a:t>, </a:t>
            </a:r>
            <a:r>
              <a:rPr lang="ru-RU" sz="2000" dirty="0" err="1"/>
              <a:t>including</a:t>
            </a:r>
            <a:r>
              <a:rPr lang="ru-RU" sz="2000" dirty="0"/>
              <a:t> </a:t>
            </a:r>
            <a:r>
              <a:rPr lang="ru-RU" sz="2000" dirty="0" err="1"/>
              <a:t>skin</a:t>
            </a:r>
            <a:r>
              <a:rPr lang="ru-RU" sz="2000" dirty="0"/>
              <a:t> </a:t>
            </a:r>
            <a:r>
              <a:rPr lang="ru-RU" sz="2000" dirty="0" err="1"/>
              <a:t>damage</a:t>
            </a:r>
            <a:r>
              <a:rPr lang="ru-RU" sz="2000" dirty="0"/>
              <a:t>, </a:t>
            </a:r>
            <a:r>
              <a:rPr lang="ru-RU" sz="2000" dirty="0" err="1"/>
              <a:t>inflammatory</a:t>
            </a:r>
            <a:r>
              <a:rPr lang="en-US" sz="2000" dirty="0"/>
              <a:t> (</a:t>
            </a:r>
            <a:r>
              <a:rPr lang="ru-RU" sz="2000" dirty="0" err="1"/>
              <a:t>dynamic</a:t>
            </a:r>
            <a:r>
              <a:rPr lang="ru-RU" sz="2000" dirty="0"/>
              <a:t> </a:t>
            </a:r>
            <a:r>
              <a:rPr lang="ru-RU" sz="2000" dirty="0" err="1"/>
              <a:t>viscosity</a:t>
            </a:r>
            <a:r>
              <a:rPr lang="en-US" sz="2000" dirty="0"/>
              <a:t>)</a:t>
            </a:r>
            <a:r>
              <a:rPr lang="ru-RU" sz="2000" dirty="0"/>
              <a:t>  </a:t>
            </a:r>
            <a:r>
              <a:rPr lang="ru-RU" sz="2000" dirty="0" err="1"/>
              <a:t>processes</a:t>
            </a:r>
            <a:r>
              <a:rPr lang="ru-RU" sz="2000" dirty="0"/>
              <a:t>, </a:t>
            </a:r>
            <a:r>
              <a:rPr lang="ru-RU" sz="2000" dirty="0" err="1"/>
              <a:t>and</a:t>
            </a:r>
            <a:r>
              <a:rPr lang="ru-RU" sz="2000" dirty="0"/>
              <a:t> </a:t>
            </a:r>
            <a:r>
              <a:rPr lang="ru-RU" sz="2000" dirty="0" err="1"/>
              <a:t>fibrosis</a:t>
            </a:r>
            <a:r>
              <a:rPr lang="ru-RU" sz="2000" dirty="0"/>
              <a:t> </a:t>
            </a:r>
            <a:r>
              <a:rPr lang="ru-RU" sz="2000" dirty="0" err="1"/>
              <a:t>development</a:t>
            </a:r>
            <a:r>
              <a:rPr lang="ru-RU" sz="2000" dirty="0"/>
              <a:t>. </a:t>
            </a:r>
            <a:endParaRPr lang="en-US" sz="2000" dirty="0"/>
          </a:p>
          <a:p>
            <a:pPr marL="0" indent="0">
              <a:buNone/>
            </a:pPr>
            <a:endParaRPr lang="en-US" dirty="0"/>
          </a:p>
        </p:txBody>
      </p:sp>
    </p:spTree>
    <p:extLst>
      <p:ext uri="{BB962C8B-B14F-4D97-AF65-F5344CB8AC3E}">
        <p14:creationId xmlns:p14="http://schemas.microsoft.com/office/powerpoint/2010/main" val="2461848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56060" y="338328"/>
            <a:ext cx="7429499" cy="4005073"/>
          </a:xfrm>
        </p:spPr>
        <p:txBody>
          <a:bodyPr>
            <a:normAutofit/>
          </a:bodyPr>
          <a:lstStyle/>
          <a:p>
            <a:endParaRPr lang="en-US" b="1" dirty="0">
              <a:effectLst/>
            </a:endParaRPr>
          </a:p>
          <a:p>
            <a:pPr algn="ctr"/>
            <a:r>
              <a:rPr lang="en-US" sz="2000" b="1" dirty="0">
                <a:effectLst/>
                <a:latin typeface="+mj-lt"/>
              </a:rPr>
              <a:t>#5</a:t>
            </a:r>
          </a:p>
          <a:p>
            <a:pPr algn="ctr"/>
            <a:r>
              <a:rPr lang="en-US" sz="2000" b="1" dirty="0">
                <a:effectLst/>
                <a:latin typeface="+mj-lt"/>
              </a:rPr>
              <a:t>VALIDATION OF 1 T MRI IN CUPRIZONE-INDUCED DEMYELINATION IN C57BL/6 MICE: COMPARISON WITH HISTOLOGY AND 7 T MRI</a:t>
            </a:r>
          </a:p>
          <a:p>
            <a:endParaRPr lang="en-US" dirty="0"/>
          </a:p>
          <a:p>
            <a:endParaRPr lang="ru-RU" dirty="0"/>
          </a:p>
        </p:txBody>
      </p:sp>
    </p:spTree>
    <p:extLst>
      <p:ext uri="{BB962C8B-B14F-4D97-AF65-F5344CB8AC3E}">
        <p14:creationId xmlns:p14="http://schemas.microsoft.com/office/powerpoint/2010/main" val="259641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79EFF7-7E28-D292-5927-406CA233553B}"/>
              </a:ext>
            </a:extLst>
          </p:cNvPr>
          <p:cNvSpPr>
            <a:spLocks noGrp="1"/>
          </p:cNvSpPr>
          <p:nvPr>
            <p:ph type="title"/>
          </p:nvPr>
        </p:nvSpPr>
        <p:spPr>
          <a:xfrm>
            <a:off x="2595158" y="103911"/>
            <a:ext cx="5098983" cy="406907"/>
          </a:xfrm>
        </p:spPr>
        <p:txBody>
          <a:bodyPr/>
          <a:lstStyle/>
          <a:p>
            <a:r>
              <a:rPr lang="en-US" sz="2400" b="1" dirty="0"/>
              <a:t>Demyelination assessment</a:t>
            </a:r>
            <a:endParaRPr lang="ru-RU" sz="2400" b="1" dirty="0"/>
          </a:p>
        </p:txBody>
      </p:sp>
      <p:pic>
        <p:nvPicPr>
          <p:cNvPr id="4" name="Объект 3"/>
          <p:cNvPicPr>
            <a:picLocks noGrp="1" noChangeAspect="1"/>
          </p:cNvPicPr>
          <p:nvPr>
            <p:ph idx="1"/>
          </p:nvPr>
        </p:nvPicPr>
        <p:blipFill>
          <a:blip r:embed="rId2"/>
          <a:stretch>
            <a:fillRect/>
          </a:stretch>
        </p:blipFill>
        <p:spPr>
          <a:xfrm>
            <a:off x="252484" y="2775516"/>
            <a:ext cx="2179820" cy="2143956"/>
          </a:xfrm>
          <a:prstGeom prst="rect">
            <a:avLst/>
          </a:prstGeom>
        </p:spPr>
      </p:pic>
      <p:pic>
        <p:nvPicPr>
          <p:cNvPr id="5" name="Рисунок 4"/>
          <p:cNvPicPr>
            <a:picLocks noChangeAspect="1"/>
          </p:cNvPicPr>
          <p:nvPr/>
        </p:nvPicPr>
        <p:blipFill>
          <a:blip r:embed="rId3"/>
          <a:stretch>
            <a:fillRect/>
          </a:stretch>
        </p:blipFill>
        <p:spPr>
          <a:xfrm>
            <a:off x="158401" y="151575"/>
            <a:ext cx="2188654" cy="1438781"/>
          </a:xfrm>
          <a:prstGeom prst="rect">
            <a:avLst/>
          </a:prstGeom>
        </p:spPr>
      </p:pic>
      <p:sp>
        <p:nvSpPr>
          <p:cNvPr id="7" name="TextBox 6"/>
          <p:cNvSpPr txBox="1"/>
          <p:nvPr/>
        </p:nvSpPr>
        <p:spPr>
          <a:xfrm>
            <a:off x="94764" y="1580589"/>
            <a:ext cx="2492988" cy="707886"/>
          </a:xfrm>
          <a:prstGeom prst="rect">
            <a:avLst/>
          </a:prstGeom>
          <a:noFill/>
        </p:spPr>
        <p:txBody>
          <a:bodyPr wrap="square" rtlCol="0">
            <a:spAutoFit/>
          </a:bodyPr>
          <a:lstStyle/>
          <a:p>
            <a:r>
              <a:rPr lang="ru-RU" dirty="0"/>
              <a:t> </a:t>
            </a:r>
            <a:r>
              <a:rPr lang="en-US" dirty="0" err="1"/>
              <a:t>Cuprizone</a:t>
            </a:r>
            <a:r>
              <a:rPr lang="en-US" dirty="0"/>
              <a:t> (C</a:t>
            </a:r>
            <a:r>
              <a:rPr lang="en-US" baseline="-25000" dirty="0"/>
              <a:t>14</a:t>
            </a:r>
            <a:r>
              <a:rPr lang="en-US" dirty="0"/>
              <a:t>H</a:t>
            </a:r>
            <a:r>
              <a:rPr lang="en-US" baseline="-25000" dirty="0"/>
              <a:t>22</a:t>
            </a:r>
            <a:r>
              <a:rPr lang="en-US" dirty="0"/>
              <a:t>N</a:t>
            </a:r>
            <a:r>
              <a:rPr lang="en-US" baseline="-25000" dirty="0"/>
              <a:t>4</a:t>
            </a:r>
            <a:r>
              <a:rPr lang="en-US" dirty="0"/>
              <a:t>O</a:t>
            </a:r>
            <a:r>
              <a:rPr lang="en-US" baseline="-25000" dirty="0"/>
              <a:t>2</a:t>
            </a:r>
            <a:r>
              <a:rPr lang="en-US" dirty="0"/>
              <a:t>)</a:t>
            </a:r>
            <a:r>
              <a:rPr lang="ru-RU" dirty="0"/>
              <a:t> </a:t>
            </a:r>
          </a:p>
        </p:txBody>
      </p:sp>
      <p:sp>
        <p:nvSpPr>
          <p:cNvPr id="8" name="TextBox 7"/>
          <p:cNvSpPr txBox="1"/>
          <p:nvPr/>
        </p:nvSpPr>
        <p:spPr>
          <a:xfrm>
            <a:off x="-82020" y="4679382"/>
            <a:ext cx="2477747" cy="400110"/>
          </a:xfrm>
          <a:prstGeom prst="rect">
            <a:avLst/>
          </a:prstGeom>
          <a:noFill/>
        </p:spPr>
        <p:txBody>
          <a:bodyPr wrap="square" rtlCol="0">
            <a:spAutoFit/>
          </a:bodyPr>
          <a:lstStyle/>
          <a:p>
            <a:r>
              <a:rPr lang="ru-RU" dirty="0"/>
              <a:t> </a:t>
            </a:r>
            <a:r>
              <a:rPr lang="en-US" dirty="0"/>
              <a:t>Demyelination</a:t>
            </a:r>
            <a:endParaRPr lang="ru-RU" dirty="0"/>
          </a:p>
        </p:txBody>
      </p:sp>
      <p:sp>
        <p:nvSpPr>
          <p:cNvPr id="10" name="Прямоугольник 9"/>
          <p:cNvSpPr/>
          <p:nvPr/>
        </p:nvSpPr>
        <p:spPr>
          <a:xfrm>
            <a:off x="4096513" y="1088747"/>
            <a:ext cx="3093638" cy="2308324"/>
          </a:xfrm>
          <a:prstGeom prst="rect">
            <a:avLst/>
          </a:prstGeom>
        </p:spPr>
        <p:txBody>
          <a:bodyPr wrap="square">
            <a:spAutoFit/>
          </a:bodyPr>
          <a:lstStyle/>
          <a:p>
            <a:r>
              <a:rPr lang="en-US" sz="1600" dirty="0"/>
              <a:t>Generally accepted protocols for non-invasive monitoring of demyelination have been developed for high-field systems (≥7 T). Therefore, the development of effective MR imaging protocols for low-field scanners is highly relevant.</a:t>
            </a:r>
            <a:endParaRPr lang="ru-RU" sz="1600" dirty="0"/>
          </a:p>
        </p:txBody>
      </p:sp>
      <p:pic>
        <p:nvPicPr>
          <p:cNvPr id="11" name="Рисунок 10"/>
          <p:cNvPicPr>
            <a:picLocks noChangeAspect="1"/>
          </p:cNvPicPr>
          <p:nvPr/>
        </p:nvPicPr>
        <p:blipFill>
          <a:blip r:embed="rId4"/>
          <a:stretch>
            <a:fillRect/>
          </a:stretch>
        </p:blipFill>
        <p:spPr>
          <a:xfrm>
            <a:off x="5881411" y="0"/>
            <a:ext cx="2845210" cy="1982099"/>
          </a:xfrm>
          <a:prstGeom prst="rect">
            <a:avLst/>
          </a:prstGeom>
        </p:spPr>
      </p:pic>
      <p:pic>
        <p:nvPicPr>
          <p:cNvPr id="12" name="Рисунок 11"/>
          <p:cNvPicPr>
            <a:picLocks noChangeAspect="1"/>
          </p:cNvPicPr>
          <p:nvPr/>
        </p:nvPicPr>
        <p:blipFill>
          <a:blip r:embed="rId5"/>
          <a:stretch>
            <a:fillRect/>
          </a:stretch>
        </p:blipFill>
        <p:spPr>
          <a:xfrm>
            <a:off x="6998126" y="2785016"/>
            <a:ext cx="1896020" cy="2170364"/>
          </a:xfrm>
          <a:prstGeom prst="rect">
            <a:avLst/>
          </a:prstGeom>
        </p:spPr>
      </p:pic>
      <p:sp>
        <p:nvSpPr>
          <p:cNvPr id="13" name="Стрелка вниз 12"/>
          <p:cNvSpPr/>
          <p:nvPr/>
        </p:nvSpPr>
        <p:spPr>
          <a:xfrm>
            <a:off x="7827264" y="2167128"/>
            <a:ext cx="411480" cy="4572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4" name="Рисунок 13"/>
          <p:cNvPicPr>
            <a:picLocks noChangeAspect="1"/>
          </p:cNvPicPr>
          <p:nvPr/>
        </p:nvPicPr>
        <p:blipFill>
          <a:blip r:embed="rId6"/>
          <a:stretch>
            <a:fillRect/>
          </a:stretch>
        </p:blipFill>
        <p:spPr>
          <a:xfrm>
            <a:off x="2251043" y="741342"/>
            <a:ext cx="1896020" cy="1652159"/>
          </a:xfrm>
          <a:prstGeom prst="rect">
            <a:avLst/>
          </a:prstGeom>
        </p:spPr>
      </p:pic>
      <p:sp>
        <p:nvSpPr>
          <p:cNvPr id="15" name="Стрелка вниз 14"/>
          <p:cNvSpPr/>
          <p:nvPr/>
        </p:nvSpPr>
        <p:spPr>
          <a:xfrm>
            <a:off x="1258824" y="2292096"/>
            <a:ext cx="411480" cy="4572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p:cNvPicPr>
            <a:picLocks noChangeAspect="1"/>
          </p:cNvPicPr>
          <p:nvPr/>
        </p:nvPicPr>
        <p:blipFill rotWithShape="1">
          <a:blip r:embed="rId7"/>
          <a:srcRect l="-1732" t="-283" r="1192" b="78490"/>
          <a:stretch/>
        </p:blipFill>
        <p:spPr>
          <a:xfrm>
            <a:off x="2395728" y="3746251"/>
            <a:ext cx="4489704" cy="990342"/>
          </a:xfrm>
          <a:prstGeom prst="rect">
            <a:avLst/>
          </a:prstGeom>
        </p:spPr>
      </p:pic>
      <p:sp>
        <p:nvSpPr>
          <p:cNvPr id="19" name="TextBox 18"/>
          <p:cNvSpPr txBox="1"/>
          <p:nvPr/>
        </p:nvSpPr>
        <p:spPr>
          <a:xfrm>
            <a:off x="2829337" y="3364992"/>
            <a:ext cx="2095446" cy="400110"/>
          </a:xfrm>
          <a:prstGeom prst="rect">
            <a:avLst/>
          </a:prstGeom>
          <a:noFill/>
        </p:spPr>
        <p:txBody>
          <a:bodyPr wrap="none" rtlCol="0">
            <a:spAutoFit/>
          </a:bodyPr>
          <a:lstStyle/>
          <a:p>
            <a:r>
              <a:rPr lang="en-US" dirty="0"/>
              <a:t>Corpus callosum</a:t>
            </a:r>
            <a:endParaRPr lang="ru-RU" dirty="0"/>
          </a:p>
        </p:txBody>
      </p:sp>
    </p:spTree>
    <p:extLst>
      <p:ext uri="{BB962C8B-B14F-4D97-AF65-F5344CB8AC3E}">
        <p14:creationId xmlns:p14="http://schemas.microsoft.com/office/powerpoint/2010/main" val="1010485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r-chart-frame">
            <a:extLst>
              <a:ext uri="{FF2B5EF4-FFF2-40B4-BE49-F238E27FC236}">
                <a16:creationId xmlns:a16="http://schemas.microsoft.com/office/drawing/2014/main" id="{1D9D9AF9-78D2-43F7-9149-2CE871D9C45C}"/>
              </a:ext>
            </a:extLst>
          </p:cNvPr>
          <p:cNvSpPr>
            <a:spLocks noGrp="1"/>
          </p:cNvSpPr>
          <p:nvPr/>
        </p:nvSpPr>
        <p:spPr>
          <a:xfrm>
            <a:off x="228601" y="1103601"/>
            <a:ext cx="3900488" cy="3039774"/>
          </a:xfrm>
          <a:prstGeom prst="rect">
            <a:avLst/>
          </a:prstGeom>
          <a:solidFill>
            <a:srgbClr val="FFFFFF"/>
          </a:solidFill>
          <a:ln w="9525">
            <a:solidFill>
              <a:srgbClr val="B8BCC4"/>
            </a:solidFill>
            <a:prstDash val="solid"/>
          </a:ln>
        </p:spPr>
      </p:sp>
      <p:graphicFrame>
        <p:nvGraphicFramePr>
          <p:cNvPr id="17" name="Chart"/>
          <p:cNvGraphicFramePr/>
          <p:nvPr/>
        </p:nvGraphicFramePr>
        <p:xfrm>
          <a:off x="471487" y="1414462"/>
          <a:ext cx="3529013" cy="2621756"/>
        </p:xfrm>
        <a:graphic>
          <a:graphicData uri="http://schemas.openxmlformats.org/drawingml/2006/chart">
            <c:chart xmlns:c="http://schemas.openxmlformats.org/drawingml/2006/chart" xmlns:r="http://schemas.openxmlformats.org/officeDocument/2006/relationships" r:id="rId3"/>
          </a:graphicData>
        </a:graphic>
      </p:graphicFrame>
      <p:sp>
        <p:nvSpPr>
          <p:cNvPr id="6" name="snr-delta">
            <a:extLst>
              <a:ext uri="{FF2B5EF4-FFF2-40B4-BE49-F238E27FC236}">
                <a16:creationId xmlns:a16="http://schemas.microsoft.com/office/drawing/2014/main" id="{22412819-171F-4FF2-AA8D-07297C8D2BD9}"/>
              </a:ext>
            </a:extLst>
          </p:cNvPr>
          <p:cNvSpPr>
            <a:spLocks noGrp="1"/>
          </p:cNvSpPr>
          <p:nvPr/>
        </p:nvSpPr>
        <p:spPr>
          <a:xfrm>
            <a:off x="2836069" y="1464469"/>
            <a:ext cx="964406" cy="242888"/>
          </a:xfrm>
          <a:prstGeom prst="rect">
            <a:avLst/>
          </a:prstGeom>
          <a:noFill/>
          <a:ln w="0">
            <a:noFill/>
            <a:prstDash val="solid"/>
          </a:ln>
        </p:spPr>
        <p:txBody>
          <a:bodyPr anchor="t">
            <a:normAutofit fontScale="88833" lnSpcReduction="20000"/>
          </a:bodyPr>
          <a:lstStyle/>
          <a:p>
            <a:pPr algn="r">
              <a:defRPr sz="1875" b="1">
                <a:solidFill>
                  <a:srgbClr val="3D8DFF"/>
                </a:solidFill>
                <a:latin typeface="Arial"/>
                <a:ea typeface="Arial"/>
                <a:cs typeface="Arial"/>
              </a:defRPr>
            </a:pPr>
            <a:r>
              <a:rPr sz="1406" b="1">
                <a:solidFill>
                  <a:srgbClr val="3D8DFF"/>
                </a:solidFill>
                <a:latin typeface="Arial"/>
                <a:ea typeface="Arial"/>
                <a:cs typeface="Arial"/>
              </a:rPr>
              <a:t>−16.1%</a:t>
            </a:r>
          </a:p>
        </p:txBody>
      </p:sp>
      <p:sp>
        <p:nvSpPr>
          <p:cNvPr id="8" name="density-chart-frame">
            <a:extLst>
              <a:ext uri="{FF2B5EF4-FFF2-40B4-BE49-F238E27FC236}">
                <a16:creationId xmlns:a16="http://schemas.microsoft.com/office/drawing/2014/main" id="{69F360E7-62D3-4182-A647-6397A2648410}"/>
              </a:ext>
            </a:extLst>
          </p:cNvPr>
          <p:cNvSpPr>
            <a:spLocks noGrp="1"/>
          </p:cNvSpPr>
          <p:nvPr/>
        </p:nvSpPr>
        <p:spPr>
          <a:xfrm>
            <a:off x="4495800" y="1103601"/>
            <a:ext cx="4305300" cy="3039774"/>
          </a:xfrm>
          <a:prstGeom prst="rect">
            <a:avLst/>
          </a:prstGeom>
          <a:solidFill>
            <a:srgbClr val="FFFFFF"/>
          </a:solidFill>
          <a:ln w="9525">
            <a:solidFill>
              <a:srgbClr val="B8BCC4"/>
            </a:solidFill>
            <a:prstDash val="solid"/>
          </a:ln>
        </p:spPr>
      </p:sp>
      <p:graphicFrame>
        <p:nvGraphicFramePr>
          <p:cNvPr id="21" name="Chart"/>
          <p:cNvGraphicFramePr/>
          <p:nvPr/>
        </p:nvGraphicFramePr>
        <p:xfrm>
          <a:off x="4772025" y="1414462"/>
          <a:ext cx="3900488" cy="2621756"/>
        </p:xfrm>
        <a:graphic>
          <a:graphicData uri="http://schemas.openxmlformats.org/drawingml/2006/chart">
            <c:chart xmlns:c="http://schemas.openxmlformats.org/drawingml/2006/chart" xmlns:r="http://schemas.openxmlformats.org/officeDocument/2006/relationships" r:id="rId4"/>
          </a:graphicData>
        </a:graphic>
      </p:graphicFrame>
      <p:sp>
        <p:nvSpPr>
          <p:cNvPr id="12" name="slide2-number">
            <a:extLst>
              <a:ext uri="{FF2B5EF4-FFF2-40B4-BE49-F238E27FC236}">
                <a16:creationId xmlns:a16="http://schemas.microsoft.com/office/drawing/2014/main" id="{FB8E6A9B-EDBA-4A5A-B05F-85B81C8FDB49}"/>
              </a:ext>
            </a:extLst>
          </p:cNvPr>
          <p:cNvSpPr>
            <a:spLocks noGrp="1"/>
          </p:cNvSpPr>
          <p:nvPr/>
        </p:nvSpPr>
        <p:spPr>
          <a:xfrm>
            <a:off x="8572500" y="4864894"/>
            <a:ext cx="200025" cy="128588"/>
          </a:xfrm>
          <a:prstGeom prst="rect">
            <a:avLst/>
          </a:prstGeom>
          <a:noFill/>
          <a:ln w="0">
            <a:noFill/>
            <a:prstDash val="solid"/>
          </a:ln>
        </p:spPr>
        <p:txBody>
          <a:bodyPr anchor="t">
            <a:normAutofit fontScale="42500" lnSpcReduction="20000"/>
          </a:bodyPr>
          <a:lstStyle/>
          <a:p>
            <a:pPr algn="r">
              <a:defRPr sz="1050" b="0">
                <a:solidFill>
                  <a:srgbClr val="5F6670"/>
                </a:solidFill>
                <a:latin typeface="Arial"/>
                <a:ea typeface="Arial"/>
                <a:cs typeface="Arial"/>
              </a:defRPr>
            </a:pPr>
            <a:r>
              <a:rPr sz="788">
                <a:solidFill>
                  <a:srgbClr val="5F6670"/>
                </a:solidFill>
                <a:latin typeface="Arial"/>
                <a:ea typeface="Arial"/>
                <a:cs typeface="Arial"/>
              </a:rPr>
              <a:t>2</a:t>
            </a:r>
          </a:p>
        </p:txBody>
      </p:sp>
      <p:sp>
        <p:nvSpPr>
          <p:cNvPr id="19" name="TextBox 18"/>
          <p:cNvSpPr txBox="1"/>
          <p:nvPr/>
        </p:nvSpPr>
        <p:spPr>
          <a:xfrm>
            <a:off x="712062" y="528962"/>
            <a:ext cx="7772400" cy="323165"/>
          </a:xfrm>
          <a:prstGeom prst="rect">
            <a:avLst/>
          </a:prstGeom>
          <a:noFill/>
        </p:spPr>
        <p:txBody>
          <a:bodyPr wrap="square" rtlCol="0">
            <a:spAutoFit/>
          </a:bodyPr>
          <a:lstStyle/>
          <a:p>
            <a:r>
              <a:rPr lang="en-US" sz="1500" b="1" dirty="0">
                <a:latin typeface="Arial" panose="020B0604020202020204" pitchFamily="34" charset="0"/>
                <a:cs typeface="Arial" panose="020B0604020202020204" pitchFamily="34" charset="0"/>
              </a:rPr>
              <a:t>Acquired voxel: 0.149 × 0.149 × 1.0 → 0.096 × 0.098 × 1.0 mm | −57.6% volume</a:t>
            </a:r>
            <a:endParaRPr lang="ru-RU" sz="1500" b="1" dirty="0">
              <a:latin typeface="Arial" panose="020B0604020202020204" pitchFamily="34" charset="0"/>
              <a:cs typeface="Arial" panose="020B0604020202020204" pitchFamily="34" charset="0"/>
            </a:endParaRPr>
          </a:p>
        </p:txBody>
      </p:sp>
      <p:sp>
        <p:nvSpPr>
          <p:cNvPr id="20" name="TextBox 19"/>
          <p:cNvSpPr txBox="1"/>
          <p:nvPr/>
        </p:nvSpPr>
        <p:spPr>
          <a:xfrm>
            <a:off x="4798027" y="4624150"/>
            <a:ext cx="409342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500" b="1" dirty="0">
                <a:latin typeface="Arial" panose="020B0604020202020204" pitchFamily="34" charset="0"/>
                <a:cs typeface="Arial" panose="020B0604020202020204" pitchFamily="34" charset="0"/>
              </a:rPr>
              <a:t>SNR ∝ </a:t>
            </a:r>
            <a:r>
              <a:rPr lang="en-US" sz="1800" b="1" dirty="0">
                <a:latin typeface="Arial" panose="020B0604020202020204" pitchFamily="34" charset="0"/>
                <a:cs typeface="Arial" panose="020B0604020202020204" pitchFamily="34" charset="0"/>
              </a:rPr>
              <a:t>√</a:t>
            </a:r>
            <a:r>
              <a:rPr lang="en-US" sz="1500" b="1" dirty="0">
                <a:latin typeface="Arial" panose="020B0604020202020204" pitchFamily="34" charset="0"/>
                <a:cs typeface="Arial" panose="020B0604020202020204" pitchFamily="34" charset="0"/>
              </a:rPr>
              <a:t>NEX, time ∝ NEX</a:t>
            </a:r>
          </a:p>
        </p:txBody>
      </p:sp>
      <p:sp>
        <p:nvSpPr>
          <p:cNvPr id="7" name="density-chart-title">
            <a:extLst>
              <a:ext uri="{FF2B5EF4-FFF2-40B4-BE49-F238E27FC236}">
                <a16:creationId xmlns:a16="http://schemas.microsoft.com/office/drawing/2014/main" id="{5C141F18-9260-4D31-87CD-A8FDB80BA94E}"/>
              </a:ext>
            </a:extLst>
          </p:cNvPr>
          <p:cNvSpPr>
            <a:spLocks noGrp="1"/>
          </p:cNvSpPr>
          <p:nvPr/>
        </p:nvSpPr>
        <p:spPr>
          <a:xfrm>
            <a:off x="5428171" y="1176266"/>
            <a:ext cx="2543174" cy="202793"/>
          </a:xfrm>
          <a:prstGeom prst="rect">
            <a:avLst/>
          </a:prstGeom>
          <a:noFill/>
          <a:ln w="0">
            <a:noFill/>
            <a:prstDash val="solid"/>
          </a:ln>
        </p:spPr>
        <p:txBody>
          <a:bodyPr anchor="t">
            <a:noAutofit/>
          </a:bodyPr>
          <a:lstStyle/>
          <a:p>
            <a:pPr algn="l">
              <a:defRPr sz="1875" b="1">
                <a:solidFill>
                  <a:srgbClr val="000000"/>
                </a:solidFill>
                <a:latin typeface="Arial"/>
                <a:ea typeface="Arial"/>
                <a:cs typeface="Arial"/>
              </a:defRPr>
            </a:pPr>
            <a:r>
              <a:rPr sz="1200" b="1" dirty="0">
                <a:latin typeface="Arial"/>
                <a:ea typeface="Arial"/>
                <a:cs typeface="Arial"/>
              </a:rPr>
              <a:t>Sampling density per mm²</a:t>
            </a:r>
          </a:p>
        </p:txBody>
      </p:sp>
      <p:sp>
        <p:nvSpPr>
          <p:cNvPr id="3" name="snr-chart-title">
            <a:extLst>
              <a:ext uri="{FF2B5EF4-FFF2-40B4-BE49-F238E27FC236}">
                <a16:creationId xmlns:a16="http://schemas.microsoft.com/office/drawing/2014/main" id="{931159DC-6A53-463E-BE17-F07E8CB35D24}"/>
              </a:ext>
            </a:extLst>
          </p:cNvPr>
          <p:cNvSpPr>
            <a:spLocks noGrp="1"/>
          </p:cNvSpPr>
          <p:nvPr/>
        </p:nvSpPr>
        <p:spPr>
          <a:xfrm>
            <a:off x="454471" y="1127446"/>
            <a:ext cx="3571875" cy="214313"/>
          </a:xfrm>
          <a:prstGeom prst="rect">
            <a:avLst/>
          </a:prstGeom>
          <a:noFill/>
          <a:ln w="0">
            <a:noFill/>
            <a:prstDash val="solid"/>
          </a:ln>
        </p:spPr>
        <p:txBody>
          <a:bodyPr anchor="t">
            <a:noAutofit/>
          </a:bodyPr>
          <a:lstStyle/>
          <a:p>
            <a:pPr>
              <a:defRPr sz="1875" b="1">
                <a:solidFill>
                  <a:srgbClr val="000000"/>
                </a:solidFill>
                <a:latin typeface="Arial"/>
                <a:ea typeface="Arial"/>
                <a:cs typeface="Arial"/>
              </a:defRPr>
            </a:pPr>
            <a:r>
              <a:rPr sz="1200" b="1" dirty="0">
                <a:solidFill>
                  <a:srgbClr val="000000"/>
                </a:solidFill>
                <a:latin typeface="Arial"/>
                <a:ea typeface="Arial"/>
                <a:cs typeface="Arial"/>
              </a:rPr>
              <a:t>SNR estimate</a:t>
            </a:r>
            <a:r>
              <a:rPr lang="en-US" sz="1200" b="1" dirty="0">
                <a:solidFill>
                  <a:srgbClr val="000000"/>
                </a:solidFill>
                <a:latin typeface="Arial"/>
                <a:ea typeface="Arial"/>
                <a:cs typeface="Arial"/>
              </a:rPr>
              <a:t> = median (signal) / </a:t>
            </a:r>
            <a:r>
              <a:rPr lang="el-GR" sz="1200" b="1" dirty="0">
                <a:solidFill>
                  <a:srgbClr val="000000"/>
                </a:solidFill>
                <a:latin typeface="Arial"/>
                <a:ea typeface="Arial"/>
                <a:cs typeface="Arial"/>
              </a:rPr>
              <a:t>σ</a:t>
            </a:r>
            <a:r>
              <a:rPr lang="en-US" sz="1200" b="1" dirty="0">
                <a:solidFill>
                  <a:srgbClr val="000000"/>
                </a:solidFill>
                <a:latin typeface="Arial"/>
                <a:ea typeface="Arial"/>
                <a:cs typeface="Arial"/>
              </a:rPr>
              <a:t> (noise)</a:t>
            </a:r>
            <a:endParaRPr sz="1200" b="1" dirty="0">
              <a:solidFill>
                <a:srgbClr val="000000"/>
              </a:solidFill>
              <a:latin typeface="Arial"/>
              <a:ea typeface="Arial"/>
              <a:cs typeface="Arial"/>
            </a:endParaRPr>
          </a:p>
        </p:txBody>
      </p:sp>
      <p:sp>
        <p:nvSpPr>
          <p:cNvPr id="5" name="TextBox 4"/>
          <p:cNvSpPr txBox="1"/>
          <p:nvPr/>
        </p:nvSpPr>
        <p:spPr>
          <a:xfrm>
            <a:off x="1946403" y="78377"/>
            <a:ext cx="3849131" cy="400110"/>
          </a:xfrm>
          <a:prstGeom prst="rect">
            <a:avLst/>
          </a:prstGeom>
          <a:noFill/>
        </p:spPr>
        <p:txBody>
          <a:bodyPr wrap="none" rtlCol="0">
            <a:spAutoFit/>
          </a:bodyPr>
          <a:lstStyle/>
          <a:p>
            <a:r>
              <a:rPr lang="en-US" b="1" dirty="0" err="1">
                <a:latin typeface="+mj-lt"/>
              </a:rPr>
              <a:t>Balanse</a:t>
            </a:r>
            <a:r>
              <a:rPr lang="en-US" b="1" dirty="0">
                <a:latin typeface="+mj-lt"/>
              </a:rPr>
              <a:t> of SNR and resolution</a:t>
            </a:r>
            <a:endParaRPr lang="ru-RU" b="1" dirty="0">
              <a:latin typeface="+mj-lt"/>
            </a:endParaRPr>
          </a:p>
        </p:txBody>
      </p:sp>
      <p:sp>
        <p:nvSpPr>
          <p:cNvPr id="9" name="Прямоугольник 8"/>
          <p:cNvSpPr/>
          <p:nvPr/>
        </p:nvSpPr>
        <p:spPr>
          <a:xfrm>
            <a:off x="-78378" y="4173389"/>
            <a:ext cx="8969829" cy="403957"/>
          </a:xfrm>
          <a:prstGeom prst="rect">
            <a:avLst/>
          </a:prstGeom>
        </p:spPr>
        <p:txBody>
          <a:bodyPr wrap="square">
            <a:spAutoFit/>
          </a:bodyPr>
          <a:lstStyle/>
          <a:p>
            <a:pPr>
              <a:defRPr sz="2025" b="1">
                <a:solidFill>
                  <a:srgbClr val="000000"/>
                </a:solidFill>
                <a:latin typeface="Arial"/>
                <a:ea typeface="Arial"/>
                <a:cs typeface="Arial"/>
              </a:defRPr>
            </a:pPr>
            <a:r>
              <a:rPr lang="en-US" b="1" dirty="0">
                <a:solidFill>
                  <a:schemeClr val="tx1">
                    <a:lumMod val="95000"/>
                  </a:schemeClr>
                </a:solidFill>
                <a:latin typeface="Arial"/>
                <a:ea typeface="Arial"/>
                <a:cs typeface="Arial"/>
              </a:rPr>
              <a:t>2.36× acquisition sampling density |  4× stored image-grid density</a:t>
            </a:r>
          </a:p>
        </p:txBody>
      </p:sp>
    </p:spTree>
    <p:extLst>
      <p:ext uri="{BB962C8B-B14F-4D97-AF65-F5344CB8AC3E}">
        <p14:creationId xmlns:p14="http://schemas.microsoft.com/office/powerpoint/2010/main" val="13300913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976" y="23445"/>
            <a:ext cx="6135625" cy="398251"/>
          </a:xfrm>
        </p:spPr>
        <p:txBody>
          <a:bodyPr>
            <a:noAutofit/>
          </a:bodyPr>
          <a:lstStyle/>
          <a:p>
            <a:pPr algn="ctr"/>
            <a:r>
              <a:rPr lang="en-US" sz="2400" b="1" dirty="0">
                <a:latin typeface="+mn-lt"/>
              </a:rPr>
              <a:t>demyelination in corpus callosum</a:t>
            </a:r>
            <a:endParaRPr lang="ru-RU" sz="2400" b="1" dirty="0">
              <a:latin typeface="+mn-lt"/>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487" y="481672"/>
            <a:ext cx="5105972" cy="2926131"/>
          </a:xfrm>
          <a:prstGeom prst="rect">
            <a:avLst/>
          </a:prstGeom>
        </p:spPr>
      </p:pic>
      <p:sp>
        <p:nvSpPr>
          <p:cNvPr id="3" name="TextBox 2"/>
          <p:cNvSpPr txBox="1"/>
          <p:nvPr/>
        </p:nvSpPr>
        <p:spPr>
          <a:xfrm>
            <a:off x="5072841" y="3833935"/>
            <a:ext cx="4071159" cy="1077218"/>
          </a:xfrm>
          <a:prstGeom prst="rect">
            <a:avLst/>
          </a:prstGeom>
          <a:noFill/>
        </p:spPr>
        <p:txBody>
          <a:bodyPr wrap="square" rtlCol="0">
            <a:spAutoFit/>
          </a:bodyPr>
          <a:lstStyle/>
          <a:p>
            <a:pPr marL="214313" indent="-214313" algn="just">
              <a:buFont typeface="Arial" panose="020B0604020202020204" pitchFamily="34" charset="0"/>
              <a:buChar char="•"/>
            </a:pPr>
            <a:r>
              <a:rPr lang="en-US" sz="1600" dirty="0"/>
              <a:t>A statistically significant difference (p &lt; 0.05) was found between the model (</a:t>
            </a:r>
            <a:r>
              <a:rPr lang="en-US" sz="1600" dirty="0" err="1"/>
              <a:t>cuprizone</a:t>
            </a:r>
            <a:r>
              <a:rPr lang="en-US" sz="1600" dirty="0"/>
              <a:t>) and control (healthy) C57BL/6 mice using 1T MRI</a:t>
            </a:r>
          </a:p>
        </p:txBody>
      </p:sp>
      <p:sp>
        <p:nvSpPr>
          <p:cNvPr id="4" name="TextBox 3"/>
          <p:cNvSpPr txBox="1"/>
          <p:nvPr/>
        </p:nvSpPr>
        <p:spPr>
          <a:xfrm>
            <a:off x="314495" y="3467778"/>
            <a:ext cx="4957100" cy="646331"/>
          </a:xfrm>
          <a:prstGeom prst="rect">
            <a:avLst/>
          </a:prstGeom>
          <a:noFill/>
        </p:spPr>
        <p:txBody>
          <a:bodyPr wrap="square" rtlCol="0">
            <a:spAutoFit/>
          </a:bodyPr>
          <a:lstStyle/>
          <a:p>
            <a:r>
              <a:rPr lang="en-US" sz="1800" i="1" dirty="0">
                <a:latin typeface="+mn-lt"/>
              </a:rPr>
              <a:t>Tw2</a:t>
            </a:r>
            <a:r>
              <a:rPr lang="ru-RU" sz="1800" i="1" dirty="0">
                <a:latin typeface="+mn-lt"/>
              </a:rPr>
              <a:t> Т М</a:t>
            </a:r>
            <a:r>
              <a:rPr lang="en-US" sz="1800" i="1" dirty="0">
                <a:latin typeface="+mn-lt"/>
              </a:rPr>
              <a:t>RI  of control  (A) </a:t>
            </a:r>
            <a:r>
              <a:rPr lang="ru-RU" sz="1800" i="1" dirty="0">
                <a:latin typeface="+mn-lt"/>
              </a:rPr>
              <a:t> </a:t>
            </a:r>
            <a:r>
              <a:rPr lang="en-US" sz="1800" i="1" dirty="0">
                <a:latin typeface="+mn-lt"/>
              </a:rPr>
              <a:t>and </a:t>
            </a:r>
            <a:r>
              <a:rPr lang="en-US" sz="1800" i="1" dirty="0" err="1">
                <a:latin typeface="+mn-lt"/>
              </a:rPr>
              <a:t>cuprizone</a:t>
            </a:r>
            <a:r>
              <a:rPr lang="en-US" sz="1800" i="1" dirty="0">
                <a:latin typeface="+mn-lt"/>
              </a:rPr>
              <a:t>-treated mice </a:t>
            </a:r>
            <a:r>
              <a:rPr lang="ru-RU" sz="1800" i="1" dirty="0">
                <a:latin typeface="+mn-lt"/>
              </a:rPr>
              <a:t>CPZ</a:t>
            </a:r>
            <a:r>
              <a:rPr lang="en-US" sz="1800" i="1" dirty="0">
                <a:latin typeface="+mn-lt"/>
              </a:rPr>
              <a:t> (B)</a:t>
            </a:r>
            <a:r>
              <a:rPr lang="ru-RU" sz="1800" i="1" dirty="0">
                <a:latin typeface="+mn-lt"/>
              </a:rPr>
              <a:t>(</a:t>
            </a:r>
            <a:r>
              <a:rPr lang="en-US" sz="1800" i="1" dirty="0">
                <a:latin typeface="+mn-lt"/>
              </a:rPr>
              <a:t>TR</a:t>
            </a:r>
            <a:r>
              <a:rPr lang="ru-RU" sz="1800" i="1" dirty="0">
                <a:latin typeface="+mn-lt"/>
              </a:rPr>
              <a:t> = 5600, </a:t>
            </a:r>
            <a:r>
              <a:rPr lang="en-US" sz="1800" i="1" dirty="0">
                <a:latin typeface="+mn-lt"/>
              </a:rPr>
              <a:t>TE</a:t>
            </a:r>
            <a:r>
              <a:rPr lang="ru-RU" sz="1800" i="1" dirty="0">
                <a:latin typeface="+mn-lt"/>
              </a:rPr>
              <a:t> = 82). </a:t>
            </a:r>
          </a:p>
        </p:txBody>
      </p:sp>
      <p:sp>
        <p:nvSpPr>
          <p:cNvPr id="9" name="TextBox 8"/>
          <p:cNvSpPr txBox="1"/>
          <p:nvPr/>
        </p:nvSpPr>
        <p:spPr>
          <a:xfrm>
            <a:off x="392521" y="610986"/>
            <a:ext cx="115743" cy="323165"/>
          </a:xfrm>
          <a:prstGeom prst="rect">
            <a:avLst/>
          </a:prstGeom>
          <a:noFill/>
        </p:spPr>
        <p:txBody>
          <a:bodyPr wrap="square" rtlCol="0">
            <a:spAutoFit/>
          </a:bodyPr>
          <a:lstStyle/>
          <a:p>
            <a:r>
              <a:rPr lang="en-US" sz="1500" dirty="0"/>
              <a:t>A</a:t>
            </a:r>
            <a:endParaRPr lang="ru-RU" sz="1500" dirty="0"/>
          </a:p>
        </p:txBody>
      </p:sp>
      <p:sp>
        <p:nvSpPr>
          <p:cNvPr id="10" name="TextBox 9"/>
          <p:cNvSpPr txBox="1"/>
          <p:nvPr/>
        </p:nvSpPr>
        <p:spPr>
          <a:xfrm>
            <a:off x="414618" y="2011807"/>
            <a:ext cx="115743" cy="323165"/>
          </a:xfrm>
          <a:prstGeom prst="rect">
            <a:avLst/>
          </a:prstGeom>
          <a:noFill/>
        </p:spPr>
        <p:txBody>
          <a:bodyPr wrap="square" rtlCol="0">
            <a:spAutoFit/>
          </a:bodyPr>
          <a:lstStyle/>
          <a:p>
            <a:r>
              <a:rPr lang="en-US" sz="1500" dirty="0">
                <a:solidFill>
                  <a:schemeClr val="bg1"/>
                </a:solidFill>
              </a:rPr>
              <a:t>B</a:t>
            </a:r>
            <a:endParaRPr lang="ru-RU" sz="1500" dirty="0">
              <a:solidFill>
                <a:schemeClr val="bg1"/>
              </a:solidFill>
            </a:endParaRPr>
          </a:p>
        </p:txBody>
      </p:sp>
      <p:pic>
        <p:nvPicPr>
          <p:cNvPr id="5" name="Рисунок 4"/>
          <p:cNvPicPr>
            <a:picLocks noChangeAspect="1"/>
          </p:cNvPicPr>
          <p:nvPr/>
        </p:nvPicPr>
        <p:blipFill>
          <a:blip r:embed="rId4"/>
          <a:stretch>
            <a:fillRect/>
          </a:stretch>
        </p:blipFill>
        <p:spPr>
          <a:xfrm>
            <a:off x="6074708" y="173970"/>
            <a:ext cx="2813260" cy="3624609"/>
          </a:xfrm>
          <a:prstGeom prst="rect">
            <a:avLst/>
          </a:prstGeom>
        </p:spPr>
      </p:pic>
      <p:sp>
        <p:nvSpPr>
          <p:cNvPr id="7" name="Прямоугольник 6"/>
          <p:cNvSpPr/>
          <p:nvPr/>
        </p:nvSpPr>
        <p:spPr>
          <a:xfrm>
            <a:off x="1082475" y="686671"/>
            <a:ext cx="246888" cy="100584"/>
          </a:xfrm>
          <a:prstGeom prst="re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1041980" y="2221991"/>
            <a:ext cx="246888" cy="100584"/>
          </a:xfrm>
          <a:prstGeom prst="rect">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304800" y="4695825"/>
            <a:ext cx="3863340" cy="342745"/>
          </a:xfrm>
          <a:prstGeom prst="rect">
            <a:avLst/>
          </a:prstGeom>
          <a:noFill/>
        </p:spPr>
        <p:txBody>
          <a:bodyPr wrap="square" rtlCol="0">
            <a:spAutoFit/>
          </a:bodyPr>
          <a:lstStyle/>
          <a:p>
            <a:r>
              <a:rPr lang="en-US" sz="1600" b="1" dirty="0" err="1">
                <a:solidFill>
                  <a:srgbClr val="FF0000"/>
                </a:solidFill>
                <a:latin typeface="+mn-lt"/>
              </a:rPr>
              <a:t>Krasnov</a:t>
            </a:r>
            <a:r>
              <a:rPr lang="en-US" sz="1600" b="1" dirty="0">
                <a:solidFill>
                  <a:srgbClr val="FF0000"/>
                </a:solidFill>
                <a:latin typeface="+mn-lt"/>
              </a:rPr>
              <a:t> et a. MIB,2026 ( in print)</a:t>
            </a:r>
            <a:endParaRPr lang="ru-RU" sz="1600" b="1" dirty="0">
              <a:solidFill>
                <a:srgbClr val="FF0000"/>
              </a:solidFill>
              <a:latin typeface="+mn-lt"/>
            </a:endParaRPr>
          </a:p>
        </p:txBody>
      </p:sp>
      <p:sp>
        <p:nvSpPr>
          <p:cNvPr id="17" name="TextBox 16"/>
          <p:cNvSpPr txBox="1"/>
          <p:nvPr/>
        </p:nvSpPr>
        <p:spPr>
          <a:xfrm>
            <a:off x="407761" y="1979538"/>
            <a:ext cx="115743" cy="323165"/>
          </a:xfrm>
          <a:prstGeom prst="rect">
            <a:avLst/>
          </a:prstGeom>
          <a:noFill/>
        </p:spPr>
        <p:txBody>
          <a:bodyPr wrap="square" rtlCol="0">
            <a:spAutoFit/>
          </a:bodyPr>
          <a:lstStyle/>
          <a:p>
            <a:r>
              <a:rPr lang="en-US" sz="1500" dirty="0"/>
              <a:t>B</a:t>
            </a:r>
            <a:endParaRPr lang="ru-RU" sz="1500" dirty="0"/>
          </a:p>
        </p:txBody>
      </p:sp>
    </p:spTree>
    <p:extLst>
      <p:ext uri="{BB962C8B-B14F-4D97-AF65-F5344CB8AC3E}">
        <p14:creationId xmlns:p14="http://schemas.microsoft.com/office/powerpoint/2010/main" val="292720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3" y="0"/>
            <a:ext cx="6954230" cy="374469"/>
          </a:xfrm>
        </p:spPr>
        <p:txBody>
          <a:bodyPr>
            <a:noAutofit/>
          </a:bodyPr>
          <a:lstStyle/>
          <a:p>
            <a:pPr algn="ctr"/>
            <a:r>
              <a:rPr lang="en-US" b="1" dirty="0">
                <a:latin typeface="+mn-lt"/>
              </a:rPr>
              <a:t>Histology: H&amp;E +</a:t>
            </a:r>
            <a:r>
              <a:rPr lang="en-US" b="1" dirty="0" err="1">
                <a:latin typeface="+mn-lt"/>
              </a:rPr>
              <a:t>luxol</a:t>
            </a:r>
            <a:r>
              <a:rPr lang="en-US" b="1" dirty="0">
                <a:latin typeface="+mn-lt"/>
              </a:rPr>
              <a:t> blue staining</a:t>
            </a:r>
            <a:endParaRPr lang="ru-RU" b="1" dirty="0">
              <a:latin typeface="+mn-lt"/>
            </a:endParaRPr>
          </a:p>
        </p:txBody>
      </p:sp>
      <p:pic>
        <p:nvPicPr>
          <p:cNvPr id="5" name="Рисунок 4">
            <a:extLst>
              <a:ext uri="{FF2B5EF4-FFF2-40B4-BE49-F238E27FC236}">
                <a16:creationId xmlns:a16="http://schemas.microsoft.com/office/drawing/2014/main" id="{CD82AF91-0D5B-4C5E-BB2C-DE68DBCF1E79}"/>
              </a:ext>
            </a:extLst>
          </p:cNvPr>
          <p:cNvPicPr>
            <a:picLocks noChangeAspect="1"/>
          </p:cNvPicPr>
          <p:nvPr/>
        </p:nvPicPr>
        <p:blipFill>
          <a:blip r:embed="rId2"/>
          <a:stretch>
            <a:fillRect/>
          </a:stretch>
        </p:blipFill>
        <p:spPr>
          <a:xfrm>
            <a:off x="180431" y="494809"/>
            <a:ext cx="4513071" cy="2677850"/>
          </a:xfrm>
          <a:prstGeom prst="rect">
            <a:avLst/>
          </a:prstGeom>
        </p:spPr>
      </p:pic>
      <p:sp>
        <p:nvSpPr>
          <p:cNvPr id="6" name="TextBox 5">
            <a:extLst>
              <a:ext uri="{FF2B5EF4-FFF2-40B4-BE49-F238E27FC236}">
                <a16:creationId xmlns:a16="http://schemas.microsoft.com/office/drawing/2014/main" id="{4ACCEEB6-F8F8-4FE2-8B24-C08559AD5095}"/>
              </a:ext>
            </a:extLst>
          </p:cNvPr>
          <p:cNvSpPr txBox="1"/>
          <p:nvPr/>
        </p:nvSpPr>
        <p:spPr>
          <a:xfrm>
            <a:off x="3856447" y="2737623"/>
            <a:ext cx="602312" cy="323165"/>
          </a:xfrm>
          <a:prstGeom prst="rect">
            <a:avLst/>
          </a:prstGeom>
          <a:noFill/>
        </p:spPr>
        <p:txBody>
          <a:bodyPr wrap="square" rtlCol="0">
            <a:spAutoFit/>
          </a:bodyPr>
          <a:lstStyle/>
          <a:p>
            <a:r>
              <a:rPr lang="ru-RU" sz="1500" b="1" dirty="0"/>
              <a:t>А</a:t>
            </a:r>
          </a:p>
        </p:txBody>
      </p:sp>
      <p:grpSp>
        <p:nvGrpSpPr>
          <p:cNvPr id="7" name="Группа 6"/>
          <p:cNvGrpSpPr/>
          <p:nvPr/>
        </p:nvGrpSpPr>
        <p:grpSpPr>
          <a:xfrm>
            <a:off x="3937570" y="2481631"/>
            <a:ext cx="5064733" cy="2592173"/>
            <a:chOff x="4532243" y="3196029"/>
            <a:chExt cx="7659757" cy="3853866"/>
          </a:xfrm>
        </p:grpSpPr>
        <p:pic>
          <p:nvPicPr>
            <p:cNvPr id="8" name="Рисунок 7">
              <a:extLst>
                <a:ext uri="{FF2B5EF4-FFF2-40B4-BE49-F238E27FC236}">
                  <a16:creationId xmlns:a16="http://schemas.microsoft.com/office/drawing/2014/main" id="{5B9A9377-1773-4C2B-AF3A-C4F2F30F128F}"/>
                </a:ext>
              </a:extLst>
            </p:cNvPr>
            <p:cNvPicPr>
              <a:picLocks noChangeAspect="1"/>
            </p:cNvPicPr>
            <p:nvPr/>
          </p:nvPicPr>
          <p:blipFill>
            <a:blip r:embed="rId3"/>
            <a:stretch>
              <a:fillRect/>
            </a:stretch>
          </p:blipFill>
          <p:spPr>
            <a:xfrm>
              <a:off x="4532243" y="3196029"/>
              <a:ext cx="7659757" cy="3853866"/>
            </a:xfrm>
            <a:prstGeom prst="rect">
              <a:avLst/>
            </a:prstGeom>
            <a:ln>
              <a:solidFill>
                <a:srgbClr val="C00000"/>
              </a:solidFill>
            </a:ln>
          </p:spPr>
        </p:pic>
        <p:sp>
          <p:nvSpPr>
            <p:cNvPr id="9" name="TextBox 8"/>
            <p:cNvSpPr txBox="1"/>
            <p:nvPr/>
          </p:nvSpPr>
          <p:spPr>
            <a:xfrm>
              <a:off x="6690262" y="3622415"/>
              <a:ext cx="1866499" cy="480460"/>
            </a:xfrm>
            <a:prstGeom prst="rect">
              <a:avLst/>
            </a:prstGeom>
            <a:noFill/>
            <a:ln>
              <a:solidFill>
                <a:srgbClr val="C00000"/>
              </a:solidFill>
            </a:ln>
          </p:spPr>
          <p:txBody>
            <a:bodyPr wrap="square" rtlCol="0">
              <a:spAutoFit/>
            </a:bodyPr>
            <a:lstStyle/>
            <a:p>
              <a:r>
                <a:rPr lang="ru-RU" sz="1500" b="1" dirty="0">
                  <a:solidFill>
                    <a:srgbClr val="FF0000"/>
                  </a:solidFill>
                </a:rPr>
                <a:t>73 </a:t>
              </a:r>
              <a:r>
                <a:rPr lang="en-US" sz="1500" b="1" dirty="0">
                  <a:solidFill>
                    <a:srgbClr val="FF0000"/>
                  </a:solidFill>
                </a:rPr>
                <a:t>-69 </a:t>
              </a:r>
              <a:r>
                <a:rPr lang="ru-RU" sz="1500" b="1" dirty="0">
                  <a:solidFill>
                    <a:srgbClr val="FF0000"/>
                  </a:solidFill>
                </a:rPr>
                <a:t>мкм</a:t>
              </a:r>
            </a:p>
          </p:txBody>
        </p:sp>
      </p:grpSp>
      <p:sp>
        <p:nvSpPr>
          <p:cNvPr id="11" name="TextBox 10">
            <a:extLst>
              <a:ext uri="{FF2B5EF4-FFF2-40B4-BE49-F238E27FC236}">
                <a16:creationId xmlns:a16="http://schemas.microsoft.com/office/drawing/2014/main" id="{F12F8430-10D7-4F18-B155-43804B89048A}"/>
              </a:ext>
            </a:extLst>
          </p:cNvPr>
          <p:cNvSpPr txBox="1"/>
          <p:nvPr/>
        </p:nvSpPr>
        <p:spPr>
          <a:xfrm>
            <a:off x="4759218" y="525337"/>
            <a:ext cx="4384782" cy="1815882"/>
          </a:xfrm>
          <a:prstGeom prst="rect">
            <a:avLst/>
          </a:prstGeom>
          <a:noFill/>
        </p:spPr>
        <p:txBody>
          <a:bodyPr wrap="square" rtlCol="0">
            <a:spAutoFit/>
          </a:bodyPr>
          <a:lstStyle/>
          <a:p>
            <a:pPr algn="l"/>
            <a:r>
              <a:rPr lang="en-US" sz="1600" dirty="0">
                <a:latin typeface="+mn-lt"/>
              </a:rPr>
              <a:t>Histological section of a healthy brain. Staining: hematoxylin–eosin (H&amp;E) and LFB. </a:t>
            </a:r>
          </a:p>
          <a:p>
            <a:pPr algn="l"/>
            <a:r>
              <a:rPr lang="en-US" sz="1600" b="1" dirty="0">
                <a:latin typeface="+mn-lt"/>
              </a:rPr>
              <a:t>A</a:t>
            </a:r>
            <a:r>
              <a:rPr lang="en-US" sz="1600" dirty="0">
                <a:latin typeface="+mn-lt"/>
              </a:rPr>
              <a:t> - Control: The corpus callosum exhibits intense blue staining, with a structure width of 87–100 µm.</a:t>
            </a:r>
          </a:p>
          <a:p>
            <a:pPr algn="l"/>
            <a:r>
              <a:rPr lang="en-US" sz="1600" dirty="0">
                <a:latin typeface="+mn-lt"/>
              </a:rPr>
              <a:t> </a:t>
            </a:r>
            <a:r>
              <a:rPr lang="en-US" sz="1600" b="1" dirty="0">
                <a:latin typeface="+mn-lt"/>
              </a:rPr>
              <a:t>B</a:t>
            </a:r>
            <a:r>
              <a:rPr lang="en-US" sz="1600" dirty="0">
                <a:latin typeface="+mn-lt"/>
              </a:rPr>
              <a:t>  - Experiment: After a 12-week </a:t>
            </a:r>
            <a:r>
              <a:rPr lang="en-US" sz="1600" dirty="0" err="1">
                <a:latin typeface="+mn-lt"/>
              </a:rPr>
              <a:t>cuprizone</a:t>
            </a:r>
            <a:r>
              <a:rPr lang="en-US" sz="1600" dirty="0">
                <a:latin typeface="+mn-lt"/>
              </a:rPr>
              <a:t> diet</a:t>
            </a:r>
            <a:r>
              <a:rPr lang="en-US" sz="1600" i="1" dirty="0">
                <a:latin typeface="+mn-lt"/>
              </a:rPr>
              <a:t>.</a:t>
            </a:r>
            <a:endParaRPr lang="ru-RU" sz="1600" i="1" dirty="0">
              <a:latin typeface="+mn-lt"/>
            </a:endParaRPr>
          </a:p>
        </p:txBody>
      </p:sp>
      <p:sp>
        <p:nvSpPr>
          <p:cNvPr id="12" name="TextBox 11">
            <a:extLst>
              <a:ext uri="{FF2B5EF4-FFF2-40B4-BE49-F238E27FC236}">
                <a16:creationId xmlns:a16="http://schemas.microsoft.com/office/drawing/2014/main" id="{0FAF56BF-B406-4AD5-8F62-E31AC661424F}"/>
              </a:ext>
            </a:extLst>
          </p:cNvPr>
          <p:cNvSpPr txBox="1"/>
          <p:nvPr/>
        </p:nvSpPr>
        <p:spPr>
          <a:xfrm>
            <a:off x="212346" y="3241780"/>
            <a:ext cx="3476027" cy="1323439"/>
          </a:xfrm>
          <a:prstGeom prst="rect">
            <a:avLst/>
          </a:prstGeom>
          <a:noFill/>
        </p:spPr>
        <p:txBody>
          <a:bodyPr wrap="square" rtlCol="0">
            <a:spAutoFit/>
          </a:bodyPr>
          <a:lstStyle/>
          <a:p>
            <a:pPr algn="just" defTabSz="685800" eaLnBrk="1" fontAlgn="auto" hangingPunct="1">
              <a:spcBef>
                <a:spcPts val="0"/>
              </a:spcBef>
              <a:spcAft>
                <a:spcPts val="0"/>
              </a:spcAft>
              <a:defRPr/>
            </a:pPr>
            <a:r>
              <a:rPr lang="en-US" sz="1600" dirty="0">
                <a:latin typeface="+mn-lt"/>
              </a:rPr>
              <a:t>The corpus callosum exhibits reduced staining intensity and a 25–30% reduction in width compared to the control, </a:t>
            </a:r>
            <a:r>
              <a:rPr lang="en-US" sz="1600" b="1" dirty="0">
                <a:latin typeface="+mn-lt"/>
              </a:rPr>
              <a:t>indicative of demyelination</a:t>
            </a:r>
            <a:endParaRPr lang="ru-RU" sz="1500" i="1" kern="0" dirty="0">
              <a:latin typeface="+mn-lt"/>
            </a:endParaRPr>
          </a:p>
        </p:txBody>
      </p:sp>
      <p:sp>
        <p:nvSpPr>
          <p:cNvPr id="13" name="TextBox 12">
            <a:extLst>
              <a:ext uri="{FF2B5EF4-FFF2-40B4-BE49-F238E27FC236}">
                <a16:creationId xmlns:a16="http://schemas.microsoft.com/office/drawing/2014/main" id="{4ACCEEB6-F8F8-4FE2-8B24-C08559AD5095}"/>
              </a:ext>
            </a:extLst>
          </p:cNvPr>
          <p:cNvSpPr txBox="1"/>
          <p:nvPr/>
        </p:nvSpPr>
        <p:spPr>
          <a:xfrm>
            <a:off x="249792" y="606659"/>
            <a:ext cx="602312" cy="369332"/>
          </a:xfrm>
          <a:prstGeom prst="rect">
            <a:avLst/>
          </a:prstGeom>
          <a:noFill/>
        </p:spPr>
        <p:txBody>
          <a:bodyPr wrap="square" rtlCol="0">
            <a:spAutoFit/>
          </a:bodyPr>
          <a:lstStyle/>
          <a:p>
            <a:r>
              <a:rPr lang="ru-RU" sz="1800" b="1" dirty="0">
                <a:solidFill>
                  <a:srgbClr val="FF0000"/>
                </a:solidFill>
              </a:rPr>
              <a:t>А</a:t>
            </a:r>
          </a:p>
        </p:txBody>
      </p:sp>
      <p:sp>
        <p:nvSpPr>
          <p:cNvPr id="14" name="TextBox 13">
            <a:extLst>
              <a:ext uri="{FF2B5EF4-FFF2-40B4-BE49-F238E27FC236}">
                <a16:creationId xmlns:a16="http://schemas.microsoft.com/office/drawing/2014/main" id="{4ACCEEB6-F8F8-4FE2-8B24-C08559AD5095}"/>
              </a:ext>
            </a:extLst>
          </p:cNvPr>
          <p:cNvSpPr txBox="1"/>
          <p:nvPr/>
        </p:nvSpPr>
        <p:spPr>
          <a:xfrm>
            <a:off x="4100113" y="2657703"/>
            <a:ext cx="602312" cy="369332"/>
          </a:xfrm>
          <a:prstGeom prst="rect">
            <a:avLst/>
          </a:prstGeom>
          <a:noFill/>
        </p:spPr>
        <p:txBody>
          <a:bodyPr wrap="square" rtlCol="0">
            <a:spAutoFit/>
          </a:bodyPr>
          <a:lstStyle/>
          <a:p>
            <a:r>
              <a:rPr lang="en-US" sz="1800" dirty="0">
                <a:solidFill>
                  <a:srgbClr val="FF0000"/>
                </a:solidFill>
              </a:rPr>
              <a:t>B</a:t>
            </a:r>
            <a:endParaRPr lang="ru-RU" sz="1800" dirty="0">
              <a:solidFill>
                <a:srgbClr val="FF0000"/>
              </a:solidFill>
            </a:endParaRPr>
          </a:p>
        </p:txBody>
      </p:sp>
      <p:sp>
        <p:nvSpPr>
          <p:cNvPr id="15" name="TextBox 14"/>
          <p:cNvSpPr txBox="1"/>
          <p:nvPr/>
        </p:nvSpPr>
        <p:spPr>
          <a:xfrm>
            <a:off x="755087" y="4489029"/>
            <a:ext cx="4270466" cy="584775"/>
          </a:xfrm>
          <a:prstGeom prst="rect">
            <a:avLst/>
          </a:prstGeom>
          <a:noFill/>
        </p:spPr>
        <p:txBody>
          <a:bodyPr wrap="square" rtlCol="0">
            <a:spAutoFit/>
          </a:bodyPr>
          <a:lstStyle/>
          <a:p>
            <a:r>
              <a:rPr lang="en-US" sz="1600" b="1" dirty="0" err="1">
                <a:solidFill>
                  <a:srgbClr val="FF0000"/>
                </a:solidFill>
              </a:rPr>
              <a:t>Krasnov</a:t>
            </a:r>
            <a:r>
              <a:rPr lang="en-US" sz="1600" b="1" dirty="0">
                <a:solidFill>
                  <a:srgbClr val="FF0000"/>
                </a:solidFill>
              </a:rPr>
              <a:t> et a. </a:t>
            </a:r>
            <a:endParaRPr lang="ru-RU" sz="1600" b="1" dirty="0">
              <a:solidFill>
                <a:srgbClr val="FF0000"/>
              </a:solidFill>
            </a:endParaRPr>
          </a:p>
          <a:p>
            <a:r>
              <a:rPr lang="en-US" sz="1600" b="1" dirty="0">
                <a:solidFill>
                  <a:srgbClr val="FF0000"/>
                </a:solidFill>
              </a:rPr>
              <a:t>MIB,2026 </a:t>
            </a:r>
            <a:r>
              <a:rPr lang="ru-RU" sz="1600" b="1" dirty="0">
                <a:solidFill>
                  <a:srgbClr val="FF0000"/>
                </a:solidFill>
              </a:rPr>
              <a:t>(</a:t>
            </a:r>
            <a:r>
              <a:rPr lang="en-US" sz="1600" b="1" dirty="0">
                <a:solidFill>
                  <a:srgbClr val="FF0000"/>
                </a:solidFill>
              </a:rPr>
              <a:t>in print</a:t>
            </a:r>
            <a:r>
              <a:rPr lang="ru-RU" sz="1600" b="1" dirty="0">
                <a:solidFill>
                  <a:srgbClr val="FF0000"/>
                </a:solidFill>
              </a:rPr>
              <a:t>)</a:t>
            </a:r>
          </a:p>
        </p:txBody>
      </p:sp>
      <p:sp>
        <p:nvSpPr>
          <p:cNvPr id="20" name="TextBox 19"/>
          <p:cNvSpPr txBox="1"/>
          <p:nvPr/>
        </p:nvSpPr>
        <p:spPr>
          <a:xfrm>
            <a:off x="1863617" y="961398"/>
            <a:ext cx="1689480" cy="323165"/>
          </a:xfrm>
          <a:prstGeom prst="rect">
            <a:avLst/>
          </a:prstGeom>
          <a:noFill/>
          <a:ln>
            <a:solidFill>
              <a:srgbClr val="C00000"/>
            </a:solidFill>
          </a:ln>
        </p:spPr>
        <p:txBody>
          <a:bodyPr wrap="square" rtlCol="0">
            <a:spAutoFit/>
          </a:bodyPr>
          <a:lstStyle/>
          <a:p>
            <a:r>
              <a:rPr lang="en-US" sz="1500" b="1" dirty="0">
                <a:solidFill>
                  <a:srgbClr val="FF0000"/>
                </a:solidFill>
              </a:rPr>
              <a:t>87-100</a:t>
            </a:r>
            <a:r>
              <a:rPr lang="ru-RU" sz="1500" b="1" dirty="0">
                <a:solidFill>
                  <a:srgbClr val="FF0000"/>
                </a:solidFill>
              </a:rPr>
              <a:t> мкм</a:t>
            </a:r>
          </a:p>
        </p:txBody>
      </p:sp>
    </p:spTree>
    <p:extLst>
      <p:ext uri="{BB962C8B-B14F-4D97-AF65-F5344CB8AC3E}">
        <p14:creationId xmlns:p14="http://schemas.microsoft.com/office/powerpoint/2010/main" val="953741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457200"/>
            <a:ext cx="7429499" cy="549667"/>
          </a:xfrm>
        </p:spPr>
        <p:txBody>
          <a:bodyPr/>
          <a:lstStyle/>
          <a:p>
            <a:r>
              <a:rPr lang="en-US" dirty="0" err="1"/>
              <a:t>conslusions</a:t>
            </a:r>
            <a:endParaRPr lang="ru-RU" dirty="0"/>
          </a:p>
        </p:txBody>
      </p:sp>
      <p:sp>
        <p:nvSpPr>
          <p:cNvPr id="3" name="Объект 2"/>
          <p:cNvSpPr>
            <a:spLocks noGrp="1"/>
          </p:cNvSpPr>
          <p:nvPr>
            <p:ph idx="1"/>
          </p:nvPr>
        </p:nvSpPr>
        <p:spPr>
          <a:xfrm>
            <a:off x="544530" y="1130158"/>
            <a:ext cx="7741029" cy="3213244"/>
          </a:xfrm>
        </p:spPr>
        <p:txBody>
          <a:bodyPr>
            <a:normAutofit/>
          </a:bodyPr>
          <a:lstStyle/>
          <a:p>
            <a:r>
              <a:rPr lang="en-US" sz="2000" dirty="0"/>
              <a:t>Low-field 1 T MRI provides a reliable means of detecting corpus callosum demyelination in the </a:t>
            </a:r>
            <a:r>
              <a:rPr lang="en-US" sz="2000" dirty="0" err="1"/>
              <a:t>cuprizone</a:t>
            </a:r>
            <a:r>
              <a:rPr lang="en-US" sz="2000" dirty="0"/>
              <a:t> mouse model.</a:t>
            </a:r>
          </a:p>
          <a:p>
            <a:r>
              <a:rPr lang="en-US" sz="2000" dirty="0"/>
              <a:t>The proposed T2‑weighted imaging protocol, which requires no contrast agents, minimal infrastructure costs, and straightforward post</a:t>
            </a:r>
            <a:r>
              <a:rPr lang="ru-RU" sz="2000" dirty="0"/>
              <a:t>-</a:t>
            </a:r>
            <a:r>
              <a:rPr lang="en-US" sz="2000" dirty="0"/>
              <a:t>processing, offers a practical tool for longitudinal monitoring and for evaluating the extent of lesion involvement in preclinical studies of demyelinating diseases.</a:t>
            </a:r>
            <a:endParaRPr lang="ru-RU" sz="2000" dirty="0"/>
          </a:p>
        </p:txBody>
      </p:sp>
    </p:spTree>
    <p:extLst>
      <p:ext uri="{BB962C8B-B14F-4D97-AF65-F5344CB8AC3E}">
        <p14:creationId xmlns:p14="http://schemas.microsoft.com/office/powerpoint/2010/main" val="1990748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39536" y="4854272"/>
            <a:ext cx="2984254" cy="289228"/>
          </a:xfrm>
        </p:spPr>
        <p:style>
          <a:lnRef idx="2">
            <a:schemeClr val="dk1"/>
          </a:lnRef>
          <a:fillRef idx="1">
            <a:schemeClr val="lt1"/>
          </a:fillRef>
          <a:effectRef idx="0">
            <a:schemeClr val="dk1"/>
          </a:effectRef>
          <a:fontRef idx="minor">
            <a:schemeClr val="dk1"/>
          </a:fontRef>
        </p:style>
        <p:txBody>
          <a:bodyPr>
            <a:normAutofit/>
          </a:bodyPr>
          <a:lstStyle/>
          <a:p>
            <a:r>
              <a:rPr lang="en-US" sz="1200" cap="none" dirty="0">
                <a:ln w="0"/>
                <a:solidFill>
                  <a:schemeClr val="accent1"/>
                </a:solidFill>
                <a:effectLst>
                  <a:outerShdw blurRad="38100" dist="25400" dir="5400000" algn="ctr" rotWithShape="0">
                    <a:srgbClr val="6E747A">
                      <a:alpha val="43000"/>
                    </a:srgbClr>
                  </a:outerShdw>
                </a:effectLst>
              </a:rPr>
              <a:t>LAB OF MOLECULAR IMAGING</a:t>
            </a:r>
            <a:endParaRPr lang="ru-RU" sz="1200" cap="none" dirty="0">
              <a:ln w="0"/>
              <a:solidFill>
                <a:schemeClr val="accent1"/>
              </a:solidFill>
              <a:effectLst>
                <a:outerShdw blurRad="38100" dist="25400" dir="5400000" algn="ctr" rotWithShape="0">
                  <a:srgbClr val="6E747A">
                    <a:alpha val="43000"/>
                  </a:srgbClr>
                </a:outerShdw>
              </a:effectLst>
            </a:endParaRPr>
          </a:p>
        </p:txBody>
      </p:sp>
      <p:pic>
        <p:nvPicPr>
          <p:cNvPr id="4" name="Объект 3"/>
          <p:cNvPicPr>
            <a:picLocks noGrp="1" noChangeAspect="1"/>
          </p:cNvPicPr>
          <p:nvPr>
            <p:ph idx="1"/>
          </p:nvPr>
        </p:nvPicPr>
        <p:blipFill>
          <a:blip r:embed="rId2"/>
          <a:srcRect l="7294" r="7577" b="6598"/>
          <a:stretch>
            <a:fillRect/>
          </a:stretch>
        </p:blipFill>
        <p:spPr>
          <a:xfrm>
            <a:off x="5154520" y="0"/>
            <a:ext cx="3922743" cy="2497113"/>
          </a:xfrm>
          <a:prstGeom prst="rect">
            <a:avLst/>
          </a:prstGeom>
        </p:spPr>
      </p:pic>
      <p:pic>
        <p:nvPicPr>
          <p:cNvPr id="5" name="Рисунок 4"/>
          <p:cNvPicPr>
            <a:picLocks noChangeAspect="1"/>
          </p:cNvPicPr>
          <p:nvPr/>
        </p:nvPicPr>
        <p:blipFill>
          <a:blip r:embed="rId3"/>
          <a:stretch>
            <a:fillRect/>
          </a:stretch>
        </p:blipFill>
        <p:spPr>
          <a:xfrm>
            <a:off x="4152079" y="4308559"/>
            <a:ext cx="938489" cy="496772"/>
          </a:xfrm>
          <a:prstGeom prst="rect">
            <a:avLst/>
          </a:prstGeom>
        </p:spPr>
      </p:pic>
      <p:pic>
        <p:nvPicPr>
          <p:cNvPr id="8" name="Рисунок 7">
            <a:extLst>
              <a:ext uri="{FF2B5EF4-FFF2-40B4-BE49-F238E27FC236}">
                <a16:creationId xmlns:a16="http://schemas.microsoft.com/office/drawing/2014/main" id="{2CDF6A65-503C-9636-AD44-99FBAA008CE0}"/>
              </a:ext>
            </a:extLst>
          </p:cNvPr>
          <p:cNvPicPr>
            <a:picLocks noChangeAspect="1"/>
          </p:cNvPicPr>
          <p:nvPr/>
        </p:nvPicPr>
        <p:blipFill>
          <a:blip r:embed="rId4"/>
          <a:stretch>
            <a:fillRect/>
          </a:stretch>
        </p:blipFill>
        <p:spPr>
          <a:xfrm>
            <a:off x="1331919" y="158283"/>
            <a:ext cx="749873" cy="999831"/>
          </a:xfrm>
          <a:prstGeom prst="rect">
            <a:avLst/>
          </a:prstGeom>
        </p:spPr>
      </p:pic>
      <p:pic>
        <p:nvPicPr>
          <p:cNvPr id="10" name="Рисунок 9">
            <a:extLst>
              <a:ext uri="{FF2B5EF4-FFF2-40B4-BE49-F238E27FC236}">
                <a16:creationId xmlns:a16="http://schemas.microsoft.com/office/drawing/2014/main" id="{9E17BA3E-BF3B-1257-8BA2-BB4BFCCA92D2}"/>
              </a:ext>
            </a:extLst>
          </p:cNvPr>
          <p:cNvPicPr>
            <a:picLocks noChangeAspect="1"/>
          </p:cNvPicPr>
          <p:nvPr/>
        </p:nvPicPr>
        <p:blipFill>
          <a:blip r:embed="rId5"/>
          <a:stretch>
            <a:fillRect/>
          </a:stretch>
        </p:blipFill>
        <p:spPr>
          <a:xfrm>
            <a:off x="380034" y="243650"/>
            <a:ext cx="749241" cy="999832"/>
          </a:xfrm>
          <a:prstGeom prst="rect">
            <a:avLst/>
          </a:prstGeom>
        </p:spPr>
      </p:pic>
      <p:pic>
        <p:nvPicPr>
          <p:cNvPr id="16" name="Рисунок 15">
            <a:extLst>
              <a:ext uri="{FF2B5EF4-FFF2-40B4-BE49-F238E27FC236}">
                <a16:creationId xmlns:a16="http://schemas.microsoft.com/office/drawing/2014/main" id="{629EC11D-14DD-9CF3-F2AD-202A2DE25F4E}"/>
              </a:ext>
            </a:extLst>
          </p:cNvPr>
          <p:cNvPicPr>
            <a:picLocks noChangeAspect="1"/>
          </p:cNvPicPr>
          <p:nvPr/>
        </p:nvPicPr>
        <p:blipFill>
          <a:blip r:embed="rId6"/>
          <a:stretch>
            <a:fillRect/>
          </a:stretch>
        </p:blipFill>
        <p:spPr>
          <a:xfrm>
            <a:off x="4122917" y="1628938"/>
            <a:ext cx="833227" cy="687163"/>
          </a:xfrm>
          <a:prstGeom prst="rect">
            <a:avLst/>
          </a:prstGeom>
        </p:spPr>
      </p:pic>
      <p:pic>
        <p:nvPicPr>
          <p:cNvPr id="18" name="Рисунок 17">
            <a:extLst>
              <a:ext uri="{FF2B5EF4-FFF2-40B4-BE49-F238E27FC236}">
                <a16:creationId xmlns:a16="http://schemas.microsoft.com/office/drawing/2014/main" id="{09B9A7D4-61B7-A275-C21B-4CF475A8F961}"/>
              </a:ext>
            </a:extLst>
          </p:cNvPr>
          <p:cNvPicPr>
            <a:picLocks noChangeAspect="1"/>
          </p:cNvPicPr>
          <p:nvPr/>
        </p:nvPicPr>
        <p:blipFill>
          <a:blip r:embed="rId7"/>
          <a:stretch>
            <a:fillRect/>
          </a:stretch>
        </p:blipFill>
        <p:spPr>
          <a:xfrm>
            <a:off x="6178648" y="3901250"/>
            <a:ext cx="703767" cy="900692"/>
          </a:xfrm>
          <a:prstGeom prst="rect">
            <a:avLst/>
          </a:prstGeom>
        </p:spPr>
      </p:pic>
      <p:pic>
        <p:nvPicPr>
          <p:cNvPr id="20" name="Рисунок 19">
            <a:extLst>
              <a:ext uri="{FF2B5EF4-FFF2-40B4-BE49-F238E27FC236}">
                <a16:creationId xmlns:a16="http://schemas.microsoft.com/office/drawing/2014/main" id="{B6DFFD42-053B-68AF-8585-4A4CD3988269}"/>
              </a:ext>
            </a:extLst>
          </p:cNvPr>
          <p:cNvPicPr>
            <a:picLocks noChangeAspect="1"/>
          </p:cNvPicPr>
          <p:nvPr/>
        </p:nvPicPr>
        <p:blipFill>
          <a:blip r:embed="rId8"/>
          <a:stretch>
            <a:fillRect/>
          </a:stretch>
        </p:blipFill>
        <p:spPr>
          <a:xfrm>
            <a:off x="8206347" y="3921788"/>
            <a:ext cx="776378" cy="1152904"/>
          </a:xfrm>
          <a:prstGeom prst="rect">
            <a:avLst/>
          </a:prstGeom>
        </p:spPr>
      </p:pic>
      <p:pic>
        <p:nvPicPr>
          <p:cNvPr id="22" name="Рисунок 21">
            <a:extLst>
              <a:ext uri="{FF2B5EF4-FFF2-40B4-BE49-F238E27FC236}">
                <a16:creationId xmlns:a16="http://schemas.microsoft.com/office/drawing/2014/main" id="{86FEDCC6-CF6F-EF13-3604-CE11CDAACA90}"/>
              </a:ext>
            </a:extLst>
          </p:cNvPr>
          <p:cNvPicPr>
            <a:picLocks noChangeAspect="1"/>
          </p:cNvPicPr>
          <p:nvPr/>
        </p:nvPicPr>
        <p:blipFill>
          <a:blip r:embed="rId9"/>
          <a:stretch>
            <a:fillRect/>
          </a:stretch>
        </p:blipFill>
        <p:spPr>
          <a:xfrm>
            <a:off x="175716" y="2075663"/>
            <a:ext cx="901235" cy="1046796"/>
          </a:xfrm>
          <a:prstGeom prst="rect">
            <a:avLst/>
          </a:prstGeom>
        </p:spPr>
      </p:pic>
      <p:pic>
        <p:nvPicPr>
          <p:cNvPr id="24" name="Рисунок 23">
            <a:extLst>
              <a:ext uri="{FF2B5EF4-FFF2-40B4-BE49-F238E27FC236}">
                <a16:creationId xmlns:a16="http://schemas.microsoft.com/office/drawing/2014/main" id="{2C7126AC-EEC1-99F2-C03E-60D222AC9B9A}"/>
              </a:ext>
            </a:extLst>
          </p:cNvPr>
          <p:cNvPicPr>
            <a:picLocks noChangeAspect="1"/>
          </p:cNvPicPr>
          <p:nvPr/>
        </p:nvPicPr>
        <p:blipFill>
          <a:blip r:embed="rId10"/>
          <a:stretch>
            <a:fillRect/>
          </a:stretch>
        </p:blipFill>
        <p:spPr>
          <a:xfrm>
            <a:off x="7134483" y="2925764"/>
            <a:ext cx="825055" cy="879831"/>
          </a:xfrm>
          <a:prstGeom prst="rect">
            <a:avLst/>
          </a:prstGeom>
        </p:spPr>
      </p:pic>
      <p:pic>
        <p:nvPicPr>
          <p:cNvPr id="26" name="Рисунок 25">
            <a:extLst>
              <a:ext uri="{FF2B5EF4-FFF2-40B4-BE49-F238E27FC236}">
                <a16:creationId xmlns:a16="http://schemas.microsoft.com/office/drawing/2014/main" id="{A32E265C-0482-500C-79DB-9712DB29B851}"/>
              </a:ext>
            </a:extLst>
          </p:cNvPr>
          <p:cNvPicPr>
            <a:picLocks noChangeAspect="1"/>
          </p:cNvPicPr>
          <p:nvPr/>
        </p:nvPicPr>
        <p:blipFill>
          <a:blip r:embed="rId11"/>
          <a:stretch>
            <a:fillRect/>
          </a:stretch>
        </p:blipFill>
        <p:spPr>
          <a:xfrm>
            <a:off x="2667822" y="149146"/>
            <a:ext cx="762066" cy="993734"/>
          </a:xfrm>
          <a:prstGeom prst="rect">
            <a:avLst/>
          </a:prstGeom>
        </p:spPr>
      </p:pic>
      <p:sp>
        <p:nvSpPr>
          <p:cNvPr id="29" name="Заголовок 1">
            <a:extLst>
              <a:ext uri="{FF2B5EF4-FFF2-40B4-BE49-F238E27FC236}">
                <a16:creationId xmlns:a16="http://schemas.microsoft.com/office/drawing/2014/main" id="{1E264EF8-2054-73ED-A5E6-0257A01E5929}"/>
              </a:ext>
            </a:extLst>
          </p:cNvPr>
          <p:cNvSpPr txBox="1">
            <a:spLocks/>
          </p:cNvSpPr>
          <p:nvPr/>
        </p:nvSpPr>
        <p:spPr>
          <a:xfrm>
            <a:off x="6095146" y="2523744"/>
            <a:ext cx="2984254" cy="28922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algn="l" defTabSz="342900" rtl="0" eaLnBrk="1" latinLnBrk="0" hangingPunct="1">
              <a:spcBef>
                <a:spcPct val="0"/>
              </a:spcBef>
              <a:buNone/>
              <a:defRPr sz="2400" kern="1200" cap="all">
                <a:ln w="3175" cmpd="sng">
                  <a:noFill/>
                </a:ln>
                <a:solidFill>
                  <a:schemeClr val="dk1"/>
                </a:solidFill>
                <a:effectLst>
                  <a:glow rad="38100">
                    <a:schemeClr val="bg1">
                      <a:lumMod val="65000"/>
                      <a:lumOff val="35000"/>
                      <a:alpha val="40000"/>
                    </a:schemeClr>
                  </a:glow>
                  <a:outerShdw blurRad="28575" dist="38100" dir="14040000" algn="tl" rotWithShape="0">
                    <a:srgbClr val="000000">
                      <a:alpha val="25000"/>
                    </a:srgbClr>
                  </a:outerShdw>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Aft>
                <a:spcPts val="0"/>
              </a:spcAft>
            </a:pPr>
            <a:r>
              <a:rPr lang="en-US" sz="1200" cap="none" dirty="0">
                <a:ln w="0"/>
                <a:solidFill>
                  <a:schemeClr val="accent1"/>
                </a:solidFill>
                <a:effectLst>
                  <a:outerShdw blurRad="38100" dist="25400" dir="5400000" algn="ctr" rotWithShape="0">
                    <a:srgbClr val="6E747A">
                      <a:alpha val="43000"/>
                    </a:srgbClr>
                  </a:outerShdw>
                </a:effectLst>
              </a:rPr>
              <a:t>LAB OF</a:t>
            </a:r>
            <a:r>
              <a:rPr lang="ru-RU" sz="1200" cap="none" dirty="0">
                <a:ln w="0"/>
                <a:solidFill>
                  <a:schemeClr val="accent1"/>
                </a:solidFill>
                <a:effectLst>
                  <a:outerShdw blurRad="38100" dist="25400" dir="5400000" algn="ctr" rotWithShape="0">
                    <a:srgbClr val="6E747A">
                      <a:alpha val="43000"/>
                    </a:srgbClr>
                  </a:outerShdw>
                </a:effectLst>
              </a:rPr>
              <a:t> </a:t>
            </a:r>
            <a:r>
              <a:rPr lang="en-US" sz="1200" cap="none" dirty="0">
                <a:ln w="0"/>
                <a:solidFill>
                  <a:schemeClr val="accent1"/>
                </a:solidFill>
                <a:effectLst>
                  <a:outerShdw blurRad="38100" dist="25400" dir="5400000" algn="ctr" rotWithShape="0">
                    <a:srgbClr val="6E747A">
                      <a:alpha val="43000"/>
                    </a:srgbClr>
                  </a:outerShdw>
                </a:effectLst>
              </a:rPr>
              <a:t>PHYSICAL BIOCHEMSTRY</a:t>
            </a:r>
            <a:endParaRPr lang="ru-RU" sz="1200" cap="none" dirty="0">
              <a:ln w="0"/>
              <a:solidFill>
                <a:schemeClr val="accent1"/>
              </a:solidFill>
              <a:effectLst>
                <a:outerShdw blurRad="38100" dist="25400" dir="5400000" algn="ctr" rotWithShape="0">
                  <a:srgbClr val="6E747A">
                    <a:alpha val="43000"/>
                  </a:srgbClr>
                </a:outerShdw>
              </a:effectLst>
            </a:endParaRPr>
          </a:p>
        </p:txBody>
      </p:sp>
      <p:sp>
        <p:nvSpPr>
          <p:cNvPr id="30" name="Заголовок 1">
            <a:extLst>
              <a:ext uri="{FF2B5EF4-FFF2-40B4-BE49-F238E27FC236}">
                <a16:creationId xmlns:a16="http://schemas.microsoft.com/office/drawing/2014/main" id="{401BC1F4-883D-01AB-DACC-CD5202868E65}"/>
              </a:ext>
            </a:extLst>
          </p:cNvPr>
          <p:cNvSpPr txBox="1">
            <a:spLocks/>
          </p:cNvSpPr>
          <p:nvPr/>
        </p:nvSpPr>
        <p:spPr>
          <a:xfrm>
            <a:off x="157813" y="1271016"/>
            <a:ext cx="2173907" cy="60350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fontScale="85000" lnSpcReduction="10000"/>
          </a:bodyPr>
          <a:lstStyle>
            <a:lvl1pPr algn="l" defTabSz="342900" rtl="0" eaLnBrk="1" latinLnBrk="0" hangingPunct="1">
              <a:spcBef>
                <a:spcPct val="0"/>
              </a:spcBef>
              <a:buNone/>
              <a:defRPr sz="2400" kern="1200" cap="all">
                <a:ln w="3175" cmpd="sng">
                  <a:noFill/>
                </a:ln>
                <a:solidFill>
                  <a:schemeClr val="dk1"/>
                </a:solidFill>
                <a:effectLst>
                  <a:glow rad="38100">
                    <a:schemeClr val="bg1">
                      <a:lumMod val="65000"/>
                      <a:lumOff val="35000"/>
                      <a:alpha val="40000"/>
                    </a:schemeClr>
                  </a:glow>
                  <a:outerShdw blurRad="28575" dist="38100" dir="14040000" algn="tl" rotWithShape="0">
                    <a:srgbClr val="000000">
                      <a:alpha val="25000"/>
                    </a:srgbClr>
                  </a:outerShdw>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Aft>
                <a:spcPts val="0"/>
              </a:spcAft>
            </a:pPr>
            <a:r>
              <a:rPr lang="en-US" sz="1200" cap="none" dirty="0">
                <a:ln w="0"/>
                <a:solidFill>
                  <a:schemeClr val="accent1"/>
                </a:solidFill>
                <a:effectLst>
                  <a:outerShdw blurRad="38100" dist="25400" dir="5400000" algn="ctr" rotWithShape="0">
                    <a:srgbClr val="6E747A">
                      <a:alpha val="43000"/>
                    </a:srgbClr>
                  </a:outerShdw>
                </a:effectLst>
                <a:latin typeface="+mj-lt"/>
              </a:rPr>
              <a:t>LAB OF FUNCTIONAL GENOMIC </a:t>
            </a:r>
          </a:p>
          <a:p>
            <a:pPr fontAlgn="auto">
              <a:spcAft>
                <a:spcPts val="0"/>
              </a:spcAft>
            </a:pPr>
            <a:r>
              <a:rPr lang="en-US" sz="1200" cap="none" dirty="0">
                <a:ln w="0"/>
                <a:solidFill>
                  <a:schemeClr val="accent1"/>
                </a:solidFill>
                <a:effectLst>
                  <a:outerShdw blurRad="38100" dist="25400" dir="5400000" algn="ctr" rotWithShape="0">
                    <a:srgbClr val="6E747A">
                      <a:alpha val="43000"/>
                    </a:srgbClr>
                  </a:outerShdw>
                </a:effectLst>
                <a:latin typeface="+mj-lt"/>
              </a:rPr>
              <a:t>VAVILOV INSTITUTE OF  GENERAL GENETRAL INSTITUTE </a:t>
            </a:r>
            <a:r>
              <a:rPr lang="en-US" sz="1200" dirty="0">
                <a:solidFill>
                  <a:srgbClr val="FF0000"/>
                </a:solidFill>
                <a:latin typeface="+mj-lt"/>
              </a:rPr>
              <a:t>RAS</a:t>
            </a:r>
            <a:endParaRPr lang="ru-RU" sz="1200" dirty="0">
              <a:solidFill>
                <a:srgbClr val="FF0000"/>
              </a:solidFill>
              <a:latin typeface="+mj-lt"/>
            </a:endParaRPr>
          </a:p>
          <a:p>
            <a:pPr fontAlgn="auto">
              <a:spcAft>
                <a:spcPts val="0"/>
              </a:spcAft>
            </a:pPr>
            <a:endParaRPr lang="ru-RU" sz="1200" cap="none" dirty="0">
              <a:ln w="0"/>
              <a:solidFill>
                <a:schemeClr val="accent1"/>
              </a:solidFill>
              <a:effectLst>
                <a:outerShdw blurRad="38100" dist="25400" dir="5400000" algn="ctr" rotWithShape="0">
                  <a:srgbClr val="6E747A">
                    <a:alpha val="43000"/>
                  </a:srgbClr>
                </a:outerShdw>
              </a:effectLst>
            </a:endParaRPr>
          </a:p>
        </p:txBody>
      </p:sp>
      <p:sp>
        <p:nvSpPr>
          <p:cNvPr id="17" name="Заголовок 1"/>
          <p:cNvSpPr txBox="1">
            <a:spLocks/>
          </p:cNvSpPr>
          <p:nvPr/>
        </p:nvSpPr>
        <p:spPr>
          <a:xfrm>
            <a:off x="2523744" y="1265038"/>
            <a:ext cx="1387454" cy="426601"/>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lnSpcReduction="10000"/>
          </a:bodyPr>
          <a:lstStyle>
            <a:lvl1pPr algn="l" defTabSz="342900" rtl="0" eaLnBrk="1" latinLnBrk="0" hangingPunct="1">
              <a:spcBef>
                <a:spcPct val="0"/>
              </a:spcBef>
              <a:buNone/>
              <a:defRPr sz="2400" kern="1200" cap="all">
                <a:ln w="3175" cmpd="sng">
                  <a:noFill/>
                </a:ln>
                <a:solidFill>
                  <a:schemeClr val="dk1"/>
                </a:solidFill>
                <a:effectLst>
                  <a:glow rad="38100">
                    <a:schemeClr val="bg1">
                      <a:lumMod val="65000"/>
                      <a:lumOff val="35000"/>
                      <a:alpha val="40000"/>
                    </a:schemeClr>
                  </a:glow>
                  <a:outerShdw blurRad="28575" dist="38100" dir="14040000" algn="tl" rotWithShape="0">
                    <a:srgbClr val="000000">
                      <a:alpha val="25000"/>
                    </a:srgbClr>
                  </a:outerShdw>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Aft>
                <a:spcPts val="0"/>
              </a:spcAft>
            </a:pPr>
            <a:r>
              <a:rPr lang="en-US" sz="1200" cap="none" dirty="0">
                <a:ln w="0"/>
                <a:solidFill>
                  <a:schemeClr val="accent1"/>
                </a:solidFill>
                <a:effectLst>
                  <a:outerShdw blurRad="38100" dist="25400" dir="5400000" algn="ctr" rotWithShape="0">
                    <a:srgbClr val="6E747A">
                      <a:alpha val="43000"/>
                    </a:srgbClr>
                  </a:outerShdw>
                </a:effectLst>
              </a:rPr>
              <a:t>SARATOV STATE UNIVERSITY</a:t>
            </a:r>
            <a:endParaRPr lang="ru-RU" sz="1200" cap="none" dirty="0">
              <a:ln w="0"/>
              <a:solidFill>
                <a:schemeClr val="accent1"/>
              </a:solidFill>
              <a:effectLst>
                <a:outerShdw blurRad="38100" dist="25400" dir="5400000" algn="ctr" rotWithShape="0">
                  <a:srgbClr val="6E747A">
                    <a:alpha val="43000"/>
                  </a:srgbClr>
                </a:outerShdw>
              </a:effectLst>
            </a:endParaRPr>
          </a:p>
        </p:txBody>
      </p:sp>
      <p:pic>
        <p:nvPicPr>
          <p:cNvPr id="3" name="Рисунок 2"/>
          <p:cNvPicPr>
            <a:picLocks noChangeAspect="1"/>
          </p:cNvPicPr>
          <p:nvPr/>
        </p:nvPicPr>
        <p:blipFill>
          <a:blip r:embed="rId12"/>
          <a:stretch>
            <a:fillRect/>
          </a:stretch>
        </p:blipFill>
        <p:spPr>
          <a:xfrm>
            <a:off x="7077456" y="3963093"/>
            <a:ext cx="850443" cy="1129563"/>
          </a:xfrm>
          <a:prstGeom prst="rect">
            <a:avLst/>
          </a:prstGeom>
        </p:spPr>
      </p:pic>
      <p:pic>
        <p:nvPicPr>
          <p:cNvPr id="6" name="Рисунок 5"/>
          <p:cNvPicPr>
            <a:picLocks noChangeAspect="1"/>
          </p:cNvPicPr>
          <p:nvPr/>
        </p:nvPicPr>
        <p:blipFill>
          <a:blip r:embed="rId13"/>
          <a:stretch>
            <a:fillRect/>
          </a:stretch>
        </p:blipFill>
        <p:spPr>
          <a:xfrm>
            <a:off x="8143058" y="2914868"/>
            <a:ext cx="915162" cy="915162"/>
          </a:xfrm>
          <a:prstGeom prst="rect">
            <a:avLst/>
          </a:prstGeom>
        </p:spPr>
      </p:pic>
      <p:pic>
        <p:nvPicPr>
          <p:cNvPr id="9" name="Рисунок 8"/>
          <p:cNvPicPr>
            <a:picLocks noChangeAspect="1"/>
          </p:cNvPicPr>
          <p:nvPr/>
        </p:nvPicPr>
        <p:blipFill>
          <a:blip r:embed="rId14"/>
          <a:stretch>
            <a:fillRect/>
          </a:stretch>
        </p:blipFill>
        <p:spPr>
          <a:xfrm>
            <a:off x="6037746" y="2890837"/>
            <a:ext cx="947121" cy="1037164"/>
          </a:xfrm>
          <a:prstGeom prst="rect">
            <a:avLst/>
          </a:prstGeom>
        </p:spPr>
      </p:pic>
      <p:pic>
        <p:nvPicPr>
          <p:cNvPr id="11" name="Рисунок 10"/>
          <p:cNvPicPr>
            <a:picLocks noChangeAspect="1"/>
          </p:cNvPicPr>
          <p:nvPr/>
        </p:nvPicPr>
        <p:blipFill>
          <a:blip r:embed="rId15"/>
          <a:stretch>
            <a:fillRect/>
          </a:stretch>
        </p:blipFill>
        <p:spPr>
          <a:xfrm>
            <a:off x="4171492" y="2985515"/>
            <a:ext cx="976580" cy="1220725"/>
          </a:xfrm>
          <a:prstGeom prst="rect">
            <a:avLst/>
          </a:prstGeom>
        </p:spPr>
      </p:pic>
      <p:sp>
        <p:nvSpPr>
          <p:cNvPr id="12" name="Прямоугольник 11"/>
          <p:cNvSpPr/>
          <p:nvPr/>
        </p:nvSpPr>
        <p:spPr>
          <a:xfrm>
            <a:off x="87086" y="3349050"/>
            <a:ext cx="1307592" cy="830997"/>
          </a:xfrm>
          <a:prstGeom prst="rect">
            <a:avLst/>
          </a:prstGeom>
          <a:solidFill>
            <a:schemeClr val="tx1"/>
          </a:solidFill>
        </p:spPr>
        <p:txBody>
          <a:bodyPr wrap="square">
            <a:spAutoFit/>
          </a:bodyPr>
          <a:lstStyle/>
          <a:p>
            <a:r>
              <a:rPr lang="en-US" sz="1200" dirty="0" err="1">
                <a:solidFill>
                  <a:schemeClr val="bg1"/>
                </a:solidFill>
                <a:latin typeface="+mj-lt"/>
              </a:rPr>
              <a:t>Zelinskiy</a:t>
            </a:r>
            <a:r>
              <a:rPr lang="en-US" sz="1200" dirty="0">
                <a:solidFill>
                  <a:schemeClr val="bg1"/>
                </a:solidFill>
                <a:latin typeface="+mj-lt"/>
              </a:rPr>
              <a:t> N.D. Institute of Organic Chemistry RAS</a:t>
            </a:r>
            <a:endParaRPr lang="ru-RU" sz="1200" dirty="0">
              <a:solidFill>
                <a:schemeClr val="bg1"/>
              </a:solidFill>
              <a:latin typeface="+mj-lt"/>
            </a:endParaRPr>
          </a:p>
        </p:txBody>
      </p:sp>
      <p:pic>
        <p:nvPicPr>
          <p:cNvPr id="13" name="Рисунок 12"/>
          <p:cNvPicPr>
            <a:picLocks noChangeAspect="1"/>
          </p:cNvPicPr>
          <p:nvPr/>
        </p:nvPicPr>
        <p:blipFill>
          <a:blip r:embed="rId16"/>
          <a:stretch>
            <a:fillRect/>
          </a:stretch>
        </p:blipFill>
        <p:spPr>
          <a:xfrm>
            <a:off x="1611629" y="2322957"/>
            <a:ext cx="1087755" cy="1087755"/>
          </a:xfrm>
          <a:prstGeom prst="rect">
            <a:avLst/>
          </a:prstGeom>
        </p:spPr>
      </p:pic>
      <p:pic>
        <p:nvPicPr>
          <p:cNvPr id="14" name="Рисунок 13"/>
          <p:cNvPicPr>
            <a:picLocks noChangeAspect="1"/>
          </p:cNvPicPr>
          <p:nvPr/>
        </p:nvPicPr>
        <p:blipFill rotWithShape="1">
          <a:blip r:embed="rId17"/>
          <a:srcRect l="16363" t="12128" r="10962" b="6849"/>
          <a:stretch/>
        </p:blipFill>
        <p:spPr>
          <a:xfrm>
            <a:off x="2869720" y="2322575"/>
            <a:ext cx="976026" cy="1088137"/>
          </a:xfrm>
          <a:prstGeom prst="rect">
            <a:avLst/>
          </a:prstGeom>
        </p:spPr>
      </p:pic>
      <p:sp>
        <p:nvSpPr>
          <p:cNvPr id="27" name="Заголовок 1"/>
          <p:cNvSpPr txBox="1">
            <a:spLocks/>
          </p:cNvSpPr>
          <p:nvPr/>
        </p:nvSpPr>
        <p:spPr>
          <a:xfrm>
            <a:off x="1645920" y="3516200"/>
            <a:ext cx="2029968" cy="543736"/>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lvl1pPr algn="l" defTabSz="342900" rtl="0" eaLnBrk="1" latinLnBrk="0" hangingPunct="1">
              <a:spcBef>
                <a:spcPct val="0"/>
              </a:spcBef>
              <a:buNone/>
              <a:defRPr sz="2400" kern="1200" cap="all">
                <a:ln w="3175" cmpd="sng">
                  <a:noFill/>
                </a:ln>
                <a:solidFill>
                  <a:schemeClr val="dk1"/>
                </a:solidFill>
                <a:effectLst>
                  <a:glow rad="38100">
                    <a:schemeClr val="bg1">
                      <a:lumMod val="65000"/>
                      <a:lumOff val="35000"/>
                      <a:alpha val="40000"/>
                    </a:schemeClr>
                  </a:glow>
                  <a:outerShdw blurRad="28575" dist="38100" dir="14040000" algn="tl" rotWithShape="0">
                    <a:srgbClr val="000000">
                      <a:alpha val="25000"/>
                    </a:srgbClr>
                  </a:outerShdw>
                </a:effectLst>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fontAlgn="auto">
              <a:spcAft>
                <a:spcPts val="0"/>
              </a:spcAft>
            </a:pPr>
            <a:r>
              <a:rPr lang="en-US" sz="1200" cap="none" dirty="0">
                <a:ln w="0"/>
                <a:solidFill>
                  <a:schemeClr val="accent1"/>
                </a:solidFill>
                <a:effectLst>
                  <a:outerShdw blurRad="38100" dist="25400" dir="5400000" algn="ctr" rotWithShape="0">
                    <a:srgbClr val="6E747A">
                      <a:alpha val="43000"/>
                    </a:srgbClr>
                  </a:outerShdw>
                </a:effectLst>
              </a:rPr>
              <a:t>BAR ILAN IUNIVERISITY, ISRAEL</a:t>
            </a:r>
            <a:endParaRPr lang="ru-RU" sz="1200" cap="none" dirty="0">
              <a:ln w="0"/>
              <a:solidFill>
                <a:schemeClr val="accent1"/>
              </a:solidFill>
              <a:effectLst>
                <a:outerShdw blurRad="38100" dist="25400" dir="5400000" algn="ctr" rotWithShape="0">
                  <a:srgbClr val="6E747A">
                    <a:alpha val="43000"/>
                  </a:srgbClr>
                </a:outerShdw>
              </a:effectLst>
            </a:endParaRPr>
          </a:p>
        </p:txBody>
      </p:sp>
      <p:sp>
        <p:nvSpPr>
          <p:cNvPr id="32" name="Прямоугольник 31"/>
          <p:cNvSpPr/>
          <p:nvPr/>
        </p:nvSpPr>
        <p:spPr>
          <a:xfrm>
            <a:off x="4093464" y="2306199"/>
            <a:ext cx="1831848" cy="646331"/>
          </a:xfrm>
          <a:prstGeom prst="rect">
            <a:avLst/>
          </a:prstGeom>
          <a:solidFill>
            <a:schemeClr val="tx1"/>
          </a:solidFill>
        </p:spPr>
        <p:txBody>
          <a:bodyPr wrap="square">
            <a:spAutoFit/>
          </a:bodyPr>
          <a:lstStyle/>
          <a:p>
            <a:r>
              <a:rPr lang="en-US" sz="1200" dirty="0">
                <a:solidFill>
                  <a:schemeClr val="bg1"/>
                </a:solidFill>
                <a:latin typeface="+mj-lt"/>
              </a:rPr>
              <a:t>A.N. BACH BIOCHEMISTRY INSITUTE RAS</a:t>
            </a:r>
            <a:endParaRPr lang="ru-RU" sz="1200" dirty="0">
              <a:solidFill>
                <a:schemeClr val="bg1"/>
              </a:solidFill>
              <a:latin typeface="+mj-lt"/>
            </a:endParaRPr>
          </a:p>
        </p:txBody>
      </p:sp>
      <p:sp>
        <p:nvSpPr>
          <p:cNvPr id="15" name="Прямоугольник 14"/>
          <p:cNvSpPr/>
          <p:nvPr/>
        </p:nvSpPr>
        <p:spPr>
          <a:xfrm>
            <a:off x="1794467" y="4308559"/>
            <a:ext cx="2221992" cy="738664"/>
          </a:xfrm>
          <a:prstGeom prst="rect">
            <a:avLst/>
          </a:prstGeom>
          <a:solidFill>
            <a:schemeClr val="tx1"/>
          </a:solidFill>
        </p:spPr>
        <p:txBody>
          <a:bodyPr wrap="square">
            <a:spAutoFit/>
          </a:bodyPr>
          <a:lstStyle/>
          <a:p>
            <a:r>
              <a:rPr lang="en-US" sz="1400" dirty="0">
                <a:solidFill>
                  <a:schemeClr val="bg1"/>
                </a:solidFill>
                <a:latin typeface="+mj-lt"/>
              </a:rPr>
              <a:t>The </a:t>
            </a:r>
            <a:r>
              <a:rPr lang="en-US" sz="1400" dirty="0" err="1">
                <a:solidFill>
                  <a:schemeClr val="bg1"/>
                </a:solidFill>
                <a:latin typeface="+mj-lt"/>
              </a:rPr>
              <a:t>Avtsyn</a:t>
            </a:r>
            <a:r>
              <a:rPr lang="en-US" sz="1400" dirty="0">
                <a:solidFill>
                  <a:schemeClr val="bg1"/>
                </a:solidFill>
                <a:latin typeface="+mj-lt"/>
              </a:rPr>
              <a:t> Research Institute of Human Morphology</a:t>
            </a:r>
            <a:endParaRPr lang="ru-RU" dirty="0">
              <a:solidFill>
                <a:schemeClr val="bg1"/>
              </a:solidFill>
            </a:endParaRPr>
          </a:p>
        </p:txBody>
      </p:sp>
      <p:pic>
        <p:nvPicPr>
          <p:cNvPr id="7" name="Рисунок 6"/>
          <p:cNvPicPr>
            <a:picLocks noChangeAspect="1"/>
          </p:cNvPicPr>
          <p:nvPr/>
        </p:nvPicPr>
        <p:blipFill>
          <a:blip r:embed="rId18"/>
          <a:stretch>
            <a:fillRect/>
          </a:stretch>
        </p:blipFill>
        <p:spPr>
          <a:xfrm>
            <a:off x="5224975" y="3513060"/>
            <a:ext cx="798806" cy="1102484"/>
          </a:xfrm>
          <a:prstGeom prst="rect">
            <a:avLst/>
          </a:prstGeom>
          <a:ln w="57150">
            <a:solidFill>
              <a:schemeClr val="bg2"/>
            </a:solidFill>
          </a:ln>
        </p:spPr>
      </p:pic>
      <p:sp>
        <p:nvSpPr>
          <p:cNvPr id="19" name="TextBox 18"/>
          <p:cNvSpPr txBox="1"/>
          <p:nvPr/>
        </p:nvSpPr>
        <p:spPr>
          <a:xfrm>
            <a:off x="3359649" y="0"/>
            <a:ext cx="2589089" cy="400110"/>
          </a:xfrm>
          <a:prstGeom prst="rect">
            <a:avLst/>
          </a:prstGeom>
          <a:noFill/>
        </p:spPr>
        <p:txBody>
          <a:bodyPr wrap="square" rtlCol="0">
            <a:spAutoFit/>
          </a:bodyPr>
          <a:lstStyle/>
          <a:p>
            <a:r>
              <a:rPr lang="en-US" b="1" dirty="0"/>
              <a:t>Acknowledgments</a:t>
            </a:r>
            <a:endParaRPr lang="ru-RU" b="1" dirty="0"/>
          </a:p>
        </p:txBody>
      </p:sp>
      <p:pic>
        <p:nvPicPr>
          <p:cNvPr id="21" name="Рисунок 20"/>
          <p:cNvPicPr>
            <a:picLocks noChangeAspect="1"/>
          </p:cNvPicPr>
          <p:nvPr/>
        </p:nvPicPr>
        <p:blipFill>
          <a:blip r:embed="rId19"/>
          <a:stretch>
            <a:fillRect/>
          </a:stretch>
        </p:blipFill>
        <p:spPr>
          <a:xfrm>
            <a:off x="5217876" y="1717534"/>
            <a:ext cx="762066" cy="901256"/>
          </a:xfrm>
          <a:prstGeom prst="rect">
            <a:avLst/>
          </a:prstGeom>
        </p:spPr>
      </p:pic>
    </p:spTree>
    <p:extLst>
      <p:ext uri="{BB962C8B-B14F-4D97-AF65-F5344CB8AC3E}">
        <p14:creationId xmlns:p14="http://schemas.microsoft.com/office/powerpoint/2010/main" val="1137143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Ion</Template>
  <TotalTime>93964</TotalTime>
  <Words>5536</Words>
  <Application>Microsoft Office PowerPoint</Application>
  <PresentationFormat>Экран (16:9)</PresentationFormat>
  <Paragraphs>385</Paragraphs>
  <Slides>37</Slides>
  <Notes>32</Notes>
  <HiddenSlides>0</HiddenSlides>
  <MMClips>0</MMClips>
  <ScaleCrop>false</ScaleCrop>
  <HeadingPairs>
    <vt:vector size="8" baseType="variant">
      <vt:variant>
        <vt:lpstr>Использованные шрифты</vt:lpstr>
      </vt:variant>
      <vt:variant>
        <vt:i4>12</vt:i4>
      </vt:variant>
      <vt:variant>
        <vt:lpstr>Тема</vt:lpstr>
      </vt:variant>
      <vt:variant>
        <vt:i4>1</vt:i4>
      </vt:variant>
      <vt:variant>
        <vt:lpstr>Внедренные серверы OLE</vt:lpstr>
      </vt:variant>
      <vt:variant>
        <vt:i4>1</vt:i4>
      </vt:variant>
      <vt:variant>
        <vt:lpstr>Заголовки слайдов</vt:lpstr>
      </vt:variant>
      <vt:variant>
        <vt:i4>37</vt:i4>
      </vt:variant>
    </vt:vector>
  </HeadingPairs>
  <TitlesOfParts>
    <vt:vector size="51" baseType="lpstr">
      <vt:lpstr>Arial</vt:lpstr>
      <vt:lpstr>Calibri</vt:lpstr>
      <vt:lpstr>Calibri Light</vt:lpstr>
      <vt:lpstr>Century Gothic</vt:lpstr>
      <vt:lpstr>Helvetica</vt:lpstr>
      <vt:lpstr>inherit</vt:lpstr>
      <vt:lpstr>Open Sans</vt:lpstr>
      <vt:lpstr>Times</vt:lpstr>
      <vt:lpstr>Times New Roman</vt:lpstr>
      <vt:lpstr>Verdana</vt:lpstr>
      <vt:lpstr>Wingdings</vt:lpstr>
      <vt:lpstr>Wingdings 3</vt:lpstr>
      <vt:lpstr>Ион</vt:lpstr>
      <vt:lpstr>Prism 8</vt:lpstr>
      <vt:lpstr>1 T MRI and biophotonics methods: synergy of approaches in biomedical research</vt:lpstr>
      <vt:lpstr>Презентация PowerPoint</vt:lpstr>
      <vt:lpstr>1 T M3 MRI</vt:lpstr>
      <vt:lpstr>#1  effect of tissue optical clearing: diamagnetic Optical clearing agents &amp; fluorescent imaging of red fluorescent protein expression in-vivo study</vt:lpstr>
      <vt:lpstr>visualization of fluorescent tumor- bearing mice</vt:lpstr>
      <vt:lpstr>Fluorescence setup and results</vt:lpstr>
      <vt:lpstr>T2-weighted FSE in axial MRI slices </vt:lpstr>
      <vt:lpstr>Conclusions</vt:lpstr>
      <vt:lpstr>#2  effect of tissue optical clearing: paramagnetic MRI contrast agent &amp; fluorescent imaging of red fluorescent protein expression in-vivo study</vt:lpstr>
      <vt:lpstr>Fluorescence in vivo  after OC using 1M and 0,7M Gadobutrol (GB)</vt:lpstr>
      <vt:lpstr>3D-GREMR-imaging before and after gadobutrol application</vt:lpstr>
      <vt:lpstr>conslusions</vt:lpstr>
      <vt:lpstr>#3  effect of tissue optical clearing: paramagnetic MRI contrast agent &amp; fluorescent imaging of dcas9 –FP expression  in-vivo study</vt:lpstr>
      <vt:lpstr>Презентация PowerPoint</vt:lpstr>
      <vt:lpstr>Evaluation of fluorescent signal development kinetics in cells (Tet-On induced expression  of St, Nm,  Sp dCas9 orthologs)</vt:lpstr>
      <vt:lpstr>Индукция экспрессии ортологов St dCas9 EGFP-Nm/ dCas9-mCherry в опухолевых ксенографтах на мышах линии nude</vt:lpstr>
      <vt:lpstr>Презентация PowerPoint</vt:lpstr>
      <vt:lpstr>Презентация PowerPoint</vt:lpstr>
      <vt:lpstr>Conclusions</vt:lpstr>
      <vt:lpstr>#4 Enhanced fluorescence imaging of implants based on polyester copolymers in combination with MRI. </vt:lpstr>
      <vt:lpstr>Background</vt:lpstr>
      <vt:lpstr>Polyester copolymers  (PC) samples</vt:lpstr>
      <vt:lpstr>Презентация PowerPoint</vt:lpstr>
      <vt:lpstr>Презентация PowerPoint</vt:lpstr>
      <vt:lpstr>MRI monitoring the resorption of  Gd+- labelled polyester copolymers in BALB/c/ mice during the period of 0-50 day post implantation</vt:lpstr>
      <vt:lpstr>Презентация PowerPoint</vt:lpstr>
      <vt:lpstr>Презентация PowerPoint</vt:lpstr>
      <vt:lpstr>Презентация PowerPoint</vt:lpstr>
      <vt:lpstr>Презентация PowerPoint</vt:lpstr>
      <vt:lpstr>conclusion</vt:lpstr>
      <vt:lpstr>Презентация PowerPoint</vt:lpstr>
      <vt:lpstr>Demyelination assessment</vt:lpstr>
      <vt:lpstr>Презентация PowerPoint</vt:lpstr>
      <vt:lpstr>demyelination in corpus callosum</vt:lpstr>
      <vt:lpstr>Histology: H&amp;E +luxol blue staining</vt:lpstr>
      <vt:lpstr>conslusions</vt:lpstr>
      <vt:lpstr>LAB OF MOLECULAR IMAGING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subject/>
  <dc:creator>Виктория</dc:creator>
  <cp:keywords/>
  <dc:description/>
  <cp:lastModifiedBy>Victoria Zherdeva</cp:lastModifiedBy>
  <cp:revision>1006</cp:revision>
  <cp:lastPrinted>2001-01-12T00:06:51Z</cp:lastPrinted>
  <dcterms:created xsi:type="dcterms:W3CDTF">2017-04-17T12:05:54Z</dcterms:created>
  <dcterms:modified xsi:type="dcterms:W3CDTF">2026-09-21T18:43:42Z</dcterms:modified>
  <cp:category/>
</cp:coreProperties>
</file>