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30275213" cy="2138521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5" d="100"/>
          <a:sy n="25" d="100"/>
        </p:scale>
        <p:origin x="-1406" y="-120"/>
      </p:cViewPr>
      <p:guideLst>
        <p:guide orient="horz" pos="6735"/>
        <p:guide pos="95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CBFF0C-62F9-4215-89C2-796AC4E203FB}" type="datetimeFigureOut">
              <a:rPr lang="ru-RU" smtClean="0"/>
              <a:pPr/>
              <a:t>22.09.2024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03300" y="685800"/>
            <a:ext cx="4851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44D96-711C-4ABB-817E-0D40FCA5D62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C44D96-711C-4ABB-817E-0D40FCA5D62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18" Type="http://schemas.openxmlformats.org/officeDocument/2006/relationships/image" Target="../media/image15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17" Type="http://schemas.openxmlformats.org/officeDocument/2006/relationships/image" Target="../media/image14.pn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3.png"/><Relationship Id="rId20" Type="http://schemas.openxmlformats.org/officeDocument/2006/relationships/image" Target="../media/image17.png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8.png"/><Relationship Id="rId5" Type="http://schemas.openxmlformats.org/officeDocument/2006/relationships/oleObject" Target="../embeddings/oleObject2.bin"/><Relationship Id="rId15" Type="http://schemas.openxmlformats.org/officeDocument/2006/relationships/image" Target="../media/image12.png"/><Relationship Id="rId10" Type="http://schemas.openxmlformats.org/officeDocument/2006/relationships/image" Target="../media/image7.png"/><Relationship Id="rId19" Type="http://schemas.openxmlformats.org/officeDocument/2006/relationships/image" Target="../media/image16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2336109" y="323454"/>
            <a:ext cx="27939104" cy="205087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8270"/>
              </a:lnSpc>
            </a:pPr>
            <a:r>
              <a:rPr lang="en-US" sz="5400" dirty="0" smtClean="0"/>
              <a:t>                                         </a:t>
            </a:r>
            <a:r>
              <a:rPr lang="en-US" sz="5400" dirty="0" smtClean="0">
                <a:solidFill>
                  <a:srgbClr val="002060"/>
                </a:solidFill>
              </a:rPr>
              <a:t>Entanglement </a:t>
            </a:r>
            <a:r>
              <a:rPr lang="en-US" sz="5400" dirty="0" smtClean="0">
                <a:solidFill>
                  <a:srgbClr val="002060"/>
                </a:solidFill>
              </a:rPr>
              <a:t>in two-</a:t>
            </a:r>
            <a:r>
              <a:rPr lang="en-US" sz="5400" dirty="0" err="1" smtClean="0">
                <a:solidFill>
                  <a:srgbClr val="002060"/>
                </a:solidFill>
              </a:rPr>
              <a:t>qubit</a:t>
            </a:r>
            <a:r>
              <a:rPr lang="en-US" sz="5400" dirty="0" smtClean="0">
                <a:solidFill>
                  <a:srgbClr val="002060"/>
                </a:solidFill>
              </a:rPr>
              <a:t> model with Raman </a:t>
            </a:r>
            <a:r>
              <a:rPr lang="en-US" sz="5400" dirty="0" smtClean="0">
                <a:solidFill>
                  <a:srgbClr val="002060"/>
                </a:solidFill>
              </a:rPr>
              <a:t>transitions</a:t>
            </a:r>
          </a:p>
          <a:p>
            <a:pPr indent="0" algn="ctr">
              <a:lnSpc>
                <a:spcPts val="8270"/>
              </a:lnSpc>
            </a:pPr>
            <a:r>
              <a:rPr lang="en-US" sz="4000" b="1" dirty="0" smtClean="0">
                <a:solidFill>
                  <a:srgbClr val="002060"/>
                </a:solidFill>
              </a:rPr>
              <a:t>                                      </a:t>
            </a:r>
            <a:r>
              <a:rPr lang="en-US" sz="4000" b="1" dirty="0" err="1" smtClean="0">
                <a:solidFill>
                  <a:srgbClr val="002060"/>
                </a:solidFill>
              </a:rPr>
              <a:t>l'ya</a:t>
            </a:r>
            <a:r>
              <a:rPr lang="en-US" sz="4000" b="1" dirty="0" smtClean="0">
                <a:solidFill>
                  <a:srgbClr val="002060"/>
                </a:solidFill>
              </a:rPr>
              <a:t>  </a:t>
            </a:r>
            <a:r>
              <a:rPr lang="en-US" sz="4000" b="1" dirty="0" err="1" smtClean="0">
                <a:solidFill>
                  <a:srgbClr val="002060"/>
                </a:solidFill>
              </a:rPr>
              <a:t>Vasiliev</a:t>
            </a:r>
            <a:r>
              <a:rPr lang="en-US" sz="4000" b="1" dirty="0" smtClean="0">
                <a:solidFill>
                  <a:srgbClr val="002060"/>
                </a:solidFill>
              </a:rPr>
              <a:t> , </a:t>
            </a:r>
            <a:r>
              <a:rPr lang="en-US" sz="4000" b="1" dirty="0" smtClean="0">
                <a:solidFill>
                  <a:srgbClr val="002060"/>
                </a:solidFill>
              </a:rPr>
              <a:t>Ali </a:t>
            </a:r>
            <a:r>
              <a:rPr lang="en-US" sz="4000" b="1" dirty="0" smtClean="0">
                <a:solidFill>
                  <a:srgbClr val="002060"/>
                </a:solidFill>
              </a:rPr>
              <a:t>Othman, </a:t>
            </a:r>
            <a:r>
              <a:rPr lang="en-US" sz="4000" b="1" dirty="0" err="1" smtClean="0">
                <a:solidFill>
                  <a:srgbClr val="002060"/>
                </a:solidFill>
              </a:rPr>
              <a:t>Rodion</a:t>
            </a:r>
            <a:r>
              <a:rPr lang="en-US" sz="4000" b="1" dirty="0" smtClean="0">
                <a:solidFill>
                  <a:srgbClr val="002060"/>
                </a:solidFill>
              </a:rPr>
              <a:t> K. </a:t>
            </a:r>
            <a:r>
              <a:rPr lang="en-US" sz="4000" b="1" dirty="0" err="1" smtClean="0">
                <a:solidFill>
                  <a:srgbClr val="002060"/>
                </a:solidFill>
              </a:rPr>
              <a:t>Zakharov</a:t>
            </a:r>
            <a:r>
              <a:rPr lang="en-US" sz="4000" b="1" dirty="0" smtClean="0">
                <a:solidFill>
                  <a:srgbClr val="002060"/>
                </a:solidFill>
              </a:rPr>
              <a:t>, Eugene K. </a:t>
            </a:r>
            <a:r>
              <a:rPr lang="en-US" sz="4000" b="1" dirty="0" err="1" smtClean="0">
                <a:solidFill>
                  <a:srgbClr val="002060"/>
                </a:solidFill>
              </a:rPr>
              <a:t>Bashkirov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endParaRPr lang="en-US" sz="4000" b="1" dirty="0" smtClean="0">
              <a:solidFill>
                <a:srgbClr val="002060"/>
              </a:solidFill>
            </a:endParaRPr>
          </a:p>
          <a:p>
            <a:pPr indent="0" algn="ctr">
              <a:lnSpc>
                <a:spcPts val="8270"/>
              </a:lnSpc>
            </a:pPr>
            <a:r>
              <a:rPr lang="en-US" sz="3500" b="1" dirty="0" smtClean="0">
                <a:latin typeface="Arial"/>
              </a:rPr>
              <a:t>Samara </a:t>
            </a:r>
            <a:r>
              <a:rPr lang="en-US" sz="3500" b="1" dirty="0" smtClean="0">
                <a:latin typeface="Arial"/>
              </a:rPr>
              <a:t>National Research University</a:t>
            </a:r>
            <a:endParaRPr lang="en-US" sz="3500" b="1" dirty="0">
              <a:latin typeface="Arial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904358" y="2627710"/>
            <a:ext cx="3474720" cy="59740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6030"/>
              </a:lnSpc>
            </a:pP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latin typeface="Tahoma"/>
              </a:rPr>
              <a:t>Model and </a:t>
            </a:r>
            <a:r>
              <a:rPr lang="en-US" sz="3600" b="1" dirty="0" err="1" smtClean="0">
                <a:solidFill>
                  <a:schemeClr val="accent6">
                    <a:lumMod val="50000"/>
                  </a:schemeClr>
                </a:solidFill>
                <a:latin typeface="Tahoma"/>
              </a:rPr>
              <a:t>nega</a:t>
            </a:r>
            <a:endParaRPr lang="en-US" sz="3600" b="1" dirty="0">
              <a:solidFill>
                <a:schemeClr val="accent6">
                  <a:lumMod val="50000"/>
                </a:schemeClr>
              </a:solidFill>
              <a:latin typeface="Tahoma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952030" y="6300118"/>
            <a:ext cx="15787888" cy="576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6030"/>
              </a:lnSpc>
            </a:pPr>
            <a:r>
              <a:rPr lang="en-US" sz="3200" b="1" dirty="0" smtClean="0">
                <a:solidFill>
                  <a:srgbClr val="0070C0"/>
                </a:solidFill>
                <a:latin typeface="Tahoma"/>
              </a:rPr>
              <a:t>Initial </a:t>
            </a:r>
            <a:r>
              <a:rPr lang="en-US" sz="3200" b="1" dirty="0" smtClean="0">
                <a:solidFill>
                  <a:srgbClr val="0070C0"/>
                </a:solidFill>
                <a:latin typeface="Tahoma"/>
              </a:rPr>
              <a:t>atomic </a:t>
            </a:r>
            <a:r>
              <a:rPr lang="en-US" sz="3200" b="1" dirty="0" smtClean="0">
                <a:solidFill>
                  <a:srgbClr val="0070C0"/>
                </a:solidFill>
                <a:latin typeface="Tahoma"/>
              </a:rPr>
              <a:t>states</a:t>
            </a:r>
            <a:endParaRPr lang="en-US" sz="3200" b="1" dirty="0">
              <a:solidFill>
                <a:srgbClr val="0070C0"/>
              </a:solidFill>
              <a:latin typeface="Tahoma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8810014" y="3131766"/>
            <a:ext cx="8827008" cy="71323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6030"/>
              </a:lnSpc>
            </a:pPr>
            <a:r>
              <a:rPr lang="en-US" sz="4400" b="1" dirty="0" smtClean="0">
                <a:solidFill>
                  <a:srgbClr val="0096D8"/>
                </a:solidFill>
                <a:latin typeface="Tahoma"/>
              </a:rPr>
              <a:t>             </a:t>
            </a:r>
            <a:r>
              <a:rPr lang="en-US" sz="4400" b="1" dirty="0" smtClean="0">
                <a:solidFill>
                  <a:schemeClr val="accent6">
                    <a:lumMod val="50000"/>
                  </a:schemeClr>
                </a:solidFill>
                <a:latin typeface="Tahoma"/>
              </a:rPr>
              <a:t> </a:t>
            </a:r>
            <a:r>
              <a:rPr lang="en-US" sz="4000" b="1" dirty="0" smtClean="0">
                <a:solidFill>
                  <a:schemeClr val="accent6">
                    <a:lumMod val="50000"/>
                  </a:schemeClr>
                </a:solidFill>
                <a:latin typeface="Tahoma"/>
              </a:rPr>
              <a:t>Simulations</a:t>
            </a:r>
            <a:endParaRPr lang="en-US" sz="4000" b="1" dirty="0">
              <a:solidFill>
                <a:schemeClr val="accent6">
                  <a:lumMod val="50000"/>
                </a:schemeClr>
              </a:solidFill>
              <a:latin typeface="Tahoma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7391888" y="8223504"/>
            <a:ext cx="12460224" cy="1274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2400" dirty="0" smtClean="0"/>
              <a:t> </a:t>
            </a:r>
            <a:endParaRPr lang="en-US" sz="2200" dirty="0">
              <a:solidFill>
                <a:srgbClr val="231F20"/>
              </a:solidFill>
              <a:latin typeface="Arial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20466198" y="16669270"/>
            <a:ext cx="3505200" cy="62788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6030"/>
              </a:lnSpc>
            </a:pPr>
            <a:r>
              <a:rPr lang="en-US" sz="4000" b="1" dirty="0">
                <a:solidFill>
                  <a:schemeClr val="accent6">
                    <a:lumMod val="50000"/>
                  </a:schemeClr>
                </a:solidFill>
                <a:latin typeface="Tahoma"/>
              </a:rPr>
              <a:t>Conclusion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13841462" y="20550061"/>
            <a:ext cx="12011110" cy="83515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536700" indent="0">
              <a:lnSpc>
                <a:spcPts val="3260"/>
              </a:lnSpc>
            </a:pPr>
            <a:endParaRPr lang="en-US" sz="2700" dirty="0">
              <a:solidFill>
                <a:srgbClr val="2F3192"/>
              </a:solidFill>
              <a:latin typeface="Tahoma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" name="Прямоугольник 70"/>
          <p:cNvSpPr/>
          <p:nvPr/>
        </p:nvSpPr>
        <p:spPr>
          <a:xfrm>
            <a:off x="736006" y="4931966"/>
            <a:ext cx="15787888" cy="576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6030"/>
              </a:lnSpc>
            </a:pPr>
            <a:r>
              <a:rPr lang="en-US" sz="3200" b="1" dirty="0" smtClean="0">
                <a:solidFill>
                  <a:srgbClr val="0070C0"/>
                </a:solidFill>
                <a:latin typeface="Tahoma"/>
              </a:rPr>
              <a:t>Hamiltonian </a:t>
            </a:r>
            <a:endParaRPr lang="en-US" sz="3200" b="1" dirty="0">
              <a:solidFill>
                <a:srgbClr val="0070C0"/>
              </a:solidFill>
              <a:latin typeface="Tahoma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0" name="Прямоугольник 79"/>
          <p:cNvSpPr/>
          <p:nvPr/>
        </p:nvSpPr>
        <p:spPr>
          <a:xfrm>
            <a:off x="952030" y="7740278"/>
            <a:ext cx="15787888" cy="576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6030"/>
              </a:lnSpc>
            </a:pPr>
            <a:r>
              <a:rPr lang="en-US" sz="3200" b="1" dirty="0" smtClean="0">
                <a:solidFill>
                  <a:srgbClr val="0070C0"/>
                </a:solidFill>
                <a:latin typeface="Tahoma"/>
              </a:rPr>
              <a:t>Initial thermal cavity field state</a:t>
            </a:r>
            <a:endParaRPr lang="en-US" sz="3200" b="1" dirty="0">
              <a:solidFill>
                <a:srgbClr val="0070C0"/>
              </a:solidFill>
              <a:latin typeface="Tahoma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1240062" y="8316342"/>
          <a:ext cx="3875088" cy="996950"/>
        </p:xfrm>
        <a:graphic>
          <a:graphicData uri="http://schemas.openxmlformats.org/presentationml/2006/ole">
            <p:oleObj spid="_x0000_s1033" name="Equation" r:id="rId4" imgW="1333440" imgH="342720" progId="Equation.DSMT4">
              <p:embed/>
            </p:oleObj>
          </a:graphicData>
        </a:graphic>
      </p:graphicFrame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5488534" y="8100318"/>
          <a:ext cx="2736999" cy="1390637"/>
        </p:xfrm>
        <a:graphic>
          <a:graphicData uri="http://schemas.openxmlformats.org/presentationml/2006/ole">
            <p:oleObj spid="_x0000_s1035" name="Equation" r:id="rId5" imgW="977476" imgH="495085" progId="Equation.DSMT4">
              <p:embed/>
            </p:oleObj>
          </a:graphicData>
        </a:graphic>
      </p:graphicFrame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37" name="Object 13"/>
          <p:cNvGraphicFramePr>
            <a:graphicFrameLocks noChangeAspect="1"/>
          </p:cNvGraphicFramePr>
          <p:nvPr/>
        </p:nvGraphicFramePr>
        <p:xfrm>
          <a:off x="8368854" y="8460358"/>
          <a:ext cx="5038725" cy="711200"/>
        </p:xfrm>
        <a:graphic>
          <a:graphicData uri="http://schemas.openxmlformats.org/presentationml/2006/ole">
            <p:oleObj spid="_x0000_s1037" name="Equation" r:id="rId6" imgW="1612800" imgH="304560" progId="Equation.DSMT4">
              <p:embed/>
            </p:oleObj>
          </a:graphicData>
        </a:graphic>
      </p:graphicFrame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545318" y="20053646"/>
            <a:ext cx="2753890" cy="853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5" name="Прямоугольник 94"/>
          <p:cNvSpPr/>
          <p:nvPr/>
        </p:nvSpPr>
        <p:spPr>
          <a:xfrm>
            <a:off x="2032150" y="19765614"/>
            <a:ext cx="15787888" cy="576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6030"/>
              </a:lnSpc>
            </a:pPr>
            <a:r>
              <a:rPr lang="en-US" sz="3200" b="1" dirty="0" smtClean="0">
                <a:solidFill>
                  <a:srgbClr val="0070C0"/>
                </a:solidFill>
                <a:latin typeface="Tahoma"/>
              </a:rPr>
              <a:t>Negativity</a:t>
            </a:r>
            <a:endParaRPr lang="en-US" sz="3200" b="1" dirty="0">
              <a:solidFill>
                <a:srgbClr val="0070C0"/>
              </a:solidFill>
              <a:latin typeface="Tahoma"/>
            </a:endParaRPr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0"/>
            <a:ext cx="30275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7" name="Прямоугольник 66"/>
          <p:cNvSpPr/>
          <p:nvPr/>
        </p:nvSpPr>
        <p:spPr>
          <a:xfrm>
            <a:off x="663998" y="18541478"/>
            <a:ext cx="15787888" cy="576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6030"/>
              </a:lnSpc>
            </a:pPr>
            <a:endParaRPr lang="en-US" sz="3200" b="1" dirty="0">
              <a:solidFill>
                <a:srgbClr val="0070C0"/>
              </a:solidFill>
              <a:latin typeface="Tahoma"/>
            </a:endParaRPr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6" name="Прямоугольник 85"/>
          <p:cNvSpPr/>
          <p:nvPr/>
        </p:nvSpPr>
        <p:spPr>
          <a:xfrm>
            <a:off x="0" y="19837622"/>
            <a:ext cx="15787888" cy="576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6030"/>
              </a:lnSpc>
            </a:pPr>
            <a:endParaRPr lang="en-US" sz="3200" b="1" dirty="0">
              <a:solidFill>
                <a:srgbClr val="0070C0"/>
              </a:solidFill>
              <a:latin typeface="Tahoma"/>
            </a:endParaRPr>
          </a:p>
        </p:txBody>
      </p:sp>
      <p:pic>
        <p:nvPicPr>
          <p:cNvPr id="66" name="Picture 3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47974" y="0"/>
            <a:ext cx="10388599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7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048374" y="5580038"/>
            <a:ext cx="7935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8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68254" y="7020198"/>
            <a:ext cx="11735433" cy="620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63" name="Picture 39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472310" y="10260558"/>
            <a:ext cx="4245472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" name="Прямоугольник 69"/>
          <p:cNvSpPr/>
          <p:nvPr/>
        </p:nvSpPr>
        <p:spPr>
          <a:xfrm>
            <a:off x="880022" y="9468470"/>
            <a:ext cx="15787888" cy="576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6030"/>
              </a:lnSpc>
            </a:pPr>
            <a:r>
              <a:rPr lang="en-US" sz="3200" b="1" dirty="0" smtClean="0">
                <a:solidFill>
                  <a:srgbClr val="0070C0"/>
                </a:solidFill>
                <a:latin typeface="Tahoma"/>
              </a:rPr>
              <a:t>  or Initial coherent field </a:t>
            </a:r>
            <a:r>
              <a:rPr lang="en-US" sz="3200" b="1" dirty="0" smtClean="0">
                <a:solidFill>
                  <a:srgbClr val="0070C0"/>
                </a:solidFill>
                <a:latin typeface="Tahoma"/>
              </a:rPr>
              <a:t>state</a:t>
            </a:r>
            <a:endParaRPr lang="en-US" sz="3200" b="1" dirty="0">
              <a:solidFill>
                <a:srgbClr val="0070C0"/>
              </a:solidFill>
              <a:latin typeface="Tahoma"/>
            </a:endParaRPr>
          </a:p>
        </p:txBody>
      </p:sp>
      <p:pic>
        <p:nvPicPr>
          <p:cNvPr id="1064" name="Picture 40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424638" y="19693606"/>
            <a:ext cx="3312369" cy="1234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4921582" y="3851846"/>
            <a:ext cx="14113568" cy="4790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66" name="Picture 4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5901988" y="8748390"/>
            <a:ext cx="1437322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67" name="Picture 43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4849574" y="10188550"/>
            <a:ext cx="14868525" cy="501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68" name="Picture 44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5065598" y="15373126"/>
            <a:ext cx="1452562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69" name="Picture 45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5635288" y="18037422"/>
            <a:ext cx="14639925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70" name="Picture 46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384078" y="12708830"/>
            <a:ext cx="10058104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" name="Прямоугольник 78"/>
          <p:cNvSpPr/>
          <p:nvPr/>
        </p:nvSpPr>
        <p:spPr>
          <a:xfrm>
            <a:off x="952030" y="11772726"/>
            <a:ext cx="15787888" cy="576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6030"/>
              </a:lnSpc>
            </a:pPr>
            <a:r>
              <a:rPr lang="en-US" sz="3200" b="1" dirty="0" smtClean="0">
                <a:solidFill>
                  <a:srgbClr val="0070C0"/>
                </a:solidFill>
                <a:latin typeface="Tahoma"/>
              </a:rPr>
              <a:t>  Reduced two-atom matrix</a:t>
            </a:r>
            <a:endParaRPr lang="en-US" sz="3200" b="1" dirty="0">
              <a:solidFill>
                <a:srgbClr val="0070C0"/>
              </a:solidFill>
              <a:latin typeface="Tahoma"/>
            </a:endParaRPr>
          </a:p>
        </p:txBody>
      </p:sp>
      <p:pic>
        <p:nvPicPr>
          <p:cNvPr id="1071" name="Picture 47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2392190" y="16165214"/>
            <a:ext cx="9645577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" name="Прямоугольник 83"/>
          <p:cNvSpPr/>
          <p:nvPr/>
        </p:nvSpPr>
        <p:spPr>
          <a:xfrm>
            <a:off x="1096046" y="17677382"/>
            <a:ext cx="15787888" cy="576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6030"/>
              </a:lnSpc>
            </a:pPr>
            <a:r>
              <a:rPr lang="en-US" sz="3200" b="1" dirty="0" smtClean="0">
                <a:solidFill>
                  <a:srgbClr val="0070C0"/>
                </a:solidFill>
                <a:latin typeface="Tahoma"/>
              </a:rPr>
              <a:t>or</a:t>
            </a:r>
            <a:endParaRPr lang="en-US" sz="3200" b="1" dirty="0">
              <a:solidFill>
                <a:srgbClr val="0070C0"/>
              </a:solidFill>
              <a:latin typeface="Tahoma"/>
            </a:endParaRPr>
          </a:p>
        </p:txBody>
      </p:sp>
      <p:pic>
        <p:nvPicPr>
          <p:cNvPr id="1072" name="Picture 48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2752230" y="18274020"/>
            <a:ext cx="9505056" cy="1357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258</TotalTime>
  <Words>57</Words>
  <Application>Microsoft Office PowerPoint</Application>
  <PresentationFormat>Произвольный</PresentationFormat>
  <Paragraphs>15</Paragraphs>
  <Slides>1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Office Theme</vt:lpstr>
      <vt:lpstr>Equation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pc1</dc:creator>
  <cp:lastModifiedBy>pc1</cp:lastModifiedBy>
  <cp:revision>39</cp:revision>
  <dcterms:modified xsi:type="dcterms:W3CDTF">2024-09-22T18:48:14Z</dcterms:modified>
</cp:coreProperties>
</file>