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1118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236EA-305F-4F36-9F4A-DF78FC9970CE}" type="datetimeFigureOut">
              <a:rPr lang="ru-RU" smtClean="0"/>
              <a:pPr/>
              <a:t>24.08.2023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47E5C-AC9E-4D6D-8D4B-B434503566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74550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236EA-305F-4F36-9F4A-DF78FC9970CE}" type="datetimeFigureOut">
              <a:rPr lang="ru-RU" smtClean="0"/>
              <a:pPr/>
              <a:t>24.08.2023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47E5C-AC9E-4D6D-8D4B-B434503566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44231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236EA-305F-4F36-9F4A-DF78FC9970CE}" type="datetimeFigureOut">
              <a:rPr lang="ru-RU" smtClean="0"/>
              <a:pPr/>
              <a:t>24.08.2023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47E5C-AC9E-4D6D-8D4B-B434503566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42346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236EA-305F-4F36-9F4A-DF78FC9970CE}" type="datetimeFigureOut">
              <a:rPr lang="ru-RU" smtClean="0"/>
              <a:pPr/>
              <a:t>24.08.2023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47E5C-AC9E-4D6D-8D4B-B434503566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5391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236EA-305F-4F36-9F4A-DF78FC9970CE}" type="datetimeFigureOut">
              <a:rPr lang="ru-RU" smtClean="0"/>
              <a:pPr/>
              <a:t>24.08.2023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47E5C-AC9E-4D6D-8D4B-B434503566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4201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236EA-305F-4F36-9F4A-DF78FC9970CE}" type="datetimeFigureOut">
              <a:rPr lang="ru-RU" smtClean="0"/>
              <a:pPr/>
              <a:t>24.08.2023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47E5C-AC9E-4D6D-8D4B-B434503566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0552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236EA-305F-4F36-9F4A-DF78FC9970CE}" type="datetimeFigureOut">
              <a:rPr lang="ru-RU" smtClean="0"/>
              <a:pPr/>
              <a:t>24.08.2023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47E5C-AC9E-4D6D-8D4B-B434503566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965639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236EA-305F-4F36-9F4A-DF78FC9970CE}" type="datetimeFigureOut">
              <a:rPr lang="ru-RU" smtClean="0"/>
              <a:pPr/>
              <a:t>24.08.2023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47E5C-AC9E-4D6D-8D4B-B434503566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441041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236EA-305F-4F36-9F4A-DF78FC9970CE}" type="datetimeFigureOut">
              <a:rPr lang="ru-RU" smtClean="0"/>
              <a:pPr/>
              <a:t>24.08.2023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47E5C-AC9E-4D6D-8D4B-B434503566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29670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236EA-305F-4F36-9F4A-DF78FC9970CE}" type="datetimeFigureOut">
              <a:rPr lang="ru-RU" smtClean="0"/>
              <a:pPr/>
              <a:t>24.08.2023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47E5C-AC9E-4D6D-8D4B-B434503566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81046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236EA-305F-4F36-9F4A-DF78FC9970CE}" type="datetimeFigureOut">
              <a:rPr lang="ru-RU" smtClean="0"/>
              <a:pPr/>
              <a:t>24.08.2023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47E5C-AC9E-4D6D-8D4B-B434503566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25761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236EA-305F-4F36-9F4A-DF78FC9970CE}" type="datetimeFigureOut">
              <a:rPr lang="ru-RU" smtClean="0"/>
              <a:pPr/>
              <a:t>24.08.2023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347E5C-AC9E-4D6D-8D4B-B434503566B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76575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0"/>
            <a:ext cx="8286808" cy="1071570"/>
          </a:xfrm>
        </p:spPr>
        <p:txBody>
          <a:bodyPr>
            <a:normAutofit fontScale="90000"/>
          </a:bodyPr>
          <a:lstStyle/>
          <a:p>
            <a:pPr>
              <a:spcAft>
                <a:spcPts val="0"/>
              </a:spcAft>
            </a:pPr>
            <a:r>
              <a:rPr lang="ru-RU" sz="1800" b="1" dirty="0" smtClean="0">
                <a:effectLst/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НЕОБРАТИМОСТЬ ВРЕМЕНИ В УРАВНЕНИЯХ НЬЮТОНА И ШРЕДИНГЕРА</a:t>
            </a:r>
            <a:r>
              <a:rPr lang="ru-RU" sz="1800" dirty="0" smtClean="0">
                <a:effectLst/>
                <a:latin typeface="Times New Roman"/>
                <a:ea typeface="Times New Roman"/>
              </a:rPr>
              <a:t/>
            </a:r>
            <a:br>
              <a:rPr lang="ru-RU" sz="1800" dirty="0" smtClean="0">
                <a:effectLst/>
                <a:latin typeface="Times New Roman"/>
                <a:ea typeface="Times New Roman"/>
              </a:rPr>
            </a:br>
            <a:r>
              <a:rPr lang="ru-RU" sz="1800" dirty="0" smtClean="0">
                <a:effectLst/>
                <a:latin typeface="Times New Roman"/>
                <a:ea typeface="Times New Roman"/>
              </a:rPr>
              <a:t>	</a:t>
            </a:r>
            <a:r>
              <a:rPr lang="ru-RU" sz="1600" dirty="0" smtClean="0">
                <a:effectLst/>
                <a:latin typeface="Times New Roman"/>
                <a:ea typeface="Times New Roman"/>
              </a:rPr>
              <a:t>		</a:t>
            </a:r>
            <a:br>
              <a:rPr lang="ru-RU" sz="1600" dirty="0" smtClean="0">
                <a:effectLst/>
                <a:latin typeface="Times New Roman"/>
                <a:ea typeface="Times New Roman"/>
              </a:rPr>
            </a:br>
            <a:endParaRPr lang="ru-RU" sz="1600" dirty="0">
              <a:effectLst/>
              <a:latin typeface="Times New Roman"/>
              <a:ea typeface="Times New Roman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5000628" y="1405286"/>
            <a:ext cx="3511260" cy="2955395"/>
            <a:chOff x="274706" y="0"/>
            <a:chExt cx="2545329" cy="2260245"/>
          </a:xfrm>
        </p:grpSpPr>
        <p:grpSp>
          <p:nvGrpSpPr>
            <p:cNvPr id="6" name="Группа 5"/>
            <p:cNvGrpSpPr/>
            <p:nvPr/>
          </p:nvGrpSpPr>
          <p:grpSpPr>
            <a:xfrm>
              <a:off x="274706" y="0"/>
              <a:ext cx="2545329" cy="2260245"/>
              <a:chOff x="274749" y="0"/>
              <a:chExt cx="2545724" cy="2260320"/>
            </a:xfrm>
          </p:grpSpPr>
          <p:grpSp>
            <p:nvGrpSpPr>
              <p:cNvPr id="8" name="Группа 7"/>
              <p:cNvGrpSpPr/>
              <p:nvPr/>
            </p:nvGrpSpPr>
            <p:grpSpPr>
              <a:xfrm>
                <a:off x="274749" y="42930"/>
                <a:ext cx="2498349" cy="2129772"/>
                <a:chOff x="0" y="0"/>
                <a:chExt cx="2498349" cy="2129772"/>
              </a:xfrm>
            </p:grpSpPr>
            <p:grpSp>
              <p:nvGrpSpPr>
                <p:cNvPr id="13" name="Группа 12"/>
                <p:cNvGrpSpPr/>
                <p:nvPr/>
              </p:nvGrpSpPr>
              <p:grpSpPr>
                <a:xfrm>
                  <a:off x="0" y="0"/>
                  <a:ext cx="2498349" cy="2129772"/>
                  <a:chOff x="0" y="0"/>
                  <a:chExt cx="2498349" cy="2129772"/>
                </a:xfrm>
              </p:grpSpPr>
              <p:grpSp>
                <p:nvGrpSpPr>
                  <p:cNvPr id="18" name="Группа 17"/>
                  <p:cNvGrpSpPr/>
                  <p:nvPr/>
                </p:nvGrpSpPr>
                <p:grpSpPr>
                  <a:xfrm>
                    <a:off x="360608" y="176011"/>
                    <a:ext cx="2094380" cy="1588553"/>
                    <a:chOff x="0" y="0"/>
                    <a:chExt cx="2094380" cy="1588553"/>
                  </a:xfrm>
                </p:grpSpPr>
                <p:sp>
                  <p:nvSpPr>
                    <p:cNvPr id="22" name="Полилиния 21"/>
                    <p:cNvSpPr/>
                    <p:nvPr/>
                  </p:nvSpPr>
                  <p:spPr>
                    <a:xfrm>
                      <a:off x="0" y="0"/>
                      <a:ext cx="2094380" cy="1588553"/>
                    </a:xfrm>
                    <a:custGeom>
                      <a:avLst/>
                      <a:gdLst>
                        <a:gd name="connsiteX0" fmla="*/ 0 w 2094380"/>
                        <a:gd name="connsiteY0" fmla="*/ 1588553 h 1588553"/>
                        <a:gd name="connsiteX1" fmla="*/ 236113 w 2094380"/>
                        <a:gd name="connsiteY1" fmla="*/ 978953 h 1588553"/>
                        <a:gd name="connsiteX2" fmla="*/ 691167 w 2094380"/>
                        <a:gd name="connsiteY2" fmla="*/ 476677 h 1588553"/>
                        <a:gd name="connsiteX3" fmla="*/ 1772992 w 2094380"/>
                        <a:gd name="connsiteY3" fmla="*/ 189048 h 1588553"/>
                        <a:gd name="connsiteX4" fmla="*/ 2073499 w 2094380"/>
                        <a:gd name="connsiteY4" fmla="*/ 13037 h 1588553"/>
                        <a:gd name="connsiteX5" fmla="*/ 2069206 w 2094380"/>
                        <a:gd name="connsiteY5" fmla="*/ 13037 h 1588553"/>
                        <a:gd name="connsiteX6" fmla="*/ 2060620 w 2094380"/>
                        <a:gd name="connsiteY6" fmla="*/ 13037 h 1588553"/>
                        <a:gd name="connsiteX7" fmla="*/ 2060620 w 2094380"/>
                        <a:gd name="connsiteY7" fmla="*/ 13037 h 1588553"/>
                        <a:gd name="connsiteX8" fmla="*/ 2069206 w 2094380"/>
                        <a:gd name="connsiteY8" fmla="*/ 158 h 1588553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</a:cxnLst>
                      <a:rect l="l" t="t" r="r" b="b"/>
                      <a:pathLst>
                        <a:path w="2094380" h="1588553">
                          <a:moveTo>
                            <a:pt x="0" y="1588553"/>
                          </a:moveTo>
                          <a:cubicBezTo>
                            <a:pt x="60459" y="1376409"/>
                            <a:pt x="120918" y="1164266"/>
                            <a:pt x="236113" y="978953"/>
                          </a:cubicBezTo>
                          <a:cubicBezTo>
                            <a:pt x="351308" y="793640"/>
                            <a:pt x="435021" y="608328"/>
                            <a:pt x="691167" y="476677"/>
                          </a:cubicBezTo>
                          <a:cubicBezTo>
                            <a:pt x="947313" y="345026"/>
                            <a:pt x="1542603" y="266321"/>
                            <a:pt x="1772992" y="189048"/>
                          </a:cubicBezTo>
                          <a:cubicBezTo>
                            <a:pt x="2003381" y="111775"/>
                            <a:pt x="2024130" y="42372"/>
                            <a:pt x="2073499" y="13037"/>
                          </a:cubicBezTo>
                          <a:cubicBezTo>
                            <a:pt x="2122868" y="-16298"/>
                            <a:pt x="2069206" y="13037"/>
                            <a:pt x="2069206" y="13037"/>
                          </a:cubicBezTo>
                          <a:lnTo>
                            <a:pt x="2060620" y="13037"/>
                          </a:lnTo>
                          <a:lnTo>
                            <a:pt x="2060620" y="13037"/>
                          </a:lnTo>
                          <a:cubicBezTo>
                            <a:pt x="2062051" y="10890"/>
                            <a:pt x="2066344" y="3736"/>
                            <a:pt x="2069206" y="158"/>
                          </a:cubicBezTo>
                        </a:path>
                      </a:pathLst>
                    </a:custGeom>
                    <a:noFill/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ru-RU"/>
                    </a:p>
                  </p:txBody>
                </p:sp>
                <p:cxnSp>
                  <p:nvCxnSpPr>
                    <p:cNvPr id="23" name="Прямая со стрелкой 22"/>
                    <p:cNvCxnSpPr/>
                    <p:nvPr/>
                  </p:nvCxnSpPr>
                  <p:spPr>
                    <a:xfrm>
                      <a:off x="463640" y="751268"/>
                      <a:ext cx="485104" cy="0"/>
                    </a:xfrm>
                    <a:prstGeom prst="straightConnector1">
                      <a:avLst/>
                    </a:prstGeom>
                    <a:ln w="19050">
                      <a:tailEnd type="arrow"/>
                    </a:ln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" name="Прямая со стрелкой 23"/>
                    <p:cNvCxnSpPr/>
                    <p:nvPr/>
                  </p:nvCxnSpPr>
                  <p:spPr>
                    <a:xfrm flipV="1">
                      <a:off x="978795" y="429296"/>
                      <a:ext cx="3810" cy="338455"/>
                    </a:xfrm>
                    <a:prstGeom prst="straightConnector1">
                      <a:avLst/>
                    </a:prstGeom>
                    <a:ln w="19050">
                      <a:tailEnd type="arrow"/>
                    </a:ln>
                  </p:spPr>
                  <p:style>
                    <a:lnRef idx="1">
                      <a:schemeClr val="accent2"/>
                    </a:lnRef>
                    <a:fillRef idx="0">
                      <a:schemeClr val="accent2"/>
                    </a:fillRef>
                    <a:effectRef idx="0">
                      <a:schemeClr val="accent2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25" name="Овал 24"/>
                    <p:cNvSpPr/>
                    <p:nvPr/>
                  </p:nvSpPr>
                  <p:spPr>
                    <a:xfrm>
                      <a:off x="940158" y="339144"/>
                      <a:ext cx="81280" cy="68580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6" name="Овал 25"/>
                    <p:cNvSpPr/>
                    <p:nvPr/>
                  </p:nvSpPr>
                  <p:spPr>
                    <a:xfrm>
                      <a:off x="339144" y="716924"/>
                      <a:ext cx="81567" cy="68687"/>
                    </a:xfrm>
                    <a:prstGeom prst="ellips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7" name="Равнобедренный треугольник 26"/>
                    <p:cNvSpPr/>
                    <p:nvPr/>
                  </p:nvSpPr>
                  <p:spPr>
                    <a:xfrm rot="4096448">
                      <a:off x="830688" y="358462"/>
                      <a:ext cx="73431" cy="94031"/>
                    </a:xfrm>
                    <a:prstGeom prst="triangle">
                      <a:avLst/>
                    </a:prstGeom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19" name="Группа 18"/>
                  <p:cNvGrpSpPr/>
                  <p:nvPr/>
                </p:nvGrpSpPr>
                <p:grpSpPr>
                  <a:xfrm>
                    <a:off x="0" y="0"/>
                    <a:ext cx="2498349" cy="2129772"/>
                    <a:chOff x="0" y="0"/>
                    <a:chExt cx="2498349" cy="2129772"/>
                  </a:xfrm>
                </p:grpSpPr>
                <p:cxnSp>
                  <p:nvCxnSpPr>
                    <p:cNvPr id="20" name="Прямая соединительная линия 19"/>
                    <p:cNvCxnSpPr/>
                    <p:nvPr/>
                  </p:nvCxnSpPr>
                  <p:spPr>
                    <a:xfrm>
                      <a:off x="0" y="0"/>
                      <a:ext cx="21465" cy="2128878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" name="Прямая соединительная линия 20"/>
                    <p:cNvCxnSpPr/>
                    <p:nvPr/>
                  </p:nvCxnSpPr>
                  <p:spPr>
                    <a:xfrm>
                      <a:off x="64394" y="2129307"/>
                      <a:ext cx="2433955" cy="465"/>
                    </a:xfrm>
                    <a:prstGeom prst="line">
                      <a:avLst/>
                    </a:prstGeom>
                    <a:ln w="12700"/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sp>
              <p:nvSpPr>
                <p:cNvPr id="14" name="Поле 14"/>
                <p:cNvSpPr txBox="1"/>
                <p:nvPr/>
              </p:nvSpPr>
              <p:spPr>
                <a:xfrm>
                  <a:off x="420710" y="734096"/>
                  <a:ext cx="368300" cy="278765"/>
                </a:xfrm>
                <a:prstGeom prst="rect">
                  <a:avLst/>
                </a:prstGeom>
                <a:no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spcAft>
                      <a:spcPts val="0"/>
                    </a:spcAft>
                  </a:pPr>
                  <a:r>
                    <a:rPr lang="en-US" sz="1400" b="1" i="1" dirty="0" smtClean="0">
                      <a:effectLst/>
                      <a:latin typeface="Arial"/>
                      <a:ea typeface="Times New Roman"/>
                    </a:rPr>
                    <a:t>t</a:t>
                  </a:r>
                  <a:r>
                    <a:rPr lang="ru-RU" sz="1400" b="1" i="1" dirty="0" smtClean="0">
                      <a:effectLst/>
                      <a:latin typeface="Arial"/>
                      <a:ea typeface="Times New Roman"/>
                    </a:rPr>
                    <a:t>1</a:t>
                  </a:r>
                  <a:endParaRPr lang="ru-RU" sz="1200" dirty="0">
                    <a:effectLst/>
                    <a:latin typeface="Times New Roman"/>
                    <a:ea typeface="Times New Roman"/>
                  </a:endParaRPr>
                </a:p>
                <a:p>
                  <a:pPr>
                    <a:spcAft>
                      <a:spcPts val="0"/>
                    </a:spcAft>
                  </a:pPr>
                  <a:r>
                    <a:rPr lang="en-US" sz="1200" baseline="-25000" dirty="0">
                      <a:effectLst/>
                      <a:latin typeface="Times New Roman"/>
                      <a:ea typeface="Times New Roman"/>
                    </a:rPr>
                    <a:t> </a:t>
                  </a:r>
                  <a:endParaRPr lang="ru-RU" sz="1200" dirty="0">
                    <a:effectLst/>
                    <a:latin typeface="Times New Roman"/>
                    <a:ea typeface="Times New Roman"/>
                  </a:endParaRPr>
                </a:p>
              </p:txBody>
            </p:sp>
            <p:sp>
              <p:nvSpPr>
                <p:cNvPr id="15" name="Поле 15"/>
                <p:cNvSpPr txBox="1"/>
                <p:nvPr/>
              </p:nvSpPr>
              <p:spPr>
                <a:xfrm>
                  <a:off x="1159098" y="231820"/>
                  <a:ext cx="364490" cy="330200"/>
                </a:xfrm>
                <a:prstGeom prst="rect">
                  <a:avLst/>
                </a:prstGeom>
                <a:no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spcAft>
                      <a:spcPts val="0"/>
                    </a:spcAft>
                  </a:pPr>
                  <a:r>
                    <a:rPr lang="en-US" sz="1400" b="1" i="1" dirty="0" smtClean="0">
                      <a:effectLst/>
                      <a:latin typeface="Arial"/>
                      <a:ea typeface="Times New Roman"/>
                    </a:rPr>
                    <a:t>t</a:t>
                  </a:r>
                  <a:r>
                    <a:rPr lang="ru-RU" sz="1400" b="1" i="1" dirty="0" smtClean="0">
                      <a:effectLst/>
                      <a:latin typeface="Arial"/>
                      <a:ea typeface="Times New Roman"/>
                    </a:rPr>
                    <a:t>2</a:t>
                  </a:r>
                  <a:endParaRPr lang="ru-RU" sz="1200" dirty="0">
                    <a:effectLst/>
                    <a:latin typeface="Times New Roman"/>
                    <a:ea typeface="Times New Roman"/>
                  </a:endParaRPr>
                </a:p>
                <a:p>
                  <a:pPr>
                    <a:spcAft>
                      <a:spcPts val="0"/>
                    </a:spcAft>
                  </a:pPr>
                  <a:r>
                    <a:rPr lang="en-US" sz="1200" baseline="-25000" dirty="0">
                      <a:effectLst/>
                      <a:latin typeface="Times New Roman"/>
                      <a:ea typeface="Times New Roman"/>
                    </a:rPr>
                    <a:t> </a:t>
                  </a:r>
                  <a:endParaRPr lang="ru-RU" sz="1200" dirty="0">
                    <a:effectLst/>
                    <a:latin typeface="Times New Roman"/>
                    <a:ea typeface="Times New Roman"/>
                  </a:endParaRPr>
                </a:p>
              </p:txBody>
            </p:sp>
            <p:sp>
              <p:nvSpPr>
                <p:cNvPr id="16" name="Поле 16"/>
                <p:cNvSpPr txBox="1"/>
                <p:nvPr/>
              </p:nvSpPr>
              <p:spPr>
                <a:xfrm>
                  <a:off x="1317938" y="609600"/>
                  <a:ext cx="424815" cy="330200"/>
                </a:xfrm>
                <a:prstGeom prst="rect">
                  <a:avLst/>
                </a:prstGeom>
                <a:no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spcAft>
                      <a:spcPts val="0"/>
                    </a:spcAft>
                  </a:pPr>
                  <a:r>
                    <a:rPr lang="en-US" sz="1200" b="1" i="1">
                      <a:effectLst/>
                      <a:latin typeface="Arial"/>
                      <a:ea typeface="Times New Roman"/>
                    </a:rPr>
                    <a:t>dp</a:t>
                  </a:r>
                  <a:endParaRPr lang="ru-RU" sz="1200">
                    <a:effectLst/>
                    <a:latin typeface="Times New Roman"/>
                    <a:ea typeface="Times New Roman"/>
                  </a:endParaRPr>
                </a:p>
              </p:txBody>
            </p:sp>
            <p:sp>
              <p:nvSpPr>
                <p:cNvPr id="17" name="Поле 17"/>
                <p:cNvSpPr txBox="1"/>
                <p:nvPr/>
              </p:nvSpPr>
              <p:spPr>
                <a:xfrm>
                  <a:off x="850006" y="884349"/>
                  <a:ext cx="425003" cy="330200"/>
                </a:xfrm>
                <a:prstGeom prst="rect">
                  <a:avLst/>
                </a:prstGeom>
                <a:noFill/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>
                    <a:spcAft>
                      <a:spcPts val="0"/>
                    </a:spcAft>
                  </a:pPr>
                  <a:r>
                    <a:rPr lang="en-US" sz="1200" b="1" i="1">
                      <a:effectLst/>
                      <a:latin typeface="Arial"/>
                      <a:ea typeface="Times New Roman"/>
                    </a:rPr>
                    <a:t>dq</a:t>
                  </a:r>
                  <a:endParaRPr lang="ru-RU" sz="1200">
                    <a:effectLst/>
                    <a:latin typeface="Times New Roman"/>
                    <a:ea typeface="Times New Roman"/>
                  </a:endParaRPr>
                </a:p>
              </p:txBody>
            </p:sp>
          </p:grpSp>
          <p:sp>
            <p:nvSpPr>
              <p:cNvPr id="9" name="Поле 19"/>
              <p:cNvSpPr txBox="1"/>
              <p:nvPr/>
            </p:nvSpPr>
            <p:spPr>
              <a:xfrm>
                <a:off x="354142" y="0"/>
                <a:ext cx="304800" cy="330104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en-US" sz="1200" b="1" i="1" dirty="0">
                    <a:effectLst/>
                    <a:latin typeface="Arial"/>
                    <a:ea typeface="Times New Roman"/>
                  </a:rPr>
                  <a:t>p</a:t>
                </a:r>
                <a:endParaRPr lang="ru-RU" sz="1200" dirty="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10" name="Поле 20"/>
              <p:cNvSpPr txBox="1"/>
              <p:nvPr/>
            </p:nvSpPr>
            <p:spPr>
              <a:xfrm>
                <a:off x="2515673" y="1930216"/>
                <a:ext cx="304800" cy="330104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en-US" sz="1200" b="1" i="1" dirty="0">
                    <a:effectLst/>
                    <a:latin typeface="Arial"/>
                    <a:ea typeface="Times New Roman"/>
                  </a:rPr>
                  <a:t>q</a:t>
                </a:r>
                <a:endParaRPr lang="ru-RU" sz="1200" dirty="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11" name="Поле 21"/>
              <p:cNvSpPr txBox="1"/>
              <p:nvPr/>
            </p:nvSpPr>
            <p:spPr>
              <a:xfrm>
                <a:off x="1004396" y="1930217"/>
                <a:ext cx="1026017" cy="287700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ru-RU" sz="1400" b="1" dirty="0">
                    <a:effectLst/>
                    <a:latin typeface="Arial"/>
                    <a:ea typeface="Times New Roman"/>
                  </a:rPr>
                  <a:t>координата</a:t>
                </a:r>
                <a:endParaRPr lang="ru-RU" sz="1400" b="1" dirty="0">
                  <a:effectLst/>
                  <a:latin typeface="Times New Roman"/>
                  <a:ea typeface="Times New Roman"/>
                </a:endParaRPr>
              </a:p>
            </p:txBody>
          </p:sp>
          <p:sp>
            <p:nvSpPr>
              <p:cNvPr id="12" name="Поле 22"/>
              <p:cNvSpPr txBox="1"/>
              <p:nvPr/>
            </p:nvSpPr>
            <p:spPr>
              <a:xfrm rot="16200000">
                <a:off x="40199" y="1002961"/>
                <a:ext cx="789904" cy="240406"/>
              </a:xfrm>
              <a:prstGeom prst="rect">
                <a:avLst/>
              </a:prstGeom>
              <a:noFill/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ru-RU" sz="1400" b="1" dirty="0">
                    <a:effectLst/>
                    <a:latin typeface="Arial"/>
                    <a:ea typeface="Times New Roman"/>
                  </a:rPr>
                  <a:t>импульс</a:t>
                </a:r>
                <a:endParaRPr lang="ru-RU" sz="1400" b="1" dirty="0">
                  <a:effectLst/>
                  <a:latin typeface="Times New Roman"/>
                  <a:ea typeface="Times New Roman"/>
                </a:endParaRPr>
              </a:p>
            </p:txBody>
          </p:sp>
        </p:grpSp>
        <p:sp>
          <p:nvSpPr>
            <p:cNvPr id="7" name="Поле 24"/>
            <p:cNvSpPr txBox="1"/>
            <p:nvPr/>
          </p:nvSpPr>
          <p:spPr>
            <a:xfrm>
              <a:off x="949874" y="1186699"/>
              <a:ext cx="1862334" cy="579549"/>
            </a:xfrm>
            <a:prstGeom prst="rect">
              <a:avLst/>
            </a:prstGeom>
            <a:solidFill>
              <a:schemeClr val="lt1"/>
            </a:solidFill>
            <a:ln w="12700">
              <a:solidFill>
                <a:srgbClr val="FF0000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u-RU" sz="1200" b="1" dirty="0" smtClean="0">
                  <a:effectLst/>
                  <a:latin typeface="Arial" panose="020B0604020202020204" pitchFamily="34" charset="0"/>
                  <a:ea typeface="Times New Roman"/>
                  <a:cs typeface="Arial" panose="020B0604020202020204" pitchFamily="34" charset="0"/>
                </a:rPr>
                <a:t>чтобы </a:t>
              </a:r>
              <a:r>
                <a:rPr lang="ru-RU" sz="1200" b="1" dirty="0">
                  <a:effectLst/>
                  <a:latin typeface="Arial" panose="020B0604020202020204" pitchFamily="34" charset="0"/>
                  <a:ea typeface="Times New Roman"/>
                  <a:cs typeface="Arial" panose="020B0604020202020204" pitchFamily="34" charset="0"/>
                </a:rPr>
                <a:t>вернуться в прошлое </a:t>
              </a:r>
            </a:p>
            <a:p>
              <a:pPr>
                <a:spcAft>
                  <a:spcPts val="0"/>
                </a:spcAft>
              </a:pPr>
              <a:r>
                <a:rPr lang="ru-RU" sz="1200" b="1" dirty="0">
                  <a:effectLst/>
                  <a:latin typeface="Arial" panose="020B0604020202020204" pitchFamily="34" charset="0"/>
                  <a:ea typeface="Times New Roman"/>
                  <a:cs typeface="Arial" panose="020B0604020202020204" pitchFamily="34" charset="0"/>
                </a:rPr>
                <a:t> </a:t>
              </a:r>
              <a:r>
                <a:rPr lang="ru-RU" sz="1200" b="1" dirty="0" smtClean="0">
                  <a:effectLst/>
                  <a:latin typeface="Arial" panose="020B0604020202020204" pitchFamily="34" charset="0"/>
                  <a:ea typeface="Times New Roman"/>
                  <a:cs typeface="Arial" panose="020B0604020202020204" pitchFamily="34" charset="0"/>
                </a:rPr>
                <a:t>               из </a:t>
              </a:r>
              <a:r>
                <a:rPr lang="ru-RU" sz="1200" b="1" i="1" dirty="0" smtClean="0">
                  <a:effectLst/>
                  <a:latin typeface="Arial" panose="020B0604020202020204" pitchFamily="34" charset="0"/>
                  <a:ea typeface="Times New Roman"/>
                  <a:cs typeface="Arial" panose="020B0604020202020204" pitchFamily="34" charset="0"/>
                </a:rPr>
                <a:t> </a:t>
              </a:r>
              <a:r>
                <a:rPr lang="en-US" sz="1200" b="1" i="1" dirty="0" smtClean="0">
                  <a:effectLst/>
                  <a:latin typeface="Arial" panose="020B0604020202020204" pitchFamily="34" charset="0"/>
                  <a:ea typeface="Times New Roman"/>
                  <a:cs typeface="Arial" panose="020B0604020202020204" pitchFamily="34" charset="0"/>
                </a:rPr>
                <a:t>t</a:t>
              </a:r>
              <a:r>
                <a:rPr lang="ru-RU" sz="1200" b="1" i="1" dirty="0" smtClean="0">
                  <a:effectLst/>
                  <a:latin typeface="Arial" panose="020B0604020202020204" pitchFamily="34" charset="0"/>
                  <a:ea typeface="Times New Roman"/>
                  <a:cs typeface="Arial" panose="020B0604020202020204" pitchFamily="34" charset="0"/>
                </a:rPr>
                <a:t>2  </a:t>
              </a:r>
              <a:r>
                <a:rPr lang="ru-RU" sz="1200" b="1" dirty="0" smtClean="0">
                  <a:effectLst/>
                  <a:latin typeface="Arial" panose="020B0604020202020204" pitchFamily="34" charset="0"/>
                  <a:ea typeface="Times New Roman"/>
                  <a:cs typeface="Arial" panose="020B0604020202020204" pitchFamily="34" charset="0"/>
                </a:rPr>
                <a:t>в  </a:t>
              </a:r>
              <a:r>
                <a:rPr lang="en-US" sz="1200" b="1" i="1" dirty="0" smtClean="0">
                  <a:effectLst/>
                  <a:latin typeface="Arial" panose="020B0604020202020204" pitchFamily="34" charset="0"/>
                  <a:ea typeface="Times New Roman"/>
                  <a:cs typeface="Arial" panose="020B0604020202020204" pitchFamily="34" charset="0"/>
                </a:rPr>
                <a:t>t</a:t>
              </a:r>
              <a:r>
                <a:rPr lang="ru-RU" sz="1200" b="1" i="1" dirty="0" smtClean="0">
                  <a:latin typeface="Arial" panose="020B0604020202020204" pitchFamily="34" charset="0"/>
                  <a:ea typeface="Times New Roman"/>
                  <a:cs typeface="Arial" panose="020B0604020202020204" pitchFamily="34" charset="0"/>
                </a:rPr>
                <a:t>1</a:t>
              </a:r>
            </a:p>
            <a:p>
              <a:pPr>
                <a:spcAft>
                  <a:spcPts val="0"/>
                </a:spcAft>
              </a:pPr>
              <a:r>
                <a:rPr lang="ru-RU" sz="1200" b="1" dirty="0" smtClean="0">
                  <a:effectLst/>
                  <a:latin typeface="Arial" panose="020B0604020202020204" pitchFamily="34" charset="0"/>
                  <a:ea typeface="Times New Roman"/>
                  <a:cs typeface="Arial" panose="020B0604020202020204" pitchFamily="34" charset="0"/>
                </a:rPr>
                <a:t>надо </a:t>
              </a:r>
              <a:r>
                <a:rPr lang="ru-RU" sz="1200" b="1" dirty="0">
                  <a:effectLst/>
                  <a:latin typeface="Arial" panose="020B0604020202020204" pitchFamily="34" charset="0"/>
                  <a:ea typeface="Times New Roman"/>
                  <a:cs typeface="Arial" panose="020B0604020202020204" pitchFamily="34" charset="0"/>
                </a:rPr>
                <a:t>перевернуть все стрелки</a:t>
              </a:r>
            </a:p>
          </p:txBody>
        </p:sp>
      </p:grpSp>
      <p:sp>
        <p:nvSpPr>
          <p:cNvPr id="28" name="Rectangle 34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49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2" name="Группа 41"/>
          <p:cNvGrpSpPr/>
          <p:nvPr/>
        </p:nvGrpSpPr>
        <p:grpSpPr>
          <a:xfrm>
            <a:off x="428596" y="1357298"/>
            <a:ext cx="4357718" cy="1292662"/>
            <a:chOff x="357158" y="1279082"/>
            <a:chExt cx="4727016" cy="1292662"/>
          </a:xfrm>
        </p:grpSpPr>
        <p:sp>
          <p:nvSpPr>
            <p:cNvPr id="4" name="Rectangle 24"/>
            <p:cNvSpPr>
              <a:spLocks noChangeArrowheads="1"/>
            </p:cNvSpPr>
            <p:nvPr/>
          </p:nvSpPr>
          <p:spPr bwMode="auto">
            <a:xfrm>
              <a:off x="357158" y="1279082"/>
              <a:ext cx="4727016" cy="12926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>
              <a:lvl1pPr indent="449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lvl="0"/>
              <a:r>
                <a:rPr kumimoji="0" lang="ru-RU" alt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</a:rPr>
                <a:t>Возвращение </a:t>
              </a:r>
              <a:r>
                <a:rPr lang="ru-RU" altLang="ru-RU" sz="1600" dirty="0" smtClean="0">
                  <a:ea typeface="Times New Roman" pitchFamily="18" charset="0"/>
                </a:rPr>
                <a:t>из будуще</a:t>
              </a:r>
              <a:r>
                <a:rPr kumimoji="0" lang="ru-RU" alt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</a:rPr>
                <a:t>го </a:t>
              </a:r>
              <a:r>
                <a:rPr lang="ru-RU" altLang="ru-RU" sz="1600" i="1" dirty="0" smtClean="0">
                  <a:ea typeface="Times New Roman" pitchFamily="18" charset="0"/>
                </a:rPr>
                <a:t>( </a:t>
              </a:r>
              <a:r>
                <a:rPr lang="en-US" altLang="ru-RU" sz="1600" i="1" dirty="0" smtClean="0">
                  <a:ea typeface="Times New Roman" pitchFamily="18" charset="0"/>
                </a:rPr>
                <a:t>t2</a:t>
              </a:r>
              <a:r>
                <a:rPr lang="ru-RU" altLang="ru-RU" sz="1600" i="1" dirty="0" smtClean="0">
                  <a:ea typeface="Times New Roman" pitchFamily="18" charset="0"/>
                </a:rPr>
                <a:t>)</a:t>
              </a:r>
              <a:r>
                <a:rPr lang="en-US" altLang="ru-RU" sz="1600" i="1" dirty="0" smtClean="0">
                  <a:ea typeface="Times New Roman" pitchFamily="18" charset="0"/>
                </a:rPr>
                <a:t> </a:t>
              </a:r>
              <a:r>
                <a:rPr lang="ru-RU" altLang="ru-RU" sz="1600" i="1" dirty="0" smtClean="0">
                  <a:ea typeface="Times New Roman" pitchFamily="18" charset="0"/>
                </a:rPr>
                <a:t>в</a:t>
              </a:r>
              <a:r>
                <a:rPr kumimoji="0" lang="ru-RU" alt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</a:rPr>
                <a:t> прошлое</a:t>
              </a:r>
              <a:r>
                <a:rPr lang="ru-RU" altLang="ru-RU" sz="1600" i="1" dirty="0" smtClean="0">
                  <a:ea typeface="Times New Roman" pitchFamily="18" charset="0"/>
                </a:rPr>
                <a:t> ( </a:t>
              </a:r>
              <a:r>
                <a:rPr kumimoji="0" lang="en-US" altLang="ru-RU" sz="1600" b="0" i="1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</a:rPr>
                <a:t>t1</a:t>
              </a:r>
              <a:r>
                <a:rPr kumimoji="0" lang="ru-RU" altLang="ru-RU" sz="1600" b="0" i="1" u="none" strike="noStrike" cap="none" normalizeH="0" dirty="0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</a:rPr>
                <a:t>) </a:t>
              </a:r>
              <a:r>
                <a:rPr lang="ru-RU" altLang="ru-RU" sz="1600" dirty="0" smtClean="0">
                  <a:ea typeface="Times New Roman" pitchFamily="18" charset="0"/>
                </a:rPr>
                <a:t>отображается </a:t>
              </a:r>
              <a:r>
                <a:rPr kumimoji="0" lang="ru-RU" alt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</a:rPr>
                <a:t>на </a:t>
              </a:r>
              <a:r>
                <a:rPr lang="ru-RU" altLang="ru-RU" sz="1600" dirty="0" smtClean="0">
                  <a:ea typeface="Times New Roman" pitchFamily="18" charset="0"/>
                </a:rPr>
                <a:t>фазовой траектории обратными </a:t>
              </a:r>
              <a:r>
                <a:rPr kumimoji="0" lang="ru-RU" alt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</a:rPr>
                <a:t>шагами </a:t>
              </a:r>
              <a:r>
                <a:rPr kumimoji="0" lang="ru-RU" altLang="ru-RU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</a:rPr>
                <a:t>(–</a:t>
              </a:r>
              <a:r>
                <a:rPr kumimoji="0" lang="ru-RU" altLang="ru-RU" sz="16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</a:rPr>
                <a:t>d</a:t>
              </a:r>
              <a:r>
                <a:rPr kumimoji="0" lang="en-US" altLang="ru-RU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</a:rPr>
                <a:t>q</a:t>
              </a:r>
              <a:r>
                <a:rPr kumimoji="0" lang="ru-RU" altLang="ru-RU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</a:rPr>
                <a:t>) </a:t>
              </a:r>
              <a:r>
                <a:rPr kumimoji="0" lang="ru-RU" altLang="ru-RU" sz="16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</a:rPr>
                <a:t>по координате</a:t>
              </a:r>
              <a:r>
                <a:rPr kumimoji="0" lang="ru-RU" alt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</a:rPr>
                <a:t>, и </a:t>
              </a:r>
              <a:r>
                <a:rPr kumimoji="0" lang="ru-RU" altLang="ru-RU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</a:rPr>
                <a:t>(–</a:t>
              </a:r>
              <a:r>
                <a:rPr kumimoji="0" lang="ru-RU" altLang="ru-RU" sz="1600" b="0" i="1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</a:rPr>
                <a:t>d</a:t>
              </a:r>
              <a:r>
                <a:rPr kumimoji="0" lang="en-US" altLang="ru-RU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</a:rPr>
                <a:t>p</a:t>
              </a:r>
              <a:r>
                <a:rPr kumimoji="0" lang="ru-RU" altLang="ru-RU" sz="16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</a:rPr>
                <a:t>) </a:t>
              </a:r>
              <a:r>
                <a:rPr kumimoji="0" lang="ru-RU" altLang="ru-RU" sz="16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</a:rPr>
                <a:t>по импульсу</a:t>
              </a:r>
              <a:r>
                <a:rPr kumimoji="0" lang="ru-RU" altLang="ru-RU" sz="16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ea typeface="Times New Roman" pitchFamily="18" charset="0"/>
                </a:rPr>
                <a:t>. </a:t>
              </a:r>
              <a:endParaRPr kumimoji="0" lang="ru-RU" alt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  <a:p>
              <a:pPr marL="0" marR="0" lvl="0" indent="449263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30" name="Скругленный прямоугольник 29"/>
            <p:cNvSpPr/>
            <p:nvPr/>
          </p:nvSpPr>
          <p:spPr>
            <a:xfrm>
              <a:off x="571472" y="1357298"/>
              <a:ext cx="128270" cy="167005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ru-RU"/>
            </a:p>
          </p:txBody>
        </p:sp>
      </p:grpSp>
      <p:sp>
        <p:nvSpPr>
          <p:cNvPr id="35" name="Скругленный прямоугольник 34"/>
          <p:cNvSpPr/>
          <p:nvPr/>
        </p:nvSpPr>
        <p:spPr>
          <a:xfrm>
            <a:off x="539552" y="4509120"/>
            <a:ext cx="128270" cy="16700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grpSp>
        <p:nvGrpSpPr>
          <p:cNvPr id="38" name="Группа 37"/>
          <p:cNvGrpSpPr/>
          <p:nvPr/>
        </p:nvGrpSpPr>
        <p:grpSpPr>
          <a:xfrm>
            <a:off x="395535" y="4434496"/>
            <a:ext cx="8180487" cy="2260556"/>
            <a:chOff x="395535" y="4434496"/>
            <a:chExt cx="8180487" cy="2260556"/>
          </a:xfrm>
        </p:grpSpPr>
        <p:sp>
          <p:nvSpPr>
            <p:cNvPr id="34" name="Прямоугольник 33"/>
            <p:cNvSpPr/>
            <p:nvPr/>
          </p:nvSpPr>
          <p:spPr>
            <a:xfrm>
              <a:off x="395536" y="4434496"/>
              <a:ext cx="8180486" cy="923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dirty="0" smtClean="0"/>
                <a:t>         Необходимость </a:t>
              </a:r>
              <a:r>
                <a:rPr lang="ru-RU" dirty="0"/>
                <a:t>перехода от положительного к отрицательному значению массы при обращении времени следует также из уравнения Шредингера для волновой функции квантовой частицы</a:t>
              </a:r>
            </a:p>
          </p:txBody>
        </p:sp>
        <mc:AlternateContent xmlns:mc="http://schemas.openxmlformats.org/markup-compatibility/2006">
          <mc:Choice xmlns="" xmlns:a14="http://schemas.microsoft.com/office/drawing/2010/main" Requires="a14">
            <p:sp>
              <p:nvSpPr>
                <p:cNvPr id="36" name="Прямоугольник 35"/>
                <p:cNvSpPr/>
                <p:nvPr/>
              </p:nvSpPr>
              <p:spPr>
                <a:xfrm>
                  <a:off x="611560" y="5312268"/>
                  <a:ext cx="3852208" cy="39299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r>
                        <a:rPr lang="ru-RU" b="1" i="1"/>
                        <m:t>𝒊</m:t>
                      </m:r>
                      <m:r>
                        <a:rPr lang="ru-RU" b="1" i="1"/>
                        <m:t>ℏ</m:t>
                      </m:r>
                      <m:f>
                        <m:fPr>
                          <m:type m:val="lin"/>
                          <m:ctrlPr>
                            <a:rPr lang="ru-RU" b="1" i="1"/>
                          </m:ctrlPr>
                        </m:fPr>
                        <m:num>
                          <m:r>
                            <a:rPr lang="ru-RU" b="1" i="1"/>
                            <m:t>𝝏𝝍</m:t>
                          </m:r>
                        </m:num>
                        <m:den>
                          <m:r>
                            <a:rPr lang="ru-RU" b="1" i="1"/>
                            <m:t>𝝏</m:t>
                          </m:r>
                          <m:r>
                            <a:rPr lang="ru-RU" b="1" i="1"/>
                            <m:t>𝒕</m:t>
                          </m:r>
                        </m:den>
                      </m:f>
                      <m:r>
                        <a:rPr lang="ru-RU" b="1" i="1"/>
                        <m:t>=−</m:t>
                      </m:r>
                      <m:d>
                        <m:dPr>
                          <m:ctrlPr>
                            <a:rPr lang="ru-RU" b="1" i="1"/>
                          </m:ctrlPr>
                        </m:dPr>
                        <m:e>
                          <m:f>
                            <m:fPr>
                              <m:type m:val="lin"/>
                              <m:ctrlPr>
                                <a:rPr lang="ru-RU" b="1" i="1"/>
                              </m:ctrlPr>
                            </m:fPr>
                            <m:num>
                              <m:r>
                                <a:rPr lang="ru-RU" b="1" i="1"/>
                                <m:t>𝟏</m:t>
                              </m:r>
                            </m:num>
                            <m:den>
                              <m:r>
                                <a:rPr lang="ru-RU" b="1" i="1"/>
                                <m:t>𝟐</m:t>
                              </m:r>
                              <m:r>
                                <a:rPr lang="ru-RU" b="1" i="1"/>
                                <m:t>𝒎</m:t>
                              </m:r>
                            </m:den>
                          </m:f>
                        </m:e>
                      </m:d>
                      <m:sSup>
                        <m:sSupPr>
                          <m:ctrlPr>
                            <a:rPr lang="ru-RU" b="1" i="1"/>
                          </m:ctrlPr>
                        </m:sSupPr>
                        <m:e>
                          <m:r>
                            <a:rPr lang="ru-RU" b="1" i="1"/>
                            <m:t>𝜵</m:t>
                          </m:r>
                        </m:e>
                        <m:sup>
                          <m:r>
                            <a:rPr lang="ru-RU" b="1" i="1"/>
                            <m:t>𝟐</m:t>
                          </m:r>
                        </m:sup>
                      </m:sSup>
                      <m:r>
                        <a:rPr lang="ru-RU" b="1" i="1"/>
                        <m:t>𝝍</m:t>
                      </m:r>
                      <m:r>
                        <a:rPr lang="ru-RU" b="1" i="1"/>
                        <m:t>+</m:t>
                      </m:r>
                      <m:r>
                        <a:rPr lang="ru-RU" b="1" i="1"/>
                        <m:t>𝑼</m:t>
                      </m:r>
                      <m:r>
                        <a:rPr lang="ru-RU" b="1" i="1"/>
                        <m:t>(</m:t>
                      </m:r>
                      <m:r>
                        <a:rPr lang="ru-RU" b="1" i="1"/>
                        <m:t>𝒓</m:t>
                      </m:r>
                      <m:r>
                        <a:rPr lang="ru-RU" b="1" i="1"/>
                        <m:t>)</m:t>
                      </m:r>
                      <m:r>
                        <a:rPr lang="ru-RU" b="1" i="1"/>
                        <m:t>𝝍</m:t>
                      </m:r>
                    </m:oMath>
                  </a14:m>
                  <a:r>
                    <a:rPr lang="ru-RU" b="1" dirty="0">
                      <a:latin typeface="Arial" panose="020B0604020202020204" pitchFamily="34" charset="0"/>
                      <a:cs typeface="Arial" panose="020B0604020202020204" pitchFamily="34" charset="0"/>
                    </a:rPr>
                    <a:t>.</a:t>
                  </a:r>
                </a:p>
              </p:txBody>
            </p:sp>
          </mc:Choice>
          <mc:Fallback>
            <p:sp>
              <p:nvSpPr>
                <p:cNvPr id="36" name="Прямоугольник 3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1560" y="5312268"/>
                  <a:ext cx="3852208" cy="392993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 t="-101538" r="-791" b="-166154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="" xmlns:a14="http://schemas.microsoft.com/office/drawing/2010/main" Requires="a14">
            <p:sp>
              <p:nvSpPr>
                <p:cNvPr id="37" name="Прямоугольник 36"/>
                <p:cNvSpPr/>
                <p:nvPr/>
              </p:nvSpPr>
              <p:spPr>
                <a:xfrm>
                  <a:off x="395535" y="5771722"/>
                  <a:ext cx="7981419" cy="92333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dirty="0">
                      <a:solidFill>
                        <a:srgbClr val="FF0000"/>
                      </a:solidFill>
                    </a:rPr>
                    <a:t>Видно, что </a:t>
                  </a:r>
                  <a:r>
                    <a:rPr lang="ru-RU" dirty="0" smtClean="0">
                      <a:solidFill>
                        <a:srgbClr val="FF0000"/>
                      </a:solidFill>
                    </a:rPr>
                    <a:t>уравнение Шредингера инвариантно относительно совместного изменения знаков на противоположные для времени </a:t>
                  </a:r>
                  <a14:m>
                    <m:oMath xmlns:m="http://schemas.openxmlformats.org/officeDocument/2006/math">
                      <m:r>
                        <a:rPr lang="ru-RU" i="1" smtClean="0">
                          <a:solidFill>
                            <a:schemeClr val="tx1"/>
                          </a:solidFill>
                        </a:rPr>
                        <m:t>𝑡</m:t>
                      </m:r>
                    </m:oMath>
                  </a14:m>
                  <a:r>
                    <a:rPr lang="ru-RU" dirty="0">
                      <a:solidFill>
                        <a:srgbClr val="FF0000"/>
                      </a:solidFill>
                    </a:rPr>
                    <a:t>, массы </a:t>
                  </a:r>
                  <a14:m>
                    <m:oMath xmlns:m="http://schemas.openxmlformats.org/officeDocument/2006/math">
                      <m:r>
                        <a:rPr lang="ru-RU" i="1" smtClean="0">
                          <a:solidFill>
                            <a:schemeClr val="tx1"/>
                          </a:solidFill>
                        </a:rPr>
                        <m:t>𝑚</m:t>
                      </m:r>
                    </m:oMath>
                  </a14:m>
                  <a:r>
                    <a:rPr lang="ru-RU" dirty="0">
                      <a:solidFill>
                        <a:srgbClr val="FF0000"/>
                      </a:solidFill>
                    </a:rPr>
                    <a:t> и потенциальной функции </a:t>
                  </a:r>
                  <a14:m>
                    <m:oMath xmlns:m="http://schemas.openxmlformats.org/officeDocument/2006/math">
                      <m:r>
                        <a:rPr lang="ru-RU" i="1" smtClean="0">
                          <a:solidFill>
                            <a:schemeClr val="tx1"/>
                          </a:solidFill>
                        </a:rPr>
                        <m:t>𝑈</m:t>
                      </m:r>
                      <m:r>
                        <a:rPr lang="ru-RU" i="1" smtClean="0">
                          <a:solidFill>
                            <a:schemeClr val="tx1"/>
                          </a:solidFill>
                        </a:rPr>
                        <m:t>(</m:t>
                      </m:r>
                      <m:r>
                        <a:rPr lang="ru-RU" b="1" i="1">
                          <a:solidFill>
                            <a:schemeClr val="tx1"/>
                          </a:solidFill>
                        </a:rPr>
                        <m:t>𝒓</m:t>
                      </m:r>
                      <m:r>
                        <a:rPr lang="ru-RU" i="1">
                          <a:solidFill>
                            <a:schemeClr val="tx1"/>
                          </a:solidFill>
                        </a:rPr>
                        <m:t>)</m:t>
                      </m:r>
                    </m:oMath>
                  </a14:m>
                  <a:r>
                    <a:rPr lang="ru-RU" dirty="0">
                      <a:solidFill>
                        <a:srgbClr val="FF0000"/>
                      </a:solidFill>
                    </a:rPr>
                    <a:t>.</a:t>
                  </a:r>
                </a:p>
              </p:txBody>
            </p:sp>
          </mc:Choice>
          <mc:Fallback>
            <p:sp>
              <p:nvSpPr>
                <p:cNvPr id="37" name="Прямоугольник 3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5535" y="5771722"/>
                  <a:ext cx="7981419" cy="92333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l="-688" t="-3311" b="-9934"/>
                  </a:stretch>
                </a:blipFill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43" name="TextBox 42"/>
          <p:cNvSpPr txBox="1"/>
          <p:nvPr/>
        </p:nvSpPr>
        <p:spPr>
          <a:xfrm>
            <a:off x="1571604" y="710967"/>
            <a:ext cx="5357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« В динамике нет ничего такого, что позволило бы </a:t>
            </a:r>
          </a:p>
          <a:p>
            <a:r>
              <a:rPr lang="ru-RU" b="1" dirty="0" smtClean="0">
                <a:solidFill>
                  <a:srgbClr val="FF0000"/>
                </a:solidFill>
              </a:rPr>
              <a:t> отличить прошлое от будущего» ( И. Р. Пригожин)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714612" y="357166"/>
            <a:ext cx="3143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В. И. </a:t>
            </a:r>
            <a:r>
              <a:rPr lang="ru-RU" dirty="0" err="1" smtClean="0"/>
              <a:t>Цой</a:t>
            </a:r>
            <a:r>
              <a:rPr lang="ru-RU" dirty="0" smtClean="0"/>
              <a:t>  (</a:t>
            </a:r>
            <a:r>
              <a:rPr lang="en-US" dirty="0" smtClean="0"/>
              <a:t>tsoyvi@info.sgu.ru</a:t>
            </a:r>
            <a:r>
              <a:rPr lang="ru-RU" dirty="0" smtClean="0"/>
              <a:t>)</a:t>
            </a:r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34" y="2500306"/>
            <a:ext cx="4286280" cy="1734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764763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117</Words>
  <Application>Microsoft Office PowerPoint</Application>
  <PresentationFormat>Экран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НЕОБРАТИМОСТЬ ВРЕМЕНИ В УРАВНЕНИЯХ НЬЮТОНА И ШРЕДИНГЕРА     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НЕОБРАТИМОСТЬ ВРЕМЕНИ В УРАВНЕНИЯХ НЬЮТОНА И ШРЕДИНГЕРА</dc:title>
  <dc:creator>winda</dc:creator>
  <cp:lastModifiedBy>цуй</cp:lastModifiedBy>
  <cp:revision>24</cp:revision>
  <dcterms:created xsi:type="dcterms:W3CDTF">2023-05-13T17:18:55Z</dcterms:created>
  <dcterms:modified xsi:type="dcterms:W3CDTF">2023-08-24T05:25:37Z</dcterms:modified>
</cp:coreProperties>
</file>