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Lst>
  <p:notesMasterIdLst>
    <p:notesMasterId r:id="rId12"/>
  </p:notesMasterIdLst>
  <p:sldIdLst>
    <p:sldId id="272" r:id="rId2"/>
    <p:sldId id="273" r:id="rId3"/>
    <p:sldId id="265" r:id="rId4"/>
    <p:sldId id="266" r:id="rId5"/>
    <p:sldId id="274" r:id="rId6"/>
    <p:sldId id="268" r:id="rId7"/>
    <p:sldId id="271" r:id="rId8"/>
    <p:sldId id="279" r:id="rId9"/>
    <p:sldId id="280"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eq Ali Jaafar" initials="SAJ" lastIdx="2" clrIdx="0">
    <p:extLst>
      <p:ext uri="{19B8F6BF-5375-455C-9EA6-DF929625EA0E}">
        <p15:presenceInfo xmlns:p15="http://schemas.microsoft.com/office/powerpoint/2012/main" userId="Sadeq Ali Jaaf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73507-ABFF-4B2B-85BF-457187C892AA}" type="datetimeFigureOut">
              <a:rPr lang="en-GB" smtClean="0"/>
              <a:t>31/08/2022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4E3D1-8EB0-43D9-862F-4578E63D940D}" type="slidenum">
              <a:rPr lang="en-GB" smtClean="0"/>
              <a:t>‹#›</a:t>
            </a:fld>
            <a:endParaRPr lang="en-GB"/>
          </a:p>
        </p:txBody>
      </p:sp>
    </p:spTree>
    <p:extLst>
      <p:ext uri="{BB962C8B-B14F-4D97-AF65-F5344CB8AC3E}">
        <p14:creationId xmlns:p14="http://schemas.microsoft.com/office/powerpoint/2010/main" val="103931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4944C2-F554-490C-8090-B733CBF7D8B5}" type="slidenum">
              <a:rPr lang="en-GB" smtClean="0"/>
              <a:pPr/>
              <a:t>1</a:t>
            </a:fld>
            <a:endParaRPr lang="en-GB"/>
          </a:p>
        </p:txBody>
      </p:sp>
    </p:spTree>
    <p:extLst>
      <p:ext uri="{BB962C8B-B14F-4D97-AF65-F5344CB8AC3E}">
        <p14:creationId xmlns:p14="http://schemas.microsoft.com/office/powerpoint/2010/main" val="289530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74E3D1-8EB0-43D9-862F-4578E63D940D}" type="slidenum">
              <a:rPr lang="en-GB" smtClean="0"/>
              <a:t>8</a:t>
            </a:fld>
            <a:endParaRPr lang="en-GB"/>
          </a:p>
        </p:txBody>
      </p:sp>
    </p:spTree>
    <p:extLst>
      <p:ext uri="{BB962C8B-B14F-4D97-AF65-F5344CB8AC3E}">
        <p14:creationId xmlns:p14="http://schemas.microsoft.com/office/powerpoint/2010/main" val="108067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7B2A-30DF-4AB8-85A7-80EA00A7F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BCC616-6ADA-419B-AC4A-54F565B96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25D467-A622-4EB2-BB49-98DDFDED6565}"/>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5" name="Footer Placeholder 4">
            <a:extLst>
              <a:ext uri="{FF2B5EF4-FFF2-40B4-BE49-F238E27FC236}">
                <a16:creationId xmlns:a16="http://schemas.microsoft.com/office/drawing/2014/main" id="{6A4BDAEB-3776-46AF-8116-4D754F982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71B544-CAC5-4BA3-87F2-4E13FEB6C045}"/>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139283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D4DA-A584-4F00-8676-14EB8A1D2C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C645AE-9A9C-44C6-8885-15F5EF28DF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8C593-704D-4975-B296-A80D3AD8BF97}"/>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5" name="Footer Placeholder 4">
            <a:extLst>
              <a:ext uri="{FF2B5EF4-FFF2-40B4-BE49-F238E27FC236}">
                <a16:creationId xmlns:a16="http://schemas.microsoft.com/office/drawing/2014/main" id="{73C2F0D1-70BA-4081-A54C-5895EF737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B6A3E6-D54A-4E03-AE59-07C86E255368}"/>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350561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13EA6-EA19-4CB4-9E47-4574F1D16D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F5D35-EF71-4066-868A-66C5D5FD4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ED4B5-421D-48CA-8634-23F88A9FFEED}"/>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5" name="Footer Placeholder 4">
            <a:extLst>
              <a:ext uri="{FF2B5EF4-FFF2-40B4-BE49-F238E27FC236}">
                <a16:creationId xmlns:a16="http://schemas.microsoft.com/office/drawing/2014/main" id="{5E04F97B-98D7-4270-820D-F72132284D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AA06B-4A39-4AC4-9E73-A32DD9F3EC5A}"/>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114014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5C06-DB43-4024-BC1A-B0A567210C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8FB6EF-0E68-4B54-A420-ACDC5BB3A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D5AB00-7A26-474D-82DB-F5E46A733B47}"/>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5" name="Footer Placeholder 4">
            <a:extLst>
              <a:ext uri="{FF2B5EF4-FFF2-40B4-BE49-F238E27FC236}">
                <a16:creationId xmlns:a16="http://schemas.microsoft.com/office/drawing/2014/main" id="{27CAC77D-2503-4BAD-8A40-3DE86D5E7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72C3C-104E-4FE4-8CB7-73B8027B5E6F}"/>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162848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FE11-F925-4C1C-96E5-ADE73F90B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A138BA-65A2-4E89-BE24-CBBE799FE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40464-343D-466A-BEBA-A23861323E4B}"/>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5" name="Footer Placeholder 4">
            <a:extLst>
              <a:ext uri="{FF2B5EF4-FFF2-40B4-BE49-F238E27FC236}">
                <a16:creationId xmlns:a16="http://schemas.microsoft.com/office/drawing/2014/main" id="{E291D19F-2C11-4A3F-AF7A-4D4CCD645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2DEDE-071A-4970-8BE7-E11FACDF7146}"/>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68351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8974-EAC5-4C0C-BE99-2DCA8672E4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442137-062B-4B3C-AC56-597A1FF9D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7D6217-A0FC-4F9D-9080-9D9FAA1C1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E01EDB-60D7-4D0D-9C3D-F85EA9BA5FDB}"/>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6" name="Footer Placeholder 5">
            <a:extLst>
              <a:ext uri="{FF2B5EF4-FFF2-40B4-BE49-F238E27FC236}">
                <a16:creationId xmlns:a16="http://schemas.microsoft.com/office/drawing/2014/main" id="{BA66E0BB-33AB-4BCB-ACC5-009CA4CAF0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75FB04-48B9-4349-863B-3F377EE6E8CA}"/>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369750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B8E8-A4F9-4570-A6C4-48A1966F54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2E638-7AA3-4543-9D7D-1CE5DE721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CA4E7-8D25-40BC-B0A6-536335E20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A7A22D-369C-4225-ADEB-EC100547E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8AB46-6AA2-4471-A27D-EAE3F77F0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9EE224-D905-4FAD-BA46-7967518ADD12}"/>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8" name="Footer Placeholder 7">
            <a:extLst>
              <a:ext uri="{FF2B5EF4-FFF2-40B4-BE49-F238E27FC236}">
                <a16:creationId xmlns:a16="http://schemas.microsoft.com/office/drawing/2014/main" id="{80BFA6C6-2F78-4C7E-9A40-6585632F59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43F8D0-908C-417A-8E8D-CB004382EC94}"/>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20935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E76E-6803-42A3-A9FE-9E8118A6F9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430CFF-A8FB-466C-94FB-58A4932C60D6}"/>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4" name="Footer Placeholder 3">
            <a:extLst>
              <a:ext uri="{FF2B5EF4-FFF2-40B4-BE49-F238E27FC236}">
                <a16:creationId xmlns:a16="http://schemas.microsoft.com/office/drawing/2014/main" id="{D8125F15-6774-4C41-AB8C-AC5BC1D02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78B62C-354D-413E-B929-CA0C41970C90}"/>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368777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BF632-60AC-452B-B72D-96C2661B1E6D}"/>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3" name="Footer Placeholder 2">
            <a:extLst>
              <a:ext uri="{FF2B5EF4-FFF2-40B4-BE49-F238E27FC236}">
                <a16:creationId xmlns:a16="http://schemas.microsoft.com/office/drawing/2014/main" id="{8C82A1D2-2845-45E7-8C0A-45D2C743D9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7331D0-EFF7-4C86-83FF-C10F0B3E161F}"/>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31026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8C13-FD68-4156-82D3-7AB4105BA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F453C4-2BFF-443D-A8AF-4D25E05F7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A2E7D0-8F4C-471A-A660-AAA509D3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D1971-BCDB-4298-B69D-26AC54A34420}"/>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6" name="Footer Placeholder 5">
            <a:extLst>
              <a:ext uri="{FF2B5EF4-FFF2-40B4-BE49-F238E27FC236}">
                <a16:creationId xmlns:a16="http://schemas.microsoft.com/office/drawing/2014/main" id="{1F5159CC-06B7-457E-A76E-5DADB0554C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AE2C64-5370-44A1-AF72-0EB87C73E18A}"/>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304959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0B8D-5786-48B5-BB8B-A8A6D7574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FFDCE4-A744-406D-9A00-8CFC2C08B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14F800-B0FA-4458-9265-0C8379EE7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5E4E5-300A-430E-8CE2-711CD3A2B5AB}"/>
              </a:ext>
            </a:extLst>
          </p:cNvPr>
          <p:cNvSpPr>
            <a:spLocks noGrp="1"/>
          </p:cNvSpPr>
          <p:nvPr>
            <p:ph type="dt" sz="half" idx="10"/>
          </p:nvPr>
        </p:nvSpPr>
        <p:spPr/>
        <p:txBody>
          <a:bodyPr/>
          <a:lstStyle/>
          <a:p>
            <a:fld id="{78C4B297-47A7-437C-A8AC-046A8F4ED88B}" type="datetimeFigureOut">
              <a:rPr lang="en-GB" smtClean="0"/>
              <a:t>31/08/2022</a:t>
            </a:fld>
            <a:endParaRPr lang="en-GB"/>
          </a:p>
        </p:txBody>
      </p:sp>
      <p:sp>
        <p:nvSpPr>
          <p:cNvPr id="6" name="Footer Placeholder 5">
            <a:extLst>
              <a:ext uri="{FF2B5EF4-FFF2-40B4-BE49-F238E27FC236}">
                <a16:creationId xmlns:a16="http://schemas.microsoft.com/office/drawing/2014/main" id="{BAC6B7B0-CA0D-40C2-AC75-D0AF6F85EB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8D2B05-BAFB-46C9-B81F-B63900DFBDE6}"/>
              </a:ext>
            </a:extLst>
          </p:cNvPr>
          <p:cNvSpPr>
            <a:spLocks noGrp="1"/>
          </p:cNvSpPr>
          <p:nvPr>
            <p:ph type="sldNum" sz="quarter" idx="12"/>
          </p:nvPr>
        </p:nvSpPr>
        <p:spPr/>
        <p:txBody>
          <a:bodyPr/>
          <a:lstStyle/>
          <a:p>
            <a:fld id="{C6C7AE49-16E7-4438-A2B1-3F88BE37DDD1}" type="slidenum">
              <a:rPr lang="en-GB" smtClean="0"/>
              <a:t>‹#›</a:t>
            </a:fld>
            <a:endParaRPr lang="en-GB"/>
          </a:p>
        </p:txBody>
      </p:sp>
    </p:spTree>
    <p:extLst>
      <p:ext uri="{BB962C8B-B14F-4D97-AF65-F5344CB8AC3E}">
        <p14:creationId xmlns:p14="http://schemas.microsoft.com/office/powerpoint/2010/main" val="22074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A1D55-B4D7-4022-84C0-E4695C2D0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F48566-4B23-408E-A237-B2CD10DA1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A04FD7-48B1-45FA-B1EB-8F87660AA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4B297-47A7-437C-A8AC-046A8F4ED88B}" type="datetimeFigureOut">
              <a:rPr lang="en-GB" smtClean="0"/>
              <a:t>31/08/2022</a:t>
            </a:fld>
            <a:endParaRPr lang="en-GB"/>
          </a:p>
        </p:txBody>
      </p:sp>
      <p:sp>
        <p:nvSpPr>
          <p:cNvPr id="5" name="Footer Placeholder 4">
            <a:extLst>
              <a:ext uri="{FF2B5EF4-FFF2-40B4-BE49-F238E27FC236}">
                <a16:creationId xmlns:a16="http://schemas.microsoft.com/office/drawing/2014/main" id="{939F529F-90CA-464D-BE76-A4337F7A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0B3E12-7102-4D31-959A-B3D778AE5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7AE49-16E7-4438-A2B1-3F88BE37DDD1}" type="slidenum">
              <a:rPr lang="en-GB" smtClean="0"/>
              <a:t>‹#›</a:t>
            </a:fld>
            <a:endParaRPr lang="en-GB"/>
          </a:p>
        </p:txBody>
      </p:sp>
    </p:spTree>
    <p:extLst>
      <p:ext uri="{BB962C8B-B14F-4D97-AF65-F5344CB8AC3E}">
        <p14:creationId xmlns:p14="http://schemas.microsoft.com/office/powerpoint/2010/main" val="3142551108"/>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ali\Desktop\HUNGARY_TTN_Broker_WIGNER_node_full_image_2.png">
            <a:extLst>
              <a:ext uri="{FF2B5EF4-FFF2-40B4-BE49-F238E27FC236}">
                <a16:creationId xmlns:a16="http://schemas.microsoft.com/office/drawing/2014/main" id="{493CCB68-DBFF-41D8-BF91-7D42CF841BC6}"/>
              </a:ext>
            </a:extLst>
          </p:cNvPr>
          <p:cNvPicPr>
            <a:picLocks noChangeAspect="1" noChangeArrowheads="1"/>
          </p:cNvPicPr>
          <p:nvPr/>
        </p:nvPicPr>
        <p:blipFill>
          <a:blip r:embed="rId3" cstate="print"/>
          <a:srcRect/>
          <a:stretch>
            <a:fillRect/>
          </a:stretch>
        </p:blipFill>
        <p:spPr bwMode="auto">
          <a:xfrm>
            <a:off x="225282" y="235023"/>
            <a:ext cx="1981200" cy="761482"/>
          </a:xfrm>
          <a:prstGeom prst="rect">
            <a:avLst/>
          </a:prstGeom>
          <a:noFill/>
        </p:spPr>
      </p:pic>
      <p:pic>
        <p:nvPicPr>
          <p:cNvPr id="11" name="Picture 3" descr="C:\Users\ali\Desktop\sztelogo.png">
            <a:extLst>
              <a:ext uri="{FF2B5EF4-FFF2-40B4-BE49-F238E27FC236}">
                <a16:creationId xmlns:a16="http://schemas.microsoft.com/office/drawing/2014/main" id="{D4CAB733-3CA2-4775-A3F5-EEBA044E90AC}"/>
              </a:ext>
            </a:extLst>
          </p:cNvPr>
          <p:cNvPicPr>
            <a:picLocks noChangeAspect="1" noChangeArrowheads="1"/>
          </p:cNvPicPr>
          <p:nvPr/>
        </p:nvPicPr>
        <p:blipFill>
          <a:blip r:embed="rId4" cstate="print"/>
          <a:srcRect/>
          <a:stretch>
            <a:fillRect/>
          </a:stretch>
        </p:blipFill>
        <p:spPr bwMode="auto">
          <a:xfrm>
            <a:off x="3411207" y="15958"/>
            <a:ext cx="1372988" cy="1185762"/>
          </a:xfrm>
          <a:prstGeom prst="rect">
            <a:avLst/>
          </a:prstGeom>
          <a:noFill/>
        </p:spPr>
      </p:pic>
      <p:sp>
        <p:nvSpPr>
          <p:cNvPr id="2" name="TextBox 1">
            <a:extLst>
              <a:ext uri="{FF2B5EF4-FFF2-40B4-BE49-F238E27FC236}">
                <a16:creationId xmlns:a16="http://schemas.microsoft.com/office/drawing/2014/main" id="{362FFAD6-EABD-48AC-BE88-2F5F73438B25}"/>
              </a:ext>
            </a:extLst>
          </p:cNvPr>
          <p:cNvSpPr txBox="1"/>
          <p:nvPr/>
        </p:nvSpPr>
        <p:spPr>
          <a:xfrm>
            <a:off x="3452794" y="6148407"/>
            <a:ext cx="5562600" cy="584775"/>
          </a:xfrm>
          <a:prstGeom prst="rect">
            <a:avLst/>
          </a:prstGeom>
          <a:noFill/>
        </p:spPr>
        <p:txBody>
          <a:bodyPr wrap="square" rtlCol="0">
            <a:spAutoFit/>
          </a:bodyPr>
          <a:lstStyle/>
          <a:p>
            <a:r>
              <a:rPr lang="en-GB" sz="3200" dirty="0">
                <a:solidFill>
                  <a:schemeClr val="accent1"/>
                </a:solidFill>
                <a:latin typeface="Gabriola" pitchFamily="82" charset="0"/>
                <a:cs typeface="Times New Roman" panose="02020603050405020304" pitchFamily="18" charset="0"/>
              </a:rPr>
              <a:t>Take notice of what light does to everything</a:t>
            </a:r>
          </a:p>
        </p:txBody>
      </p:sp>
      <p:sp>
        <p:nvSpPr>
          <p:cNvPr id="10" name="Rectangle 9"/>
          <p:cNvSpPr/>
          <p:nvPr/>
        </p:nvSpPr>
        <p:spPr>
          <a:xfrm>
            <a:off x="1215882" y="1189964"/>
            <a:ext cx="9352508" cy="983283"/>
          </a:xfrm>
          <a:prstGeom prst="rect">
            <a:avLst/>
          </a:prstGeom>
        </p:spPr>
        <p:txBody>
          <a:bodyPr wrap="square">
            <a:spAutoFit/>
          </a:bodyPr>
          <a:lstStyle/>
          <a:p>
            <a:pPr algn="ctr">
              <a:lnSpc>
                <a:spcPct val="107000"/>
              </a:lnSpc>
              <a:spcAft>
                <a:spcPts val="800"/>
              </a:spcAft>
            </a:pP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rPr>
              <a:t>Optical clearing of </a:t>
            </a: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rPr>
              <a:t>ex vivo </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rPr>
              <a:t>porcine </a:t>
            </a:r>
            <a:r>
              <a:rPr lang="en-US" sz="2800" b="1" i="1"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rPr>
              <a:t>dura mater </a:t>
            </a:r>
            <a:r>
              <a:rPr lang="en-US" sz="2800" b="1"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rPr>
              <a:t>by mannitol studied by confocal Raman micro-spectroscopy </a:t>
            </a:r>
            <a:endParaRPr lang="en-GB" sz="2800" dirty="0">
              <a:solidFill>
                <a:schemeClr val="accent5">
                  <a:lumMod val="75000"/>
                </a:schemeClr>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0242" name="Rectangle 2"/>
          <p:cNvSpPr>
            <a:spLocks noChangeArrowheads="1"/>
          </p:cNvSpPr>
          <p:nvPr/>
        </p:nvSpPr>
        <p:spPr bwMode="auto">
          <a:xfrm>
            <a:off x="582214" y="2406258"/>
            <a:ext cx="11444686" cy="40845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solidFill>
                  <a:srgbClr val="333333"/>
                </a:solidFill>
                <a:latin typeface="Book Antiqua" panose="02040602050305030304" pitchFamily="18" charset="0"/>
                <a:ea typeface="Times New Roman" pitchFamily="18" charset="0"/>
                <a:cs typeface="Times New Roman" pitchFamily="18" charset="0"/>
              </a:rPr>
              <a:t>     </a:t>
            </a:r>
            <a:r>
              <a:rPr lang="en-US" sz="2000" b="1" dirty="0">
                <a:effectLst/>
                <a:latin typeface="Times New Roman" panose="02020603050405020304" pitchFamily="18" charset="0"/>
                <a:ea typeface="Calibri" panose="020F0502020204030204" pitchFamily="34" charset="0"/>
                <a:cs typeface="Arial" panose="020B0604020202020204" pitchFamily="34" charset="0"/>
              </a:rPr>
              <a:t>Ali Jaafar,</a:t>
            </a:r>
            <a:r>
              <a:rPr lang="en-US" sz="2000" b="1" baseline="30000" dirty="0">
                <a:effectLst/>
                <a:latin typeface="Times New Roman" panose="02020603050405020304" pitchFamily="18" charset="0"/>
                <a:ea typeface="Calibri" panose="020F0502020204030204" pitchFamily="34" charset="0"/>
                <a:cs typeface="Arial" panose="020B0604020202020204" pitchFamily="34" charset="0"/>
              </a:rPr>
              <a:t>1,2,3</a:t>
            </a:r>
            <a:r>
              <a:rPr lang="en-US" sz="2000" b="1" baseline="-25000"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latin typeface="Times New Roman" panose="02020603050405020304" pitchFamily="18" charset="0"/>
                <a:cs typeface="Arial" panose="020B0604020202020204" pitchFamily="34" charset="0"/>
              </a:rPr>
              <a:t>, Maxim E. Darvin</a:t>
            </a:r>
            <a:r>
              <a:rPr lang="en-US" sz="2000" b="1" baseline="30000" dirty="0">
                <a:latin typeface="Times New Roman" panose="02020603050405020304" pitchFamily="18" charset="0"/>
                <a:cs typeface="Arial" panose="020B0604020202020204" pitchFamily="34" charset="0"/>
              </a:rPr>
              <a:t>4</a:t>
            </a:r>
            <a:r>
              <a:rPr lang="en-US" sz="2000" b="1" dirty="0">
                <a:latin typeface="Times New Roman" panose="02020603050405020304" pitchFamily="18" charset="0"/>
                <a:cs typeface="Arial" panose="020B0604020202020204" pitchFamily="34" charset="0"/>
              </a:rPr>
              <a:t> </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latin typeface="Times New Roman" panose="02020603050405020304" pitchFamily="18" charset="0"/>
                <a:cs typeface="Arial" panose="020B0604020202020204" pitchFamily="34" charset="0"/>
              </a:rPr>
              <a:t> </a:t>
            </a:r>
            <a:r>
              <a:rPr lang="en-GB" sz="2000" b="1" dirty="0" err="1">
                <a:effectLst/>
                <a:latin typeface="Times New Roman" panose="02020603050405020304" pitchFamily="18" charset="0"/>
                <a:ea typeface="Calibri" panose="020F0502020204030204" pitchFamily="34" charset="0"/>
                <a:cs typeface="Arial" panose="020B0604020202020204" pitchFamily="34" charset="0"/>
              </a:rPr>
              <a:t>Ágnes</a:t>
            </a:r>
            <a:r>
              <a:rPr lang="en-GB" sz="2000" b="1" dirty="0">
                <a:effectLst/>
                <a:latin typeface="Times New Roman" panose="02020603050405020304" pitchFamily="18" charset="0"/>
                <a:ea typeface="Calibri" panose="020F0502020204030204" pitchFamily="34" charset="0"/>
                <a:cs typeface="Arial" panose="020B0604020202020204" pitchFamily="34" charset="0"/>
              </a:rPr>
              <a:t> N. </a:t>
            </a:r>
            <a:r>
              <a:rPr lang="en-GB" sz="2000" b="1" dirty="0" err="1">
                <a:effectLst/>
                <a:latin typeface="Times New Roman" panose="02020603050405020304" pitchFamily="18" charset="0"/>
                <a:ea typeface="Calibri" panose="020F0502020204030204" pitchFamily="34" charset="0"/>
                <a:cs typeface="Arial" panose="020B0604020202020204" pitchFamily="34" charset="0"/>
              </a:rPr>
              <a:t>Szokol</a:t>
            </a:r>
            <a:r>
              <a:rPr lang="en-US" sz="2000" b="1" baseline="30000" dirty="0">
                <a:effectLst/>
                <a:latin typeface="Times New Roman" panose="02020603050405020304" pitchFamily="18" charset="0"/>
                <a:ea typeface="Calibri" panose="020F0502020204030204" pitchFamily="34" charset="0"/>
                <a:cs typeface="Arial" panose="020B0604020202020204" pitchFamily="34" charset="0"/>
              </a:rPr>
              <a:t>1</a:t>
            </a:r>
            <a:r>
              <a:rPr lang="en-US" sz="2000" b="1" dirty="0">
                <a:effectLst/>
                <a:latin typeface="Times New Roman" panose="02020603050405020304" pitchFamily="18" charset="0"/>
                <a:ea typeface="Calibri" panose="020F0502020204030204" pitchFamily="34" charset="0"/>
                <a:cs typeface="Arial" panose="020B0604020202020204" pitchFamily="34" charset="0"/>
              </a:rPr>
              <a:t> , </a:t>
            </a:r>
            <a:r>
              <a:rPr lang="pt-PT" sz="2000" b="1" dirty="0">
                <a:effectLst/>
                <a:latin typeface="Times New Roman" panose="02020603050405020304" pitchFamily="18" charset="0"/>
                <a:ea typeface="Calibri" panose="020F0502020204030204" pitchFamily="34" charset="0"/>
                <a:cs typeface="Arial" panose="020B0604020202020204" pitchFamily="34" charset="0"/>
              </a:rPr>
              <a:t>Valery V. Tuchin,</a:t>
            </a:r>
            <a:r>
              <a:rPr lang="pt-PT" sz="2000" b="1" baseline="30000" dirty="0">
                <a:latin typeface="Times New Roman" panose="02020603050405020304" pitchFamily="18" charset="0"/>
                <a:ea typeface="Calibri" panose="020F0502020204030204" pitchFamily="34" charset="0"/>
                <a:cs typeface="Arial" panose="020B0604020202020204" pitchFamily="34" charset="0"/>
              </a:rPr>
              <a:t>4</a:t>
            </a:r>
            <a:r>
              <a:rPr lang="pt-PT" sz="2000" b="1" baseline="30000" dirty="0">
                <a:effectLst/>
                <a:latin typeface="Times New Roman" panose="02020603050405020304" pitchFamily="18" charset="0"/>
                <a:ea typeface="Calibri" panose="020F0502020204030204" pitchFamily="34" charset="0"/>
                <a:cs typeface="Arial" panose="020B0604020202020204" pitchFamily="34" charset="0"/>
              </a:rPr>
              <a:t>,5,6</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latin typeface="Times New Roman" panose="02020603050405020304" pitchFamily="18" charset="0"/>
                <a:cs typeface="Arial" panose="020B0604020202020204" pitchFamily="34" charset="0"/>
              </a:rPr>
              <a:t>and Miklos Veres</a:t>
            </a:r>
            <a:r>
              <a:rPr lang="en-US" sz="2000" b="1" baseline="30000" dirty="0">
                <a:latin typeface="Times New Roman" panose="02020603050405020304" pitchFamily="18" charset="0"/>
                <a:cs typeface="Arial" panose="020B0604020202020204" pitchFamily="34" charset="0"/>
              </a:rPr>
              <a:t>1</a:t>
            </a:r>
            <a:r>
              <a:rPr lang="en-US" sz="1800" b="1" dirty="0">
                <a:effectLst/>
                <a:latin typeface="Calibri" panose="020F050202020403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Arial" panose="020B0604020202020204" pitchFamily="34" charset="0"/>
            </a:endParaRPr>
          </a:p>
          <a:p>
            <a:pPr algn="ctr"/>
            <a:endParaRPr lang="en-US" sz="2000" b="1" i="1" baseline="300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600" b="1" i="1" baseline="30000" dirty="0">
                <a:effectLst/>
                <a:latin typeface="Palatino Linotype" panose="02040502050505030304" pitchFamily="18" charset="0"/>
                <a:ea typeface="Calibri" panose="020F0502020204030204" pitchFamily="34" charset="0"/>
                <a:cs typeface="Arial" panose="020B0604020202020204" pitchFamily="34" charset="0"/>
              </a:rPr>
              <a:t>1</a:t>
            </a:r>
            <a:r>
              <a:rPr lang="en-US" sz="1600" b="1" i="1" dirty="0">
                <a:effectLst/>
                <a:latin typeface="Palatino Linotype" panose="02040502050505030304" pitchFamily="18" charset="0"/>
                <a:ea typeface="Calibri" panose="020F0502020204030204" pitchFamily="34" charset="0"/>
                <a:cs typeface="Arial" panose="020B0604020202020204" pitchFamily="34" charset="0"/>
              </a:rPr>
              <a:t> </a:t>
            </a:r>
            <a:r>
              <a:rPr lang="en-US" sz="1600" i="1" dirty="0">
                <a:effectLst/>
                <a:latin typeface="Palatino Linotype" panose="02040502050505030304" pitchFamily="18" charset="0"/>
                <a:ea typeface="Calibri" panose="020F0502020204030204" pitchFamily="34" charset="0"/>
                <a:cs typeface="Arial" panose="020B0604020202020204" pitchFamily="34" charset="0"/>
              </a:rPr>
              <a:t>Institute</a:t>
            </a:r>
            <a:r>
              <a:rPr lang="en-US" sz="1600" i="1" baseline="30000" dirty="0">
                <a:effectLst/>
                <a:latin typeface="Palatino Linotype" panose="02040502050505030304" pitchFamily="18" charset="0"/>
                <a:ea typeface="Calibri" panose="020F0502020204030204" pitchFamily="34" charset="0"/>
                <a:cs typeface="Arial" panose="020B0604020202020204" pitchFamily="34" charset="0"/>
              </a:rPr>
              <a:t> </a:t>
            </a:r>
            <a:r>
              <a:rPr lang="en-US" sz="1600" i="1" dirty="0">
                <a:effectLst/>
                <a:latin typeface="Palatino Linotype" panose="02040502050505030304" pitchFamily="18" charset="0"/>
                <a:ea typeface="Calibri" panose="020F0502020204030204" pitchFamily="34" charset="0"/>
                <a:cs typeface="Arial" panose="020B0604020202020204" pitchFamily="34" charset="0"/>
              </a:rPr>
              <a:t>for Solid State Physics and Optics, Wigner Research Center for Physics, P.O. Box 49, Budapest, H 1525, Hungary</a:t>
            </a:r>
            <a:endParaRPr lang="en-GB" sz="1600" dirty="0">
              <a:effectLst/>
              <a:latin typeface="Palatino Linotype" panose="02040502050505030304" pitchFamily="18" charset="0"/>
              <a:ea typeface="Calibri" panose="020F0502020204030204" pitchFamily="34" charset="0"/>
              <a:cs typeface="Arial" panose="020B0604020202020204" pitchFamily="34" charset="0"/>
            </a:endParaRPr>
          </a:p>
          <a:p>
            <a:pPr>
              <a:lnSpc>
                <a:spcPct val="107000"/>
              </a:lnSpc>
              <a:spcAft>
                <a:spcPts val="800"/>
              </a:spcAft>
            </a:pPr>
            <a:r>
              <a:rPr lang="en-US" sz="1600" i="1" baseline="30000" dirty="0">
                <a:effectLst/>
                <a:latin typeface="Palatino Linotype" panose="02040502050505030304" pitchFamily="18" charset="0"/>
                <a:ea typeface="Calibri" panose="020F0502020204030204" pitchFamily="34" charset="0"/>
                <a:cs typeface="Arial" panose="020B0604020202020204" pitchFamily="34" charset="0"/>
              </a:rPr>
              <a:t>2 </a:t>
            </a:r>
            <a:r>
              <a:rPr lang="en-US" sz="1600" i="1" dirty="0">
                <a:effectLst/>
                <a:latin typeface="Palatino Linotype" panose="02040502050505030304" pitchFamily="18" charset="0"/>
                <a:ea typeface="Calibri" panose="020F0502020204030204" pitchFamily="34" charset="0"/>
                <a:cs typeface="Arial" panose="020B0604020202020204" pitchFamily="34" charset="0"/>
              </a:rPr>
              <a:t>Institute of Physics, University of Szeged, Dom </a:t>
            </a:r>
            <a:r>
              <a:rPr lang="en-US" sz="1600" i="1" dirty="0" err="1">
                <a:effectLst/>
                <a:latin typeface="Palatino Linotype" panose="02040502050505030304" pitchFamily="18" charset="0"/>
                <a:ea typeface="Calibri" panose="020F0502020204030204" pitchFamily="34" charset="0"/>
                <a:cs typeface="Arial" panose="020B0604020202020204" pitchFamily="34" charset="0"/>
              </a:rPr>
              <a:t>ter</a:t>
            </a:r>
            <a:r>
              <a:rPr lang="en-US" sz="1600" i="1" dirty="0">
                <a:effectLst/>
                <a:latin typeface="Palatino Linotype" panose="02040502050505030304" pitchFamily="18" charset="0"/>
                <a:ea typeface="Calibri" panose="020F0502020204030204" pitchFamily="34" charset="0"/>
                <a:cs typeface="Arial" panose="020B0604020202020204" pitchFamily="34" charset="0"/>
              </a:rPr>
              <a:t> 9, H-6720 Szeged, Hungary</a:t>
            </a:r>
            <a:endParaRPr lang="en-GB" sz="1600" dirty="0">
              <a:effectLst/>
              <a:latin typeface="Palatino Linotype" panose="02040502050505030304" pitchFamily="18" charset="0"/>
              <a:ea typeface="Calibri" panose="020F0502020204030204" pitchFamily="34" charset="0"/>
              <a:cs typeface="Arial" panose="020B0604020202020204" pitchFamily="34" charset="0"/>
            </a:endParaRPr>
          </a:p>
          <a:p>
            <a:pPr>
              <a:lnSpc>
                <a:spcPct val="107000"/>
              </a:lnSpc>
              <a:spcAft>
                <a:spcPts val="800"/>
              </a:spcAft>
            </a:pPr>
            <a:r>
              <a:rPr lang="en-US" sz="1600" i="1" baseline="30000" dirty="0">
                <a:effectLst/>
                <a:latin typeface="Palatino Linotype" panose="02040502050505030304" pitchFamily="18" charset="0"/>
                <a:ea typeface="Calibri" panose="020F0502020204030204" pitchFamily="34" charset="0"/>
                <a:cs typeface="Arial" panose="020B0604020202020204" pitchFamily="34" charset="0"/>
              </a:rPr>
              <a:t>3 </a:t>
            </a:r>
            <a:r>
              <a:rPr lang="en-US" sz="1600" i="1" dirty="0">
                <a:effectLst/>
                <a:latin typeface="Palatino Linotype" panose="02040502050505030304" pitchFamily="18" charset="0"/>
                <a:ea typeface="Calibri" panose="020F0502020204030204" pitchFamily="34" charset="0"/>
                <a:cs typeface="Arial" panose="020B0604020202020204" pitchFamily="34" charset="0"/>
              </a:rPr>
              <a:t>Ministry of Higher Education and Scientific Research, 10065, Baghdad, Iraq</a:t>
            </a:r>
          </a:p>
          <a:p>
            <a:pPr>
              <a:lnSpc>
                <a:spcPct val="107000"/>
              </a:lnSpc>
              <a:spcAft>
                <a:spcPts val="800"/>
              </a:spcAft>
            </a:pPr>
            <a:r>
              <a:rPr lang="en-US" sz="1600" i="1" baseline="30000" dirty="0">
                <a:latin typeface="Palatino Linotype" panose="02040502050505030304" pitchFamily="18" charset="0"/>
                <a:cs typeface="Arial" panose="020B0604020202020204" pitchFamily="34" charset="0"/>
              </a:rPr>
              <a:t>4 </a:t>
            </a:r>
            <a:r>
              <a:rPr lang="en-US" sz="1600" i="1" dirty="0">
                <a:latin typeface="Palatino Linotype" panose="02040502050505030304" pitchFamily="18" charset="0"/>
                <a:cs typeface="Arial" panose="020B0604020202020204" pitchFamily="34" charset="0"/>
              </a:rPr>
              <a:t>Department of Dermatology, Venerology and Allergology, Center of Experimental and Applied Cutaneous Physiology, </a:t>
            </a:r>
            <a:r>
              <a:rPr lang="en-US" sz="1600" i="1" dirty="0" err="1">
                <a:latin typeface="Palatino Linotype" panose="02040502050505030304" pitchFamily="18" charset="0"/>
                <a:cs typeface="Arial" panose="020B0604020202020204" pitchFamily="34" charset="0"/>
              </a:rPr>
              <a:t>Charité</a:t>
            </a:r>
            <a:r>
              <a:rPr lang="en-US" sz="1600" i="1" dirty="0">
                <a:latin typeface="Palatino Linotype" panose="02040502050505030304" pitchFamily="18" charset="0"/>
                <a:cs typeface="Arial" panose="020B0604020202020204" pitchFamily="34" charset="0"/>
              </a:rPr>
              <a:t> </a:t>
            </a:r>
            <a:r>
              <a:rPr lang="en-US" sz="1600" i="1" dirty="0" err="1">
                <a:latin typeface="Palatino Linotype" panose="02040502050505030304" pitchFamily="18" charset="0"/>
                <a:cs typeface="Arial" panose="020B0604020202020204" pitchFamily="34" charset="0"/>
              </a:rPr>
              <a:t>Universitätsmedizin</a:t>
            </a:r>
            <a:r>
              <a:rPr lang="en-US" sz="1600" i="1" dirty="0">
                <a:latin typeface="Palatino Linotype" panose="02040502050505030304" pitchFamily="18" charset="0"/>
                <a:cs typeface="Arial" panose="020B0604020202020204" pitchFamily="34" charset="0"/>
              </a:rPr>
              <a:t> Berlin, corporate member of </a:t>
            </a:r>
            <a:r>
              <a:rPr lang="en-US" sz="1600" i="1" dirty="0" err="1">
                <a:latin typeface="Palatino Linotype" panose="02040502050505030304" pitchFamily="18" charset="0"/>
                <a:cs typeface="Arial" panose="020B0604020202020204" pitchFamily="34" charset="0"/>
              </a:rPr>
              <a:t>Freie</a:t>
            </a:r>
            <a:r>
              <a:rPr lang="en-US" sz="1600" i="1" dirty="0">
                <a:latin typeface="Palatino Linotype" panose="02040502050505030304" pitchFamily="18" charset="0"/>
                <a:cs typeface="Arial" panose="020B0604020202020204" pitchFamily="34" charset="0"/>
              </a:rPr>
              <a:t> Universität Berlin and Humboldt-Universität </a:t>
            </a:r>
            <a:r>
              <a:rPr lang="en-US" sz="1600" i="1" dirty="0" err="1">
                <a:latin typeface="Palatino Linotype" panose="02040502050505030304" pitchFamily="18" charset="0"/>
                <a:cs typeface="Arial" panose="020B0604020202020204" pitchFamily="34" charset="0"/>
              </a:rPr>
              <a:t>zu</a:t>
            </a:r>
            <a:r>
              <a:rPr lang="en-US" sz="1600" i="1" dirty="0">
                <a:latin typeface="Palatino Linotype" panose="02040502050505030304" pitchFamily="18" charset="0"/>
                <a:cs typeface="Arial" panose="020B0604020202020204" pitchFamily="34" charset="0"/>
              </a:rPr>
              <a:t> Berlin, </a:t>
            </a:r>
            <a:r>
              <a:rPr lang="en-US" sz="1600" i="1" dirty="0" err="1">
                <a:latin typeface="Palatino Linotype" panose="02040502050505030304" pitchFamily="18" charset="0"/>
                <a:cs typeface="Arial" panose="020B0604020202020204" pitchFamily="34" charset="0"/>
              </a:rPr>
              <a:t>Charitéplatz</a:t>
            </a:r>
            <a:r>
              <a:rPr lang="en-US" sz="1600" i="1" dirty="0">
                <a:latin typeface="Palatino Linotype" panose="02040502050505030304" pitchFamily="18" charset="0"/>
                <a:cs typeface="Arial" panose="020B0604020202020204" pitchFamily="34" charset="0"/>
              </a:rPr>
              <a:t> 1, 10117 Berlin, Germany</a:t>
            </a:r>
            <a:endParaRPr lang="en-GB" sz="1600" i="1" dirty="0">
              <a:latin typeface="Palatino Linotype" panose="02040502050505030304" pitchFamily="18" charset="0"/>
              <a:cs typeface="Arial" panose="020B0604020202020204" pitchFamily="34" charset="0"/>
            </a:endParaRPr>
          </a:p>
          <a:p>
            <a:pPr>
              <a:lnSpc>
                <a:spcPct val="107000"/>
              </a:lnSpc>
              <a:spcAft>
                <a:spcPts val="800"/>
              </a:spcAft>
            </a:pPr>
            <a:r>
              <a:rPr lang="en-GB" sz="1600" i="1" baseline="30000" dirty="0">
                <a:effectLst/>
                <a:latin typeface="Palatino Linotype" panose="02040502050505030304" pitchFamily="18" charset="0"/>
                <a:ea typeface="Calibri" panose="020F0502020204030204" pitchFamily="34" charset="0"/>
                <a:cs typeface="Arial" panose="020B0604020202020204" pitchFamily="34" charset="0"/>
              </a:rPr>
              <a:t>5</a:t>
            </a:r>
            <a:r>
              <a:rPr lang="en-GB" sz="1600" i="1" dirty="0">
                <a:effectLst/>
                <a:latin typeface="Palatino Linotype" panose="02040502050505030304" pitchFamily="18" charset="0"/>
                <a:ea typeface="Calibri" panose="020F0502020204030204" pitchFamily="34" charset="0"/>
                <a:cs typeface="Arial" panose="020B0604020202020204" pitchFamily="34" charset="0"/>
              </a:rPr>
              <a:t>Science Medical </a:t>
            </a:r>
            <a:r>
              <a:rPr lang="en-GB" sz="1600" i="1" dirty="0" err="1">
                <a:effectLst/>
                <a:latin typeface="Palatino Linotype" panose="02040502050505030304" pitchFamily="18" charset="0"/>
                <a:ea typeface="Calibri" panose="020F0502020204030204" pitchFamily="34" charset="0"/>
                <a:cs typeface="Arial" panose="020B0604020202020204" pitchFamily="34" charset="0"/>
              </a:rPr>
              <a:t>Center</a:t>
            </a:r>
            <a:r>
              <a:rPr lang="en-GB" sz="1600" i="1" dirty="0">
                <a:effectLst/>
                <a:latin typeface="Palatino Linotype" panose="02040502050505030304" pitchFamily="18" charset="0"/>
                <a:ea typeface="Calibri" panose="020F0502020204030204" pitchFamily="34" charset="0"/>
                <a:cs typeface="Arial" panose="020B0604020202020204" pitchFamily="34" charset="0"/>
              </a:rPr>
              <a:t>, Saratov State University, 83 </a:t>
            </a:r>
            <a:r>
              <a:rPr lang="en-GB" sz="1600" i="1" dirty="0" err="1">
                <a:effectLst/>
                <a:latin typeface="Palatino Linotype" panose="02040502050505030304" pitchFamily="18" charset="0"/>
                <a:ea typeface="Calibri" panose="020F0502020204030204" pitchFamily="34" charset="0"/>
                <a:cs typeface="Arial" panose="020B0604020202020204" pitchFamily="34" charset="0"/>
              </a:rPr>
              <a:t>Astrakhanskaya</a:t>
            </a:r>
            <a:r>
              <a:rPr lang="en-GB" sz="1600" i="1" dirty="0">
                <a:effectLst/>
                <a:latin typeface="Palatino Linotype" panose="02040502050505030304" pitchFamily="18" charset="0"/>
                <a:ea typeface="Calibri" panose="020F0502020204030204" pitchFamily="34" charset="0"/>
                <a:cs typeface="Arial" panose="020B0604020202020204" pitchFamily="34" charset="0"/>
              </a:rPr>
              <a:t> str., 410012 Saratov, Russia  </a:t>
            </a:r>
            <a:endParaRPr lang="en-GB" sz="1600" dirty="0">
              <a:effectLst/>
              <a:latin typeface="Palatino Linotype" panose="02040502050505030304" pitchFamily="18" charset="0"/>
              <a:ea typeface="Calibri" panose="020F0502020204030204" pitchFamily="34" charset="0"/>
              <a:cs typeface="Arial" panose="020B0604020202020204" pitchFamily="34" charset="0"/>
            </a:endParaRPr>
          </a:p>
          <a:p>
            <a:pPr>
              <a:lnSpc>
                <a:spcPct val="107000"/>
              </a:lnSpc>
              <a:spcAft>
                <a:spcPts val="800"/>
              </a:spcAft>
            </a:pPr>
            <a:r>
              <a:rPr lang="en-GB" sz="1600" i="1" baseline="30000" dirty="0">
                <a:effectLst/>
                <a:latin typeface="Palatino Linotype" panose="02040502050505030304" pitchFamily="18" charset="0"/>
                <a:ea typeface="Calibri" panose="020F0502020204030204" pitchFamily="34" charset="0"/>
                <a:cs typeface="Arial" panose="020B0604020202020204" pitchFamily="34" charset="0"/>
              </a:rPr>
              <a:t>7</a:t>
            </a:r>
            <a:r>
              <a:rPr lang="en-GB" sz="1600" i="1" dirty="0">
                <a:effectLst/>
                <a:latin typeface="Palatino Linotype" panose="02040502050505030304" pitchFamily="18" charset="0"/>
                <a:ea typeface="Calibri" panose="020F0502020204030204" pitchFamily="34" charset="0"/>
                <a:cs typeface="Arial" panose="020B0604020202020204" pitchFamily="34" charset="0"/>
              </a:rPr>
              <a:t>Laboratory of Laser Diagnostics of Technical and Living Systems, Institute of Precision Mechanics and Control, FRC “Saratov Scientific Centre of the Russian Academy of Sciences,” 24 </a:t>
            </a:r>
            <a:r>
              <a:rPr lang="en-GB" sz="1600" i="1" dirty="0" err="1">
                <a:effectLst/>
                <a:latin typeface="Palatino Linotype" panose="02040502050505030304" pitchFamily="18" charset="0"/>
                <a:ea typeface="Calibri" panose="020F0502020204030204" pitchFamily="34" charset="0"/>
                <a:cs typeface="Arial" panose="020B0604020202020204" pitchFamily="34" charset="0"/>
              </a:rPr>
              <a:t>Rabochaya</a:t>
            </a:r>
            <a:r>
              <a:rPr lang="en-GB" sz="1600" i="1" dirty="0">
                <a:effectLst/>
                <a:latin typeface="Palatino Linotype" panose="02040502050505030304" pitchFamily="18" charset="0"/>
                <a:ea typeface="Calibri" panose="020F0502020204030204" pitchFamily="34" charset="0"/>
                <a:cs typeface="Arial" panose="020B0604020202020204" pitchFamily="34" charset="0"/>
              </a:rPr>
              <a:t> str., 410028 Saratov, Russia  </a:t>
            </a:r>
            <a:endParaRPr lang="en-GB" sz="1600" dirty="0">
              <a:effectLst/>
              <a:latin typeface="Palatino Linotype" panose="02040502050505030304" pitchFamily="18" charset="0"/>
              <a:ea typeface="Calibri" panose="020F0502020204030204" pitchFamily="34" charset="0"/>
              <a:cs typeface="Arial" panose="020B0604020202020204" pitchFamily="34" charset="0"/>
            </a:endParaRPr>
          </a:p>
          <a:p>
            <a:r>
              <a:rPr lang="en-GB" sz="1600" i="1" baseline="300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7</a:t>
            </a:r>
            <a:r>
              <a:rPr lang="en-GB" sz="1600" i="1"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А.N. Bach Institute of Biochemistry, FRC </a:t>
            </a:r>
            <a:r>
              <a:rPr lang="en-GB" sz="1600" i="1" dirty="0">
                <a:solidFill>
                  <a:srgbClr val="000000"/>
                </a:solidFill>
                <a:effectLst/>
                <a:latin typeface="Palatino Linotype" panose="02040502050505030304" pitchFamily="18" charset="0"/>
                <a:ea typeface="Calibri" panose="020F0502020204030204" pitchFamily="34" charset="0"/>
                <a:cs typeface="Palatino Linotype" panose="02040502050505030304" pitchFamily="18" charset="0"/>
              </a:rPr>
              <a:t>“Biotechnology of the Russian Academy of Sciences,” 33-2 </a:t>
            </a:r>
            <a:r>
              <a:rPr lang="en-GB" sz="1600" i="1" dirty="0" err="1">
                <a:solidFill>
                  <a:srgbClr val="000000"/>
                </a:solidFill>
                <a:effectLst/>
                <a:latin typeface="Palatino Linotype" panose="02040502050505030304" pitchFamily="18" charset="0"/>
                <a:ea typeface="Calibri" panose="020F0502020204030204" pitchFamily="34" charset="0"/>
                <a:cs typeface="Palatino Linotype" panose="02040502050505030304" pitchFamily="18" charset="0"/>
              </a:rPr>
              <a:t>Leninsky</a:t>
            </a:r>
            <a:r>
              <a:rPr lang="en-GB" sz="1600" i="1" dirty="0">
                <a:solidFill>
                  <a:srgbClr val="000000"/>
                </a:solidFill>
                <a:effectLst/>
                <a:latin typeface="Palatino Linotype" panose="02040502050505030304" pitchFamily="18" charset="0"/>
                <a:ea typeface="Calibri" panose="020F0502020204030204" pitchFamily="34" charset="0"/>
                <a:cs typeface="Palatino Linotype" panose="02040502050505030304" pitchFamily="18" charset="0"/>
              </a:rPr>
              <a:t> Prospect, 119071 Moscow, Russia</a:t>
            </a:r>
            <a:endParaRPr lang="en-GB" sz="1600" dirty="0">
              <a:solidFill>
                <a:srgbClr val="000000"/>
              </a:solidFill>
              <a:effectLst/>
              <a:latin typeface="Palatino Linotype" panose="02040502050505030304" pitchFamily="18" charset="0"/>
              <a:ea typeface="Calibri" panose="020F0502020204030204" pitchFamily="34" charset="0"/>
              <a:cs typeface="Palatino Linotype" panose="02040502050505030304" pitchFamily="18" charset="0"/>
            </a:endParaRPr>
          </a:p>
        </p:txBody>
      </p:sp>
      <p:pic>
        <p:nvPicPr>
          <p:cNvPr id="7" name="Picture 8" descr="x_88dcf21f"/>
          <p:cNvPicPr>
            <a:picLocks noChangeAspect="1" noChangeArrowheads="1"/>
          </p:cNvPicPr>
          <p:nvPr/>
        </p:nvPicPr>
        <p:blipFill>
          <a:blip r:embed="rId5" cstate="print"/>
          <a:srcRect/>
          <a:stretch>
            <a:fillRect/>
          </a:stretch>
        </p:blipFill>
        <p:spPr bwMode="auto">
          <a:xfrm>
            <a:off x="6089290" y="213474"/>
            <a:ext cx="1398837" cy="906018"/>
          </a:xfrm>
          <a:prstGeom prst="rect">
            <a:avLst/>
          </a:prstGeom>
          <a:noFill/>
          <a:ln w="9525">
            <a:noFill/>
            <a:miter lim="800000"/>
            <a:headEnd/>
            <a:tailEnd/>
          </a:ln>
        </p:spPr>
      </p:pic>
      <p:pic>
        <p:nvPicPr>
          <p:cNvPr id="8" name="Рисунок 4" descr="иптм"/>
          <p:cNvPicPr>
            <a:picLocks noChangeAspect="1" noChangeArrowheads="1"/>
          </p:cNvPicPr>
          <p:nvPr/>
        </p:nvPicPr>
        <p:blipFill>
          <a:blip r:embed="rId6" cstate="print"/>
          <a:srcRect/>
          <a:stretch>
            <a:fillRect/>
          </a:stretch>
        </p:blipFill>
        <p:spPr bwMode="auto">
          <a:xfrm>
            <a:off x="8674980" y="266433"/>
            <a:ext cx="1123532" cy="800100"/>
          </a:xfrm>
          <a:prstGeom prst="rect">
            <a:avLst/>
          </a:prstGeom>
          <a:noFill/>
          <a:ln w="9525">
            <a:noFill/>
            <a:miter lim="800000"/>
            <a:headEnd/>
            <a:tailEnd/>
          </a:ln>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3109" y="141925"/>
            <a:ext cx="1058836" cy="1033282"/>
          </a:xfrm>
          <a:prstGeom prst="rect">
            <a:avLst/>
          </a:prstGeom>
        </p:spPr>
      </p:pic>
    </p:spTree>
    <p:extLst>
      <p:ext uri="{BB962C8B-B14F-4D97-AF65-F5344CB8AC3E}">
        <p14:creationId xmlns:p14="http://schemas.microsoft.com/office/powerpoint/2010/main" val="328650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4299" y="1643050"/>
            <a:ext cx="3882793" cy="2123658"/>
          </a:xfrm>
          <a:prstGeom prst="rect">
            <a:avLst/>
          </a:prstGeom>
        </p:spPr>
        <p:txBody>
          <a:bodyPr wrap="none">
            <a:spAutoFit/>
          </a:bodyPr>
          <a:lstStyle/>
          <a:p>
            <a:pPr algn="ctr"/>
            <a:r>
              <a:rPr lang="en-US" sz="8800" dirty="0">
                <a:latin typeface="Gabriola" pitchFamily="82" charset="0"/>
                <a:cs typeface="Times New Roman" pitchFamily="18" charset="0"/>
              </a:rPr>
              <a:t>Thank you</a:t>
            </a:r>
          </a:p>
          <a:p>
            <a:pPr algn="ctr"/>
            <a:r>
              <a:rPr lang="en-US" sz="4400" dirty="0">
                <a:latin typeface="Gabriola" pitchFamily="82" charset="0"/>
                <a:cs typeface="Times New Roman" pitchFamily="18" charset="0"/>
              </a:rPr>
              <a:t> for your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42CE58-D1B0-4C8F-8DBA-8E6D77A5B5FB}"/>
              </a:ext>
            </a:extLst>
          </p:cNvPr>
          <p:cNvSpPr txBox="1"/>
          <p:nvPr/>
        </p:nvSpPr>
        <p:spPr>
          <a:xfrm>
            <a:off x="2595538" y="1071547"/>
            <a:ext cx="7239000" cy="5011949"/>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Optical clearing</a:t>
            </a:r>
          </a:p>
          <a:p>
            <a:pPr marL="285750" indent="-285750">
              <a:lnSpc>
                <a:spcPct val="150000"/>
              </a:lnSpc>
              <a:buClr>
                <a:srgbClr val="0070C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Main mechanisms of tissue optical immersion clearing</a:t>
            </a:r>
          </a:p>
          <a:p>
            <a:pPr marL="285750" indent="-285750">
              <a:lnSpc>
                <a:spcPct val="150000"/>
              </a:lnSpc>
              <a:buClr>
                <a:srgbClr val="0070C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Materials and methods:</a:t>
            </a:r>
          </a:p>
          <a:p>
            <a:pPr marL="285750" indent="-285750">
              <a:lnSpc>
                <a:spcPct val="150000"/>
              </a:lnSpc>
              <a:buClr>
                <a:srgbClr val="0070C0"/>
              </a:buClr>
              <a:buFont typeface="Wingdings" pitchFamily="2" charset="2"/>
              <a:buChar char="§"/>
            </a:pPr>
            <a:r>
              <a:rPr lang="en-US" sz="2400" dirty="0">
                <a:latin typeface="Times New Roman" panose="02020603050405020304" pitchFamily="18" charset="0"/>
                <a:cs typeface="Times New Roman" panose="02020603050405020304" pitchFamily="18" charset="0"/>
              </a:rPr>
              <a:t>Confocal Raman microscopy</a:t>
            </a:r>
          </a:p>
          <a:p>
            <a:pPr marL="285750" indent="-285750">
              <a:lnSpc>
                <a:spcPct val="150000"/>
              </a:lnSpc>
              <a:buClr>
                <a:srgbClr val="0070C0"/>
              </a:buClr>
              <a:buFont typeface="Wingdings" pitchFamily="2" charset="2"/>
              <a:buChar char="§"/>
            </a:pPr>
            <a:r>
              <a:rPr lang="en-US" sz="2400" i="1" dirty="0">
                <a:latin typeface="Times New Roman" panose="02020603050405020304" pitchFamily="18" charset="0"/>
                <a:cs typeface="Times New Roman" panose="02020603050405020304" pitchFamily="18" charset="0"/>
              </a:rPr>
              <a:t>Dura mater </a:t>
            </a:r>
            <a:r>
              <a:rPr lang="en-US" sz="2400" dirty="0">
                <a:latin typeface="Times New Roman" panose="02020603050405020304" pitchFamily="18" charset="0"/>
                <a:cs typeface="Times New Roman" panose="02020603050405020304" pitchFamily="18" charset="0"/>
              </a:rPr>
              <a:t>sample preparation</a:t>
            </a:r>
          </a:p>
          <a:p>
            <a:pPr marL="285750" indent="-285750">
              <a:lnSpc>
                <a:spcPct val="150000"/>
              </a:lnSpc>
              <a:buClr>
                <a:srgbClr val="0070C0"/>
              </a:buClr>
              <a:buFont typeface="Wingdings" pitchFamily="2" charset="2"/>
              <a:buChar char="§"/>
            </a:pPr>
            <a:r>
              <a:rPr lang="en-US" sz="2400" dirty="0">
                <a:latin typeface="Times New Roman" panose="02020603050405020304" pitchFamily="18" charset="0"/>
                <a:cs typeface="Times New Roman" panose="02020603050405020304" pitchFamily="18" charset="0"/>
              </a:rPr>
              <a:t>Optical Clearing Agents</a:t>
            </a:r>
          </a:p>
          <a:p>
            <a:pPr marL="285750" indent="-285750">
              <a:lnSpc>
                <a:spcPct val="150000"/>
              </a:lnSpc>
              <a:buClr>
                <a:srgbClr val="0070C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Results: optical clearing using confocal Raman micro-spectroscopy</a:t>
            </a:r>
          </a:p>
          <a:p>
            <a:pPr marL="285750" indent="-285750">
              <a:lnSpc>
                <a:spcPct val="150000"/>
              </a:lnSpc>
              <a:buClr>
                <a:srgbClr val="0070C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Conclusions</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91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D22FC-0668-4B21-8270-1FAB7D8A7E55}"/>
              </a:ext>
            </a:extLst>
          </p:cNvPr>
          <p:cNvSpPr txBox="1"/>
          <p:nvPr/>
        </p:nvSpPr>
        <p:spPr>
          <a:xfrm>
            <a:off x="4238612" y="0"/>
            <a:ext cx="3714776" cy="928694"/>
          </a:xfrm>
          <a:prstGeom prst="rect">
            <a:avLst/>
          </a:prstGeom>
        </p:spPr>
        <p:txBody>
          <a:bodyPr vert="horz" lIns="91440" tIns="45720" rIns="91440" bIns="45720" rtlCol="0" anchor="t">
            <a:normAutofit/>
          </a:bodyPr>
          <a:lstStyle/>
          <a:p>
            <a:pPr>
              <a:spcBef>
                <a:spcPct val="0"/>
              </a:spcBef>
              <a:spcAft>
                <a:spcPts val="600"/>
              </a:spcAft>
            </a:pPr>
            <a:r>
              <a:rPr lang="en-US" sz="3600" spc="-150" dirty="0">
                <a:solidFill>
                  <a:schemeClr val="tx1">
                    <a:lumMod val="85000"/>
                    <a:lumOff val="15000"/>
                  </a:schemeClr>
                </a:solidFill>
                <a:latin typeface="Times New Roman" pitchFamily="18" charset="0"/>
                <a:ea typeface="+mj-ea"/>
                <a:cs typeface="Times New Roman" pitchFamily="18" charset="0"/>
              </a:rPr>
              <a:t>Optical clearing</a:t>
            </a:r>
            <a:endParaRPr lang="en-US" sz="3600" dirty="0">
              <a:solidFill>
                <a:schemeClr val="tx1">
                  <a:lumMod val="85000"/>
                  <a:lumOff val="15000"/>
                </a:schemeClr>
              </a:solidFill>
              <a:latin typeface="Times New Roman" pitchFamily="18" charset="0"/>
              <a:ea typeface="+mj-ea"/>
              <a:cs typeface="Times New Roman" pitchFamily="18" charset="0"/>
            </a:endParaRPr>
          </a:p>
        </p:txBody>
      </p:sp>
      <p:sp>
        <p:nvSpPr>
          <p:cNvPr id="3" name="Rectangle 2">
            <a:extLst>
              <a:ext uri="{FF2B5EF4-FFF2-40B4-BE49-F238E27FC236}">
                <a16:creationId xmlns:a16="http://schemas.microsoft.com/office/drawing/2014/main" id="{4A43FB99-5F5F-42D3-A552-23F9394ED8B4}"/>
              </a:ext>
            </a:extLst>
          </p:cNvPr>
          <p:cNvSpPr/>
          <p:nvPr/>
        </p:nvSpPr>
        <p:spPr>
          <a:xfrm>
            <a:off x="6511158" y="831153"/>
            <a:ext cx="5309162" cy="5643602"/>
          </a:xfrm>
          <a:prstGeom prst="rect">
            <a:avLst/>
          </a:prstGeom>
        </p:spPr>
        <p:txBody>
          <a:bodyPr vert="horz" lIns="91440" tIns="45720" rIns="91440" bIns="45720" rtlCol="0">
            <a:noAutofit/>
          </a:bodyPr>
          <a:lstStyle/>
          <a:p>
            <a:pPr marL="285750" indent="-285750" algn="just">
              <a:lnSpc>
                <a:spcPct val="90000"/>
              </a:lnSpc>
              <a:spcBef>
                <a:spcPts val="1000"/>
              </a:spcBef>
              <a:buClr>
                <a:srgbClr val="FF0000"/>
              </a:buClr>
              <a:buFont typeface="Wingdings" panose="05000000000000000000" pitchFamily="2" charset="2"/>
              <a:buChar char="v"/>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Noninvasive optical techniques implementation in tissue diagnosis and treatment, such as confocal Raman </a:t>
            </a:r>
            <a:r>
              <a:rPr lang="en-US" dirty="0" err="1">
                <a:solidFill>
                  <a:srgbClr val="0070C0"/>
                </a:solidFill>
                <a:latin typeface="Times New Roman" panose="02020603050405020304" pitchFamily="18" charset="0"/>
                <a:cs typeface="Times New Roman" panose="02020603050405020304" pitchFamily="18" charset="0"/>
              </a:rPr>
              <a:t>Raman</a:t>
            </a:r>
            <a:r>
              <a:rPr lang="en-US" dirty="0">
                <a:solidFill>
                  <a:srgbClr val="0070C0"/>
                </a:solidFill>
                <a:latin typeface="Times New Roman" panose="02020603050405020304" pitchFamily="18" charset="0"/>
                <a:cs typeface="Times New Roman" panose="02020603050405020304" pitchFamily="18" charset="0"/>
              </a:rPr>
              <a:t> micro-spectroscopy, coherent anti-Stokes Raman  scattering (CARS) spectroscopy and tomography, multiphoton tomography (MPT), SHG-microscopy and OCT.</a:t>
            </a:r>
          </a:p>
          <a:p>
            <a:pPr marL="285750" indent="-285750" algn="just">
              <a:lnSpc>
                <a:spcPct val="90000"/>
              </a:lnSpc>
              <a:spcBef>
                <a:spcPts val="1000"/>
              </a:spcBef>
              <a:buClr>
                <a:srgbClr val="FF0000"/>
              </a:buClr>
              <a:buFont typeface="Wingdings" panose="05000000000000000000" pitchFamily="2" charset="2"/>
              <a:buChar char="v"/>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lnSpc>
                <a:spcPct val="90000"/>
              </a:lnSpc>
              <a:spcBef>
                <a:spcPts val="1000"/>
              </a:spcBef>
              <a:buClr>
                <a:srgbClr val="FF0000"/>
              </a:buClr>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Main limitation of the deep biological investigation that all tissue layers are characterized by high light scattering and absorption</a:t>
            </a:r>
          </a:p>
          <a:p>
            <a:pPr marL="285750" indent="-285750" algn="just">
              <a:lnSpc>
                <a:spcPct val="90000"/>
              </a:lnSpc>
              <a:spcBef>
                <a:spcPts val="1000"/>
              </a:spcBef>
              <a:buClr>
                <a:srgbClr val="FF0000"/>
              </a:buClr>
              <a:buFont typeface="Wingdings" panose="05000000000000000000" pitchFamily="2" charset="2"/>
              <a:buChar char="v"/>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lnSpc>
                <a:spcPct val="90000"/>
              </a:lnSpc>
              <a:spcBef>
                <a:spcPts val="1000"/>
              </a:spcBef>
              <a:buClr>
                <a:srgbClr val="FF0000"/>
              </a:buClr>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Since it was reported in the nineties, the optical clearing (OC) technique was developed to allow effectively reduce light scattering in tissue to reach the maximum probing depth, improve contrast and spatial resolution of optical diagnostic methods.</a:t>
            </a:r>
          </a:p>
        </p:txBody>
      </p:sp>
      <p:pic>
        <p:nvPicPr>
          <p:cNvPr id="5" name="Picture 4" descr="A picture containing map&#10;&#10;Description automatically generated">
            <a:extLst>
              <a:ext uri="{FF2B5EF4-FFF2-40B4-BE49-F238E27FC236}">
                <a16:creationId xmlns:a16="http://schemas.microsoft.com/office/drawing/2014/main" id="{71B8E22C-B21C-BC68-91AD-20095B6D2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55" y="1254642"/>
            <a:ext cx="5708502" cy="3211032"/>
          </a:xfrm>
          <a:prstGeom prst="rect">
            <a:avLst/>
          </a:prstGeom>
        </p:spPr>
      </p:pic>
      <p:sp>
        <p:nvSpPr>
          <p:cNvPr id="2" name="TextBox 1">
            <a:extLst>
              <a:ext uri="{FF2B5EF4-FFF2-40B4-BE49-F238E27FC236}">
                <a16:creationId xmlns:a16="http://schemas.microsoft.com/office/drawing/2014/main" id="{423CAC63-5BC8-20FF-53D1-5C7E62ABBBEC}"/>
              </a:ext>
            </a:extLst>
          </p:cNvPr>
          <p:cNvSpPr txBox="1"/>
          <p:nvPr/>
        </p:nvSpPr>
        <p:spPr>
          <a:xfrm>
            <a:off x="445955" y="4250230"/>
            <a:ext cx="5596758" cy="523220"/>
          </a:xfrm>
          <a:prstGeom prst="rect">
            <a:avLst/>
          </a:prstGeom>
          <a:noFill/>
        </p:spPr>
        <p:txBody>
          <a:bodyPr wrap="square" rtlCol="0">
            <a:spAutoFit/>
          </a:bodyPr>
          <a:lstStyle/>
          <a:p>
            <a:pPr algn="ctr"/>
            <a:r>
              <a:rPr lang="en-GB" sz="1400" b="0" i="0" u="none" strike="noStrike" baseline="0" dirty="0">
                <a:latin typeface="Times New Roman" panose="02020603050405020304" pitchFamily="18" charset="0"/>
                <a:cs typeface="Times New Roman" panose="02020603050405020304" pitchFamily="18" charset="0"/>
              </a:rPr>
              <a:t>Schematically shows the distribution of mannitol molecules when </a:t>
            </a:r>
            <a:r>
              <a:rPr lang="en-GB" sz="1400" b="0" i="1" u="none" strike="noStrike" baseline="0" dirty="0">
                <a:latin typeface="Times New Roman" panose="02020603050405020304" pitchFamily="18" charset="0"/>
                <a:cs typeface="Times New Roman" panose="02020603050405020304" pitchFamily="18" charset="0"/>
              </a:rPr>
              <a:t>a dura mater </a:t>
            </a:r>
            <a:r>
              <a:rPr lang="en-GB" sz="1400" b="0" i="0" u="none" strike="noStrike" baseline="0" dirty="0">
                <a:latin typeface="Times New Roman" panose="02020603050405020304" pitchFamily="18" charset="0"/>
                <a:cs typeface="Times New Roman" panose="02020603050405020304" pitchFamily="18" charset="0"/>
              </a:rPr>
              <a:t>sample is immersed in glycerol</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65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77736-D100-43C3-835B-7765ADD01978}"/>
              </a:ext>
            </a:extLst>
          </p:cNvPr>
          <p:cNvSpPr txBox="1"/>
          <p:nvPr/>
        </p:nvSpPr>
        <p:spPr>
          <a:xfrm>
            <a:off x="278335" y="1156181"/>
            <a:ext cx="4843620" cy="3500462"/>
          </a:xfrm>
          <a:prstGeom prst="rect">
            <a:avLst/>
          </a:prstGeom>
        </p:spPr>
        <p:txBody>
          <a:bodyPr vert="horz" lIns="91440" tIns="45720" rIns="91440" bIns="45720" rtlCol="0" anchor="ctr">
            <a:normAutofit/>
          </a:bodyPr>
          <a:lstStyle/>
          <a:p>
            <a:pPr algn="ctr">
              <a:spcBef>
                <a:spcPct val="0"/>
              </a:spcBef>
              <a:spcAft>
                <a:spcPts val="600"/>
              </a:spcAft>
            </a:pPr>
            <a:r>
              <a:rPr lang="en-US" sz="2800" spc="-150" dirty="0">
                <a:solidFill>
                  <a:schemeClr val="accent2"/>
                </a:solidFill>
                <a:latin typeface="Times New Roman" panose="02020603050405020304" pitchFamily="18" charset="0"/>
                <a:cs typeface="Times New Roman" panose="02020603050405020304" pitchFamily="18" charset="0"/>
              </a:rPr>
              <a:t>Main mechanisms of tissue immersion optical clearing (OC)</a:t>
            </a:r>
          </a:p>
        </p:txBody>
      </p:sp>
      <p:sp>
        <p:nvSpPr>
          <p:cNvPr id="3" name="TextBox 2">
            <a:extLst>
              <a:ext uri="{FF2B5EF4-FFF2-40B4-BE49-F238E27FC236}">
                <a16:creationId xmlns:a16="http://schemas.microsoft.com/office/drawing/2014/main" id="{67225B70-ADAD-4444-8372-AA5FA4EC5DFD}"/>
              </a:ext>
            </a:extLst>
          </p:cNvPr>
          <p:cNvSpPr txBox="1"/>
          <p:nvPr/>
        </p:nvSpPr>
        <p:spPr>
          <a:xfrm>
            <a:off x="6342757" y="893937"/>
            <a:ext cx="5033676" cy="4969114"/>
          </a:xfrm>
          <a:prstGeom prst="rect">
            <a:avLst/>
          </a:prstGeom>
        </p:spPr>
        <p:txBody>
          <a:bodyPr vert="horz" lIns="91440" tIns="45720" rIns="91440" bIns="45720" rtlCol="0" anchor="ctr">
            <a:normAutofit/>
          </a:bodyPr>
          <a:lstStyle/>
          <a:p>
            <a:pPr algn="ctr">
              <a:lnSpc>
                <a:spcPct val="90000"/>
              </a:lnSpc>
              <a:spcBef>
                <a:spcPts val="1000"/>
              </a:spcBef>
              <a:buClr>
                <a:schemeClr val="accent1"/>
              </a:buClr>
            </a:pPr>
            <a:r>
              <a:rPr lang="en-US" sz="2000" b="1" dirty="0">
                <a:solidFill>
                  <a:schemeClr val="tx2">
                    <a:lumMod val="75000"/>
                  </a:schemeClr>
                </a:solidFill>
                <a:latin typeface="Times New Roman" panose="02020603050405020304" pitchFamily="18" charset="0"/>
                <a:cs typeface="Times New Roman" panose="02020603050405020304" pitchFamily="18" charset="0"/>
              </a:rPr>
              <a:t>Three hypothesized mechanisms of OC were suggested: </a:t>
            </a:r>
          </a:p>
          <a:p>
            <a:pPr algn="just">
              <a:lnSpc>
                <a:spcPct val="90000"/>
              </a:lnSpc>
              <a:spcBef>
                <a:spcPts val="1000"/>
              </a:spcBef>
              <a:buClr>
                <a:schemeClr val="accent1"/>
              </a:buClr>
              <a:buFont typeface="Wingdings 3" charset="2"/>
              <a:buChar char=""/>
            </a:pP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lnSpc>
                <a:spcPct val="90000"/>
              </a:lnSpc>
              <a:spcBef>
                <a:spcPts val="1000"/>
              </a:spcBef>
              <a:buClr>
                <a:schemeClr val="accent1"/>
              </a:buClr>
              <a:buFont typeface="Wingdings 3" charset="2"/>
              <a:buChar char=""/>
            </a:pPr>
            <a:r>
              <a:rPr lang="en-US" dirty="0">
                <a:solidFill>
                  <a:schemeClr val="tx2">
                    <a:lumMod val="75000"/>
                  </a:schemeClr>
                </a:solidFill>
                <a:latin typeface="Times New Roman" panose="02020603050405020304" pitchFamily="18" charset="0"/>
                <a:cs typeface="Times New Roman" panose="02020603050405020304" pitchFamily="18" charset="0"/>
              </a:rPr>
              <a:t>Matching of refractive indices between tissue components and interstitial fluid </a:t>
            </a:r>
          </a:p>
          <a:p>
            <a:pPr marL="285750" indent="-285750">
              <a:lnSpc>
                <a:spcPct val="90000"/>
              </a:lnSpc>
              <a:spcBef>
                <a:spcPts val="1000"/>
              </a:spcBef>
              <a:buClr>
                <a:schemeClr val="accent1"/>
              </a:buClr>
              <a:buFont typeface="Wingdings 3" charset="2"/>
              <a:buChar char=""/>
            </a:pPr>
            <a:r>
              <a:rPr lang="en-US" dirty="0">
                <a:solidFill>
                  <a:schemeClr val="tx2">
                    <a:lumMod val="75000"/>
                  </a:schemeClr>
                </a:solidFill>
                <a:latin typeface="Times New Roman" panose="02020603050405020304" pitchFamily="18" charset="0"/>
                <a:cs typeface="Times New Roman" panose="02020603050405020304" pitchFamily="18" charset="0"/>
              </a:rPr>
              <a:t>Tissue dehydration</a:t>
            </a:r>
          </a:p>
          <a:p>
            <a:pPr>
              <a:lnSpc>
                <a:spcPct val="90000"/>
              </a:lnSpc>
              <a:spcBef>
                <a:spcPts val="1000"/>
              </a:spcBef>
              <a:buClr>
                <a:schemeClr val="accent1"/>
              </a:buClr>
              <a:buFont typeface="Wingdings 3" charset="2"/>
              <a:buChar char=""/>
            </a:pPr>
            <a:r>
              <a:rPr lang="en-US" dirty="0">
                <a:solidFill>
                  <a:schemeClr val="tx2">
                    <a:lumMod val="75000"/>
                  </a:schemeClr>
                </a:solidFill>
                <a:latin typeface="Times New Roman" panose="02020603050405020304" pitchFamily="18" charset="0"/>
                <a:cs typeface="Times New Roman" panose="02020603050405020304" pitchFamily="18" charset="0"/>
              </a:rPr>
              <a:t>Reversible dissociation of collagen fibers </a:t>
            </a:r>
          </a:p>
          <a:p>
            <a:pPr algn="just">
              <a:lnSpc>
                <a:spcPct val="90000"/>
              </a:lnSpc>
              <a:spcBef>
                <a:spcPts val="1000"/>
              </a:spcBef>
              <a:buClr>
                <a:schemeClr val="accent1"/>
              </a:buClr>
            </a:pPr>
            <a:r>
              <a:rPr lang="en-US" dirty="0">
                <a:solidFill>
                  <a:schemeClr val="tx2">
                    <a:lumMod val="75000"/>
                  </a:schemeClr>
                </a:solidFill>
                <a:latin typeface="Times New Roman" panose="02020603050405020304" pitchFamily="18" charset="0"/>
                <a:cs typeface="Times New Roman" panose="02020603050405020304" pitchFamily="18" charset="0"/>
              </a:rPr>
              <a:t>These and possibly other not known OC mechanisms usually work not independently but simultaneously with different relative contributions dependent on tissue and OCA and delivery method. </a:t>
            </a:r>
          </a:p>
          <a:p>
            <a:pPr algn="just">
              <a:lnSpc>
                <a:spcPct val="90000"/>
              </a:lnSpc>
              <a:spcBef>
                <a:spcPts val="1000"/>
              </a:spcBef>
              <a:buClr>
                <a:schemeClr val="accent1"/>
              </a:buClr>
              <a:buFont typeface="Wingdings 3" charset="2"/>
              <a:buChar char=""/>
            </a:pPr>
            <a:endParaRPr lang="en-US"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Picture 9">
            <a:extLst>
              <a:ext uri="{FF2B5EF4-FFF2-40B4-BE49-F238E27FC236}">
                <a16:creationId xmlns:a16="http://schemas.microsoft.com/office/drawing/2014/main" id="{C31B384A-77EE-4175-9AAE-A11D3407EF5A}"/>
              </a:ext>
            </a:extLst>
          </p:cNvPr>
          <p:cNvPicPr>
            <a:picLocks noChangeAspect="1" noChangeArrowheads="1"/>
          </p:cNvPicPr>
          <p:nvPr/>
        </p:nvPicPr>
        <p:blipFill>
          <a:blip r:embed="rId2" cstate="print"/>
          <a:srcRect/>
          <a:stretch>
            <a:fillRect/>
          </a:stretch>
        </p:blipFill>
        <p:spPr bwMode="auto">
          <a:xfrm>
            <a:off x="1783408" y="0"/>
            <a:ext cx="1629892" cy="2386882"/>
          </a:xfrm>
          <a:prstGeom prst="rect">
            <a:avLst/>
          </a:prstGeom>
          <a:noFill/>
          <a:ln w="9525">
            <a:noFill/>
            <a:miter lim="800000"/>
            <a:headEnd/>
            <a:tailEnd/>
          </a:ln>
        </p:spPr>
      </p:pic>
      <p:pic>
        <p:nvPicPr>
          <p:cNvPr id="5" name="Рисунок 4" descr="cover">
            <a:extLst>
              <a:ext uri="{FF2B5EF4-FFF2-40B4-BE49-F238E27FC236}">
                <a16:creationId xmlns:a16="http://schemas.microsoft.com/office/drawing/2014/main" id="{2E7E4A4E-A2E3-4A02-B7F9-54EAF09552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49" y="3524216"/>
            <a:ext cx="1810841" cy="2641063"/>
          </a:xfrm>
          <a:prstGeom prst="rect">
            <a:avLst/>
          </a:prstGeom>
          <a:noFill/>
          <a:ln>
            <a:noFill/>
          </a:ln>
        </p:spPr>
      </p:pic>
      <p:sp>
        <p:nvSpPr>
          <p:cNvPr id="6" name="Прямоугольник 5">
            <a:extLst>
              <a:ext uri="{FF2B5EF4-FFF2-40B4-BE49-F238E27FC236}">
                <a16:creationId xmlns:a16="http://schemas.microsoft.com/office/drawing/2014/main" id="{2182B5F8-946E-41E8-BF8C-01C80C587AD5}"/>
              </a:ext>
            </a:extLst>
          </p:cNvPr>
          <p:cNvSpPr/>
          <p:nvPr/>
        </p:nvSpPr>
        <p:spPr>
          <a:xfrm>
            <a:off x="3802668" y="709271"/>
            <a:ext cx="1796326" cy="369332"/>
          </a:xfrm>
          <a:prstGeom prst="rect">
            <a:avLst/>
          </a:prstGeom>
        </p:spPr>
        <p:txBody>
          <a:bodyPr wrap="none">
            <a:spAutoFit/>
          </a:bodyPr>
          <a:lstStyle/>
          <a:p>
            <a:r>
              <a:rPr lang="en-US" b="1" dirty="0">
                <a:solidFill>
                  <a:schemeClr val="tx2">
                    <a:lumMod val="75000"/>
                  </a:schemeClr>
                </a:solidFill>
                <a:latin typeface="Times New Roman" panose="02020603050405020304" pitchFamily="18" charset="0"/>
                <a:cs typeface="Times New Roman" panose="02020603050405020304" pitchFamily="18" charset="0"/>
              </a:rPr>
              <a:t>SPIE Press 2005</a:t>
            </a:r>
            <a:endParaRPr lang="ru-RU" b="1" dirty="0"/>
          </a:p>
        </p:txBody>
      </p:sp>
      <p:sp>
        <p:nvSpPr>
          <p:cNvPr id="7" name="Прямоугольник 6">
            <a:extLst>
              <a:ext uri="{FF2B5EF4-FFF2-40B4-BE49-F238E27FC236}">
                <a16:creationId xmlns:a16="http://schemas.microsoft.com/office/drawing/2014/main" id="{234C35FF-AE04-4411-AB1C-FB5C1A6C1FCC}"/>
              </a:ext>
            </a:extLst>
          </p:cNvPr>
          <p:cNvSpPr/>
          <p:nvPr/>
        </p:nvSpPr>
        <p:spPr>
          <a:xfrm>
            <a:off x="523118" y="6241302"/>
            <a:ext cx="1571905" cy="369332"/>
          </a:xfrm>
          <a:prstGeom prst="rect">
            <a:avLst/>
          </a:prstGeom>
        </p:spPr>
        <p:txBody>
          <a:bodyPr wrap="none">
            <a:spAutoFit/>
          </a:bodyPr>
          <a:lstStyle/>
          <a:p>
            <a:r>
              <a:rPr lang="en-US" b="1" dirty="0">
                <a:solidFill>
                  <a:schemeClr val="tx2">
                    <a:lumMod val="75000"/>
                  </a:schemeClr>
                </a:solidFill>
                <a:latin typeface="Times New Roman" panose="02020603050405020304" pitchFamily="18" charset="0"/>
                <a:cs typeface="Times New Roman" panose="02020603050405020304" pitchFamily="18" charset="0"/>
              </a:rPr>
              <a:t>Springer 2019</a:t>
            </a:r>
            <a:endParaRPr lang="ru-RU" b="1"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838" y="3510494"/>
            <a:ext cx="1810934" cy="2661546"/>
          </a:xfrm>
          <a:prstGeom prst="rect">
            <a:avLst/>
          </a:prstGeom>
        </p:spPr>
      </p:pic>
      <p:sp>
        <p:nvSpPr>
          <p:cNvPr id="9" name="Прямоугольник 8"/>
          <p:cNvSpPr/>
          <p:nvPr/>
        </p:nvSpPr>
        <p:spPr>
          <a:xfrm>
            <a:off x="2998145" y="6241302"/>
            <a:ext cx="1783502" cy="369332"/>
          </a:xfrm>
          <a:prstGeom prst="rect">
            <a:avLst/>
          </a:prstGeom>
        </p:spPr>
        <p:txBody>
          <a:bodyPr wrap="none">
            <a:spAutoFit/>
          </a:bodyPr>
          <a:lstStyle/>
          <a:p>
            <a:r>
              <a:rPr lang="en-US" altLang="zh-CN" b="1" dirty="0">
                <a:latin typeface="Times New Roman" pitchFamily="18" charset="0"/>
                <a:ea typeface="Times New Roman" pitchFamily="18" charset="0"/>
                <a:cs typeface="Times New Roman" pitchFamily="18" charset="0"/>
              </a:rPr>
              <a:t>CRC Press 2022</a:t>
            </a:r>
            <a:endParaRPr lang="ru-RU" b="1" dirty="0"/>
          </a:p>
        </p:txBody>
      </p:sp>
    </p:spTree>
    <p:extLst>
      <p:ext uri="{BB962C8B-B14F-4D97-AF65-F5344CB8AC3E}">
        <p14:creationId xmlns:p14="http://schemas.microsoft.com/office/powerpoint/2010/main" val="164411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61D482-AFFB-4003-A48C-8870503F0AE0}"/>
              </a:ext>
            </a:extLst>
          </p:cNvPr>
          <p:cNvSpPr txBox="1"/>
          <p:nvPr/>
        </p:nvSpPr>
        <p:spPr>
          <a:xfrm>
            <a:off x="2311684" y="94629"/>
            <a:ext cx="9349485" cy="954107"/>
          </a:xfrm>
          <a:prstGeom prst="rect">
            <a:avLst/>
          </a:prstGeom>
          <a:noFill/>
        </p:spPr>
        <p:txBody>
          <a:bodyPr wrap="square" rtlCol="0">
            <a:spAutoFit/>
          </a:bodyPr>
          <a:lstStyle/>
          <a:p>
            <a:r>
              <a:rPr lang="fi-FI" sz="2800" spc="-150" dirty="0">
                <a:solidFill>
                  <a:schemeClr val="accent2"/>
                </a:solidFill>
                <a:latin typeface="Times New Roman" panose="02020603050405020304" pitchFamily="18" charset="0"/>
                <a:cs typeface="Times New Roman" panose="02020603050405020304" pitchFamily="18" charset="0"/>
              </a:rPr>
              <a:t>Materials and methods: </a:t>
            </a:r>
            <a:r>
              <a:rPr lang="en-US" sz="2800" spc="-150" dirty="0">
                <a:solidFill>
                  <a:schemeClr val="accent2"/>
                </a:solidFill>
                <a:latin typeface="Times New Roman" panose="02020603050405020304" pitchFamily="18" charset="0"/>
                <a:cs typeface="Times New Roman" panose="02020603050405020304" pitchFamily="18" charset="0"/>
              </a:rPr>
              <a:t>Confocal Raman </a:t>
            </a:r>
            <a:r>
              <a:rPr lang="en-US" sz="2800" spc="-150" dirty="0" err="1">
                <a:solidFill>
                  <a:schemeClr val="accent2"/>
                </a:solidFill>
                <a:latin typeface="Times New Roman" panose="02020603050405020304" pitchFamily="18" charset="0"/>
                <a:cs typeface="Times New Roman" panose="02020603050405020304" pitchFamily="18" charset="0"/>
              </a:rPr>
              <a:t>microspectroscopy</a:t>
            </a:r>
            <a:r>
              <a:rPr lang="en-US" sz="2800" spc="-150" dirty="0">
                <a:solidFill>
                  <a:schemeClr val="accent2"/>
                </a:solidFill>
                <a:latin typeface="Times New Roman" panose="02020603050405020304" pitchFamily="18" charset="0"/>
                <a:cs typeface="Times New Roman" panose="02020603050405020304" pitchFamily="18" charset="0"/>
              </a:rPr>
              <a:t> </a:t>
            </a:r>
            <a:r>
              <a:rPr lang="fi-FI" sz="2800" dirty="0">
                <a:solidFill>
                  <a:schemeClr val="accent2"/>
                </a:solidFill>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83B1EA4-26D1-420A-B06A-4D1A69043C08}"/>
              </a:ext>
            </a:extLst>
          </p:cNvPr>
          <p:cNvSpPr/>
          <p:nvPr/>
        </p:nvSpPr>
        <p:spPr>
          <a:xfrm>
            <a:off x="243983" y="653681"/>
            <a:ext cx="11704034" cy="3031599"/>
          </a:xfrm>
          <a:prstGeom prst="rect">
            <a:avLst/>
          </a:prstGeom>
        </p:spPr>
        <p:txBody>
          <a:bodyPr wrap="square">
            <a:spAutoFit/>
          </a:bodyPr>
          <a:lstStyle/>
          <a:p>
            <a:pPr algn="just"/>
            <a:r>
              <a:rPr lang="en-GB" b="1" dirty="0">
                <a:solidFill>
                  <a:srgbClr val="0070C0"/>
                </a:solidFill>
                <a:latin typeface="Times New Roman" panose="02020603050405020304" pitchFamily="18" charset="0"/>
                <a:cs typeface="Times New Roman" panose="02020603050405020304" pitchFamily="18" charset="0"/>
              </a:rPr>
              <a:t>The excitation source: </a:t>
            </a:r>
            <a:r>
              <a:rPr lang="en-GB" dirty="0">
                <a:latin typeface="Times New Roman" panose="02020603050405020304" pitchFamily="18" charset="0"/>
                <a:cs typeface="Times New Roman" panose="02020603050405020304" pitchFamily="18" charset="0"/>
              </a:rPr>
              <a:t>laser: 633 nm, power: 8.3 </a:t>
            </a:r>
            <a:r>
              <a:rPr lang="en-GB" dirty="0" err="1">
                <a:latin typeface="Times New Roman" panose="02020603050405020304" pitchFamily="18" charset="0"/>
                <a:cs typeface="Times New Roman" panose="02020603050405020304" pitchFamily="18" charset="0"/>
              </a:rPr>
              <a:t>mW</a:t>
            </a:r>
            <a:r>
              <a:rPr lang="en-GB" dirty="0">
                <a:latin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Calibri" panose="020F0502020204030204" pitchFamily="34" charset="0"/>
                <a:cs typeface="Arial" panose="020B0604020202020204" pitchFamily="34" charset="0"/>
              </a:rPr>
              <a:t> exposure time 5 sec,</a:t>
            </a:r>
            <a:r>
              <a:rPr lang="en-GB" dirty="0">
                <a:latin typeface="Times New Roman" panose="02020603050405020304" pitchFamily="18" charset="0"/>
                <a:cs typeface="Times New Roman" panose="02020603050405020304" pitchFamily="18" charset="0"/>
              </a:rPr>
              <a:t> Grating: 1200, spectral range: 400 to 1800 cm</a:t>
            </a:r>
            <a:r>
              <a:rPr lang="en-GB" baseline="30000" dirty="0">
                <a:latin typeface="Times New Roman" panose="02020603050405020304" pitchFamily="18" charset="0"/>
                <a:cs typeface="Times New Roman" panose="02020603050405020304" pitchFamily="18" charset="0"/>
              </a:rPr>
              <a:t>−1 </a:t>
            </a:r>
            <a:r>
              <a:rPr lang="en-GB" dirty="0">
                <a:latin typeface="Times New Roman" panose="02020603050405020304" pitchFamily="18" charset="0"/>
                <a:cs typeface="Times New Roman" panose="02020603050405020304" pitchFamily="18" charset="0"/>
              </a:rPr>
              <a:t>, 50× objective  and was used to focus the laser beam and to collect Raman signals</a:t>
            </a:r>
          </a:p>
          <a:p>
            <a:pPr algn="just"/>
            <a:r>
              <a:rPr lang="en-US" b="1" dirty="0">
                <a:solidFill>
                  <a:srgbClr val="0070C0"/>
                </a:solidFill>
                <a:latin typeface="Times New Roman" panose="02020603050405020304" pitchFamily="18" charset="0"/>
                <a:cs typeface="Times New Roman" panose="02020603050405020304" pitchFamily="18" charset="0"/>
              </a:rPr>
              <a:t>Measurement protocol of sample OC: </a:t>
            </a:r>
            <a:r>
              <a:rPr lang="en-GB" b="1" dirty="0">
                <a:solidFill>
                  <a:srgbClr val="0070C0"/>
                </a:solidFill>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Measurements were performed on fresh </a:t>
            </a:r>
            <a:r>
              <a:rPr lang="en-US" sz="1800" i="1" dirty="0">
                <a:latin typeface="Times New Roman" panose="02020603050405020304" pitchFamily="18" charset="0"/>
                <a:cs typeface="Times New Roman" panose="02020603050405020304" pitchFamily="18" charset="0"/>
              </a:rPr>
              <a:t>ex vivo </a:t>
            </a:r>
            <a:r>
              <a:rPr lang="en-US" sz="1800" dirty="0">
                <a:latin typeface="Times New Roman" panose="02020603050405020304" pitchFamily="18" charset="0"/>
                <a:cs typeface="Times New Roman" panose="02020603050405020304" pitchFamily="18" charset="0"/>
              </a:rPr>
              <a:t>porcine </a:t>
            </a:r>
            <a:r>
              <a:rPr lang="en-US" sz="1800" i="1" dirty="0">
                <a:latin typeface="Times New Roman" panose="02020603050405020304" pitchFamily="18" charset="0"/>
                <a:cs typeface="Times New Roman" panose="02020603050405020304" pitchFamily="18" charset="0"/>
              </a:rPr>
              <a:t>Dura mater </a:t>
            </a:r>
            <a:r>
              <a:rPr lang="en-US" sz="1800" dirty="0">
                <a:latin typeface="Times New Roman" panose="02020603050405020304" pitchFamily="18" charset="0"/>
                <a:cs typeface="Times New Roman" panose="02020603050405020304" pitchFamily="18" charset="0"/>
              </a:rPr>
              <a:t>(DM).</a:t>
            </a:r>
          </a:p>
          <a:p>
            <a:pPr marL="57150" indent="-285750" algn="just">
              <a:lnSpc>
                <a:spcPct val="90000"/>
              </a:lnSpc>
              <a:spcAft>
                <a:spcPts val="600"/>
              </a:spcAf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Treatment time was </a:t>
            </a:r>
            <a:r>
              <a:rPr lang="en-GB" sz="1800" dirty="0">
                <a:effectLst/>
                <a:latin typeface="Times New Roman" panose="02020603050405020304" pitchFamily="18" charset="0"/>
                <a:ea typeface="Calibri" panose="020F0502020204030204" pitchFamily="34" charset="0"/>
                <a:cs typeface="Arial" panose="020B0604020202020204" pitchFamily="34" charset="0"/>
              </a:rPr>
              <a:t>for 1, 2, 3, 5 and 10 </a:t>
            </a:r>
            <a:r>
              <a:rPr lang="en-US" sz="1800" dirty="0">
                <a:latin typeface="Times New Roman" panose="02020603050405020304" pitchFamily="18" charset="0"/>
                <a:cs typeface="Times New Roman" panose="02020603050405020304" pitchFamily="18" charset="0"/>
              </a:rPr>
              <a:t>min immersion in mannitol bath of petri dish </a:t>
            </a:r>
            <a:r>
              <a:rPr lang="en-GB" sz="1800" dirty="0">
                <a:effectLst/>
                <a:latin typeface="Times New Roman" panose="02020603050405020304" pitchFamily="18" charset="0"/>
                <a:ea typeface="Calibri" panose="020F0502020204030204" pitchFamily="34" charset="0"/>
                <a:cs typeface="Arial" panose="020B0604020202020204" pitchFamily="34" charset="0"/>
              </a:rPr>
              <a:t>with concentration 0.16 g/ml, the refractive index was 1.354. </a:t>
            </a:r>
          </a:p>
          <a:p>
            <a:pPr marL="57150" indent="-285750" algn="just">
              <a:lnSpc>
                <a:spcPct val="90000"/>
              </a:lnSpc>
              <a:spcAft>
                <a:spcPts val="600"/>
              </a:spcAft>
              <a:buFont typeface="Wingdings" panose="05000000000000000000" pitchFamily="2" charset="2"/>
              <a:buChar char="Ø"/>
            </a:pPr>
            <a:r>
              <a:rPr lang="en-GB" dirty="0">
                <a:latin typeface="Times New Roman" panose="02020603050405020304" pitchFamily="18" charset="0"/>
                <a:cs typeface="Arial" panose="020B0604020202020204" pitchFamily="34" charset="0"/>
              </a:rPr>
              <a:t>Series of Raman spectra obtained from the DM at different depths ranging (from 0 to 125 </a:t>
            </a:r>
            <a:r>
              <a:rPr lang="en-GB" dirty="0" err="1">
                <a:latin typeface="Times New Roman" panose="02020603050405020304" pitchFamily="18" charset="0"/>
                <a:cs typeface="Arial" panose="020B0604020202020204" pitchFamily="34" charset="0"/>
              </a:rPr>
              <a:t>μm</a:t>
            </a:r>
            <a:r>
              <a:rPr lang="en-GB" dirty="0">
                <a:latin typeface="Times New Roman" panose="02020603050405020304" pitchFamily="18" charset="0"/>
                <a:cs typeface="Arial" panose="020B0604020202020204" pitchFamily="34" charset="0"/>
              </a:rPr>
              <a:t>) with 25 </a:t>
            </a:r>
            <a:r>
              <a:rPr lang="en-GB" dirty="0" err="1">
                <a:latin typeface="Times New Roman" panose="02020603050405020304" pitchFamily="18" charset="0"/>
                <a:cs typeface="Arial" panose="020B0604020202020204" pitchFamily="34" charset="0"/>
              </a:rPr>
              <a:t>μm</a:t>
            </a:r>
            <a:r>
              <a:rPr lang="en-GB" dirty="0">
                <a:latin typeface="Times New Roman" panose="02020603050405020304" pitchFamily="18" charset="0"/>
                <a:cs typeface="Arial" panose="020B0604020202020204" pitchFamily="34" charset="0"/>
              </a:rPr>
              <a:t> step size.</a:t>
            </a:r>
          </a:p>
          <a:p>
            <a:pPr marL="57150" indent="-285750" algn="just">
              <a:lnSpc>
                <a:spcPct val="90000"/>
              </a:lnSpc>
              <a:spcAft>
                <a:spcPts val="600"/>
              </a:spcAft>
              <a:buFont typeface="Wingdings" panose="05000000000000000000" pitchFamily="2" charset="2"/>
              <a:buChar char="Ø"/>
            </a:pPr>
            <a:r>
              <a:rPr lang="en-GB" dirty="0">
                <a:latin typeface="Times New Roman" panose="02020603050405020304" pitchFamily="18" charset="0"/>
                <a:cs typeface="Arial" panose="020B0604020202020204" pitchFamily="34" charset="0"/>
              </a:rPr>
              <a:t>Before measurements, </a:t>
            </a:r>
            <a:r>
              <a:rPr lang="en-US" sz="1800" dirty="0">
                <a:latin typeface="Times New Roman" panose="02020603050405020304" pitchFamily="18" charset="0"/>
                <a:cs typeface="Times New Roman" panose="02020603050405020304" pitchFamily="18" charset="0"/>
              </a:rPr>
              <a:t>mannitol</a:t>
            </a:r>
            <a:r>
              <a:rPr lang="en-GB" dirty="0">
                <a:latin typeface="Times New Roman" panose="02020603050405020304" pitchFamily="18" charset="0"/>
                <a:cs typeface="Arial" panose="020B0604020202020204" pitchFamily="34" charset="0"/>
              </a:rPr>
              <a:t> was removed from samples surface using a paper towel</a:t>
            </a:r>
          </a:p>
          <a:p>
            <a:pPr marL="57150" indent="-285750" algn="just">
              <a:lnSpc>
                <a:spcPct val="90000"/>
              </a:lnSpc>
              <a:spcAft>
                <a:spcPts val="600"/>
              </a:spcAft>
              <a:buFont typeface="Wingdings" panose="05000000000000000000" pitchFamily="2" charset="2"/>
              <a:buChar char="Ø"/>
            </a:pPr>
            <a:r>
              <a:rPr lang="en-GB" sz="1800" dirty="0">
                <a:effectLst/>
                <a:latin typeface="Times New Roman" panose="02020603050405020304" pitchFamily="18" charset="0"/>
                <a:ea typeface="Calibri" panose="020F0502020204030204" pitchFamily="34" charset="0"/>
                <a:cs typeface="Arial" panose="020B0604020202020204" pitchFamily="34" charset="0"/>
              </a:rPr>
              <a:t>Sample size 19 mm, thickness 400 µm approx., 5 samples used for each treatment time.</a:t>
            </a:r>
          </a:p>
          <a:p>
            <a:pPr algn="just"/>
            <a:endParaRPr lang="en-GB" dirty="0">
              <a:latin typeface="Times New Roman" panose="02020603050405020304" pitchFamily="18" charset="0"/>
              <a:cs typeface="Times New Roman" panose="02020603050405020304" pitchFamily="18" charset="0"/>
            </a:endParaRPr>
          </a:p>
        </p:txBody>
      </p:sp>
      <p:pic>
        <p:nvPicPr>
          <p:cNvPr id="4" name="Picture 3" descr="A picture containing indoor, table, truck, sitting&#10;&#10;Description automatically generated">
            <a:extLst>
              <a:ext uri="{FF2B5EF4-FFF2-40B4-BE49-F238E27FC236}">
                <a16:creationId xmlns:a16="http://schemas.microsoft.com/office/drawing/2014/main" id="{CEEC4F95-F88B-428A-A41B-7BC9417D5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933" y="3507827"/>
            <a:ext cx="5172717" cy="2781553"/>
          </a:xfrm>
          <a:prstGeom prst="rect">
            <a:avLst/>
          </a:prstGeom>
        </p:spPr>
      </p:pic>
      <p:sp>
        <p:nvSpPr>
          <p:cNvPr id="5" name="Rectangle 4"/>
          <p:cNvSpPr/>
          <p:nvPr/>
        </p:nvSpPr>
        <p:spPr>
          <a:xfrm>
            <a:off x="1913294" y="6394039"/>
            <a:ext cx="6285432" cy="369332"/>
          </a:xfrm>
          <a:prstGeom prst="rect">
            <a:avLst/>
          </a:prstGeom>
        </p:spPr>
        <p:txBody>
          <a:bodyPr wrap="square">
            <a:spAutoFit/>
          </a:bodyPr>
          <a:lstStyle/>
          <a:p>
            <a:pPr algn="ctr"/>
            <a:r>
              <a:rPr lang="en-GB" dirty="0">
                <a:latin typeface="Times New Roman" panose="02020603050405020304" pitchFamily="18" charset="0"/>
                <a:cs typeface="Times New Roman" panose="02020603050405020304" pitchFamily="18" charset="0"/>
              </a:rPr>
              <a:t>Renishaw </a:t>
            </a:r>
            <a:r>
              <a:rPr lang="en-GB" dirty="0" err="1">
                <a:latin typeface="Times New Roman" panose="02020603050405020304" pitchFamily="18" charset="0"/>
                <a:cs typeface="Times New Roman" panose="02020603050405020304" pitchFamily="18" charset="0"/>
              </a:rPr>
              <a:t>inVia</a:t>
            </a:r>
            <a:r>
              <a:rPr lang="en-GB" dirty="0">
                <a:latin typeface="Times New Roman" panose="02020603050405020304" pitchFamily="18" charset="0"/>
                <a:cs typeface="Times New Roman" panose="02020603050405020304" pitchFamily="18" charset="0"/>
              </a:rPr>
              <a:t>  Raman </a:t>
            </a:r>
            <a:r>
              <a:rPr lang="en-GB" dirty="0" err="1">
                <a:latin typeface="Times New Roman" panose="02020603050405020304" pitchFamily="18" charset="0"/>
                <a:cs typeface="Times New Roman" panose="02020603050405020304" pitchFamily="18" charset="0"/>
              </a:rPr>
              <a:t>microspectrometer</a:t>
            </a:r>
            <a:endParaRPr lang="en-US" dirty="0"/>
          </a:p>
        </p:txBody>
      </p:sp>
    </p:spTree>
    <p:extLst>
      <p:ext uri="{BB962C8B-B14F-4D97-AF65-F5344CB8AC3E}">
        <p14:creationId xmlns:p14="http://schemas.microsoft.com/office/powerpoint/2010/main" val="139206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E16C3-8FFB-4F6E-A3C6-066C7C426253}"/>
              </a:ext>
            </a:extLst>
          </p:cNvPr>
          <p:cNvSpPr/>
          <p:nvPr/>
        </p:nvSpPr>
        <p:spPr>
          <a:xfrm>
            <a:off x="1793776" y="-171400"/>
            <a:ext cx="8604448" cy="1014410"/>
          </a:xfrm>
          <a:prstGeom prst="rect">
            <a:avLst/>
          </a:prstGeom>
        </p:spPr>
        <p:txBody>
          <a:bodyPr vert="horz" lIns="91440" tIns="45720" rIns="91440" bIns="45720" rtlCol="0" anchor="ctr">
            <a:normAutofit/>
          </a:bodyPr>
          <a:lstStyle/>
          <a:p>
            <a:pPr algn="ctr">
              <a:spcBef>
                <a:spcPct val="0"/>
              </a:spcBef>
              <a:spcAft>
                <a:spcPts val="600"/>
              </a:spcAft>
            </a:pPr>
            <a:r>
              <a:rPr lang="en-US" sz="2800" spc="-150" dirty="0">
                <a:solidFill>
                  <a:schemeClr val="accent2"/>
                </a:solidFill>
                <a:latin typeface="Times New Roman" panose="02020603050405020304" pitchFamily="18" charset="0"/>
                <a:cs typeface="Times New Roman" panose="02020603050405020304" pitchFamily="18" charset="0"/>
              </a:rPr>
              <a:t>Optical Clearing Agent</a:t>
            </a:r>
          </a:p>
        </p:txBody>
      </p:sp>
      <p:sp>
        <p:nvSpPr>
          <p:cNvPr id="3" name="Rectangle 2">
            <a:extLst>
              <a:ext uri="{FF2B5EF4-FFF2-40B4-BE49-F238E27FC236}">
                <a16:creationId xmlns:a16="http://schemas.microsoft.com/office/drawing/2014/main" id="{3235CD07-37F3-4F60-AFDF-ECC6ED44E4EA}"/>
              </a:ext>
            </a:extLst>
          </p:cNvPr>
          <p:cNvSpPr/>
          <p:nvPr/>
        </p:nvSpPr>
        <p:spPr>
          <a:xfrm>
            <a:off x="701749" y="1204926"/>
            <a:ext cx="11270511" cy="1835986"/>
          </a:xfrm>
          <a:prstGeom prst="rect">
            <a:avLst/>
          </a:prstGeom>
        </p:spPr>
        <p:txBody>
          <a:bodyPr vert="horz" lIns="91440" tIns="45720" rIns="91440" bIns="45720" rtlCol="0" anchor="ctr">
            <a:noAutofit/>
          </a:bodyPr>
          <a:lstStyle/>
          <a:p>
            <a:pPr algn="just">
              <a:spcBef>
                <a:spcPts val="1000"/>
              </a:spcBef>
              <a:buClr>
                <a:schemeClr val="accent1"/>
              </a:buClr>
            </a:pPr>
            <a:r>
              <a:rPr lang="en-US" b="1" dirty="0">
                <a:solidFill>
                  <a:srgbClr val="0070C0"/>
                </a:solidFill>
                <a:latin typeface="Times New Roman" panose="02020603050405020304" pitchFamily="18" charset="0"/>
                <a:cs typeface="Times New Roman" panose="02020603050405020304" pitchFamily="18" charset="0"/>
              </a:rPr>
              <a:t>For the study the OC effect the following agent was chosen:</a:t>
            </a:r>
          </a:p>
          <a:p>
            <a:pPr marL="285750" indent="-285750" algn="just">
              <a:spcBef>
                <a:spcPts val="1000"/>
              </a:spcBef>
              <a:buClr>
                <a:schemeClr val="accent1"/>
              </a:buClr>
              <a:buFont typeface="Wingdings 3" charset="2"/>
              <a:buChar char=""/>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Mannitol, which is used as an OCA as its biocompatibility and pharmacokinetics render it suitable for tissues.</a:t>
            </a:r>
          </a:p>
          <a:p>
            <a:pPr marL="285750" indent="-285750" algn="just">
              <a:spcBef>
                <a:spcPts val="1000"/>
              </a:spcBef>
              <a:buClr>
                <a:schemeClr val="accent1"/>
              </a:buClr>
              <a:buFont typeface="Wingdings 3" charset="2"/>
              <a:buChar char=""/>
            </a:pPr>
            <a:r>
              <a:rPr lang="en-GB" dirty="0">
                <a:solidFill>
                  <a:schemeClr val="tx1">
                    <a:lumMod val="75000"/>
                    <a:lumOff val="25000"/>
                  </a:schemeClr>
                </a:solidFill>
                <a:latin typeface="Times New Roman" panose="02020603050405020304" pitchFamily="18" charset="0"/>
                <a:cs typeface="Times New Roman" panose="02020603050405020304" pitchFamily="18" charset="0"/>
              </a:rPr>
              <a:t>Apart from being used as an immersion agent, mannitol is widely employed in cerebrovascular surgery as a measure in preventing necrosis and apoptosis of cells. </a:t>
            </a:r>
          </a:p>
          <a:p>
            <a:pPr marL="285750" indent="-285750" algn="just">
              <a:spcBef>
                <a:spcPts val="1000"/>
              </a:spcBef>
              <a:buClr>
                <a:schemeClr val="accent1"/>
              </a:buClr>
              <a:buFont typeface="Wingdings 3" charset="2"/>
              <a:buChar char=""/>
            </a:pPr>
            <a:r>
              <a:rPr lang="en-GB" dirty="0">
                <a:solidFill>
                  <a:schemeClr val="tx1">
                    <a:lumMod val="75000"/>
                    <a:lumOff val="25000"/>
                  </a:schemeClr>
                </a:solidFill>
                <a:latin typeface="Times New Roman" panose="02020603050405020304" pitchFamily="18" charset="0"/>
                <a:cs typeface="Times New Roman" panose="02020603050405020304" pitchFamily="18" charset="0"/>
              </a:rPr>
              <a:t>For  brain </a:t>
            </a:r>
            <a:r>
              <a:rPr lang="en-GB" dirty="0" err="1">
                <a:solidFill>
                  <a:schemeClr val="tx1">
                    <a:lumMod val="75000"/>
                    <a:lumOff val="25000"/>
                  </a:schemeClr>
                </a:solidFill>
                <a:latin typeface="Times New Roman" panose="02020603050405020304" pitchFamily="18" charset="0"/>
                <a:cs typeface="Times New Roman" panose="02020603050405020304" pitchFamily="18" charset="0"/>
              </a:rPr>
              <a:t>tumor</a:t>
            </a:r>
            <a:r>
              <a:rPr lang="en-GB" dirty="0">
                <a:solidFill>
                  <a:schemeClr val="tx1">
                    <a:lumMod val="75000"/>
                    <a:lumOff val="25000"/>
                  </a:schemeClr>
                </a:solidFill>
                <a:latin typeface="Times New Roman" panose="02020603050405020304" pitchFamily="18" charset="0"/>
                <a:cs typeface="Times New Roman" panose="02020603050405020304" pitchFamily="18" charset="0"/>
              </a:rPr>
              <a:t> therapy, for increasing vessel permeability to drugs. </a:t>
            </a:r>
          </a:p>
          <a:p>
            <a:pPr marL="285750" indent="-285750" algn="just">
              <a:spcBef>
                <a:spcPts val="1000"/>
              </a:spcBef>
              <a:buClr>
                <a:schemeClr val="accent1"/>
              </a:buClr>
              <a:buFont typeface="Wingdings 3" charset="2"/>
              <a:buChar char=""/>
            </a:pPr>
            <a:r>
              <a:rPr lang="en-GB" dirty="0">
                <a:solidFill>
                  <a:schemeClr val="tx1">
                    <a:lumMod val="75000"/>
                    <a:lumOff val="25000"/>
                  </a:schemeClr>
                </a:solidFill>
                <a:latin typeface="Times New Roman" panose="02020603050405020304" pitchFamily="18" charset="0"/>
                <a:cs typeface="Times New Roman" panose="02020603050405020304" pitchFamily="18" charset="0"/>
              </a:rPr>
              <a:t>The use of mannitol in open brain surgery for lowering intracranial pressure and preventing cerebral </a:t>
            </a:r>
            <a:r>
              <a:rPr lang="en-GB" dirty="0" err="1">
                <a:solidFill>
                  <a:schemeClr val="tx1">
                    <a:lumMod val="75000"/>
                    <a:lumOff val="25000"/>
                  </a:schemeClr>
                </a:solidFill>
                <a:latin typeface="Times New Roman" panose="02020603050405020304" pitchFamily="18" charset="0"/>
                <a:cs typeface="Times New Roman" panose="02020603050405020304" pitchFamily="18" charset="0"/>
              </a:rPr>
              <a:t>edema</a:t>
            </a:r>
            <a:r>
              <a:rPr lang="en-GB"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285750" indent="-285750" algn="just">
              <a:spcBef>
                <a:spcPts val="1000"/>
              </a:spcBef>
              <a:buClr>
                <a:schemeClr val="accent1"/>
              </a:buClr>
              <a:buFont typeface="Wingdings 3" charset="2"/>
              <a:buChar char=""/>
            </a:pPr>
            <a:r>
              <a:rPr lang="en-GB" dirty="0">
                <a:solidFill>
                  <a:schemeClr val="tx1">
                    <a:lumMod val="75000"/>
                    <a:lumOff val="25000"/>
                  </a:schemeClr>
                </a:solidFill>
                <a:latin typeface="Times New Roman" panose="02020603050405020304" pitchFamily="18" charset="0"/>
                <a:cs typeface="Times New Roman" panose="02020603050405020304" pitchFamily="18" charset="0"/>
              </a:rPr>
              <a:t>At the same time, the dynamics of changes in the optical parameters of the human </a:t>
            </a:r>
            <a:r>
              <a:rPr lang="en-GB" i="1" dirty="0">
                <a:solidFill>
                  <a:schemeClr val="tx1">
                    <a:lumMod val="75000"/>
                    <a:lumOff val="25000"/>
                  </a:schemeClr>
                </a:solidFill>
                <a:latin typeface="Times New Roman" panose="02020603050405020304" pitchFamily="18" charset="0"/>
                <a:cs typeface="Times New Roman" panose="02020603050405020304" pitchFamily="18" charset="0"/>
              </a:rPr>
              <a:t>dura mater </a:t>
            </a:r>
            <a:r>
              <a:rPr lang="en-GB" dirty="0">
                <a:solidFill>
                  <a:schemeClr val="tx1">
                    <a:lumMod val="75000"/>
                    <a:lumOff val="25000"/>
                  </a:schemeClr>
                </a:solidFill>
                <a:latin typeface="Times New Roman" panose="02020603050405020304" pitchFamily="18" charset="0"/>
                <a:cs typeface="Times New Roman" panose="02020603050405020304" pitchFamily="18" charset="0"/>
              </a:rPr>
              <a:t>subjected to the action of a low-concentration mannitol solution, which does not cause osmotic shock to the biological tissue is insufficiently studied despite the fact that it is important in view of the wide clinical applications of this compound.</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5" name="Picture 4" descr="A picture containing text, indoor&#10;&#10;Description automatically generated">
            <a:extLst>
              <a:ext uri="{FF2B5EF4-FFF2-40B4-BE49-F238E27FC236}">
                <a16:creationId xmlns:a16="http://schemas.microsoft.com/office/drawing/2014/main" id="{8E307A91-C4B6-97E6-D575-41ED4BCF7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84330" y="4142690"/>
            <a:ext cx="2695720" cy="2021790"/>
          </a:xfrm>
          <a:prstGeom prst="rect">
            <a:avLst/>
          </a:prstGeom>
        </p:spPr>
      </p:pic>
      <p:pic>
        <p:nvPicPr>
          <p:cNvPr id="8" name="Picture 7" descr="A close-up of a bottle&#10;&#10;Description automatically generated with low confidence">
            <a:extLst>
              <a:ext uri="{FF2B5EF4-FFF2-40B4-BE49-F238E27FC236}">
                <a16:creationId xmlns:a16="http://schemas.microsoft.com/office/drawing/2014/main" id="{CF93CE06-39EE-14C2-7BA5-C64A1ADF4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33115" y="4147662"/>
            <a:ext cx="2690037" cy="2017528"/>
          </a:xfrm>
          <a:prstGeom prst="rect">
            <a:avLst/>
          </a:prstGeom>
        </p:spPr>
      </p:pic>
    </p:spTree>
    <p:extLst>
      <p:ext uri="{BB962C8B-B14F-4D97-AF65-F5344CB8AC3E}">
        <p14:creationId xmlns:p14="http://schemas.microsoft.com/office/powerpoint/2010/main" val="360462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A0CDA7D-8262-4D83-AD25-9836B92C37C1}"/>
              </a:ext>
            </a:extLst>
          </p:cNvPr>
          <p:cNvGraphicFramePr>
            <a:graphicFrameLocks noGrp="1"/>
          </p:cNvGraphicFramePr>
          <p:nvPr>
            <p:extLst>
              <p:ext uri="{D42A27DB-BD31-4B8C-83A1-F6EECF244321}">
                <p14:modId xmlns:p14="http://schemas.microsoft.com/office/powerpoint/2010/main" val="3114274249"/>
              </p:ext>
            </p:extLst>
          </p:nvPr>
        </p:nvGraphicFramePr>
        <p:xfrm>
          <a:off x="447315" y="1317375"/>
          <a:ext cx="5515468" cy="3142517"/>
        </p:xfrm>
        <a:graphic>
          <a:graphicData uri="http://schemas.openxmlformats.org/drawingml/2006/table">
            <a:tbl>
              <a:tblPr firstRow="1" firstCol="1" bandRow="1">
                <a:tableStyleId>{5C22544A-7EE6-4342-B048-85BDC9FD1C3A}</a:tableStyleId>
              </a:tblPr>
              <a:tblGrid>
                <a:gridCol w="2330833">
                  <a:extLst>
                    <a:ext uri="{9D8B030D-6E8A-4147-A177-3AD203B41FA5}">
                      <a16:colId xmlns:a16="http://schemas.microsoft.com/office/drawing/2014/main" val="3327869099"/>
                    </a:ext>
                  </a:extLst>
                </a:gridCol>
                <a:gridCol w="3184635">
                  <a:extLst>
                    <a:ext uri="{9D8B030D-6E8A-4147-A177-3AD203B41FA5}">
                      <a16:colId xmlns:a16="http://schemas.microsoft.com/office/drawing/2014/main" val="2291092874"/>
                    </a:ext>
                  </a:extLst>
                </a:gridCol>
              </a:tblGrid>
              <a:tr h="354725">
                <a:tc>
                  <a:txBody>
                    <a:bodyPr/>
                    <a:lstStyle/>
                    <a:p>
                      <a:pPr algn="l">
                        <a:lnSpc>
                          <a:spcPct val="115000"/>
                        </a:lnSpc>
                        <a:spcAft>
                          <a:spcPts val="0"/>
                        </a:spcAft>
                      </a:pPr>
                      <a:r>
                        <a:rPr lang="en-GB" sz="1800" dirty="0">
                          <a:effectLst/>
                          <a:latin typeface="Palatino Linotype" panose="02040502050505030304" pitchFamily="18" charset="0"/>
                        </a:rPr>
                        <a:t>Wavenumber (cm</a:t>
                      </a:r>
                      <a:r>
                        <a:rPr lang="en-GB" sz="2000" b="1" kern="1200" baseline="30000" dirty="0">
                          <a:solidFill>
                            <a:schemeClr val="bg1"/>
                          </a:solidFill>
                          <a:effectLst/>
                          <a:latin typeface="Times New Roman" panose="02020603050405020304" pitchFamily="18" charset="0"/>
                          <a:cs typeface="Arial" panose="020B0604020202020204" pitchFamily="34" charset="0"/>
                        </a:rPr>
                        <a:t>−</a:t>
                      </a:r>
                      <a:r>
                        <a:rPr lang="en-GB" sz="2000" b="1" kern="1200" baseline="30000" dirty="0">
                          <a:solidFill>
                            <a:schemeClr val="bg1"/>
                          </a:solidFill>
                          <a:effectLst/>
                          <a:latin typeface="Times New Roman" panose="02020603050405020304" pitchFamily="18" charset="0"/>
                          <a:ea typeface="+mn-ea"/>
                          <a:cs typeface="Arial" panose="020B0604020202020204" pitchFamily="34" charset="0"/>
                        </a:rPr>
                        <a:t>1</a:t>
                      </a:r>
                      <a:r>
                        <a:rPr lang="en-GB" sz="1800" dirty="0">
                          <a:effectLst/>
                          <a:latin typeface="Palatino Linotype" panose="02040502050505030304" pitchFamily="18" charset="0"/>
                        </a:rPr>
                        <a:t>)</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Assignment</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2164104"/>
                  </a:ext>
                </a:extLst>
              </a:tr>
              <a:tr h="348474">
                <a:tc>
                  <a:txBody>
                    <a:bodyPr/>
                    <a:lstStyle/>
                    <a:p>
                      <a:pPr algn="ctr">
                        <a:lnSpc>
                          <a:spcPct val="115000"/>
                        </a:lnSpc>
                        <a:spcAft>
                          <a:spcPts val="0"/>
                        </a:spcAft>
                      </a:pPr>
                      <a:r>
                        <a:rPr lang="en-GB" sz="1800" dirty="0">
                          <a:effectLst/>
                          <a:latin typeface="Palatino Linotype" panose="02040502050505030304" pitchFamily="18" charset="0"/>
                        </a:rPr>
                        <a:t>937</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C–C stretch backbone</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5582677"/>
                  </a:ext>
                </a:extLst>
              </a:tr>
              <a:tr h="348474">
                <a:tc>
                  <a:txBody>
                    <a:bodyPr/>
                    <a:lstStyle/>
                    <a:p>
                      <a:pPr algn="ctr">
                        <a:lnSpc>
                          <a:spcPct val="115000"/>
                        </a:lnSpc>
                        <a:spcAft>
                          <a:spcPts val="0"/>
                        </a:spcAft>
                      </a:pPr>
                      <a:r>
                        <a:rPr lang="en-GB" sz="1800">
                          <a:effectLst/>
                          <a:latin typeface="Palatino Linotype" panose="02040502050505030304" pitchFamily="18" charset="0"/>
                        </a:rPr>
                        <a:t>1003</a:t>
                      </a:r>
                      <a:endParaRPr lang="en-GB" sz="180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phenylalanine/urea</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397682"/>
                  </a:ext>
                </a:extLst>
              </a:tr>
              <a:tr h="348474">
                <a:tc>
                  <a:txBody>
                    <a:bodyPr/>
                    <a:lstStyle/>
                    <a:p>
                      <a:pPr algn="ctr">
                        <a:lnSpc>
                          <a:spcPct val="115000"/>
                        </a:lnSpc>
                        <a:spcAft>
                          <a:spcPts val="0"/>
                        </a:spcAft>
                      </a:pPr>
                      <a:r>
                        <a:rPr lang="en-GB" sz="1800" dirty="0">
                          <a:effectLst/>
                          <a:latin typeface="Palatino Linotype" panose="02040502050505030304" pitchFamily="18" charset="0"/>
                        </a:rPr>
                        <a:t>1206–1210</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(C–C) skeletal vibration</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820641"/>
                  </a:ext>
                </a:extLst>
              </a:tr>
              <a:tr h="348474">
                <a:tc>
                  <a:txBody>
                    <a:bodyPr/>
                    <a:lstStyle/>
                    <a:p>
                      <a:pPr algn="ctr">
                        <a:lnSpc>
                          <a:spcPct val="115000"/>
                        </a:lnSpc>
                        <a:spcAft>
                          <a:spcPts val="0"/>
                        </a:spcAft>
                      </a:pPr>
                      <a:r>
                        <a:rPr lang="en-GB" sz="1800" dirty="0">
                          <a:effectLst/>
                          <a:latin typeface="Palatino Linotype" panose="02040502050505030304" pitchFamily="18" charset="0"/>
                        </a:rPr>
                        <a:t>1241</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amide III</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07388659"/>
                  </a:ext>
                </a:extLst>
              </a:tr>
              <a:tr h="348474">
                <a:tc>
                  <a:txBody>
                    <a:bodyPr/>
                    <a:lstStyle/>
                    <a:p>
                      <a:pPr algn="ctr">
                        <a:lnSpc>
                          <a:spcPct val="115000"/>
                        </a:lnSpc>
                        <a:spcAft>
                          <a:spcPts val="0"/>
                        </a:spcAft>
                      </a:pPr>
                      <a:r>
                        <a:rPr lang="en-GB" sz="1800">
                          <a:effectLst/>
                          <a:latin typeface="Palatino Linotype" panose="02040502050505030304" pitchFamily="18" charset="0"/>
                        </a:rPr>
                        <a:t>1274</a:t>
                      </a:r>
                      <a:endParaRPr lang="en-GB" sz="180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amide III</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1386535"/>
                  </a:ext>
                </a:extLst>
              </a:tr>
              <a:tr h="348474">
                <a:tc>
                  <a:txBody>
                    <a:bodyPr/>
                    <a:lstStyle/>
                    <a:p>
                      <a:pPr algn="ctr">
                        <a:lnSpc>
                          <a:spcPct val="115000"/>
                        </a:lnSpc>
                        <a:spcAft>
                          <a:spcPts val="0"/>
                        </a:spcAft>
                      </a:pPr>
                      <a:r>
                        <a:rPr lang="en-GB" sz="1800">
                          <a:effectLst/>
                          <a:latin typeface="Palatino Linotype" panose="02040502050505030304" pitchFamily="18" charset="0"/>
                        </a:rPr>
                        <a:t>1426</a:t>
                      </a:r>
                      <a:endParaRPr lang="en-GB" sz="180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C–C stretching vibrations</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89073853"/>
                  </a:ext>
                </a:extLst>
              </a:tr>
              <a:tr h="348474">
                <a:tc>
                  <a:txBody>
                    <a:bodyPr/>
                    <a:lstStyle/>
                    <a:p>
                      <a:pPr algn="ctr">
                        <a:lnSpc>
                          <a:spcPct val="115000"/>
                        </a:lnSpc>
                        <a:spcAft>
                          <a:spcPts val="0"/>
                        </a:spcAft>
                      </a:pPr>
                      <a:r>
                        <a:rPr lang="en-GB" sz="1800">
                          <a:effectLst/>
                          <a:latin typeface="Palatino Linotype" panose="02040502050505030304" pitchFamily="18" charset="0"/>
                        </a:rPr>
                        <a:t>1450</a:t>
                      </a:r>
                      <a:endParaRPr lang="en-GB" sz="180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kern="1200" dirty="0">
                          <a:solidFill>
                            <a:schemeClr val="dk1"/>
                          </a:solidFill>
                          <a:effectLst/>
                          <a:latin typeface="+mn-lt"/>
                          <a:ea typeface="+mn-ea"/>
                          <a:cs typeface="+mn-cs"/>
                        </a:rPr>
                        <a:t>(CH</a:t>
                      </a:r>
                      <a:r>
                        <a:rPr lang="en-GB" sz="1800" kern="1200" baseline="-25000" dirty="0">
                          <a:solidFill>
                            <a:schemeClr val="dk1"/>
                          </a:solidFill>
                          <a:effectLst/>
                          <a:latin typeface="+mn-lt"/>
                          <a:ea typeface="+mn-ea"/>
                          <a:cs typeface="+mn-cs"/>
                        </a:rPr>
                        <a:t>2</a:t>
                      </a:r>
                      <a:r>
                        <a:rPr lang="en-GB" sz="1800" kern="1200" dirty="0">
                          <a:solidFill>
                            <a:schemeClr val="dk1"/>
                          </a:solidFill>
                          <a:effectLst/>
                          <a:latin typeface="+mn-lt"/>
                          <a:ea typeface="+mn-ea"/>
                          <a:cs typeface="+mn-cs"/>
                        </a:rPr>
                        <a:t>) </a:t>
                      </a:r>
                      <a:r>
                        <a:rPr lang="en-GB" sz="1800" dirty="0">
                          <a:effectLst/>
                          <a:latin typeface="Palatino Linotype" panose="02040502050505030304" pitchFamily="18" charset="0"/>
                        </a:rPr>
                        <a:t>scissoring</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1880843"/>
                  </a:ext>
                </a:extLst>
              </a:tr>
              <a:tr h="348474">
                <a:tc>
                  <a:txBody>
                    <a:bodyPr/>
                    <a:lstStyle/>
                    <a:p>
                      <a:pPr algn="ctr">
                        <a:lnSpc>
                          <a:spcPct val="115000"/>
                        </a:lnSpc>
                        <a:spcAft>
                          <a:spcPts val="0"/>
                        </a:spcAft>
                      </a:pPr>
                      <a:r>
                        <a:rPr lang="en-GB" sz="1800">
                          <a:effectLst/>
                          <a:latin typeface="Palatino Linotype" panose="02040502050505030304" pitchFamily="18" charset="0"/>
                        </a:rPr>
                        <a:t>1665</a:t>
                      </a:r>
                      <a:endParaRPr lang="en-GB" sz="180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1800" dirty="0">
                          <a:effectLst/>
                          <a:latin typeface="Palatino Linotype" panose="02040502050505030304" pitchFamily="18" charset="0"/>
                        </a:rPr>
                        <a:t>amide I</a:t>
                      </a:r>
                      <a:endParaRPr lang="en-GB" sz="1800" dirty="0">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0405199"/>
                  </a:ext>
                </a:extLst>
              </a:tr>
            </a:tbl>
          </a:graphicData>
        </a:graphic>
      </p:graphicFrame>
      <p:sp>
        <p:nvSpPr>
          <p:cNvPr id="2" name="TextBox 1">
            <a:extLst>
              <a:ext uri="{FF2B5EF4-FFF2-40B4-BE49-F238E27FC236}">
                <a16:creationId xmlns:a16="http://schemas.microsoft.com/office/drawing/2014/main" id="{5346D013-B236-47F4-9134-A883261E9664}"/>
              </a:ext>
            </a:extLst>
          </p:cNvPr>
          <p:cNvSpPr txBox="1"/>
          <p:nvPr/>
        </p:nvSpPr>
        <p:spPr>
          <a:xfrm>
            <a:off x="1087270" y="4647449"/>
            <a:ext cx="3863083" cy="369332"/>
          </a:xfrm>
          <a:prstGeom prst="rect">
            <a:avLst/>
          </a:prstGeom>
          <a:noFill/>
        </p:spPr>
        <p:txBody>
          <a:bodyPr wrap="square" rtlCol="0">
            <a:spAutoFit/>
          </a:bodyPr>
          <a:lstStyle/>
          <a:p>
            <a:pPr algn="ctr"/>
            <a:r>
              <a:rPr lang="en-US" dirty="0">
                <a:latin typeface="Times New Roman" panose="02020603050405020304" pitchFamily="18" charset="0"/>
                <a:ea typeface="Calibri" panose="020F0502020204030204" pitchFamily="34" charset="0"/>
              </a:rPr>
              <a:t>The p</a:t>
            </a:r>
            <a:r>
              <a:rPr lang="en-US" sz="1800" dirty="0">
                <a:effectLst/>
                <a:latin typeface="Times New Roman" panose="02020603050405020304" pitchFamily="18" charset="0"/>
                <a:ea typeface="Calibri" panose="020F0502020204030204" pitchFamily="34" charset="0"/>
              </a:rPr>
              <a:t>rincipal collagen bands</a:t>
            </a:r>
            <a:endParaRPr lang="en-GB" dirty="0"/>
          </a:p>
        </p:txBody>
      </p:sp>
      <p:graphicFrame>
        <p:nvGraphicFramePr>
          <p:cNvPr id="8" name="Object 7">
            <a:extLst>
              <a:ext uri="{FF2B5EF4-FFF2-40B4-BE49-F238E27FC236}">
                <a16:creationId xmlns:a16="http://schemas.microsoft.com/office/drawing/2014/main" id="{EA3C6F2F-3D74-2D4B-A7A5-65187C4A694D}"/>
              </a:ext>
            </a:extLst>
          </p:cNvPr>
          <p:cNvGraphicFramePr>
            <a:graphicFrameLocks noChangeAspect="1"/>
          </p:cNvGraphicFramePr>
          <p:nvPr>
            <p:extLst>
              <p:ext uri="{D42A27DB-BD31-4B8C-83A1-F6EECF244321}">
                <p14:modId xmlns:p14="http://schemas.microsoft.com/office/powerpoint/2010/main" val="1075934749"/>
              </p:ext>
            </p:extLst>
          </p:nvPr>
        </p:nvGraphicFramePr>
        <p:xfrm>
          <a:off x="6167437" y="980458"/>
          <a:ext cx="6024563" cy="3816350"/>
        </p:xfrm>
        <a:graphic>
          <a:graphicData uri="http://schemas.openxmlformats.org/presentationml/2006/ole">
            <mc:AlternateContent xmlns:mc="http://schemas.openxmlformats.org/markup-compatibility/2006">
              <mc:Choice xmlns:v="urn:schemas-microsoft-com:vml" Requires="v">
                <p:oleObj name="Graph" r:id="rId2" imgW="4754880" imgH="3000960" progId="Origin95.Graph">
                  <p:embed/>
                </p:oleObj>
              </mc:Choice>
              <mc:Fallback>
                <p:oleObj name="Graph" r:id="rId2" imgW="4754880" imgH="3000960" progId="Origin95.Graph">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7" y="980458"/>
                        <a:ext cx="6024563" cy="381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DDB2A80F-F351-6AEC-D54A-CE2B079BC37A}"/>
              </a:ext>
            </a:extLst>
          </p:cNvPr>
          <p:cNvSpPr txBox="1"/>
          <p:nvPr/>
        </p:nvSpPr>
        <p:spPr>
          <a:xfrm>
            <a:off x="6745683" y="4612142"/>
            <a:ext cx="5023327" cy="369332"/>
          </a:xfrm>
          <a:prstGeom prst="rect">
            <a:avLst/>
          </a:prstGeom>
          <a:noFill/>
        </p:spPr>
        <p:txBody>
          <a:bodyPr wrap="square">
            <a:spAutoFit/>
          </a:bodyPr>
          <a:lstStyle/>
          <a:p>
            <a:r>
              <a:rPr lang="en-GB" sz="1800" dirty="0">
                <a:effectLst/>
                <a:latin typeface="Times New Roman" panose="02020603050405020304" pitchFamily="18" charset="0"/>
                <a:ea typeface="Calibri" panose="020F0502020204030204" pitchFamily="34" charset="0"/>
                <a:cs typeface="Arial" panose="020B0604020202020204" pitchFamily="34" charset="0"/>
              </a:rPr>
              <a:t>Raman spectra of </a:t>
            </a:r>
            <a:r>
              <a:rPr lang="en-GB" sz="1800" i="1" dirty="0">
                <a:effectLst/>
                <a:latin typeface="Times New Roman" panose="02020603050405020304" pitchFamily="18" charset="0"/>
                <a:ea typeface="Calibri" panose="020F0502020204030204" pitchFamily="34" charset="0"/>
                <a:cs typeface="Arial" panose="020B0604020202020204" pitchFamily="34" charset="0"/>
              </a:rPr>
              <a:t>dura mater </a:t>
            </a:r>
            <a:r>
              <a:rPr lang="en-GB" sz="1800" dirty="0">
                <a:effectLst/>
                <a:latin typeface="Times New Roman" panose="02020603050405020304" pitchFamily="18" charset="0"/>
                <a:ea typeface="Calibri" panose="020F0502020204030204" pitchFamily="34" charset="0"/>
                <a:cs typeface="Arial" panose="020B0604020202020204" pitchFamily="34" charset="0"/>
              </a:rPr>
              <a:t>and mannitol solution</a:t>
            </a:r>
            <a:endParaRPr lang="en-GB" dirty="0"/>
          </a:p>
        </p:txBody>
      </p:sp>
      <p:sp>
        <p:nvSpPr>
          <p:cNvPr id="4" name="TextBox 3">
            <a:extLst>
              <a:ext uri="{FF2B5EF4-FFF2-40B4-BE49-F238E27FC236}">
                <a16:creationId xmlns:a16="http://schemas.microsoft.com/office/drawing/2014/main" id="{BFD77E1C-D92B-E8C5-8F8C-B455A45ED7CC}"/>
              </a:ext>
            </a:extLst>
          </p:cNvPr>
          <p:cNvSpPr txBox="1"/>
          <p:nvPr/>
        </p:nvSpPr>
        <p:spPr>
          <a:xfrm>
            <a:off x="2451691" y="0"/>
            <a:ext cx="6097772" cy="584775"/>
          </a:xfrm>
          <a:prstGeom prst="rect">
            <a:avLst/>
          </a:prstGeom>
          <a:noFill/>
        </p:spPr>
        <p:txBody>
          <a:bodyPr wrap="square">
            <a:spAutoFit/>
          </a:bodyPr>
          <a:lstStyle/>
          <a:p>
            <a:pPr algn="ctr">
              <a:spcBef>
                <a:spcPct val="0"/>
              </a:spcBef>
              <a:spcAft>
                <a:spcPts val="600"/>
              </a:spcAft>
            </a:pPr>
            <a:r>
              <a:rPr lang="hu-HU" sz="3200" spc="-150" dirty="0">
                <a:solidFill>
                  <a:schemeClr val="accent2"/>
                </a:solidFill>
                <a:latin typeface="Times New Roman" panose="02020603050405020304" pitchFamily="18" charset="0"/>
                <a:cs typeface="Times New Roman" panose="02020603050405020304" pitchFamily="18" charset="0"/>
              </a:rPr>
              <a:t>Raman band assignment</a:t>
            </a:r>
            <a:endParaRPr lang="en-US" sz="3200" spc="-15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08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AB4214-B9BD-1E8B-AB5E-A4B3EF4AE42E}"/>
              </a:ext>
            </a:extLst>
          </p:cNvPr>
          <p:cNvSpPr txBox="1"/>
          <p:nvPr/>
        </p:nvSpPr>
        <p:spPr>
          <a:xfrm>
            <a:off x="88900" y="6130424"/>
            <a:ext cx="11816256" cy="646331"/>
          </a:xfrm>
          <a:prstGeom prst="rect">
            <a:avLst/>
          </a:prstGeom>
          <a:noFill/>
        </p:spPr>
        <p:txBody>
          <a:bodyPr wrap="square">
            <a:spAutoFit/>
          </a:bodyPr>
          <a:lstStyle/>
          <a:p>
            <a:pPr algn="ct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Raman bands intensities of DM at 938, 1246, 1268, and 1666 cm</a:t>
            </a:r>
            <a:r>
              <a:rPr lang="en-GB" sz="180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r>
              <a:rPr lang="en-GB"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GB" sz="105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different depths from 0 to 125 </a:t>
            </a:r>
            <a:r>
              <a:rPr lang="en-GB" sz="1800" dirty="0" err="1">
                <a:solidFill>
                  <a:srgbClr val="000000"/>
                </a:solidFill>
                <a:effectLst/>
                <a:latin typeface="Arial" panose="020B0604020202020204" pitchFamily="34" charset="0"/>
                <a:ea typeface="Calibri" panose="020F0502020204030204" pitchFamily="34" charset="0"/>
              </a:rPr>
              <a:t>μ</a:t>
            </a:r>
            <a:r>
              <a:rPr lang="en-GB"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with time after </a:t>
            </a:r>
            <a:r>
              <a:rPr lang="en-GB"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treatement</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with mannitol</a:t>
            </a:r>
            <a:endParaRPr lang="en-GB" dirty="0">
              <a:solidFill>
                <a:srgbClr val="FF0000"/>
              </a:solidFill>
            </a:endParaRPr>
          </a:p>
        </p:txBody>
      </p:sp>
      <p:graphicFrame>
        <p:nvGraphicFramePr>
          <p:cNvPr id="4" name="Object 3">
            <a:extLst>
              <a:ext uri="{FF2B5EF4-FFF2-40B4-BE49-F238E27FC236}">
                <a16:creationId xmlns:a16="http://schemas.microsoft.com/office/drawing/2014/main" id="{D7884B90-2903-3EAD-ABD2-5A8176683A71}"/>
              </a:ext>
            </a:extLst>
          </p:cNvPr>
          <p:cNvGraphicFramePr>
            <a:graphicFrameLocks noChangeAspect="1"/>
          </p:cNvGraphicFramePr>
          <p:nvPr>
            <p:extLst>
              <p:ext uri="{D42A27DB-BD31-4B8C-83A1-F6EECF244321}">
                <p14:modId xmlns:p14="http://schemas.microsoft.com/office/powerpoint/2010/main" val="896222529"/>
              </p:ext>
            </p:extLst>
          </p:nvPr>
        </p:nvGraphicFramePr>
        <p:xfrm>
          <a:off x="526089" y="13916"/>
          <a:ext cx="10292033" cy="6312674"/>
        </p:xfrm>
        <a:graphic>
          <a:graphicData uri="http://schemas.openxmlformats.org/presentationml/2006/ole">
            <mc:AlternateContent xmlns:mc="http://schemas.openxmlformats.org/markup-compatibility/2006">
              <mc:Choice xmlns:v="urn:schemas-microsoft-com:vml" Requires="v">
                <p:oleObj name="Graph" r:id="rId3" imgW="4754880" imgH="2916000" progId="Origin95.Graph">
                  <p:embed/>
                </p:oleObj>
              </mc:Choice>
              <mc:Fallback>
                <p:oleObj name="Graph" r:id="rId3" imgW="4754880" imgH="2916000" progId="Origin95.Graph">
                  <p:embed/>
                  <p:pic>
                    <p:nvPicPr>
                      <p:cNvPr id="0" name=""/>
                      <p:cNvPicPr/>
                      <p:nvPr/>
                    </p:nvPicPr>
                    <p:blipFill>
                      <a:blip r:embed="rId4"/>
                      <a:stretch>
                        <a:fillRect/>
                      </a:stretch>
                    </p:blipFill>
                    <p:spPr>
                      <a:xfrm>
                        <a:off x="526089" y="13916"/>
                        <a:ext cx="10292033" cy="6312674"/>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E06CFEC-9512-EAA6-E998-982CD8C3167B}"/>
              </a:ext>
            </a:extLst>
          </p:cNvPr>
          <p:cNvSpPr txBox="1"/>
          <p:nvPr/>
        </p:nvSpPr>
        <p:spPr>
          <a:xfrm>
            <a:off x="2538523" y="81245"/>
            <a:ext cx="6097772" cy="523220"/>
          </a:xfrm>
          <a:prstGeom prst="rect">
            <a:avLst/>
          </a:prstGeom>
          <a:noFill/>
        </p:spPr>
        <p:txBody>
          <a:bodyPr wrap="square">
            <a:spAutoFit/>
          </a:bodyPr>
          <a:lstStyle/>
          <a:p>
            <a:pPr algn="ctr">
              <a:spcBef>
                <a:spcPct val="0"/>
              </a:spcBef>
              <a:spcAft>
                <a:spcPts val="600"/>
              </a:spcAft>
            </a:pPr>
            <a:r>
              <a:rPr lang="hu-HU" sz="2800" spc="-150" dirty="0">
                <a:solidFill>
                  <a:schemeClr val="accent2"/>
                </a:solidFill>
                <a:latin typeface="Times New Roman" panose="02020603050405020304" pitchFamily="18" charset="0"/>
                <a:cs typeface="Times New Roman" panose="02020603050405020304" pitchFamily="18" charset="0"/>
              </a:rPr>
              <a:t>Change of Raman peak intensities with time</a:t>
            </a:r>
            <a:endParaRPr lang="en-US" sz="2800" spc="-15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E3F517-21B2-E74B-957D-A25F2D96B8C9}"/>
              </a:ext>
            </a:extLst>
          </p:cNvPr>
          <p:cNvSpPr txBox="1"/>
          <p:nvPr/>
        </p:nvSpPr>
        <p:spPr>
          <a:xfrm>
            <a:off x="689344" y="723014"/>
            <a:ext cx="10281683" cy="4785669"/>
          </a:xfrm>
          <a:prstGeom prst="rect">
            <a:avLst/>
          </a:prstGeom>
          <a:noFill/>
        </p:spPr>
        <p:txBody>
          <a:bodyPr wrap="square" rtlCol="0">
            <a:spAutoFit/>
          </a:bodyPr>
          <a:lstStyle/>
          <a:p>
            <a:pPr lvl="0" algn="ctr" rtl="0">
              <a:lnSpc>
                <a:spcPct val="107000"/>
              </a:lnSpc>
              <a:tabLst>
                <a:tab pos="666750" algn="l"/>
              </a:tabLst>
            </a:pPr>
            <a:r>
              <a:rPr lang="en-GB" sz="2800" b="1" dirty="0">
                <a:effectLst/>
                <a:latin typeface="Times New Roman" panose="02020603050405020304" pitchFamily="18" charset="0"/>
                <a:ea typeface="Calibri" panose="020F0502020204030204" pitchFamily="34" charset="0"/>
                <a:cs typeface="Arial" panose="020B0604020202020204" pitchFamily="34" charset="0"/>
              </a:rPr>
              <a:t>Conclusion</a:t>
            </a:r>
            <a:r>
              <a:rPr lang="en-GB" sz="1800" dirty="0">
                <a:effectLst/>
                <a:latin typeface="Times New Roman" panose="02020603050405020304" pitchFamily="18" charset="0"/>
                <a:ea typeface="Calibri" panose="020F0502020204030204" pitchFamily="34" charset="0"/>
                <a:cs typeface="Arial" panose="020B0604020202020204" pitchFamily="34" charset="0"/>
              </a:rPr>
              <a:t> </a:t>
            </a:r>
          </a:p>
          <a:p>
            <a:pPr marL="342900" lvl="0" indent="-342900" algn="just" rtl="0">
              <a:lnSpc>
                <a:spcPct val="107000"/>
              </a:lnSpc>
              <a:buFont typeface="Times New Roman" panose="02020603050405020304" pitchFamily="18" charset="0"/>
              <a:buChar char="-"/>
              <a:tabLst>
                <a:tab pos="666750" algn="l"/>
              </a:tabLst>
            </a:pPr>
            <a:endParaRPr lang="en-GB"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rtl="0">
              <a:lnSpc>
                <a:spcPct val="107000"/>
              </a:lnSpc>
              <a:buFont typeface="Times New Roman" panose="02020603050405020304" pitchFamily="18" charset="0"/>
              <a:buChar char="-"/>
              <a:tabLst>
                <a:tab pos="666750" algn="l"/>
              </a:tabLst>
            </a:pPr>
            <a:r>
              <a:rPr lang="en-GB" sz="1800" dirty="0">
                <a:effectLst/>
                <a:latin typeface="Times New Roman" panose="02020603050405020304" pitchFamily="18" charset="0"/>
                <a:ea typeface="Calibri" panose="020F0502020204030204" pitchFamily="34" charset="0"/>
                <a:cs typeface="Arial" panose="020B0604020202020204" pitchFamily="34" charset="0"/>
              </a:rPr>
              <a:t>Raman intensities increasing for all peaks and most all depths and get maximum for 1 min treatment and then </a:t>
            </a:r>
            <a:r>
              <a:rPr lang="en-GB" dirty="0">
                <a:latin typeface="Times New Roman" panose="02020603050405020304" pitchFamily="18" charset="0"/>
                <a:cs typeface="Arial" panose="020B0604020202020204" pitchFamily="34" charset="0"/>
              </a:rPr>
              <a:t>decreasing for all depth for 2 and 3 min due to swelling of the tissue that occurs after the initial shrinkage of the tissue caused by mannitol.</a:t>
            </a:r>
          </a:p>
          <a:p>
            <a:pPr marL="342900" lvl="0" indent="-342900" algn="just">
              <a:lnSpc>
                <a:spcPct val="107000"/>
              </a:lnSpc>
              <a:buFont typeface="Times New Roman" panose="02020603050405020304" pitchFamily="18" charset="0"/>
              <a:buChar char="-"/>
              <a:tabLst>
                <a:tab pos="666750" algn="l"/>
              </a:tabLst>
            </a:pPr>
            <a:r>
              <a:rPr lang="en-GB" sz="1800" dirty="0">
                <a:effectLst/>
                <a:latin typeface="Times New Roman" panose="02020603050405020304" pitchFamily="18" charset="0"/>
                <a:ea typeface="Calibri" panose="020F0502020204030204" pitchFamily="34" charset="0"/>
                <a:cs typeface="Arial" panose="020B0604020202020204" pitchFamily="34" charset="0"/>
              </a:rPr>
              <a:t>At </a:t>
            </a:r>
            <a:r>
              <a:rPr lang="en-GB" dirty="0">
                <a:latin typeface="Times New Roman" panose="02020603050405020304" pitchFamily="18" charset="0"/>
                <a:cs typeface="Arial" panose="020B0604020202020204" pitchFamily="34" charset="0"/>
              </a:rPr>
              <a:t>5 min treatment the Raman intensities increasing monotonically and slowly with treatment time which can be explained by a balance between local shrinkage and swelling abilities of tissue caused by a balance of the opposite water fluxes, thus only relatively slow mannitol molecules diffusion provides RI matching mechanism of OC. </a:t>
            </a:r>
          </a:p>
          <a:p>
            <a:pPr marL="342900" lvl="0" indent="-342900" algn="just">
              <a:lnSpc>
                <a:spcPct val="107000"/>
              </a:lnSpc>
              <a:spcAft>
                <a:spcPts val="800"/>
              </a:spcAft>
              <a:buFont typeface="Times New Roman" panose="02020603050405020304" pitchFamily="18" charset="0"/>
              <a:buChar char="-"/>
              <a:tabLst>
                <a:tab pos="666750" algn="l"/>
              </a:tabLst>
            </a:pPr>
            <a:r>
              <a:rPr lang="en-GB" dirty="0">
                <a:latin typeface="Times New Roman" panose="02020603050405020304" pitchFamily="18" charset="0"/>
                <a:cs typeface="Arial" panose="020B0604020202020204" pitchFamily="34" charset="0"/>
              </a:rPr>
              <a:t>Possible suggestion for the lack of increased OC observed for the DM immersed in mannitol is a shift in pH to a more acidic level within the tissue’s interstitial fluid caused by the OCA diffusion. A change in pH can result in swelling of a tissue. Collagen </a:t>
            </a:r>
            <a:r>
              <a:rPr lang="en-GB" dirty="0" err="1">
                <a:latin typeface="Times New Roman" panose="02020603050405020304" pitchFamily="18" charset="0"/>
                <a:cs typeface="Arial" panose="020B0604020202020204" pitchFamily="34" charset="0"/>
              </a:rPr>
              <a:t>fibers</a:t>
            </a:r>
            <a:r>
              <a:rPr lang="en-GB" dirty="0">
                <a:latin typeface="Times New Roman" panose="02020603050405020304" pitchFamily="18" charset="0"/>
                <a:cs typeface="Arial" panose="020B0604020202020204" pitchFamily="34" charset="0"/>
              </a:rPr>
              <a:t> swelling results in an increase in their size and changes in their packing arrangement. These changes increase the scattering of light and therefore a decrease in tissue transparency</a:t>
            </a:r>
          </a:p>
          <a:p>
            <a:endParaRPr lang="en-GB" dirty="0"/>
          </a:p>
        </p:txBody>
      </p:sp>
    </p:spTree>
    <p:extLst>
      <p:ext uri="{BB962C8B-B14F-4D97-AF65-F5344CB8AC3E}">
        <p14:creationId xmlns:p14="http://schemas.microsoft.com/office/powerpoint/2010/main" val="2411278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TotalTime>
  <Words>1052</Words>
  <Application>Microsoft Office PowerPoint</Application>
  <PresentationFormat>Widescreen</PresentationFormat>
  <Paragraphs>84</Paragraphs>
  <Slides>10</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1" baseType="lpstr">
      <vt:lpstr>Arial</vt:lpstr>
      <vt:lpstr>Book Antiqua</vt:lpstr>
      <vt:lpstr>Calibri</vt:lpstr>
      <vt:lpstr>Calibri Light</vt:lpstr>
      <vt:lpstr>Gabriola</vt:lpstr>
      <vt:lpstr>Palatino Linotype</vt:lpstr>
      <vt:lpstr>Times New Roman</vt:lpstr>
      <vt:lpstr>Wingdings</vt:lpstr>
      <vt:lpstr>Wingdings 3</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Sadeq Ali Jaafar</dc:creator>
  <cp:lastModifiedBy>Sadeq Ali Jaafar</cp:lastModifiedBy>
  <cp:revision>77</cp:revision>
  <dcterms:created xsi:type="dcterms:W3CDTF">2021-07-15T11:05:08Z</dcterms:created>
  <dcterms:modified xsi:type="dcterms:W3CDTF">2022-08-31T18:54:03Z</dcterms:modified>
</cp:coreProperties>
</file>