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m4a" ContentType="audio/mp4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8" r:id="rId2"/>
    <p:sldId id="290" r:id="rId3"/>
    <p:sldId id="269" r:id="rId4"/>
    <p:sldId id="292" r:id="rId5"/>
    <p:sldId id="281" r:id="rId6"/>
    <p:sldId id="283" r:id="rId7"/>
    <p:sldId id="297" r:id="rId8"/>
    <p:sldId id="260" r:id="rId9"/>
    <p:sldId id="300" r:id="rId10"/>
    <p:sldId id="301" r:id="rId11"/>
    <p:sldId id="276" r:id="rId12"/>
    <p:sldId id="277" r:id="rId13"/>
    <p:sldId id="278" r:id="rId14"/>
    <p:sldId id="262" r:id="rId15"/>
    <p:sldId id="265" r:id="rId16"/>
    <p:sldId id="263" r:id="rId17"/>
    <p:sldId id="26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91" autoAdjust="0"/>
  </p:normalViewPr>
  <p:slideViewPr>
    <p:cSldViewPr>
      <p:cViewPr varScale="1">
        <p:scale>
          <a:sx n="69" d="100"/>
          <a:sy n="69" d="100"/>
        </p:scale>
        <p:origin x="15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18134-3651-45E4-8D97-5B10DE778DB0}" type="datetimeFigureOut">
              <a:rPr lang="en-US" smtClean="0"/>
              <a:pPr/>
              <a:t>9/26/2022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ECB282-353F-4B1A-B6C0-53F3EB8D19A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803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197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5912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377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05064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828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467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837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584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913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482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8656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610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50939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6444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566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3551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ECB282-353F-4B1A-B6C0-53F3EB8D19A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8188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FC81B6-A150-4B07-BAD1-470C66928F48}" type="datetimeFigureOut">
              <a:rPr lang="ru-RU" smtClean="0"/>
              <a:pPr/>
              <a:t>26.09.2022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7D386E-7EF2-44BB-9776-60D50AD536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hyperlink" Target="mailto:perevedencevaev@lebedev.ru" TargetMode="External"/><Relationship Id="rId10" Type="http://schemas.openxmlformats.org/officeDocument/2006/relationships/image" Target="../media/image5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doi.org/10.3390/photonics9030133" TargetMode="External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jpe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notesSlide" Target="../notesSlides/notesSlide14.xml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6.pn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audio" Target="../media/media16.m4a"/><Relationship Id="rId7" Type="http://schemas.openxmlformats.org/officeDocument/2006/relationships/image" Target="../media/image24.wmf"/><Relationship Id="rId2" Type="http://schemas.microsoft.com/office/2007/relationships/media" Target="../media/media16.m4a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notesSlide" Target="../notesSlides/notesSlide16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5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6.png"/><Relationship Id="rId5" Type="http://schemas.openxmlformats.org/officeDocument/2006/relationships/image" Target="../media/image26.jpeg"/><Relationship Id="rId4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3501008"/>
            <a:ext cx="9144000" cy="197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5000"/>
              </a:lnSpc>
            </a:pPr>
            <a:r>
              <a:rPr lang="en-US" b="1" dirty="0"/>
              <a:t>Elena Perevedentseva</a:t>
            </a:r>
            <a:r>
              <a:rPr lang="en-US" b="1" baseline="30000" dirty="0"/>
              <a:t>1</a:t>
            </a:r>
            <a:r>
              <a:rPr lang="en-US" b="1" dirty="0"/>
              <a:t>, Elena Muronets</a:t>
            </a:r>
            <a:r>
              <a:rPr lang="en-US" b="1" baseline="30000" dirty="0"/>
              <a:t>2</a:t>
            </a:r>
            <a:r>
              <a:rPr lang="en-US" b="1" dirty="0"/>
              <a:t>, </a:t>
            </a:r>
            <a:r>
              <a:rPr lang="en-US" b="1" dirty="0" err="1"/>
              <a:t>Artashes</a:t>
            </a:r>
            <a:r>
              <a:rPr lang="en-US" b="1" dirty="0"/>
              <a:t> Karmenyan</a:t>
            </a:r>
            <a:r>
              <a:rPr lang="en-US" b="1" baseline="30000" dirty="0"/>
              <a:t>3</a:t>
            </a:r>
            <a:r>
              <a:rPr lang="en-US" b="1" dirty="0"/>
              <a:t>, Chia-Liang Cheng</a:t>
            </a:r>
            <a:r>
              <a:rPr lang="en-US" b="1" baseline="30000" dirty="0"/>
              <a:t>3</a:t>
            </a:r>
            <a:r>
              <a:rPr lang="en-US" b="1" dirty="0"/>
              <a:t>, </a:t>
            </a:r>
          </a:p>
          <a:p>
            <a:pPr algn="ctr">
              <a:lnSpc>
                <a:spcPct val="85000"/>
              </a:lnSpc>
            </a:pPr>
            <a:r>
              <a:rPr lang="en-US" b="1" dirty="0"/>
              <a:t>Irina Elanskaya</a:t>
            </a:r>
            <a:r>
              <a:rPr lang="en-US" b="1" baseline="30000" dirty="0"/>
              <a:t>2</a:t>
            </a:r>
            <a:r>
              <a:rPr lang="en-US" b="1" dirty="0"/>
              <a:t>, Nikolai Melnik</a:t>
            </a:r>
            <a:r>
              <a:rPr lang="en-US" b="1" baseline="30000" dirty="0"/>
              <a:t>1</a:t>
            </a:r>
            <a:r>
              <a:rPr lang="en-US" b="1" dirty="0"/>
              <a:t/>
            </a:r>
            <a:br>
              <a:rPr lang="en-US" b="1" dirty="0"/>
            </a:br>
            <a:endParaRPr lang="en-US" b="1" dirty="0"/>
          </a:p>
          <a:p>
            <a:pPr algn="ctr">
              <a:lnSpc>
                <a:spcPct val="85000"/>
              </a:lnSpc>
            </a:pPr>
            <a:r>
              <a:rPr lang="en-US" b="1" dirty="0"/>
              <a:t/>
            </a:r>
            <a:br>
              <a:rPr lang="en-US" b="1" dirty="0"/>
            </a:br>
            <a:r>
              <a:rPr lang="en-US" i="1" baseline="30000" dirty="0"/>
              <a:t>1</a:t>
            </a:r>
            <a:r>
              <a:rPr lang="en-US" i="1" dirty="0"/>
              <a:t> P.N. </a:t>
            </a:r>
            <a:r>
              <a:rPr lang="en-US" i="1" dirty="0" err="1"/>
              <a:t>Lebedev</a:t>
            </a:r>
            <a:r>
              <a:rPr lang="en-US" i="1" dirty="0"/>
              <a:t> Physical Institute Rus. Acad. Sci., Moscow, Russia</a:t>
            </a:r>
            <a:br>
              <a:rPr lang="en-US" i="1" dirty="0"/>
            </a:br>
            <a:r>
              <a:rPr lang="en-US" i="1" baseline="30000" dirty="0"/>
              <a:t>2</a:t>
            </a:r>
            <a:r>
              <a:rPr lang="en-US" i="1" dirty="0"/>
              <a:t> Biological Dept of Moscow State University, Moscow, Russia</a:t>
            </a:r>
            <a:br>
              <a:rPr lang="en-US" i="1" dirty="0"/>
            </a:br>
            <a:r>
              <a:rPr lang="en-US" i="1" baseline="30000" dirty="0"/>
              <a:t>3</a:t>
            </a:r>
            <a:r>
              <a:rPr lang="en-US" i="1" dirty="0"/>
              <a:t> Department of Physics, National Dong </a:t>
            </a:r>
            <a:r>
              <a:rPr lang="en-US" i="1" dirty="0" err="1"/>
              <a:t>Hwa</a:t>
            </a:r>
            <a:r>
              <a:rPr lang="en-US" i="1" dirty="0"/>
              <a:t> University, </a:t>
            </a:r>
            <a:r>
              <a:rPr lang="en-US" i="1" dirty="0" err="1"/>
              <a:t>Hualien</a:t>
            </a:r>
            <a:r>
              <a:rPr lang="en-US" i="1" dirty="0"/>
              <a:t>, Taiwan</a:t>
            </a:r>
            <a:endParaRPr lang="ru-RU" i="1" dirty="0"/>
          </a:p>
          <a:p>
            <a:pPr algn="ctr">
              <a:lnSpc>
                <a:spcPct val="85000"/>
              </a:lnSpc>
            </a:pPr>
            <a:r>
              <a:rPr lang="en-US" dirty="0">
                <a:hlinkClick r:id="rId5"/>
              </a:rPr>
              <a:t>perevedencevaev@lebedev.ru</a:t>
            </a:r>
            <a:r>
              <a:rPr lang="ru-RU" dirty="0"/>
              <a:t> </a:t>
            </a:r>
            <a:r>
              <a:rPr lang="en-US" dirty="0"/>
              <a:t> </a:t>
            </a:r>
          </a:p>
        </p:txBody>
      </p:sp>
      <p:pic>
        <p:nvPicPr>
          <p:cNvPr id="3" name="Picture 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1579984" cy="2060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39752" y="57332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dirty="0">
                <a:solidFill>
                  <a:srgbClr val="7030A0"/>
                </a:solidFill>
              </a:rPr>
              <a:t>ANNUAL INTERNATIONAL CONFERENCE</a:t>
            </a:r>
          </a:p>
          <a:p>
            <a:pPr algn="ctr"/>
            <a:r>
              <a:rPr lang="en-US" b="1" dirty="0">
                <a:solidFill>
                  <a:srgbClr val="7030A0"/>
                </a:solidFill>
              </a:rPr>
              <a:t>SARATOV FALL MEETING XXVI</a:t>
            </a:r>
          </a:p>
          <a:p>
            <a:pPr algn="ctr"/>
            <a:r>
              <a:rPr lang="en-US" b="1" dirty="0">
                <a:solidFill>
                  <a:srgbClr val="7030A0"/>
                </a:solidFill>
              </a:rPr>
              <a:t>26-30 September, 2022, Saratov, Russia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6" r="17732"/>
          <a:stretch/>
        </p:blipFill>
        <p:spPr bwMode="auto">
          <a:xfrm>
            <a:off x="2555776" y="265397"/>
            <a:ext cx="1657263" cy="154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3736" y="118479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79512" y="2276872"/>
            <a:ext cx="875238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spectroscop</a:t>
            </a:r>
            <a:r>
              <a:rPr lang="en-US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ic</a:t>
            </a:r>
            <a:r>
              <a:rPr lang="en-US" sz="32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investigations of functional state of unicellular organisms</a:t>
            </a:r>
          </a:p>
        </p:txBody>
      </p:sp>
      <p:pic>
        <p:nvPicPr>
          <p:cNvPr id="11" name="Picture 2" descr="C:\Users\Adam\Downloads\LOGO-IR-r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60232" y="908720"/>
            <a:ext cx="1547812" cy="56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 descr="logo&amp;name-horizontal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26819" y="327695"/>
            <a:ext cx="281463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Звук 15">
            <a:hlinkClick r:id="" action="ppaction://media"/>
            <a:extLst>
              <a:ext uri="{FF2B5EF4-FFF2-40B4-BE49-F238E27FC236}">
                <a16:creationId xmlns:a16="http://schemas.microsoft.com/office/drawing/2014/main" id="{B0D0CC48-BAC7-4FD6-85A4-8F8C3D858F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14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74"/>
    </mc:Choice>
    <mc:Fallback xmlns="">
      <p:transition spd="slow" advTm="19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764704"/>
            <a:ext cx="835292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Motivation</a:t>
            </a:r>
          </a:p>
          <a:p>
            <a:r>
              <a:rPr lang="en-US" dirty="0"/>
              <a:t>2. Introduction:</a:t>
            </a:r>
          </a:p>
          <a:p>
            <a:r>
              <a:rPr lang="en-US" dirty="0"/>
              <a:t>	2.1. Methods</a:t>
            </a:r>
          </a:p>
          <a:p>
            <a:r>
              <a:rPr lang="en-US" dirty="0"/>
              <a:t>	2.2. Studies on detection and identifying, characterization of microbial virulence 	factors, accessing the pathogenic microorganism’s sensitivity to treatment and drug effects monitoring, the</a:t>
            </a:r>
            <a:r>
              <a:rPr lang="ru-RU" dirty="0"/>
              <a:t> </a:t>
            </a:r>
            <a:r>
              <a:rPr lang="en-US" dirty="0"/>
              <a:t>effects of stressor factors </a:t>
            </a:r>
          </a:p>
          <a:p>
            <a:r>
              <a:rPr lang="en-US" dirty="0"/>
              <a:t>	2.3. Laser as stressor factor, safety of Raman measurements</a:t>
            </a:r>
          </a:p>
          <a:p>
            <a:r>
              <a:rPr lang="en-US" dirty="0"/>
              <a:t>	2.4. Probing of microorganism s’ molecular species and analyzing physiological state/processes and metabolic reactions; using microorganism as a model for study of physiological processes</a:t>
            </a:r>
          </a:p>
          <a:p>
            <a:endParaRPr lang="en-US" dirty="0"/>
          </a:p>
          <a:p>
            <a:r>
              <a:rPr lang="en-US" dirty="0"/>
              <a:t>3. Raman study of pathogenic bacteria response (for a gram-negative </a:t>
            </a:r>
            <a:r>
              <a:rPr lang="en-US" i="1" dirty="0"/>
              <a:t>E. coli</a:t>
            </a:r>
            <a:r>
              <a:rPr lang="en-US" dirty="0"/>
              <a:t>) to treatment with detonation </a:t>
            </a:r>
            <a:r>
              <a:rPr lang="en-US" dirty="0" err="1"/>
              <a:t>nanodiamond</a:t>
            </a:r>
            <a:r>
              <a:rPr lang="en-US" dirty="0"/>
              <a:t> </a:t>
            </a:r>
          </a:p>
          <a:p>
            <a:endParaRPr lang="en-US" dirty="0"/>
          </a:p>
          <a:p>
            <a:r>
              <a:rPr lang="en-US" dirty="0"/>
              <a:t>4. Raman study of Amoeba (</a:t>
            </a:r>
            <a:r>
              <a:rPr lang="en-US" i="1" dirty="0" err="1"/>
              <a:t>Acanthamoeba</a:t>
            </a:r>
            <a:r>
              <a:rPr lang="en-US" i="1" dirty="0"/>
              <a:t> </a:t>
            </a:r>
            <a:r>
              <a:rPr lang="en-US" i="1" dirty="0" err="1"/>
              <a:t>polyphaga</a:t>
            </a:r>
            <a:r>
              <a:rPr lang="en-US" dirty="0"/>
              <a:t>) life cycle: cyst activation and </a:t>
            </a:r>
            <a:r>
              <a:rPr lang="en-US" dirty="0" err="1"/>
              <a:t>excystaion</a:t>
            </a:r>
            <a:r>
              <a:rPr lang="en-US" dirty="0"/>
              <a:t> processes</a:t>
            </a:r>
          </a:p>
          <a:p>
            <a:endParaRPr lang="en-US" dirty="0"/>
          </a:p>
          <a:p>
            <a:r>
              <a:rPr lang="en-US" dirty="0"/>
              <a:t>5. Raman spectroscopy of </a:t>
            </a:r>
            <a:r>
              <a:rPr lang="en-US" dirty="0" err="1"/>
              <a:t>phycobiliproteins</a:t>
            </a:r>
            <a:r>
              <a:rPr lang="en-US" dirty="0"/>
              <a:t> deficiency in  cyanobacteria </a:t>
            </a:r>
            <a:r>
              <a:rPr lang="en-US" i="1" dirty="0" err="1"/>
              <a:t>Synechocystis</a:t>
            </a:r>
            <a:r>
              <a:rPr lang="en-US" i="1" dirty="0"/>
              <a:t> </a:t>
            </a:r>
            <a:r>
              <a:rPr lang="en-US" dirty="0"/>
              <a:t>sp. PCC 6803 mutants </a:t>
            </a:r>
          </a:p>
          <a:p>
            <a:endParaRPr lang="en-US" dirty="0"/>
          </a:p>
          <a:p>
            <a:r>
              <a:rPr lang="en-US" dirty="0"/>
              <a:t>6. Conclusion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370062" y="98902"/>
            <a:ext cx="14991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Outline</a:t>
            </a:r>
          </a:p>
        </p:txBody>
      </p:sp>
      <p:pic>
        <p:nvPicPr>
          <p:cNvPr id="9" name="Звук 8">
            <a:hlinkClick r:id="" action="ppaction://media"/>
            <a:extLst>
              <a:ext uri="{FF2B5EF4-FFF2-40B4-BE49-F238E27FC236}">
                <a16:creationId xmlns:a16="http://schemas.microsoft.com/office/drawing/2014/main" id="{11F2F1DE-B620-44F5-9553-057C7DF532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37"/>
    </mc:Choice>
    <mc:Fallback xmlns="">
      <p:transition spd="slow" advTm="6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620688"/>
            <a:ext cx="87129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Raman spectroscopy on microorganisms:</a:t>
            </a:r>
          </a:p>
          <a:p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Detection and identifying pathogenic or non-pathogenic microorganisms. </a:t>
            </a:r>
          </a:p>
          <a:p>
            <a:endParaRPr lang="en-US" dirty="0"/>
          </a:p>
          <a:p>
            <a:r>
              <a:rPr lang="en-US" dirty="0"/>
              <a:t>2. Probing of microorganisms molecular species and analyzing physiological state/processes and metabolic reactions</a:t>
            </a:r>
          </a:p>
          <a:p>
            <a:r>
              <a:rPr lang="en-US" dirty="0"/>
              <a:t>	for characterization of microbial virulence factors</a:t>
            </a:r>
          </a:p>
          <a:p>
            <a:endParaRPr lang="en-US" dirty="0"/>
          </a:p>
          <a:p>
            <a:r>
              <a:rPr lang="en-US" dirty="0"/>
              <a:t>	for  drug effects monitoring and accessing the pathogenic microorganism’s sensitivity to treatment, e.g. bacterium’s sensitivity to antibiotic, alcohol, other stress factors</a:t>
            </a:r>
          </a:p>
          <a:p>
            <a:r>
              <a:rPr lang="en-US" dirty="0"/>
              <a:t>	ecological studies and monitoring; testing the ecological role of the microorganisms </a:t>
            </a:r>
          </a:p>
          <a:p>
            <a:endParaRPr lang="en-US" dirty="0"/>
          </a:p>
          <a:p>
            <a:r>
              <a:rPr lang="en-US" dirty="0"/>
              <a:t>3. Using the fact that microorganism can serve as a good model of higher organisms in studies of some physiological processes 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204664" y="119584"/>
            <a:ext cx="214295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Motivation</a:t>
            </a:r>
          </a:p>
        </p:txBody>
      </p:sp>
      <p:pic>
        <p:nvPicPr>
          <p:cNvPr id="5" name="Звук 4">
            <a:hlinkClick r:id="" action="ppaction://media"/>
            <a:extLst>
              <a:ext uri="{FF2B5EF4-FFF2-40B4-BE49-F238E27FC236}">
                <a16:creationId xmlns:a16="http://schemas.microsoft.com/office/drawing/2014/main" id="{C8F11318-1C85-41D9-851C-79BA64FB3B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10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37"/>
    </mc:Choice>
    <mc:Fallback xmlns="">
      <p:transition spd="slow" advTm="723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0" y="1124744"/>
            <a:ext cx="367240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Conventional Raman  spectroscopy; </a:t>
            </a:r>
          </a:p>
          <a:p>
            <a:r>
              <a:rPr lang="en-US" dirty="0"/>
              <a:t>Surface Enhanced Raman Spectroscopy (SERS); </a:t>
            </a:r>
          </a:p>
          <a:p>
            <a:r>
              <a:rPr lang="en-US" dirty="0"/>
              <a:t>Coherent Raman Spectroscopy (CRS ) – Stimulated Raman Spectroscopy  (SRS) and Coherent Anti-Stocks  Raman  Spectroscopy (CARS);</a:t>
            </a:r>
          </a:p>
          <a:p>
            <a:r>
              <a:rPr lang="en-US" dirty="0"/>
              <a:t>Raman with Laser Tweezers </a:t>
            </a:r>
          </a:p>
          <a:p>
            <a:endParaRPr lang="en-US" dirty="0"/>
          </a:p>
          <a:p>
            <a:r>
              <a:rPr lang="en-US" dirty="0"/>
              <a:t>+ new statistical methods  and machine learning</a:t>
            </a:r>
            <a:endParaRPr lang="ru-RU" dirty="0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5" cstate="print"/>
          <a:srcRect l="26869" t="11532" r="5801" b="4306"/>
          <a:stretch>
            <a:fillRect/>
          </a:stretch>
        </p:blipFill>
        <p:spPr bwMode="auto">
          <a:xfrm>
            <a:off x="3851920" y="463898"/>
            <a:ext cx="5197350" cy="519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/>
          <p:nvPr/>
        </p:nvSpPr>
        <p:spPr>
          <a:xfrm>
            <a:off x="179512" y="124435"/>
            <a:ext cx="25424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introduction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4283968" y="5653876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n-US" sz="1400" dirty="0"/>
              <a:t>W. Zhang et al  2022, </a:t>
            </a:r>
            <a:r>
              <a:rPr lang="en-US" sz="1400" dirty="0">
                <a:hlinkClick r:id="rId6"/>
              </a:rPr>
              <a:t>https://doi.org/10.3390/photonics9030133</a:t>
            </a:r>
            <a:r>
              <a:rPr lang="en-US" sz="1400" dirty="0"/>
              <a:t>  </a:t>
            </a:r>
          </a:p>
        </p:txBody>
      </p:sp>
      <p:pic>
        <p:nvPicPr>
          <p:cNvPr id="5" name="Звук 4">
            <a:hlinkClick r:id="" action="ppaction://media"/>
            <a:extLst>
              <a:ext uri="{FF2B5EF4-FFF2-40B4-BE49-F238E27FC236}">
                <a16:creationId xmlns:a16="http://schemas.microsoft.com/office/drawing/2014/main" id="{A17788C0-60BE-4044-96B9-665A84C9DE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13"/>
    </mc:Choice>
    <mc:Fallback xmlns="">
      <p:transition spd="slow" advTm="543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1793136"/>
            <a:ext cx="8208912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dirty="0"/>
              <a:t>W. Zhang et al, A Review of Raman-Based Technologies for Bacterial Identification and Antimicrobial Susceptibility Testing  Photonics 9(3), 133, 2022. </a:t>
            </a:r>
          </a:p>
          <a:p>
            <a:pPr algn="just">
              <a:spcBef>
                <a:spcPts val="600"/>
              </a:spcBef>
            </a:pPr>
            <a:r>
              <a:rPr lang="en-US" dirty="0" err="1"/>
              <a:t>Rebrošová</a:t>
            </a:r>
            <a:r>
              <a:rPr lang="en-US" dirty="0"/>
              <a:t>, K et al,  Raman Spectroscopy—A Novel Method for Identification and Characterization of Microbes on a Single-Cell Level in Clinical Settings. Front. Cell. Infect. </a:t>
            </a:r>
            <a:r>
              <a:rPr lang="en-US" dirty="0" err="1"/>
              <a:t>Microbiol</a:t>
            </a:r>
            <a:r>
              <a:rPr lang="en-US" dirty="0"/>
              <a:t>., Sec. Clinical Microbiology,  2022 https://doi.org/10.3389/fcimb.2022.866463.</a:t>
            </a:r>
          </a:p>
          <a:p>
            <a:pPr algn="just">
              <a:spcBef>
                <a:spcPts val="600"/>
              </a:spcBef>
            </a:pPr>
            <a:r>
              <a:rPr lang="en-US" dirty="0" err="1"/>
              <a:t>Almarashi</a:t>
            </a:r>
            <a:r>
              <a:rPr lang="en-US" dirty="0"/>
              <a:t>, J. F. M. et al. Raman Spectroscopy of Bacterial Species and Strains Cultivated Under Reproducible Conditions. Spectroscopy: Int. J. 27, 361, 2012.</a:t>
            </a:r>
          </a:p>
          <a:p>
            <a:pPr algn="just">
              <a:spcBef>
                <a:spcPts val="600"/>
              </a:spcBef>
            </a:pPr>
            <a:r>
              <a:rPr lang="en-US" dirty="0" err="1"/>
              <a:t>Maquelin</a:t>
            </a:r>
            <a:r>
              <a:rPr lang="en-US" dirty="0"/>
              <a:t>, K., et al. Prospective Study of the Performance of Vibrational Spectroscopies for Rapid Identification of Bacterial and Fungal Pathogens Recovered From Blood Cultures. J. </a:t>
            </a:r>
            <a:r>
              <a:rPr lang="en-US" dirty="0" err="1"/>
              <a:t>Clin</a:t>
            </a:r>
            <a:r>
              <a:rPr lang="en-US" dirty="0"/>
              <a:t>. </a:t>
            </a:r>
            <a:r>
              <a:rPr lang="en-US" dirty="0" err="1"/>
              <a:t>Microbiol</a:t>
            </a:r>
            <a:r>
              <a:rPr lang="en-US" dirty="0"/>
              <a:t>. 41 (1), 324, 2003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163289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/>
              <a:t>Rebrošová</a:t>
            </a:r>
            <a:r>
              <a:rPr lang="en-US" dirty="0"/>
              <a:t>, K. et al. Identification of Ability to Form Biofilm in Candida </a:t>
            </a:r>
            <a:r>
              <a:rPr lang="en-US" dirty="0" err="1"/>
              <a:t>Parapsilosis</a:t>
            </a:r>
            <a:r>
              <a:rPr lang="en-US" dirty="0"/>
              <a:t> and Staphylococcus </a:t>
            </a:r>
            <a:r>
              <a:rPr lang="en-US" dirty="0" err="1"/>
              <a:t>Epidermidis</a:t>
            </a:r>
            <a:r>
              <a:rPr lang="en-US" dirty="0"/>
              <a:t> by Raman Spectroscopy. Future </a:t>
            </a:r>
            <a:r>
              <a:rPr lang="en-US" dirty="0" err="1"/>
              <a:t>Microbiol</a:t>
            </a:r>
            <a:r>
              <a:rPr lang="en-US" dirty="0"/>
              <a:t>. 14 (6), 509, 2019</a:t>
            </a:r>
          </a:p>
        </p:txBody>
      </p:sp>
      <p:sp>
        <p:nvSpPr>
          <p:cNvPr id="6" name="Rectangle 5"/>
          <p:cNvSpPr/>
          <p:nvPr/>
        </p:nvSpPr>
        <p:spPr>
          <a:xfrm>
            <a:off x="179512" y="124435"/>
            <a:ext cx="25424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introduction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9552" y="1074114"/>
            <a:ext cx="2660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Detection and identifying </a:t>
            </a:r>
          </a:p>
        </p:txBody>
      </p:sp>
      <p:pic>
        <p:nvPicPr>
          <p:cNvPr id="8" name="Звук 7">
            <a:hlinkClick r:id="" action="ppaction://media"/>
            <a:extLst>
              <a:ext uri="{FF2B5EF4-FFF2-40B4-BE49-F238E27FC236}">
                <a16:creationId xmlns:a16="http://schemas.microsoft.com/office/drawing/2014/main" id="{739CDE57-AB41-4C79-B166-4817D0D5FB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86"/>
    </mc:Choice>
    <mc:Fallback xmlns="">
      <p:transition spd="slow" advTm="15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47655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Drug monitoring and antibiotic susceptibility testing  </a:t>
            </a:r>
          </a:p>
        </p:txBody>
      </p:sp>
      <p:sp>
        <p:nvSpPr>
          <p:cNvPr id="3" name="Rectangle 2"/>
          <p:cNvSpPr/>
          <p:nvPr/>
        </p:nvSpPr>
        <p:spPr>
          <a:xfrm>
            <a:off x="539552" y="1052736"/>
            <a:ext cx="825973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n-US" dirty="0" err="1"/>
              <a:t>Neugebauer</a:t>
            </a:r>
            <a:r>
              <a:rPr lang="en-US" dirty="0"/>
              <a:t>, U et al. Raman Spectroscopy Towards Clinical Application: Drug Monitoring and Pathogen Identification. Int. J. </a:t>
            </a:r>
            <a:r>
              <a:rPr lang="en-US" dirty="0" err="1"/>
              <a:t>Antimicrob</a:t>
            </a:r>
            <a:r>
              <a:rPr lang="en-US" dirty="0"/>
              <a:t>. Agents 46, S35, 2015</a:t>
            </a:r>
          </a:p>
          <a:p>
            <a:pPr algn="just">
              <a:spcBef>
                <a:spcPts val="600"/>
              </a:spcBef>
            </a:pPr>
            <a:r>
              <a:rPr lang="en-US" dirty="0" err="1"/>
              <a:t>Nakar</a:t>
            </a:r>
            <a:r>
              <a:rPr lang="en-US" dirty="0"/>
              <a:t>, </a:t>
            </a:r>
            <a:r>
              <a:rPr lang="en-US" dirty="0" err="1"/>
              <a:t>A.,et</a:t>
            </a:r>
            <a:r>
              <a:rPr lang="en-US" dirty="0"/>
              <a:t> al. Detection of Multi-Resistant Clinical Strains of E. Coli With Raman Spectroscopy. Anal. </a:t>
            </a:r>
            <a:r>
              <a:rPr lang="en-US" dirty="0" err="1"/>
              <a:t>Bioanal</a:t>
            </a:r>
            <a:r>
              <a:rPr lang="en-US" dirty="0"/>
              <a:t>. Chem. 18, 1481, 2022</a:t>
            </a:r>
          </a:p>
          <a:p>
            <a:pPr algn="just">
              <a:spcBef>
                <a:spcPts val="600"/>
              </a:spcBef>
            </a:pPr>
            <a:r>
              <a:rPr lang="en-US" dirty="0"/>
              <a:t>T.-T. Liu et al.  A High Speed Detection Platform Based on Surface Enhanced Raman Scattering for Monitoring Antibiotic Induced Chemical Changes in Bacteria Cell Wall. </a:t>
            </a:r>
            <a:r>
              <a:rPr lang="en-US" dirty="0" err="1"/>
              <a:t>PLoS</a:t>
            </a:r>
            <a:r>
              <a:rPr lang="en-US" dirty="0"/>
              <a:t> ONE 4(5): e5470 2009</a:t>
            </a:r>
          </a:p>
          <a:p>
            <a:pPr algn="just">
              <a:spcBef>
                <a:spcPts val="600"/>
              </a:spcBef>
            </a:pPr>
            <a:r>
              <a:rPr lang="en-US" dirty="0"/>
              <a:t>Rousseau, A. N. et al. (2021). Fast Antibiotic Susceptibility Testing via Raman </a:t>
            </a:r>
            <a:r>
              <a:rPr lang="en-US" dirty="0" err="1"/>
              <a:t>Microspectrometry</a:t>
            </a:r>
            <a:r>
              <a:rPr lang="en-US" dirty="0"/>
              <a:t> on Single Bacteria: An MRSA Case Study. ACS Omega 6 (25), 16273, 2021</a:t>
            </a:r>
          </a:p>
          <a:p>
            <a:pPr algn="just">
              <a:spcBef>
                <a:spcPts val="600"/>
              </a:spcBef>
            </a:pPr>
            <a:r>
              <a:rPr lang="en-US" dirty="0" err="1"/>
              <a:t>Mathey</a:t>
            </a:r>
            <a:r>
              <a:rPr lang="en-US" dirty="0"/>
              <a:t>, R et al. Viability of 3h Grown Bacterial Micro-Colonies After Direct Raman Identification. J. </a:t>
            </a:r>
            <a:r>
              <a:rPr lang="en-US" dirty="0" err="1"/>
              <a:t>Microbiol</a:t>
            </a:r>
            <a:r>
              <a:rPr lang="en-US" dirty="0"/>
              <a:t> Methods 109, 67, 2015.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79512" y="124435"/>
            <a:ext cx="25424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introduction</a:t>
            </a:r>
          </a:p>
        </p:txBody>
      </p:sp>
      <p:pic>
        <p:nvPicPr>
          <p:cNvPr id="7" name="Звук 6">
            <a:hlinkClick r:id="" action="ppaction://media"/>
            <a:extLst>
              <a:ext uri="{FF2B5EF4-FFF2-40B4-BE49-F238E27FC236}">
                <a16:creationId xmlns:a16="http://schemas.microsoft.com/office/drawing/2014/main" id="{C711C20F-2ACA-4595-BE7E-92A4B8B162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40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7"/>
    </mc:Choice>
    <mc:Fallback xmlns="">
      <p:transition spd="slow" advTm="125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5" cstate="print"/>
          <a:srcRect l="22144" t="16637" r="7573" b="52159"/>
          <a:stretch>
            <a:fillRect/>
          </a:stretch>
        </p:blipFill>
        <p:spPr bwMode="auto">
          <a:xfrm>
            <a:off x="3361610" y="648072"/>
            <a:ext cx="5495380" cy="195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 l="22144" t="64633" r="7573" b="5044"/>
          <a:stretch>
            <a:fillRect/>
          </a:stretch>
        </p:blipFill>
        <p:spPr bwMode="auto">
          <a:xfrm>
            <a:off x="3323902" y="2656888"/>
            <a:ext cx="5544616" cy="1913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24452" y="1222460"/>
            <a:ext cx="2833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Staphylococcus </a:t>
            </a:r>
            <a:r>
              <a:rPr lang="en-US" i="1" dirty="0" err="1"/>
              <a:t>epidermidis</a:t>
            </a:r>
            <a:r>
              <a:rPr lang="en-US" i="1" dirty="0"/>
              <a:t> </a:t>
            </a:r>
            <a:endParaRPr lang="ru-RU" i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33531" y="3242835"/>
            <a:ext cx="1667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Escherichia coli </a:t>
            </a:r>
            <a:endParaRPr lang="ru-RU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648072"/>
            <a:ext cx="30104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Raman measurements safety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46918" y="4643466"/>
            <a:ext cx="87443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i="1" dirty="0"/>
              <a:t>S. </a:t>
            </a:r>
            <a:r>
              <a:rPr lang="en-US" i="1" dirty="0" err="1"/>
              <a:t>epidermidis</a:t>
            </a:r>
            <a:r>
              <a:rPr lang="en-US" i="1" dirty="0"/>
              <a:t> </a:t>
            </a:r>
            <a:r>
              <a:rPr lang="en-US" dirty="0"/>
              <a:t>(I) and </a:t>
            </a:r>
            <a:r>
              <a:rPr lang="en-US" i="1" dirty="0"/>
              <a:t>E. coli </a:t>
            </a:r>
            <a:r>
              <a:rPr lang="en-US" dirty="0"/>
              <a:t>(II) micro-colonies were exposed to Raman laser and </a:t>
            </a:r>
            <a:r>
              <a:rPr lang="en-US" dirty="0" err="1"/>
              <a:t>BacLight</a:t>
            </a:r>
            <a:r>
              <a:rPr lang="en-US" dirty="0"/>
              <a:t> stained. For each species, laser beam was visualized on a </a:t>
            </a:r>
            <a:r>
              <a:rPr lang="en-US" dirty="0" err="1"/>
              <a:t>microcolony</a:t>
            </a:r>
            <a:r>
              <a:rPr lang="en-US" dirty="0"/>
              <a:t> panel in reflection microscopy. Corresponding images of compiled envelope integrity markers </a:t>
            </a:r>
            <a:r>
              <a:rPr lang="en-US" dirty="0" err="1"/>
              <a:t>Syto</a:t>
            </a:r>
            <a:r>
              <a:rPr lang="en-US" dirty="0"/>
              <a:t> 9 and </a:t>
            </a:r>
            <a:r>
              <a:rPr lang="en-US" dirty="0" err="1"/>
              <a:t>Propidium</a:t>
            </a:r>
            <a:r>
              <a:rPr lang="en-US" dirty="0"/>
              <a:t> Iodide fluorescence are presented . Scale bars= 25 </a:t>
            </a:r>
            <a:r>
              <a:rPr lang="en-US" dirty="0" err="1"/>
              <a:t>μm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8854" y="1006487"/>
            <a:ext cx="389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(I)</a:t>
            </a:r>
            <a:endParaRPr lang="ru-RU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-26100" y="2654196"/>
            <a:ext cx="450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(II)</a:t>
            </a:r>
            <a:endParaRPr lang="ru-RU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46918" y="5843795"/>
            <a:ext cx="85295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Excitation with 532 nm laser, 120 sec exposure, laser power at the sample – 36 </a:t>
            </a:r>
            <a:r>
              <a:rPr lang="en-US" dirty="0" err="1"/>
              <a:t>mW</a:t>
            </a:r>
            <a:endParaRPr lang="ru-RU" dirty="0"/>
          </a:p>
        </p:txBody>
      </p:sp>
      <p:sp>
        <p:nvSpPr>
          <p:cNvPr id="15" name="Rectangle 14"/>
          <p:cNvSpPr/>
          <p:nvPr/>
        </p:nvSpPr>
        <p:spPr>
          <a:xfrm>
            <a:off x="179512" y="124435"/>
            <a:ext cx="25424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introduction</a:t>
            </a:r>
          </a:p>
        </p:txBody>
      </p:sp>
      <p:sp>
        <p:nvSpPr>
          <p:cNvPr id="16" name="Rectangle 1"/>
          <p:cNvSpPr/>
          <p:nvPr/>
        </p:nvSpPr>
        <p:spPr>
          <a:xfrm>
            <a:off x="1941154" y="6378445"/>
            <a:ext cx="720013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/>
              <a:t>R. </a:t>
            </a:r>
            <a:r>
              <a:rPr lang="en-US" sz="1400" dirty="0" err="1"/>
              <a:t>Mathey</a:t>
            </a:r>
            <a:r>
              <a:rPr lang="en-US" sz="1400" dirty="0"/>
              <a:t>  et al, 2015. J. </a:t>
            </a:r>
            <a:r>
              <a:rPr lang="en-US" sz="1400" dirty="0" err="1"/>
              <a:t>Microbiol</a:t>
            </a:r>
            <a:r>
              <a:rPr lang="en-US" sz="1400" dirty="0"/>
              <a:t> Methods 109, 67–73. </a:t>
            </a:r>
            <a:r>
              <a:rPr lang="en-US" sz="1400" dirty="0" err="1"/>
              <a:t>doi</a:t>
            </a:r>
            <a:r>
              <a:rPr lang="en-US" sz="1400" dirty="0"/>
              <a:t>: 10.1016/j.mimet.2014.12.002</a:t>
            </a:r>
          </a:p>
        </p:txBody>
      </p:sp>
      <p:pic>
        <p:nvPicPr>
          <p:cNvPr id="18" name="Звук 17">
            <a:hlinkClick r:id="" action="ppaction://media"/>
            <a:extLst>
              <a:ext uri="{FF2B5EF4-FFF2-40B4-BE49-F238E27FC236}">
                <a16:creationId xmlns:a16="http://schemas.microsoft.com/office/drawing/2014/main" id="{12E5EA46-6705-4703-982C-16E8501C5A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443"/>
    </mc:Choice>
    <mc:Fallback xmlns="">
      <p:transition spd="slow" advTm="684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41598_2016_Article_BFsrep27789_Fig5_HTM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26285" y="2672408"/>
            <a:ext cx="3456384" cy="320127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0912" y="979776"/>
            <a:ext cx="871296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Budding yeast  (</a:t>
            </a:r>
            <a:r>
              <a:rPr lang="en-US" i="1" dirty="0" err="1"/>
              <a:t>Saccharomyces</a:t>
            </a:r>
            <a:r>
              <a:rPr lang="en-US" i="1" dirty="0"/>
              <a:t> </a:t>
            </a:r>
            <a:r>
              <a:rPr lang="en-US" i="1" dirty="0" err="1"/>
              <a:t>cerevisiae</a:t>
            </a:r>
            <a:r>
              <a:rPr lang="en-US" dirty="0"/>
              <a:t>, </a:t>
            </a:r>
            <a:r>
              <a:rPr lang="en-US" i="1" dirty="0" err="1"/>
              <a:t>Schizosaccharomyces</a:t>
            </a:r>
            <a:r>
              <a:rPr lang="en-US" i="1" dirty="0"/>
              <a:t> </a:t>
            </a:r>
            <a:r>
              <a:rPr lang="en-US" i="1" dirty="0" err="1"/>
              <a:t>pombe</a:t>
            </a:r>
            <a:r>
              <a:rPr lang="en-US" dirty="0"/>
              <a:t>) are considered as simplest unicellular eukaryote whose cell cycle has many features in common with those of higher eukaryotes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ru-RU" dirty="0"/>
          </a:p>
          <a:p>
            <a:endParaRPr lang="en-US" dirty="0"/>
          </a:p>
          <a:p>
            <a:r>
              <a:rPr lang="en-US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75036" y="5682901"/>
            <a:ext cx="52961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</a:t>
            </a:r>
            <a:r>
              <a:rPr lang="en-US" b="1" dirty="0"/>
              <a:t>Raman spectroscopic signature of life </a:t>
            </a:r>
            <a:r>
              <a:rPr lang="en-US" dirty="0"/>
              <a:t>is band at 1602 cm</a:t>
            </a:r>
            <a:r>
              <a:rPr lang="en-US" baseline="30000" dirty="0"/>
              <a:t>-1</a:t>
            </a:r>
            <a:r>
              <a:rPr lang="en-US" dirty="0"/>
              <a:t> that sharply reflects the metabolic activity of cell (yeast) mitochondria.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11924" y="610444"/>
            <a:ext cx="5852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Microorganism as a model to study physiological processes 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9951" y="1867679"/>
            <a:ext cx="86409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A molecular imaging method  </a:t>
            </a:r>
            <a:r>
              <a:rPr lang="en-US" dirty="0"/>
              <a:t>was developed based on  Raman mapping + multivariate data analyses such as principal component analysis (PCA), cluster analysis and multivariate curve resolution (MCR)  –  </a:t>
            </a:r>
          </a:p>
          <a:p>
            <a:endParaRPr lang="en-US" dirty="0"/>
          </a:p>
          <a:p>
            <a:r>
              <a:rPr lang="en-US" dirty="0"/>
              <a:t>to elucidate the molecular compositions of organelles</a:t>
            </a:r>
          </a:p>
          <a:p>
            <a:r>
              <a:rPr lang="en-US" dirty="0"/>
              <a:t>of the yeast starting its budding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79951" y="4869159"/>
            <a:ext cx="5314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err="1"/>
              <a:t>Noothalapati</a:t>
            </a:r>
            <a:r>
              <a:rPr lang="en-US" sz="1200" dirty="0"/>
              <a:t>, H.  </a:t>
            </a:r>
            <a:r>
              <a:rPr lang="en-US" sz="1200" i="1" dirty="0"/>
              <a:t>et al.</a:t>
            </a:r>
            <a:r>
              <a:rPr lang="en-US" sz="1200" dirty="0"/>
              <a:t> Label-free Chemical Imaging of Fungal Spore Walls by Raman Microscopy and Multivariate Curve Resolution Analysis. </a:t>
            </a:r>
            <a:r>
              <a:rPr lang="en-US" sz="1200" i="1" dirty="0" err="1"/>
              <a:t>Sci</a:t>
            </a:r>
            <a:r>
              <a:rPr lang="en-US" sz="1200" i="1" dirty="0"/>
              <a:t> Rep</a:t>
            </a:r>
            <a:r>
              <a:rPr lang="en-US" sz="1200" dirty="0"/>
              <a:t> </a:t>
            </a:r>
            <a:r>
              <a:rPr lang="en-US" sz="1200" b="1" dirty="0"/>
              <a:t>6</a:t>
            </a:r>
            <a:r>
              <a:rPr lang="en-US" sz="1200" dirty="0"/>
              <a:t>, 27789,  2016 </a:t>
            </a:r>
            <a:endParaRPr lang="ru-RU" sz="1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363888" y="6442501"/>
            <a:ext cx="44999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L.D. Chiu et al, (2010). J Raman Spectroscopy 41(1), 2, 2010</a:t>
            </a:r>
            <a:endParaRPr lang="ru-RU" sz="1200" dirty="0"/>
          </a:p>
        </p:txBody>
      </p:sp>
      <p:sp>
        <p:nvSpPr>
          <p:cNvPr id="16" name="Rectangle 2"/>
          <p:cNvSpPr/>
          <p:nvPr/>
        </p:nvSpPr>
        <p:spPr>
          <a:xfrm>
            <a:off x="5473047" y="6076538"/>
            <a:ext cx="33478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200" dirty="0"/>
              <a:t>Naito Y et al,  J  Raman </a:t>
            </a:r>
            <a:r>
              <a:rPr lang="en-US" sz="1200" dirty="0" err="1"/>
              <a:t>Spectrosc</a:t>
            </a:r>
            <a:r>
              <a:rPr lang="en-US" sz="1200" dirty="0"/>
              <a:t>. 36: 837, 2005</a:t>
            </a:r>
          </a:p>
          <a:p>
            <a:pPr algn="r"/>
            <a:r>
              <a:rPr lang="en-US" sz="1200" dirty="0"/>
              <a:t>Y S Huang et al, Biochemistry  44, 10009, 2005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9512" y="124435"/>
            <a:ext cx="25424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introduction</a:t>
            </a:r>
          </a:p>
        </p:txBody>
      </p:sp>
      <p:pic>
        <p:nvPicPr>
          <p:cNvPr id="5" name="Звук 4">
            <a:hlinkClick r:id="" action="ppaction://media"/>
            <a:extLst>
              <a:ext uri="{FF2B5EF4-FFF2-40B4-BE49-F238E27FC236}">
                <a16:creationId xmlns:a16="http://schemas.microsoft.com/office/drawing/2014/main" id="{FA914B46-386D-4675-91B0-F50AA709AC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04"/>
    </mc:Choice>
    <mc:Fallback xmlns="">
      <p:transition spd="slow" advTm="548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b="49934"/>
          <a:stretch/>
        </p:blipFill>
        <p:spPr bwMode="auto">
          <a:xfrm>
            <a:off x="539602" y="1936959"/>
            <a:ext cx="1628290" cy="1456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4"/>
          <p:cNvSpPr/>
          <p:nvPr/>
        </p:nvSpPr>
        <p:spPr>
          <a:xfrm>
            <a:off x="352735" y="4053046"/>
            <a:ext cx="34991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(a) Optical image of a single E. coli interacted with DND aggregate</a:t>
            </a:r>
          </a:p>
          <a:p>
            <a:r>
              <a:rPr lang="en-US" dirty="0"/>
              <a:t>(b) Raman mapping in the 1000 to 3000 cm</a:t>
            </a:r>
            <a:r>
              <a:rPr lang="en-US" baseline="30000" dirty="0"/>
              <a:t>−1</a:t>
            </a:r>
            <a:r>
              <a:rPr lang="en-US" dirty="0"/>
              <a:t> wavenumber region obtained with a 488 nm laser excitation and at 6 </a:t>
            </a:r>
            <a:r>
              <a:rPr lang="en-US" dirty="0" err="1"/>
              <a:t>mW</a:t>
            </a:r>
            <a:r>
              <a:rPr lang="en-US" dirty="0"/>
              <a:t> laser power at the 100× (NA 0.90) objective output.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52735" y="1396219"/>
            <a:ext cx="78823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Raman spectroscopy and mapping</a:t>
            </a:r>
            <a:r>
              <a:rPr lang="en-US" b="1" dirty="0"/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3950158" y="4393900"/>
            <a:ext cx="515287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(c) Raman spectra from DND (revealing the lines in 1290-1370 cm</a:t>
            </a:r>
            <a:r>
              <a:rPr lang="en-US" baseline="30000" dirty="0"/>
              <a:t>−1</a:t>
            </a:r>
            <a:r>
              <a:rPr lang="en-US" dirty="0"/>
              <a:t> range from sp</a:t>
            </a:r>
            <a:r>
              <a:rPr lang="en-US" baseline="30000" dirty="0"/>
              <a:t>2</a:t>
            </a:r>
            <a:r>
              <a:rPr lang="en-US" dirty="0"/>
              <a:t>-sp</a:t>
            </a:r>
            <a:r>
              <a:rPr lang="en-US" baseline="30000" dirty="0"/>
              <a:t>3 </a:t>
            </a:r>
            <a:r>
              <a:rPr lang="en-US" dirty="0"/>
              <a:t>Carbon) attached at the bacterial cell membrane measured in point 1 marked in (b) and for E. coli corresponding to point 2 marked in (b) with pronounced Raman signal attributed to C-H bonds  (2820 - 3030 cm</a:t>
            </a:r>
            <a:r>
              <a:rPr lang="en-US" baseline="30000" dirty="0"/>
              <a:t>−1</a:t>
            </a:r>
            <a:r>
              <a:rPr lang="en-US" dirty="0"/>
              <a:t>)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 l="3244" t="8578" r="43010" b="5044"/>
          <a:stretch>
            <a:fillRect/>
          </a:stretch>
        </p:blipFill>
        <p:spPr bwMode="auto">
          <a:xfrm>
            <a:off x="5295875" y="1396219"/>
            <a:ext cx="2655540" cy="308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 cstate="print"/>
          <a:srcRect t="50000"/>
          <a:stretch/>
        </p:blipFill>
        <p:spPr bwMode="auto">
          <a:xfrm>
            <a:off x="2321868" y="1924383"/>
            <a:ext cx="1628290" cy="145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39602" y="1917909"/>
            <a:ext cx="436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(a)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321868" y="1945264"/>
            <a:ext cx="4475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(b)</a:t>
            </a:r>
          </a:p>
        </p:txBody>
      </p:sp>
      <p:sp>
        <p:nvSpPr>
          <p:cNvPr id="19" name="Овал 18"/>
          <p:cNvSpPr/>
          <p:nvPr/>
        </p:nvSpPr>
        <p:spPr>
          <a:xfrm>
            <a:off x="5590491" y="1769890"/>
            <a:ext cx="936104" cy="8819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319521" y="3393698"/>
            <a:ext cx="78823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/>
              <a:t>Interaction of </a:t>
            </a:r>
            <a:r>
              <a:rPr lang="en-US" b="1" i="1" dirty="0"/>
              <a:t>E. coli</a:t>
            </a:r>
            <a:r>
              <a:rPr lang="en-US" b="1" dirty="0"/>
              <a:t> with DND (25 </a:t>
            </a:r>
            <a:r>
              <a:rPr lang="en-US" b="1" dirty="0" err="1"/>
              <a:t>μg∕ml</a:t>
            </a:r>
            <a:r>
              <a:rPr lang="en-US" b="1" dirty="0"/>
              <a:t>) </a:t>
            </a:r>
          </a:p>
          <a:p>
            <a:r>
              <a:rPr lang="en-US" b="1" dirty="0"/>
              <a:t>for 30 s in aqueous medium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519" y="0"/>
            <a:ext cx="8916363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study of pathogenic bacteria (gram-negative </a:t>
            </a:r>
            <a:r>
              <a:rPr lang="en-US" sz="2800" b="1" i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E. coli</a:t>
            </a:r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) response to treatment with detonation  </a:t>
            </a:r>
            <a:r>
              <a:rPr lang="en-US" sz="2800" b="1" cap="all" spc="0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nanodiamond</a:t>
            </a:r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(DND)</a:t>
            </a:r>
          </a:p>
        </p:txBody>
      </p:sp>
      <p:sp>
        <p:nvSpPr>
          <p:cNvPr id="5" name="Rectangle 4"/>
          <p:cNvSpPr/>
          <p:nvPr/>
        </p:nvSpPr>
        <p:spPr>
          <a:xfrm>
            <a:off x="2510891" y="6140601"/>
            <a:ext cx="663310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/>
              <a:t>A. </a:t>
            </a:r>
            <a:r>
              <a:rPr lang="en-US" sz="1400" dirty="0" err="1"/>
              <a:t>Chatterjee</a:t>
            </a:r>
            <a:r>
              <a:rPr lang="en-US" sz="1400" dirty="0"/>
              <a:t>, E. </a:t>
            </a:r>
            <a:r>
              <a:rPr lang="en-US" sz="1400" dirty="0" err="1"/>
              <a:t>Perevedentseva</a:t>
            </a:r>
            <a:r>
              <a:rPr lang="en-US" sz="1400" dirty="0"/>
              <a:t>, M. </a:t>
            </a:r>
            <a:r>
              <a:rPr lang="en-US" sz="1400" dirty="0" err="1"/>
              <a:t>Jani</a:t>
            </a:r>
            <a:r>
              <a:rPr lang="en-US" sz="1400" dirty="0"/>
              <a:t>, C.-Y. Cheng, Y.-S. Ye, P.-H. Chung, C.-L. Cheng. Antibacterial effect of ultrafine </a:t>
            </a:r>
            <a:r>
              <a:rPr lang="en-US" sz="1400" dirty="0" err="1"/>
              <a:t>nanodiamond</a:t>
            </a:r>
            <a:r>
              <a:rPr lang="en-US" sz="1400" dirty="0"/>
              <a:t> against gram-negative bacteria Escherichia coli. J Biomed Opt 20(5), 051014, 2015; </a:t>
            </a:r>
            <a:r>
              <a:rPr lang="en-US" sz="1400" dirty="0" err="1"/>
              <a:t>doi</a:t>
            </a:r>
            <a:r>
              <a:rPr lang="en-US" sz="1400" dirty="0"/>
              <a:t>: 10.1117/1.JBO.20.5.051014</a:t>
            </a:r>
          </a:p>
        </p:txBody>
      </p:sp>
      <p:pic>
        <p:nvPicPr>
          <p:cNvPr id="17" name="Звук 16">
            <a:hlinkClick r:id="" action="ppaction://media"/>
            <a:extLst>
              <a:ext uri="{FF2B5EF4-FFF2-40B4-BE49-F238E27FC236}">
                <a16:creationId xmlns:a16="http://schemas.microsoft.com/office/drawing/2014/main" id="{31819071-C7CF-443A-B51F-1B6ED31468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23"/>
    </mc:Choice>
    <mc:Fallback xmlns="">
      <p:transition spd="slow" advTm="76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7913" y="3752188"/>
            <a:ext cx="51056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Raman spectra of a single untreated E. coli (control) and E. coli treated with 5 nm DND (25 </a:t>
            </a:r>
            <a:r>
              <a:rPr lang="en-US" dirty="0" err="1"/>
              <a:t>μg∕ml</a:t>
            </a:r>
            <a:r>
              <a:rPr lang="en-US" dirty="0"/>
              <a:t>) measured at different points (marked) of the bacterial cell wall surface.  The inset shows the Raman mapping  of the single E. coli treated with DND</a:t>
            </a:r>
          </a:p>
        </p:txBody>
      </p:sp>
      <p:sp>
        <p:nvSpPr>
          <p:cNvPr id="8" name="Rectangle 7"/>
          <p:cNvSpPr/>
          <p:nvPr/>
        </p:nvSpPr>
        <p:spPr>
          <a:xfrm>
            <a:off x="251519" y="0"/>
            <a:ext cx="6768753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study of pathogenic bacteria (gram-negative </a:t>
            </a:r>
            <a:r>
              <a:rPr lang="en-US" sz="2800" b="1" i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E. coli</a:t>
            </a:r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) response to treatment with detonation  </a:t>
            </a:r>
            <a:r>
              <a:rPr lang="en-US" sz="2800" b="1" cap="all" spc="0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nanodiamond</a:t>
            </a:r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(DND)</a:t>
            </a:r>
          </a:p>
        </p:txBody>
      </p:sp>
      <p:sp>
        <p:nvSpPr>
          <p:cNvPr id="9" name="Rectangle 8"/>
          <p:cNvSpPr/>
          <p:nvPr/>
        </p:nvSpPr>
        <p:spPr>
          <a:xfrm>
            <a:off x="77913" y="5869231"/>
            <a:ext cx="50760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/>
              <a:t>A. </a:t>
            </a:r>
            <a:r>
              <a:rPr lang="en-US" sz="1400" dirty="0" err="1"/>
              <a:t>Chatterjee</a:t>
            </a:r>
            <a:r>
              <a:rPr lang="en-US" sz="1400" dirty="0"/>
              <a:t>, E. </a:t>
            </a:r>
            <a:r>
              <a:rPr lang="en-US" sz="1400" dirty="0" err="1"/>
              <a:t>Perevedentseva</a:t>
            </a:r>
            <a:r>
              <a:rPr lang="en-US" sz="1400" dirty="0"/>
              <a:t>, M. </a:t>
            </a:r>
            <a:r>
              <a:rPr lang="en-US" sz="1400" dirty="0" err="1"/>
              <a:t>Jani</a:t>
            </a:r>
            <a:r>
              <a:rPr lang="en-US" sz="1400" dirty="0"/>
              <a:t>, C.-Y. Cheng, Y.-S. Ye, P.-H. Chung, C.-L. Cheng. Antibacterial effect of ultrafine </a:t>
            </a:r>
            <a:r>
              <a:rPr lang="en-US" sz="1400" dirty="0" err="1"/>
              <a:t>nanodiamond</a:t>
            </a:r>
            <a:r>
              <a:rPr lang="en-US" sz="1400" dirty="0"/>
              <a:t> against gram-negative bacteria Escherichia coli. J Biomed Opt 20(5), 051014, 2015; </a:t>
            </a:r>
            <a:r>
              <a:rPr lang="en-US" sz="1400" dirty="0" err="1"/>
              <a:t>doi</a:t>
            </a:r>
            <a:r>
              <a:rPr lang="en-US" sz="1400" dirty="0"/>
              <a:t>: 10.1117/1.JBO.20.5.051014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5183560" y="903188"/>
            <a:ext cx="3984322" cy="5755132"/>
            <a:chOff x="5183560" y="903188"/>
            <a:chExt cx="3984322" cy="5755132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 l="3245" t="9317" r="48916" b="4306"/>
            <a:stretch>
              <a:fillRect/>
            </a:stretch>
          </p:blipFill>
          <p:spPr bwMode="auto">
            <a:xfrm>
              <a:off x="5183560" y="903188"/>
              <a:ext cx="3984322" cy="57551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Rectangle 1"/>
            <p:cNvSpPr/>
            <p:nvPr/>
          </p:nvSpPr>
          <p:spPr>
            <a:xfrm rot="16200000">
              <a:off x="7536538" y="2665512"/>
              <a:ext cx="1152129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b="1" dirty="0"/>
                <a:t>1654 cm</a:t>
              </a:r>
              <a:r>
                <a:rPr lang="en-US" sz="900" b="1" baseline="30000" dirty="0"/>
                <a:t>−1</a:t>
              </a:r>
              <a:endParaRPr lang="en-US" sz="900" b="1" dirty="0"/>
            </a:p>
          </p:txBody>
        </p:sp>
        <p:sp>
          <p:nvSpPr>
            <p:cNvPr id="15" name="Rectangle 14"/>
            <p:cNvSpPr/>
            <p:nvPr/>
          </p:nvSpPr>
          <p:spPr>
            <a:xfrm rot="16200000">
              <a:off x="7536540" y="4393704"/>
              <a:ext cx="1152129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b="1" dirty="0"/>
                <a:t>1667 cm</a:t>
              </a:r>
              <a:r>
                <a:rPr lang="en-US" sz="900" b="1" baseline="30000" dirty="0"/>
                <a:t>−1</a:t>
              </a:r>
              <a:endParaRPr lang="en-US" sz="900" b="1" dirty="0"/>
            </a:p>
          </p:txBody>
        </p:sp>
      </p:grpSp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615F914F-8854-4578-A565-AF5A396C1B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962"/>
    </mc:Choice>
    <mc:Fallback xmlns="">
      <p:transition spd="slow" advTm="48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1855857"/>
            <a:ext cx="8964488" cy="3587626"/>
            <a:chOff x="0" y="2132856"/>
            <a:chExt cx="8964488" cy="3587626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136" t="23698" r="35432" b="12500"/>
            <a:stretch/>
          </p:blipFill>
          <p:spPr bwMode="auto">
            <a:xfrm>
              <a:off x="251520" y="2132856"/>
              <a:ext cx="2508653" cy="25397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0" y="4797152"/>
              <a:ext cx="31318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/>
                <a:t>Amoeba (</a:t>
              </a:r>
              <a:r>
                <a:rPr lang="en-US" dirty="0" err="1"/>
                <a:t>trophozoite</a:t>
              </a:r>
              <a:r>
                <a:rPr lang="en-US" dirty="0"/>
                <a:t>) </a:t>
              </a:r>
              <a:r>
                <a:rPr lang="en-US" dirty="0" err="1"/>
                <a:t>encystation</a:t>
              </a:r>
              <a:r>
                <a:rPr lang="en-US" dirty="0"/>
                <a:t> under the temperature decreasing to 4°C</a:t>
              </a: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71" t="12792" r="55490" b="53740"/>
            <a:stretch/>
          </p:blipFill>
          <p:spPr bwMode="auto">
            <a:xfrm>
              <a:off x="2843808" y="2132856"/>
              <a:ext cx="4193407" cy="2592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3059832" y="4797152"/>
              <a:ext cx="59046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Amoeba cyst activation                      and following </a:t>
              </a:r>
              <a:r>
                <a:rPr lang="en-US" dirty="0" err="1"/>
                <a:t>excystation</a:t>
              </a:r>
              <a:r>
                <a:rPr lang="en-US" dirty="0"/>
                <a:t>  </a:t>
              </a:r>
            </a:p>
            <a:p>
              <a:r>
                <a:rPr lang="en-US" dirty="0"/>
                <a:t>after normalizing environmental conditions and nutrients</a:t>
              </a:r>
              <a:endParaRPr lang="ru-RU" dirty="0"/>
            </a:p>
          </p:txBody>
        </p:sp>
        <p:pic>
          <p:nvPicPr>
            <p:cNvPr id="15" name="Picture 2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35" t="54036" r="73060" b="9375"/>
            <a:stretch/>
          </p:blipFill>
          <p:spPr bwMode="auto">
            <a:xfrm>
              <a:off x="7308304" y="2204864"/>
              <a:ext cx="1224136" cy="12463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6" name="Picture 2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203" t="54427" r="12299" b="10156"/>
            <a:stretch/>
          </p:blipFill>
          <p:spPr bwMode="auto">
            <a:xfrm>
              <a:off x="7308304" y="3501008"/>
              <a:ext cx="1219900" cy="1185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Rectangle 4"/>
          <p:cNvSpPr/>
          <p:nvPr/>
        </p:nvSpPr>
        <p:spPr>
          <a:xfrm>
            <a:off x="251520" y="0"/>
            <a:ext cx="885698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study of Amoeba (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Acanthamoeba</a:t>
            </a:r>
            <a:r>
              <a:rPr lang="en-US" sz="2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polyphaga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) life cycle: cyst activation and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excystaion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processes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995936" y="6119336"/>
            <a:ext cx="51125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/>
              <a:t>Y.C. Lin, E. </a:t>
            </a:r>
            <a:r>
              <a:rPr lang="en-US" sz="1400" dirty="0" err="1"/>
              <a:t>Perevedentseva</a:t>
            </a:r>
            <a:r>
              <a:rPr lang="en-US" sz="1400" dirty="0"/>
              <a:t>, C.L. Cheng: Raman spectroscopic study on the </a:t>
            </a:r>
            <a:r>
              <a:rPr lang="en-US" sz="1400" dirty="0" err="1"/>
              <a:t>excystation</a:t>
            </a:r>
            <a:r>
              <a:rPr lang="en-US" sz="1400" dirty="0"/>
              <a:t> process in a single unicellular organism amoeba (</a:t>
            </a:r>
            <a:r>
              <a:rPr lang="en-US" sz="1400" dirty="0" err="1"/>
              <a:t>Acanthamoeba</a:t>
            </a:r>
            <a:r>
              <a:rPr lang="en-US" sz="1400" dirty="0"/>
              <a:t> </a:t>
            </a:r>
            <a:r>
              <a:rPr lang="en-US" sz="1400" dirty="0" err="1"/>
              <a:t>polyphaga</a:t>
            </a:r>
            <a:r>
              <a:rPr lang="en-US" sz="1400" dirty="0"/>
              <a:t>). J Biomed  Optics 20(5), 051042, 2015</a:t>
            </a:r>
          </a:p>
        </p:txBody>
      </p:sp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BB4F3762-48E5-4B7D-9F7B-1D42E5A47D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09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02"/>
    </mc:Choice>
    <mc:Fallback xmlns="">
      <p:transition spd="slow" advTm="544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7691" y="4932844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/>
              <a:t>Mature cyst transformation to activated cyst stage: (I) Raman spectra of mature cyst transforming to activated cyst stage. The spectra intensities are normalized to</a:t>
            </a:r>
          </a:p>
          <a:p>
            <a:pPr algn="just"/>
            <a:r>
              <a:rPr lang="en-US" dirty="0"/>
              <a:t>1007 cm−1 band. (II) Dependences of Raman peaks intensity on time at cyst activation.</a:t>
            </a:r>
          </a:p>
          <a:p>
            <a:pPr algn="just"/>
            <a:r>
              <a:rPr lang="en-US" dirty="0"/>
              <a:t>Excitation 488 nm, laser power at the sample 0.1 </a:t>
            </a:r>
            <a:r>
              <a:rPr lang="en-US" dirty="0" err="1"/>
              <a:t>mW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79037" y="1124744"/>
            <a:ext cx="8568835" cy="3941951"/>
            <a:chOff x="190885" y="864493"/>
            <a:chExt cx="8568835" cy="3941951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411" t="46261" r="51244" b="8459"/>
            <a:stretch/>
          </p:blipFill>
          <p:spPr bwMode="auto">
            <a:xfrm>
              <a:off x="323528" y="1124744"/>
              <a:ext cx="4728914" cy="3312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10" t="26042" r="38946" b="20313"/>
            <a:stretch/>
          </p:blipFill>
          <p:spPr bwMode="auto">
            <a:xfrm>
              <a:off x="4759440" y="864493"/>
              <a:ext cx="4000280" cy="25484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4628472" y="1129755"/>
              <a:ext cx="393056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b="1" dirty="0"/>
                <a:t>(II)</a:t>
              </a:r>
              <a:endParaRPr lang="ru-RU" sz="14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90885" y="1144291"/>
              <a:ext cx="344966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b="1" dirty="0"/>
                <a:t>(I)</a:t>
              </a:r>
              <a:endParaRPr lang="ru-RU" sz="1400" b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75656" y="4437112"/>
              <a:ext cx="18822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Raman shift, cm</a:t>
              </a:r>
              <a:r>
                <a:rPr lang="en-US" b="1" baseline="30000" dirty="0"/>
                <a:t>-1</a:t>
              </a:r>
              <a:endParaRPr lang="ru-RU" b="1" baseline="30000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251520" y="0"/>
            <a:ext cx="885698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study of Amoeba (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Acanthamoeba</a:t>
            </a:r>
            <a:r>
              <a:rPr lang="en-US" sz="2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polyphaga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) life cycle: cyst activation and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excystaion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processes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680012" y="3775949"/>
            <a:ext cx="1879955" cy="1156895"/>
            <a:chOff x="4892143" y="3962468"/>
            <a:chExt cx="1879955" cy="1156895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801" t="62500" r="59267" b="8928"/>
            <a:stretch/>
          </p:blipFill>
          <p:spPr bwMode="auto">
            <a:xfrm>
              <a:off x="5508103" y="3986096"/>
              <a:ext cx="1263995" cy="11332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4892143" y="3962468"/>
              <a:ext cx="909223" cy="307777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b="1" dirty="0"/>
                <a:t>3025 cm</a:t>
              </a:r>
              <a:r>
                <a:rPr lang="en-US" sz="1400" b="1" baseline="30000" dirty="0"/>
                <a:t>-1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35030" y="3780626"/>
            <a:ext cx="1822764" cy="1152218"/>
            <a:chOff x="6781684" y="3962468"/>
            <a:chExt cx="1822764" cy="1152218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3" t="24490" r="58694" b="43622"/>
            <a:stretch/>
          </p:blipFill>
          <p:spPr bwMode="auto">
            <a:xfrm>
              <a:off x="7236296" y="3962468"/>
              <a:ext cx="1368152" cy="11522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6781684" y="3995689"/>
              <a:ext cx="909223" cy="307777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sz="1400" b="1" dirty="0"/>
                <a:t>1519 cm</a:t>
              </a:r>
              <a:r>
                <a:rPr lang="en-US" sz="1400" b="1" baseline="30000" dirty="0"/>
                <a:t>-1</a:t>
              </a:r>
            </a:p>
          </p:txBody>
        </p:sp>
      </p:grpSp>
      <p:sp>
        <p:nvSpPr>
          <p:cNvPr id="16" name="Rectangle 15"/>
          <p:cNvSpPr/>
          <p:nvPr/>
        </p:nvSpPr>
        <p:spPr>
          <a:xfrm>
            <a:off x="3995936" y="6119336"/>
            <a:ext cx="51125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/>
              <a:t>Y.C. Lin, E. </a:t>
            </a:r>
            <a:r>
              <a:rPr lang="en-US" sz="1400" dirty="0" err="1"/>
              <a:t>Perevedentseva</a:t>
            </a:r>
            <a:r>
              <a:rPr lang="en-US" sz="1400" dirty="0"/>
              <a:t>, C.L. Cheng: Raman spectroscopic study on the </a:t>
            </a:r>
            <a:r>
              <a:rPr lang="en-US" sz="1400" dirty="0" err="1"/>
              <a:t>excystation</a:t>
            </a:r>
            <a:r>
              <a:rPr lang="en-US" sz="1400" dirty="0"/>
              <a:t> process in a single unicellular organism amoeba (</a:t>
            </a:r>
            <a:r>
              <a:rPr lang="en-US" sz="1400" dirty="0" err="1"/>
              <a:t>Acanthamoeba</a:t>
            </a:r>
            <a:r>
              <a:rPr lang="en-US" sz="1400" dirty="0"/>
              <a:t> </a:t>
            </a:r>
            <a:r>
              <a:rPr lang="en-US" sz="1400" dirty="0" err="1"/>
              <a:t>polyphaga</a:t>
            </a:r>
            <a:r>
              <a:rPr lang="en-US" sz="1400" dirty="0"/>
              <a:t>). J Biomed  Optics 20(5), 051042, 2015</a:t>
            </a:r>
          </a:p>
        </p:txBody>
      </p:sp>
      <p:pic>
        <p:nvPicPr>
          <p:cNvPr id="7" name="Звук 6">
            <a:hlinkClick r:id="" action="ppaction://media"/>
            <a:extLst>
              <a:ext uri="{FF2B5EF4-FFF2-40B4-BE49-F238E27FC236}">
                <a16:creationId xmlns:a16="http://schemas.microsoft.com/office/drawing/2014/main" id="{B04E35B0-9FB2-4C61-9277-B770D5D12C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73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20"/>
    </mc:Choice>
    <mc:Fallback xmlns="">
      <p:transition spd="slow" advTm="69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2267744" y="966311"/>
            <a:ext cx="5328592" cy="4995173"/>
            <a:chOff x="1524000" y="647700"/>
            <a:chExt cx="6419850" cy="5962650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13" t="8854" r="38946" b="9635"/>
            <a:stretch/>
          </p:blipFill>
          <p:spPr bwMode="auto">
            <a:xfrm>
              <a:off x="1524000" y="647700"/>
              <a:ext cx="6419850" cy="59626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2339752" y="4653136"/>
              <a:ext cx="1882247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Raman shift, cm</a:t>
              </a:r>
              <a:r>
                <a:rPr lang="en-US" b="1" baseline="30000" dirty="0"/>
                <a:t>-1</a:t>
              </a:r>
              <a:endParaRPr lang="ru-RU" b="1" baseline="30000" dirty="0"/>
            </a:p>
          </p:txBody>
        </p:sp>
      </p:grpSp>
      <p:sp>
        <p:nvSpPr>
          <p:cNvPr id="5" name="Rectangle 4"/>
          <p:cNvSpPr/>
          <p:nvPr/>
        </p:nvSpPr>
        <p:spPr>
          <a:xfrm>
            <a:off x="251520" y="0"/>
            <a:ext cx="885698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study of Amoeba (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Acanthamoeba</a:t>
            </a:r>
            <a:r>
              <a:rPr lang="en-US" sz="28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polyphaga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) life cycle: laser treatment</a:t>
            </a:r>
          </a:p>
        </p:txBody>
      </p:sp>
      <p:sp>
        <p:nvSpPr>
          <p:cNvPr id="6" name="Rectangle 5"/>
          <p:cNvSpPr/>
          <p:nvPr/>
        </p:nvSpPr>
        <p:spPr>
          <a:xfrm>
            <a:off x="3995936" y="6119336"/>
            <a:ext cx="51125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400" dirty="0"/>
              <a:t>Y.C. Lin, E. </a:t>
            </a:r>
            <a:r>
              <a:rPr lang="en-US" sz="1400" dirty="0" err="1"/>
              <a:t>Perevedentseva</a:t>
            </a:r>
            <a:r>
              <a:rPr lang="en-US" sz="1400" dirty="0"/>
              <a:t>, C.L. Cheng: Raman spectroscopic study on the </a:t>
            </a:r>
            <a:r>
              <a:rPr lang="en-US" sz="1400" dirty="0" err="1"/>
              <a:t>excystation</a:t>
            </a:r>
            <a:r>
              <a:rPr lang="en-US" sz="1400" dirty="0"/>
              <a:t> process in a single unicellular organism amoeba (</a:t>
            </a:r>
            <a:r>
              <a:rPr lang="en-US" sz="1400" dirty="0" err="1"/>
              <a:t>Acanthamoeba</a:t>
            </a:r>
            <a:r>
              <a:rPr lang="en-US" sz="1400" dirty="0"/>
              <a:t> </a:t>
            </a:r>
            <a:r>
              <a:rPr lang="en-US" sz="1400" dirty="0" err="1"/>
              <a:t>polyphaga</a:t>
            </a:r>
            <a:r>
              <a:rPr lang="en-US" sz="1400" dirty="0"/>
              <a:t>). J Biomed  Optics 20(5), 051042, 2015</a:t>
            </a:r>
          </a:p>
        </p:txBody>
      </p:sp>
      <p:pic>
        <p:nvPicPr>
          <p:cNvPr id="7" name="Звук 6">
            <a:hlinkClick r:id="" action="ppaction://media"/>
            <a:extLst>
              <a:ext uri="{FF2B5EF4-FFF2-40B4-BE49-F238E27FC236}">
                <a16:creationId xmlns:a16="http://schemas.microsoft.com/office/drawing/2014/main" id="{A805829A-905E-46A3-9C10-9E1781F26A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79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121"/>
    </mc:Choice>
    <mc:Fallback xmlns="">
      <p:transition spd="slow" advTm="60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9512" y="5733256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(a) cultured cyanobacteria </a:t>
            </a:r>
            <a:r>
              <a:rPr lang="en-US" altLang="ja-JP" i="1" dirty="0" err="1">
                <a:ea typeface="MS Mincho" pitchFamily="49" charset="-128"/>
                <a:cs typeface="Times New Roman" pitchFamily="18" charset="0"/>
              </a:rPr>
              <a:t>Synechocystis</a:t>
            </a:r>
            <a:r>
              <a:rPr lang="en-US" altLang="ja-JP" i="1" dirty="0">
                <a:ea typeface="MS Mincho" pitchFamily="49" charset="-128"/>
                <a:cs typeface="Times New Roman" pitchFamily="18" charset="0"/>
              </a:rPr>
              <a:t> </a:t>
            </a:r>
            <a:r>
              <a:rPr lang="en-US" dirty="0"/>
              <a:t>of wild type </a:t>
            </a:r>
            <a:r>
              <a:rPr lang="en-US" altLang="ja-JP" i="1" dirty="0">
                <a:ea typeface="MS Mincho" pitchFamily="49" charset="-128"/>
                <a:cs typeface="Times New Roman" pitchFamily="18" charset="0"/>
              </a:rPr>
              <a:t>(WT)</a:t>
            </a:r>
            <a:r>
              <a:rPr lang="en-US" altLang="ja-JP" dirty="0">
                <a:ea typeface="MS Mincho" pitchFamily="49" charset="-128"/>
                <a:cs typeface="Times New Roman" pitchFamily="18" charset="0"/>
              </a:rPr>
              <a:t>, CK mutant, and PAL mutant</a:t>
            </a:r>
            <a:r>
              <a:rPr lang="en-US" dirty="0"/>
              <a:t> ; (b) corresponding microscopic images of the cells in medium</a:t>
            </a:r>
            <a:endParaRPr lang="ru-RU" dirty="0"/>
          </a:p>
        </p:txBody>
      </p:sp>
      <p:grpSp>
        <p:nvGrpSpPr>
          <p:cNvPr id="2" name="Группа 8"/>
          <p:cNvGrpSpPr/>
          <p:nvPr/>
        </p:nvGrpSpPr>
        <p:grpSpPr>
          <a:xfrm>
            <a:off x="379185" y="1984969"/>
            <a:ext cx="3708412" cy="3320966"/>
            <a:chOff x="3635896" y="2304278"/>
            <a:chExt cx="3708412" cy="3320966"/>
          </a:xfrm>
        </p:grpSpPr>
        <p:pic>
          <p:nvPicPr>
            <p:cNvPr id="10" name="Рисунок 9" descr="20220907_132718.jpg"/>
            <p:cNvPicPr>
              <a:picLocks noChangeAspect="1"/>
            </p:cNvPicPr>
            <p:nvPr/>
          </p:nvPicPr>
          <p:blipFill>
            <a:blip r:embed="rId5" cstate="print"/>
            <a:srcRect l="30313" t="15351" r="22438" b="14300"/>
            <a:stretch>
              <a:fillRect/>
            </a:stretch>
          </p:blipFill>
          <p:spPr>
            <a:xfrm rot="5400000">
              <a:off x="3829619" y="2110555"/>
              <a:ext cx="3320966" cy="3708412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4067944" y="2708920"/>
              <a:ext cx="27323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WT            CK          PAL</a:t>
              </a:r>
              <a:endParaRPr lang="ru-RU" b="1" dirty="0"/>
            </a:p>
          </p:txBody>
        </p:sp>
      </p:grpSp>
      <p:grpSp>
        <p:nvGrpSpPr>
          <p:cNvPr id="3" name="Группа 15"/>
          <p:cNvGrpSpPr/>
          <p:nvPr/>
        </p:nvGrpSpPr>
        <p:grpSpPr>
          <a:xfrm>
            <a:off x="4483641" y="1408905"/>
            <a:ext cx="4176463" cy="4786016"/>
            <a:chOff x="4427984" y="1700808"/>
            <a:chExt cx="4176463" cy="4786016"/>
          </a:xfrm>
        </p:grpSpPr>
        <p:pic>
          <p:nvPicPr>
            <p:cNvPr id="12" name="Рисунок 11" descr="WT-3.jpg"/>
            <p:cNvPicPr>
              <a:picLocks noChangeAspect="1"/>
            </p:cNvPicPr>
            <p:nvPr/>
          </p:nvPicPr>
          <p:blipFill>
            <a:blip r:embed="rId6" cstate="print">
              <a:lum bright="-20000" contrast="40000"/>
            </a:blip>
            <a:srcRect l="3617" t="28441" r="58453" b="27382"/>
            <a:stretch>
              <a:fillRect/>
            </a:stretch>
          </p:blipFill>
          <p:spPr>
            <a:xfrm>
              <a:off x="4427984" y="1700808"/>
              <a:ext cx="2376265" cy="1556792"/>
            </a:xfrm>
            <a:prstGeom prst="rect">
              <a:avLst/>
            </a:prstGeom>
          </p:spPr>
        </p:pic>
        <p:pic>
          <p:nvPicPr>
            <p:cNvPr id="13" name="Рисунок 12" descr="PAL-1.jpg"/>
            <p:cNvPicPr>
              <a:picLocks noChangeAspect="1"/>
            </p:cNvPicPr>
            <p:nvPr/>
          </p:nvPicPr>
          <p:blipFill>
            <a:blip r:embed="rId7" cstate="print">
              <a:lum bright="-30000" contrast="40000"/>
            </a:blip>
            <a:srcRect l="3017" t="27484" r="58324" b="27813"/>
            <a:stretch>
              <a:fillRect/>
            </a:stretch>
          </p:blipFill>
          <p:spPr>
            <a:xfrm>
              <a:off x="6228184" y="4941168"/>
              <a:ext cx="2376263" cy="1545656"/>
            </a:xfrm>
            <a:prstGeom prst="rect">
              <a:avLst/>
            </a:prstGeom>
          </p:spPr>
        </p:pic>
        <p:pic>
          <p:nvPicPr>
            <p:cNvPr id="14" name="Рисунок 13" descr="CK-1.jpg"/>
            <p:cNvPicPr>
              <a:picLocks noChangeAspect="1"/>
            </p:cNvPicPr>
            <p:nvPr/>
          </p:nvPicPr>
          <p:blipFill>
            <a:blip r:embed="rId8" cstate="print">
              <a:lum bright="-20000" contrast="30000"/>
            </a:blip>
            <a:srcRect l="3445" t="28642" r="57508" b="28484"/>
            <a:stretch>
              <a:fillRect/>
            </a:stretch>
          </p:blipFill>
          <p:spPr>
            <a:xfrm>
              <a:off x="5364088" y="3356992"/>
              <a:ext cx="2376264" cy="153970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427984" y="1772816"/>
              <a:ext cx="3877985" cy="36933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WT           		</a:t>
              </a:r>
            </a:p>
            <a:p>
              <a:endParaRPr lang="en-US" b="1" dirty="0"/>
            </a:p>
            <a:p>
              <a:endParaRPr lang="en-US" b="1" dirty="0"/>
            </a:p>
            <a:p>
              <a:endParaRPr lang="en-US" b="1" dirty="0"/>
            </a:p>
            <a:p>
              <a:endParaRPr lang="en-US" b="1" dirty="0"/>
            </a:p>
            <a:p>
              <a:endParaRPr lang="en-US" b="1" dirty="0"/>
            </a:p>
            <a:p>
              <a:r>
                <a:rPr lang="en-US" b="1" dirty="0"/>
                <a:t>	 CK          		</a:t>
              </a:r>
            </a:p>
            <a:p>
              <a:endParaRPr lang="en-US" b="1" dirty="0"/>
            </a:p>
            <a:p>
              <a:endParaRPr lang="en-US" b="1" dirty="0"/>
            </a:p>
            <a:p>
              <a:endParaRPr lang="en-US" b="1" dirty="0"/>
            </a:p>
            <a:p>
              <a:endParaRPr lang="en-US" b="1" dirty="0"/>
            </a:p>
            <a:p>
              <a:endParaRPr lang="en-US" b="1" dirty="0"/>
            </a:p>
            <a:p>
              <a:r>
                <a:rPr lang="en-US" b="1" dirty="0"/>
                <a:t>	    	PAL</a:t>
              </a:r>
              <a:endParaRPr lang="ru-RU" b="1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379185" y="1480913"/>
            <a:ext cx="41601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(a)				(b)</a:t>
            </a:r>
            <a:endParaRPr lang="ru-RU" dirty="0"/>
          </a:p>
        </p:txBody>
      </p:sp>
      <p:sp>
        <p:nvSpPr>
          <p:cNvPr id="4" name="Rectangle 3"/>
          <p:cNvSpPr/>
          <p:nvPr/>
        </p:nvSpPr>
        <p:spPr>
          <a:xfrm>
            <a:off x="161281" y="116632"/>
            <a:ext cx="898271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spectroscopy of phycobiliproteins deficiency in  cyanobacterium 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Synechocystis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mutants </a:t>
            </a:r>
            <a:endParaRPr 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Звук 4">
            <a:hlinkClick r:id="" action="ppaction://media"/>
            <a:extLst>
              <a:ext uri="{FF2B5EF4-FFF2-40B4-BE49-F238E27FC236}">
                <a16:creationId xmlns:a16="http://schemas.microsoft.com/office/drawing/2014/main" id="{DA89CCA5-40D6-4951-B40C-666DEEDA2F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297"/>
    </mc:Choice>
    <mc:Fallback xmlns="">
      <p:transition spd="slow" advTm="572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ectangle 60"/>
          <p:cNvSpPr/>
          <p:nvPr/>
        </p:nvSpPr>
        <p:spPr>
          <a:xfrm>
            <a:off x="161281" y="116632"/>
            <a:ext cx="898271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spectroscopy of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phycobiliproteins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deficiency in 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cyanobacterium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Synechocystis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mutants </a:t>
            </a:r>
            <a:endParaRPr 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2" name="Group 60"/>
          <p:cNvGrpSpPr/>
          <p:nvPr/>
        </p:nvGrpSpPr>
        <p:grpSpPr>
          <a:xfrm>
            <a:off x="4427984" y="4698876"/>
            <a:ext cx="4383415" cy="1152128"/>
            <a:chOff x="4427984" y="4797152"/>
            <a:chExt cx="4383415" cy="1152128"/>
          </a:xfrm>
        </p:grpSpPr>
        <p:sp>
          <p:nvSpPr>
            <p:cNvPr id="60" name="Rectangle 59"/>
            <p:cNvSpPr/>
            <p:nvPr/>
          </p:nvSpPr>
          <p:spPr>
            <a:xfrm>
              <a:off x="6291119" y="4797152"/>
              <a:ext cx="2520280" cy="1152128"/>
            </a:xfrm>
            <a:prstGeom prst="rect">
              <a:avLst/>
            </a:prstGeom>
            <a:solidFill>
              <a:srgbClr val="5CB0A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Овал 47"/>
            <p:cNvSpPr/>
            <p:nvPr/>
          </p:nvSpPr>
          <p:spPr>
            <a:xfrm>
              <a:off x="7092280" y="4869160"/>
              <a:ext cx="1296144" cy="1008112"/>
            </a:xfrm>
            <a:prstGeom prst="ellipse">
              <a:avLst/>
            </a:prstGeom>
            <a:gradFill flip="none" rotWithShape="1">
              <a:gsLst>
                <a:gs pos="0">
                  <a:srgbClr val="FF9900">
                    <a:tint val="66000"/>
                    <a:satMod val="160000"/>
                  </a:srgbClr>
                </a:gs>
                <a:gs pos="50000">
                  <a:srgbClr val="FF9900">
                    <a:tint val="44500"/>
                    <a:satMod val="160000"/>
                  </a:srgbClr>
                </a:gs>
                <a:gs pos="100000">
                  <a:srgbClr val="FF99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7236296" y="5013176"/>
              <a:ext cx="105670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>
                  <a:solidFill>
                    <a:srgbClr val="FF0000"/>
                  </a:solidFill>
                </a:rPr>
                <a:t>PSII</a:t>
              </a:r>
              <a:endParaRPr lang="ru-RU" sz="3600" b="1" dirty="0">
                <a:solidFill>
                  <a:srgbClr val="FF0000"/>
                </a:solidFill>
              </a:endParaRPr>
            </a:p>
          </p:txBody>
        </p:sp>
        <p:sp>
          <p:nvSpPr>
            <p:cNvPr id="51" name="Правая фигурная скобка 50"/>
            <p:cNvSpPr/>
            <p:nvPr/>
          </p:nvSpPr>
          <p:spPr>
            <a:xfrm flipH="1">
              <a:off x="5724128" y="4797152"/>
              <a:ext cx="504056" cy="1152128"/>
            </a:xfrm>
            <a:prstGeom prst="rightBrace">
              <a:avLst>
                <a:gd name="adj1" fmla="val 8333"/>
                <a:gd name="adj2" fmla="val 5000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4427984" y="5013176"/>
              <a:ext cx="152661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</a:rPr>
                <a:t>Thylakoid</a:t>
              </a:r>
              <a:r>
                <a:rPr lang="en-US" b="1" dirty="0">
                  <a:solidFill>
                    <a:srgbClr val="FF0000"/>
                  </a:solidFill>
                </a:rPr>
                <a:t> membrane</a:t>
              </a:r>
              <a:endParaRPr lang="ru-RU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2351365" y="1347533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(A)</a:t>
            </a:r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280540" y="4070399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(B)</a:t>
            </a:r>
            <a:endParaRPr lang="ru-RU" dirty="0"/>
          </a:p>
        </p:txBody>
      </p:sp>
      <p:sp>
        <p:nvSpPr>
          <p:cNvPr id="50" name="TextBox 49"/>
          <p:cNvSpPr txBox="1"/>
          <p:nvPr/>
        </p:nvSpPr>
        <p:spPr>
          <a:xfrm>
            <a:off x="5726864" y="4019934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(C)</a:t>
            </a:r>
            <a:endParaRPr lang="ru-RU" dirty="0"/>
          </a:p>
        </p:txBody>
      </p:sp>
      <p:sp>
        <p:nvSpPr>
          <p:cNvPr id="53" name="TextBox 52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+mn-lt"/>
              </a:rPr>
              <a:t>Phycobilisome</a:t>
            </a:r>
            <a:r>
              <a:rPr lang="en-US" dirty="0">
                <a:latin typeface="+mn-lt"/>
              </a:rPr>
              <a:t> and PSII in cyanobacteria; a, b, c units are organized by 4 molecules of </a:t>
            </a:r>
            <a:r>
              <a:rPr lang="en-US" dirty="0" err="1">
                <a:latin typeface="+mn-lt"/>
              </a:rPr>
              <a:t>allophycocyanin</a:t>
            </a:r>
            <a:r>
              <a:rPr lang="en-US" dirty="0">
                <a:latin typeface="+mn-lt"/>
              </a:rPr>
              <a:t>; d, e, f, g units are organized by 3 molecules of </a:t>
            </a:r>
            <a:r>
              <a:rPr lang="en-US" dirty="0" err="1">
                <a:latin typeface="+mn-lt"/>
              </a:rPr>
              <a:t>phycocyanin</a:t>
            </a:r>
            <a:r>
              <a:rPr lang="en-US" dirty="0">
                <a:latin typeface="+mn-lt"/>
              </a:rPr>
              <a:t>:</a:t>
            </a:r>
          </a:p>
          <a:p>
            <a:pPr algn="ctr"/>
            <a:r>
              <a:rPr lang="en-US" dirty="0">
                <a:latin typeface="+mn-lt"/>
              </a:rPr>
              <a:t>(A) – WT, (B) – CK, (C) - PAL </a:t>
            </a:r>
            <a:endParaRPr lang="ru-RU" dirty="0">
              <a:latin typeface="+mn-lt"/>
            </a:endParaRPr>
          </a:p>
        </p:txBody>
      </p:sp>
      <p:grpSp>
        <p:nvGrpSpPr>
          <p:cNvPr id="3" name="Group 61"/>
          <p:cNvGrpSpPr/>
          <p:nvPr/>
        </p:nvGrpSpPr>
        <p:grpSpPr>
          <a:xfrm>
            <a:off x="0" y="3645024"/>
            <a:ext cx="4968552" cy="2205980"/>
            <a:chOff x="0" y="3743300"/>
            <a:chExt cx="4968552" cy="2205980"/>
          </a:xfrm>
        </p:grpSpPr>
        <p:sp>
          <p:nvSpPr>
            <p:cNvPr id="66" name="Овал 30"/>
            <p:cNvSpPr/>
            <p:nvPr/>
          </p:nvSpPr>
          <p:spPr>
            <a:xfrm>
              <a:off x="3525401" y="4220864"/>
              <a:ext cx="365006" cy="367701"/>
            </a:xfrm>
            <a:prstGeom prst="ellipse">
              <a:avLst/>
            </a:prstGeom>
            <a:solidFill>
              <a:srgbClr val="01AF8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Овал 30"/>
            <p:cNvSpPr/>
            <p:nvPr/>
          </p:nvSpPr>
          <p:spPr>
            <a:xfrm>
              <a:off x="3234152" y="4016783"/>
              <a:ext cx="365006" cy="367701"/>
            </a:xfrm>
            <a:prstGeom prst="ellipse">
              <a:avLst/>
            </a:prstGeom>
            <a:solidFill>
              <a:srgbClr val="01AF8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4" name="Group 28"/>
            <p:cNvGrpSpPr/>
            <p:nvPr/>
          </p:nvGrpSpPr>
          <p:grpSpPr>
            <a:xfrm>
              <a:off x="0" y="3743300"/>
              <a:ext cx="4968552" cy="2205980"/>
              <a:chOff x="0" y="3743300"/>
              <a:chExt cx="4968552" cy="220598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1878259" y="4538007"/>
                <a:ext cx="2487300" cy="403161"/>
              </a:xfrm>
              <a:prstGeom prst="rect">
                <a:avLst/>
              </a:prstGeom>
              <a:solidFill>
                <a:srgbClr val="94CCC5"/>
              </a:solidFill>
              <a:ln>
                <a:solidFill>
                  <a:srgbClr val="94CCC5"/>
                </a:solidFill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Rectangle 58"/>
              <p:cNvSpPr/>
              <p:nvPr/>
            </p:nvSpPr>
            <p:spPr>
              <a:xfrm>
                <a:off x="1845278" y="4797152"/>
                <a:ext cx="2520280" cy="1152128"/>
              </a:xfrm>
              <a:prstGeom prst="rect">
                <a:avLst/>
              </a:prstGeom>
              <a:solidFill>
                <a:srgbClr val="5CB0A6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190500" h="381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Овал 18"/>
              <p:cNvSpPr/>
              <p:nvPr/>
            </p:nvSpPr>
            <p:spPr>
              <a:xfrm>
                <a:off x="936104" y="3743300"/>
                <a:ext cx="4032448" cy="1197868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Овал 19"/>
              <p:cNvSpPr/>
              <p:nvPr/>
            </p:nvSpPr>
            <p:spPr>
              <a:xfrm>
                <a:off x="2664296" y="4869160"/>
                <a:ext cx="1296144" cy="1008112"/>
              </a:xfrm>
              <a:prstGeom prst="ellipse">
                <a:avLst/>
              </a:prstGeom>
              <a:gradFill flip="none" rotWithShape="1">
                <a:gsLst>
                  <a:gs pos="0">
                    <a:srgbClr val="FF9900">
                      <a:tint val="66000"/>
                      <a:satMod val="160000"/>
                    </a:srgbClr>
                  </a:gs>
                  <a:gs pos="50000">
                    <a:srgbClr val="FF9900">
                      <a:tint val="44500"/>
                      <a:satMod val="160000"/>
                    </a:srgbClr>
                  </a:gs>
                  <a:gs pos="100000">
                    <a:srgbClr val="FF9900">
                      <a:tint val="23500"/>
                      <a:satMod val="160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2808312" y="5013176"/>
                <a:ext cx="105670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3600" b="1" dirty="0">
                    <a:solidFill>
                      <a:srgbClr val="FF0000"/>
                    </a:solidFill>
                  </a:rPr>
                  <a:t>PSII</a:t>
                </a:r>
                <a:endParaRPr lang="ru-RU" sz="3600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971600" y="4077072"/>
                <a:ext cx="18133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err="1">
                    <a:solidFill>
                      <a:srgbClr val="FF0000"/>
                    </a:solidFill>
                  </a:rPr>
                  <a:t>Phycobilisome</a:t>
                </a:r>
                <a:endParaRPr lang="ru-RU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3" name="Правая фигурная скобка 22"/>
              <p:cNvSpPr/>
              <p:nvPr/>
            </p:nvSpPr>
            <p:spPr>
              <a:xfrm flipH="1">
                <a:off x="1296144" y="4797152"/>
                <a:ext cx="504056" cy="1152128"/>
              </a:xfrm>
              <a:prstGeom prst="rightBrace">
                <a:avLst>
                  <a:gd name="adj1" fmla="val 8333"/>
                  <a:gd name="adj2" fmla="val 50000"/>
                </a:avLst>
              </a:prstGeom>
              <a:ln w="28575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24" name="Прямоугольник 23"/>
              <p:cNvSpPr/>
              <p:nvPr/>
            </p:nvSpPr>
            <p:spPr>
              <a:xfrm>
                <a:off x="0" y="5013176"/>
                <a:ext cx="1526615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b="1" dirty="0" err="1">
                    <a:solidFill>
                      <a:srgbClr val="FF0000"/>
                    </a:solidFill>
                  </a:rPr>
                  <a:t>Thylakoid</a:t>
                </a:r>
                <a:r>
                  <a:rPr lang="en-US" b="1" dirty="0">
                    <a:solidFill>
                      <a:srgbClr val="FF0000"/>
                    </a:solidFill>
                  </a:rPr>
                  <a:t> membrane</a:t>
                </a:r>
                <a:endParaRPr lang="ru-RU" b="1" dirty="0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8" name="Группа 51"/>
              <p:cNvGrpSpPr/>
              <p:nvPr/>
            </p:nvGrpSpPr>
            <p:grpSpPr>
              <a:xfrm>
                <a:off x="2808312" y="4059996"/>
                <a:ext cx="1025493" cy="749190"/>
                <a:chOff x="5724128" y="2548051"/>
                <a:chExt cx="1025493" cy="749190"/>
              </a:xfrm>
            </p:grpSpPr>
            <p:grpSp>
              <p:nvGrpSpPr>
                <p:cNvPr id="9" name="Группа 53"/>
                <p:cNvGrpSpPr/>
                <p:nvPr/>
              </p:nvGrpSpPr>
              <p:grpSpPr>
                <a:xfrm>
                  <a:off x="5724128" y="2708920"/>
                  <a:ext cx="573581" cy="588321"/>
                  <a:chOff x="4572000" y="3429000"/>
                  <a:chExt cx="573581" cy="588321"/>
                </a:xfrm>
              </p:grpSpPr>
              <p:sp>
                <p:nvSpPr>
                  <p:cNvPr id="39" name="Овал 38"/>
                  <p:cNvSpPr/>
                  <p:nvPr/>
                </p:nvSpPr>
                <p:spPr>
                  <a:xfrm>
                    <a:off x="4780575" y="3429000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0" name="Овал 39"/>
                  <p:cNvSpPr/>
                  <p:nvPr/>
                </p:nvSpPr>
                <p:spPr>
                  <a:xfrm>
                    <a:off x="4728431" y="3484155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1" name="Овал 40"/>
                  <p:cNvSpPr/>
                  <p:nvPr/>
                </p:nvSpPr>
                <p:spPr>
                  <a:xfrm>
                    <a:off x="4676287" y="3539310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2" name="Овал 41"/>
                  <p:cNvSpPr/>
                  <p:nvPr/>
                </p:nvSpPr>
                <p:spPr>
                  <a:xfrm>
                    <a:off x="4624144" y="3594465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43" name="Овал 42"/>
                  <p:cNvSpPr/>
                  <p:nvPr/>
                </p:nvSpPr>
                <p:spPr>
                  <a:xfrm>
                    <a:off x="4572000" y="3649620"/>
                    <a:ext cx="365006" cy="367701"/>
                  </a:xfrm>
                  <a:prstGeom prst="ellipse">
                    <a:avLst/>
                  </a:prstGeom>
                  <a:solidFill>
                    <a:srgbClr val="00CC99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10" name="Группа 54"/>
                <p:cNvGrpSpPr/>
                <p:nvPr/>
              </p:nvGrpSpPr>
              <p:grpSpPr>
                <a:xfrm>
                  <a:off x="6228184" y="2764075"/>
                  <a:ext cx="521437" cy="533166"/>
                  <a:chOff x="4572000" y="3484155"/>
                  <a:chExt cx="521437" cy="533166"/>
                </a:xfrm>
              </p:grpSpPr>
              <p:sp>
                <p:nvSpPr>
                  <p:cNvPr id="35" name="Овал 34"/>
                  <p:cNvSpPr/>
                  <p:nvPr/>
                </p:nvSpPr>
                <p:spPr>
                  <a:xfrm>
                    <a:off x="4728431" y="3484155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6" name="Овал 35"/>
                  <p:cNvSpPr/>
                  <p:nvPr/>
                </p:nvSpPr>
                <p:spPr>
                  <a:xfrm>
                    <a:off x="4676287" y="3539310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7" name="Овал 36"/>
                  <p:cNvSpPr/>
                  <p:nvPr/>
                </p:nvSpPr>
                <p:spPr>
                  <a:xfrm>
                    <a:off x="4624144" y="3594465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8" name="Овал 37"/>
                  <p:cNvSpPr/>
                  <p:nvPr/>
                </p:nvSpPr>
                <p:spPr>
                  <a:xfrm>
                    <a:off x="4572000" y="3649620"/>
                    <a:ext cx="365006" cy="367701"/>
                  </a:xfrm>
                  <a:prstGeom prst="ellipse">
                    <a:avLst/>
                  </a:prstGeom>
                  <a:solidFill>
                    <a:srgbClr val="00CC99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  <p:grpSp>
              <p:nvGrpSpPr>
                <p:cNvPr id="14" name="Группа 55"/>
                <p:cNvGrpSpPr/>
                <p:nvPr/>
              </p:nvGrpSpPr>
              <p:grpSpPr>
                <a:xfrm>
                  <a:off x="5940152" y="2548051"/>
                  <a:ext cx="521437" cy="533166"/>
                  <a:chOff x="4572000" y="3484155"/>
                  <a:chExt cx="521437" cy="533166"/>
                </a:xfrm>
              </p:grpSpPr>
              <p:sp>
                <p:nvSpPr>
                  <p:cNvPr id="30" name="Овал 29"/>
                  <p:cNvSpPr/>
                  <p:nvPr/>
                </p:nvSpPr>
                <p:spPr>
                  <a:xfrm>
                    <a:off x="4728431" y="3484155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1" name="Овал 30"/>
                  <p:cNvSpPr/>
                  <p:nvPr/>
                </p:nvSpPr>
                <p:spPr>
                  <a:xfrm>
                    <a:off x="4676287" y="3539310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2" name="Овал 31"/>
                  <p:cNvSpPr/>
                  <p:nvPr/>
                </p:nvSpPr>
                <p:spPr>
                  <a:xfrm>
                    <a:off x="4624144" y="3594465"/>
                    <a:ext cx="365006" cy="367701"/>
                  </a:xfrm>
                  <a:prstGeom prst="ellipse">
                    <a:avLst/>
                  </a:prstGeom>
                  <a:solidFill>
                    <a:srgbClr val="01AF8E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3" name="Овал 32"/>
                  <p:cNvSpPr/>
                  <p:nvPr/>
                </p:nvSpPr>
                <p:spPr>
                  <a:xfrm>
                    <a:off x="4572000" y="3649620"/>
                    <a:ext cx="365006" cy="367701"/>
                  </a:xfrm>
                  <a:prstGeom prst="ellipse">
                    <a:avLst/>
                  </a:prstGeom>
                  <a:solidFill>
                    <a:srgbClr val="00CC99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</p:grpSp>
          </p:grpSp>
          <p:sp>
            <p:nvSpPr>
              <p:cNvPr id="55" name="TextBox 54"/>
              <p:cNvSpPr txBox="1"/>
              <p:nvPr/>
            </p:nvSpPr>
            <p:spPr>
              <a:xfrm>
                <a:off x="2843808" y="4509120"/>
                <a:ext cx="261610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b="1" dirty="0">
                    <a:solidFill>
                      <a:srgbClr val="FF0000"/>
                    </a:solidFill>
                    <a:latin typeface="+mn-lt"/>
                  </a:rPr>
                  <a:t>A</a:t>
                </a:r>
                <a:endParaRPr lang="ru-RU" sz="1000" b="1" dirty="0">
                  <a:solidFill>
                    <a:srgbClr val="FF0000"/>
                  </a:solidFill>
                  <a:latin typeface="+mn-lt"/>
                </a:endParaRP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3347864" y="4509120"/>
                <a:ext cx="25680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b="1" dirty="0">
                    <a:solidFill>
                      <a:srgbClr val="FF0000"/>
                    </a:solidFill>
                    <a:latin typeface="+mn-lt"/>
                  </a:rPr>
                  <a:t>B</a:t>
                </a:r>
                <a:endParaRPr lang="ru-RU" sz="1000" b="1" dirty="0">
                  <a:solidFill>
                    <a:srgbClr val="FF0000"/>
                  </a:solidFill>
                  <a:latin typeface="+mn-lt"/>
                </a:endParaRPr>
              </a:p>
            </p:txBody>
          </p:sp>
          <p:sp>
            <p:nvSpPr>
              <p:cNvPr id="57" name="TextBox 56"/>
              <p:cNvSpPr txBox="1"/>
              <p:nvPr/>
            </p:nvSpPr>
            <p:spPr>
              <a:xfrm>
                <a:off x="3059832" y="4293096"/>
                <a:ext cx="25199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b="1" dirty="0">
                    <a:solidFill>
                      <a:srgbClr val="FF0000"/>
                    </a:solidFill>
                    <a:latin typeface="+mn-lt"/>
                  </a:rPr>
                  <a:t>C</a:t>
                </a:r>
                <a:endParaRPr lang="ru-RU" sz="1000" b="1" dirty="0">
                  <a:solidFill>
                    <a:srgbClr val="FF0000"/>
                  </a:solidFill>
                  <a:latin typeface="+mn-lt"/>
                </a:endParaRPr>
              </a:p>
            </p:txBody>
          </p:sp>
        </p:grpSp>
      </p:grpSp>
      <p:grpSp>
        <p:nvGrpSpPr>
          <p:cNvPr id="15" name="Group 33"/>
          <p:cNvGrpSpPr/>
          <p:nvPr/>
        </p:nvGrpSpPr>
        <p:grpSpPr>
          <a:xfrm>
            <a:off x="2019058" y="1162866"/>
            <a:ext cx="4968552" cy="2418492"/>
            <a:chOff x="1907704" y="794707"/>
            <a:chExt cx="4968552" cy="2418492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8653" y="880140"/>
              <a:ext cx="2511425" cy="1311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8" name="Rectangle 57"/>
            <p:cNvSpPr/>
            <p:nvPr/>
          </p:nvSpPr>
          <p:spPr>
            <a:xfrm>
              <a:off x="3923928" y="2061071"/>
              <a:ext cx="2520280" cy="1152128"/>
            </a:xfrm>
            <a:prstGeom prst="rect">
              <a:avLst/>
            </a:prstGeom>
            <a:solidFill>
              <a:srgbClr val="5CB0A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Овал 4"/>
            <p:cNvSpPr/>
            <p:nvPr/>
          </p:nvSpPr>
          <p:spPr>
            <a:xfrm>
              <a:off x="2843808" y="794707"/>
              <a:ext cx="4032448" cy="141037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4572000" y="2133079"/>
              <a:ext cx="1296144" cy="1008112"/>
            </a:xfrm>
            <a:prstGeom prst="ellipse">
              <a:avLst/>
            </a:prstGeom>
            <a:gradFill flip="none" rotWithShape="1">
              <a:gsLst>
                <a:gs pos="0">
                  <a:srgbClr val="FF9900">
                    <a:tint val="66000"/>
                    <a:satMod val="160000"/>
                  </a:srgbClr>
                </a:gs>
                <a:gs pos="50000">
                  <a:srgbClr val="FF9900">
                    <a:tint val="44500"/>
                    <a:satMod val="160000"/>
                  </a:srgbClr>
                </a:gs>
                <a:gs pos="100000">
                  <a:srgbClr val="FF9900">
                    <a:tint val="23500"/>
                    <a:satMod val="1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716016" y="2277095"/>
              <a:ext cx="105670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>
                  <a:solidFill>
                    <a:srgbClr val="FF0000"/>
                  </a:solidFill>
                </a:rPr>
                <a:t>PSII</a:t>
              </a:r>
              <a:endParaRPr lang="ru-RU" sz="3600" b="1" dirty="0">
                <a:solidFill>
                  <a:srgbClr val="FF0000"/>
                </a:solidFill>
              </a:endParaRPr>
            </a:p>
          </p:txBody>
        </p:sp>
        <p:sp>
          <p:nvSpPr>
            <p:cNvPr id="12" name="Правая фигурная скобка 11"/>
            <p:cNvSpPr/>
            <p:nvPr/>
          </p:nvSpPr>
          <p:spPr>
            <a:xfrm flipH="1">
              <a:off x="3203848" y="2061071"/>
              <a:ext cx="504056" cy="1152128"/>
            </a:xfrm>
            <a:prstGeom prst="rightBrace">
              <a:avLst>
                <a:gd name="adj1" fmla="val 8333"/>
                <a:gd name="adj2" fmla="val 50000"/>
              </a:avLst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dirty="0">
                <a:solidFill>
                  <a:srgbClr val="FF0000"/>
                </a:solidFill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907704" y="2277095"/>
              <a:ext cx="152661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</a:rPr>
                <a:t>Thylakoid</a:t>
              </a:r>
              <a:r>
                <a:rPr lang="en-US" b="1" dirty="0">
                  <a:solidFill>
                    <a:srgbClr val="FF0000"/>
                  </a:solidFill>
                </a:rPr>
                <a:t> membrane</a:t>
              </a:r>
              <a:endParaRPr lang="ru-RU" b="1" dirty="0">
                <a:solidFill>
                  <a:srgbClr val="FF000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822859" y="1130564"/>
              <a:ext cx="181331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>
                  <a:solidFill>
                    <a:srgbClr val="FF0000"/>
                  </a:solidFill>
                </a:rPr>
                <a:t>Phycobilisome</a:t>
              </a:r>
              <a:endParaRPr lang="ru-RU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26" name="Звук 25">
            <a:hlinkClick r:id="" action="ppaction://media"/>
            <a:extLst>
              <a:ext uri="{FF2B5EF4-FFF2-40B4-BE49-F238E27FC236}">
                <a16:creationId xmlns:a16="http://schemas.microsoft.com/office/drawing/2014/main" id="{D16C1ED3-B237-409D-8924-B71B684C25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64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99"/>
    </mc:Choice>
    <mc:Fallback xmlns="">
      <p:transition spd="slow" advTm="31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8200858"/>
              </p:ext>
            </p:extLst>
          </p:nvPr>
        </p:nvGraphicFramePr>
        <p:xfrm>
          <a:off x="3455368" y="2916254"/>
          <a:ext cx="5688632" cy="28721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0" name="Graph" r:id="rId6" imgW="7135978" imgH="3603955" progId="Origin50.Graph">
                  <p:embed/>
                </p:oleObj>
              </mc:Choice>
              <mc:Fallback>
                <p:oleObj name="Graph" r:id="rId6" imgW="7135978" imgH="3603955" progId="Origin50.Graph">
                  <p:embed/>
                  <p:pic>
                    <p:nvPicPr>
                      <p:cNvPr id="0" name="Picture 1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5368" y="2916254"/>
                        <a:ext cx="5688632" cy="287215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175116"/>
              </p:ext>
            </p:extLst>
          </p:nvPr>
        </p:nvGraphicFramePr>
        <p:xfrm>
          <a:off x="3347864" y="774700"/>
          <a:ext cx="5760640" cy="29053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1" name="Graph" r:id="rId8" imgW="7134758" imgH="3597859" progId="Origin50.Graph">
                  <p:embed/>
                </p:oleObj>
              </mc:Choice>
              <mc:Fallback>
                <p:oleObj name="Graph" r:id="rId8" imgW="7134758" imgH="3597859" progId="Origin50.Graph">
                  <p:embed/>
                  <p:pic>
                    <p:nvPicPr>
                      <p:cNvPr id="0" name="Picture 1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864" y="774700"/>
                        <a:ext cx="5760640" cy="290531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Box 3"/>
          <p:cNvSpPr txBox="1">
            <a:spLocks noChangeArrowheads="1"/>
          </p:cNvSpPr>
          <p:nvPr/>
        </p:nvSpPr>
        <p:spPr bwMode="auto">
          <a:xfrm>
            <a:off x="971600" y="1484784"/>
            <a:ext cx="206203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Calibri" pitchFamily="34" charset="0"/>
              </a:rPr>
              <a:t>Excitation </a:t>
            </a:r>
            <a:r>
              <a:rPr lang="ru-RU" dirty="0">
                <a:latin typeface="Calibri" pitchFamily="34" charset="0"/>
              </a:rPr>
              <a:t>785</a:t>
            </a:r>
            <a:r>
              <a:rPr lang="en-US" dirty="0">
                <a:latin typeface="Calibri" pitchFamily="34" charset="0"/>
              </a:rPr>
              <a:t> nm</a:t>
            </a:r>
          </a:p>
          <a:p>
            <a:r>
              <a:rPr lang="en-US" dirty="0">
                <a:latin typeface="Calibri" pitchFamily="34" charset="0"/>
              </a:rPr>
              <a:t>Laser power 50 </a:t>
            </a:r>
            <a:r>
              <a:rPr lang="en-US" dirty="0" err="1">
                <a:latin typeface="Calibri" pitchFamily="34" charset="0"/>
              </a:rPr>
              <a:t>mW</a:t>
            </a:r>
            <a:endParaRPr lang="en-US" dirty="0">
              <a:latin typeface="Calibri" pitchFamily="34" charset="0"/>
            </a:endParaRPr>
          </a:p>
          <a:p>
            <a:r>
              <a:rPr lang="en-US" dirty="0">
                <a:latin typeface="Calibri" pitchFamily="34" charset="0"/>
              </a:rPr>
              <a:t>at the sample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1006252" y="3053010"/>
            <a:ext cx="20308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>
                <a:latin typeface="Calibri" pitchFamily="34" charset="0"/>
              </a:rPr>
              <a:t>Excitation  1064 nm</a:t>
            </a:r>
          </a:p>
          <a:p>
            <a:r>
              <a:rPr lang="en-US" dirty="0">
                <a:latin typeface="Calibri" pitchFamily="34" charset="0"/>
              </a:rPr>
              <a:t>Power 175 </a:t>
            </a:r>
            <a:r>
              <a:rPr lang="en-US" dirty="0" err="1">
                <a:latin typeface="Calibri" pitchFamily="34" charset="0"/>
              </a:rPr>
              <a:t>mW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281" y="5414308"/>
            <a:ext cx="82991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latin typeface="+mn-lt"/>
              </a:rPr>
              <a:t>These 3 types reveal differences (in the areas, marked by arrows) in Raman-active species attributed* to  </a:t>
            </a:r>
            <a:r>
              <a:rPr lang="en-US" dirty="0" err="1">
                <a:latin typeface="+mn-lt"/>
              </a:rPr>
              <a:t>Phycobiliproteins</a:t>
            </a:r>
            <a:r>
              <a:rPr lang="en-US" dirty="0">
                <a:latin typeface="+mn-lt"/>
              </a:rPr>
              <a:t> - water-soluble proteins forming light harvesting antenna (</a:t>
            </a:r>
            <a:r>
              <a:rPr lang="en-US" dirty="0" err="1">
                <a:latin typeface="+mn-lt"/>
              </a:rPr>
              <a:t>phycobilisome</a:t>
            </a:r>
            <a:r>
              <a:rPr lang="en-US" dirty="0">
                <a:latin typeface="+mn-lt"/>
              </a:rPr>
              <a:t>) for photosystem II (PSII, photosynthesis complex in plants, algae and cyanobacteria). </a:t>
            </a:r>
          </a:p>
          <a:p>
            <a:pPr algn="just"/>
            <a:r>
              <a:rPr lang="en-US" sz="1200" dirty="0">
                <a:latin typeface="+mn-lt"/>
              </a:rPr>
              <a:t>*in accordance to P. </a:t>
            </a:r>
            <a:r>
              <a:rPr lang="en-US" sz="1200" dirty="0" err="1">
                <a:latin typeface="+mn-lt"/>
              </a:rPr>
              <a:t>Vitek</a:t>
            </a:r>
            <a:r>
              <a:rPr lang="en-US" sz="1200" dirty="0">
                <a:latin typeface="+mn-lt"/>
              </a:rPr>
              <a:t>, J. </a:t>
            </a:r>
            <a:r>
              <a:rPr lang="en-US" sz="1200" dirty="0" err="1">
                <a:latin typeface="+mn-lt"/>
              </a:rPr>
              <a:t>Wierzchos</a:t>
            </a:r>
            <a:r>
              <a:rPr lang="en-US" sz="1200" dirty="0">
                <a:latin typeface="+mn-lt"/>
              </a:rPr>
              <a:t> 2020, in Desert </a:t>
            </a:r>
            <a:r>
              <a:rPr lang="en-US" sz="1200" dirty="0" err="1">
                <a:latin typeface="+mn-lt"/>
              </a:rPr>
              <a:t>biosignatures</a:t>
            </a:r>
            <a:r>
              <a:rPr lang="en-US" sz="1200" dirty="0">
                <a:latin typeface="+mn-lt"/>
              </a:rPr>
              <a:t>, Springer </a:t>
            </a:r>
            <a:endParaRPr lang="ru-RU" sz="1200" dirty="0"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281" y="3933056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Raman spectra of wild type of </a:t>
            </a:r>
            <a:r>
              <a:rPr lang="en-US" altLang="ja-JP" i="1" dirty="0" err="1">
                <a:ea typeface="MS Mincho" pitchFamily="49" charset="-128"/>
                <a:cs typeface="Times New Roman" pitchFamily="18" charset="0"/>
              </a:rPr>
              <a:t>Synechocystis</a:t>
            </a:r>
            <a:r>
              <a:rPr lang="en-US" altLang="ja-JP" i="1" dirty="0">
                <a:ea typeface="MS Mincho" pitchFamily="49" charset="-128"/>
                <a:cs typeface="Times New Roman" pitchFamily="18" charset="0"/>
              </a:rPr>
              <a:t> (WT)</a:t>
            </a:r>
            <a:r>
              <a:rPr lang="en-US" altLang="ja-JP" dirty="0">
                <a:ea typeface="MS Mincho" pitchFamily="49" charset="-128"/>
                <a:cs typeface="Times New Roman" pitchFamily="18" charset="0"/>
              </a:rPr>
              <a:t>, CK mutant, and PAL mutant</a:t>
            </a:r>
            <a:r>
              <a:rPr lang="en-US" altLang="ja-JP" dirty="0"/>
              <a:t> measured at excitations 785 nm (a) and 1064 nm (b). </a:t>
            </a:r>
          </a:p>
        </p:txBody>
      </p:sp>
      <p:sp>
        <p:nvSpPr>
          <p:cNvPr id="8" name="Rectangle 7"/>
          <p:cNvSpPr/>
          <p:nvPr/>
        </p:nvSpPr>
        <p:spPr>
          <a:xfrm>
            <a:off x="161281" y="116632"/>
            <a:ext cx="898271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Raman spectroscopy of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phycobiliproteins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deficiency in  </a:t>
            </a:r>
            <a:r>
              <a:rPr lang="en-US" sz="28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cyanobacterium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n-US" sz="2800" b="1" i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Synechocystis</a:t>
            </a:r>
            <a:r>
              <a:rPr lang="en-US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mutants </a:t>
            </a:r>
            <a:endParaRPr 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2" name="Звук 11">
            <a:hlinkClick r:id="" action="ppaction://media"/>
            <a:extLst>
              <a:ext uri="{FF2B5EF4-FFF2-40B4-BE49-F238E27FC236}">
                <a16:creationId xmlns:a16="http://schemas.microsoft.com/office/drawing/2014/main" id="{027F975D-B90E-4A26-92F9-01ACF036D59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141"/>
    </mc:Choice>
    <mc:Fallback xmlns="">
      <p:transition spd="slow" advTm="79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216902" y="632760"/>
            <a:ext cx="853156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Calibri" pitchFamily="34" charset="0"/>
              </a:rPr>
              <a:t>On the example of various microorganisms we confirmed Raman applications  for the microorganism s detection , for analysis their conditions and for study their functioning on </a:t>
            </a:r>
            <a:r>
              <a:rPr lang="en-US" dirty="0" err="1">
                <a:latin typeface="Calibri" pitchFamily="34" charset="0"/>
              </a:rPr>
              <a:t>biomolecular</a:t>
            </a:r>
            <a:r>
              <a:rPr lang="en-US" dirty="0">
                <a:latin typeface="Calibri" pitchFamily="34" charset="0"/>
              </a:rPr>
              <a:t> level.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51520" y="109540"/>
            <a:ext cx="21657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conclusion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06" r="5256"/>
          <a:stretch/>
        </p:blipFill>
        <p:spPr>
          <a:xfrm rot="5400000">
            <a:off x="3947804" y="1686528"/>
            <a:ext cx="5141680" cy="4880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242935" y="5301208"/>
            <a:ext cx="406706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Thank you  for your attention!</a:t>
            </a:r>
          </a:p>
        </p:txBody>
      </p:sp>
      <p:pic>
        <p:nvPicPr>
          <p:cNvPr id="2" name="Звук 1">
            <a:hlinkClick r:id="" action="ppaction://media"/>
            <a:extLst>
              <a:ext uri="{FF2B5EF4-FFF2-40B4-BE49-F238E27FC236}">
                <a16:creationId xmlns:a16="http://schemas.microsoft.com/office/drawing/2014/main" id="{BD62449C-99BB-472C-8D85-7A559256B1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27"/>
    </mc:Choice>
    <mc:Fallback xmlns="">
      <p:transition spd="slow" advTm="75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1982</TotalTime>
  <Words>1964</Words>
  <Application>Microsoft Office PowerPoint</Application>
  <PresentationFormat>On-screen Show (4:3)</PresentationFormat>
  <Paragraphs>182</Paragraphs>
  <Slides>17</Slides>
  <Notes>17</Notes>
  <HiddenSlides>0</HiddenSlides>
  <MMClips>17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ＭＳ Ｐゴシック</vt:lpstr>
      <vt:lpstr>Arial</vt:lpstr>
      <vt:lpstr>Calibri</vt:lpstr>
      <vt:lpstr>MS Mincho</vt:lpstr>
      <vt:lpstr>Times New Roman</vt:lpstr>
      <vt:lpstr>Тема Office</vt:lpstr>
      <vt:lpstr>Graph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Elena</dc:creator>
  <cp:lastModifiedBy>word</cp:lastModifiedBy>
  <cp:revision>150</cp:revision>
  <dcterms:created xsi:type="dcterms:W3CDTF">2022-09-21T14:03:59Z</dcterms:created>
  <dcterms:modified xsi:type="dcterms:W3CDTF">2022-09-26T20:55:17Z</dcterms:modified>
</cp:coreProperties>
</file>