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ED2"/>
    <a:srgbClr val="491CEC"/>
    <a:srgbClr val="FFF8E5"/>
    <a:srgbClr val="FFFC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3CE2-E8D8-4AC0-AA89-6B735F1FF74C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8267E-FB00-4FCB-9269-B08FFA0088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025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3CE2-E8D8-4AC0-AA89-6B735F1FF74C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8267E-FB00-4FCB-9269-B08FFA0088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98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3CE2-E8D8-4AC0-AA89-6B735F1FF74C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8267E-FB00-4FCB-9269-B08FFA0088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90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3CE2-E8D8-4AC0-AA89-6B735F1FF74C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8267E-FB00-4FCB-9269-B08FFA0088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0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3CE2-E8D8-4AC0-AA89-6B735F1FF74C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8267E-FB00-4FCB-9269-B08FFA0088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1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3CE2-E8D8-4AC0-AA89-6B735F1FF74C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8267E-FB00-4FCB-9269-B08FFA0088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244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3CE2-E8D8-4AC0-AA89-6B735F1FF74C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8267E-FB00-4FCB-9269-B08FFA0088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724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3CE2-E8D8-4AC0-AA89-6B735F1FF74C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8267E-FB00-4FCB-9269-B08FFA0088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04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3CE2-E8D8-4AC0-AA89-6B735F1FF74C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8267E-FB00-4FCB-9269-B08FFA0088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79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3CE2-E8D8-4AC0-AA89-6B735F1FF74C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8267E-FB00-4FCB-9269-B08FFA0088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20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3CE2-E8D8-4AC0-AA89-6B735F1FF74C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8267E-FB00-4FCB-9269-B08FFA0088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93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23CE2-E8D8-4AC0-AA89-6B735F1FF74C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8267E-FB00-4FCB-9269-B08FFA0088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36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19150" y="196729"/>
            <a:ext cx="10744199" cy="661651"/>
          </a:xfrm>
          <a:prstGeom prst="rect">
            <a:avLst/>
          </a:prstGeom>
          <a:solidFill>
            <a:srgbClr val="CCFFCC">
              <a:alpha val="50000"/>
            </a:srgb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169863" lvl="0" indent="0" algn="ctr" defTabSz="914400" rtl="0" eaLnBrk="0" fontAlgn="base" latinLnBrk="0" hangingPunct="0">
              <a:lnSpc>
                <a:spcPts val="2200"/>
              </a:lnSpc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Analysis of the effect of amplified spontaneous radiation on a phase-conjugated </a:t>
            </a:r>
            <a:r>
              <a:rPr kumimoji="0" lang="en-US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YAG:Nd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laser oscillation at a wavelength of 1.34 um at electro-optical and passive Q-switching of an open multi-loop cavity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423420" y="2755787"/>
            <a:ext cx="5493671" cy="3891766"/>
            <a:chOff x="3423420" y="2755787"/>
            <a:chExt cx="5493671" cy="389176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5160980" y="2755787"/>
              <a:ext cx="2154220" cy="34552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491CEC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Experimental optical setup</a:t>
              </a:r>
              <a:endPara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3423420" y="5927553"/>
              <a:ext cx="3253605" cy="72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rgbClr val="491CEC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05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1, 2</a:t>
              </a:r>
              <a:r>
                <a:rPr kumimoji="0" lang="en-US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– YAG: Nd</a:t>
              </a:r>
              <a:r>
                <a:rPr kumimoji="0" lang="en-US" altLang="ru-RU" sz="105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3+</a:t>
              </a:r>
              <a:r>
                <a:rPr kumimoji="0" lang="en-US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- active elements (Ø 6.3</a:t>
              </a:r>
              <a:r>
                <a:rPr kumimoji="0" lang="ru-RU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х</a:t>
              </a:r>
              <a:r>
                <a:rPr kumimoji="0" lang="en-US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130 mm)</a:t>
              </a:r>
              <a:endPara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05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3</a:t>
              </a:r>
              <a:r>
                <a:rPr kumimoji="0" lang="en-US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– passive YAG: V</a:t>
              </a:r>
              <a:r>
                <a:rPr kumimoji="0" lang="en-US" altLang="ru-RU" sz="105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3+</a:t>
              </a:r>
              <a:r>
                <a:rPr kumimoji="0" lang="en-US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or electro-optical LiTaO</a:t>
              </a:r>
              <a:r>
                <a:rPr kumimoji="0" lang="en-US" altLang="ru-RU" sz="105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3</a:t>
              </a:r>
              <a:r>
                <a:rPr kumimoji="0" lang="en-US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Q-switch</a:t>
              </a:r>
              <a:endPara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05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4 - 12 </a:t>
              </a:r>
              <a:r>
                <a:rPr kumimoji="0" lang="en-US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– flat mirrors (R</a:t>
              </a:r>
              <a:r>
                <a:rPr kumimoji="0" lang="en-US" altLang="ru-RU" sz="105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1.34</a:t>
              </a:r>
              <a:r>
                <a:rPr kumimoji="0" lang="en-US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=100 %; R</a:t>
              </a:r>
              <a:r>
                <a:rPr kumimoji="0" lang="en-US" altLang="ru-RU" sz="105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1.06</a:t>
              </a:r>
              <a:r>
                <a:rPr kumimoji="0" lang="en-US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~4 %)</a:t>
              </a:r>
              <a:endParaRPr kumimoji="0" lang="en-US" alt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2945" y="3116757"/>
              <a:ext cx="5469326" cy="280061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491CEC"/>
              </a:solidFill>
              <a:miter lim="800000"/>
              <a:headEnd/>
              <a:tailEnd/>
            </a:ln>
          </p:spPr>
        </p:pic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6685091" y="5927553"/>
              <a:ext cx="2232000" cy="72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rgbClr val="491CEC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9700" algn="l"/>
                  <a:tab pos="349250" algn="l"/>
                  <a:tab pos="488950" algn="l"/>
                  <a:tab pos="6286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9700" algn="l"/>
                  <a:tab pos="349250" algn="l"/>
                  <a:tab pos="488950" algn="l"/>
                  <a:tab pos="6286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9700" algn="l"/>
                  <a:tab pos="349250" algn="l"/>
                  <a:tab pos="488950" algn="l"/>
                  <a:tab pos="6286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9700" algn="l"/>
                  <a:tab pos="349250" algn="l"/>
                  <a:tab pos="488950" algn="l"/>
                  <a:tab pos="6286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9700" algn="l"/>
                  <a:tab pos="349250" algn="l"/>
                  <a:tab pos="488950" algn="l"/>
                  <a:tab pos="6286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9700" algn="l"/>
                  <a:tab pos="349250" algn="l"/>
                  <a:tab pos="488950" algn="l"/>
                  <a:tab pos="6286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9700" algn="l"/>
                  <a:tab pos="349250" algn="l"/>
                  <a:tab pos="488950" algn="l"/>
                  <a:tab pos="6286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9700" algn="l"/>
                  <a:tab pos="349250" algn="l"/>
                  <a:tab pos="488950" algn="l"/>
                  <a:tab pos="6286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9700" algn="l"/>
                  <a:tab pos="349250" algn="l"/>
                  <a:tab pos="488950" algn="l"/>
                  <a:tab pos="6286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39700" algn="l"/>
                  <a:tab pos="349250" algn="l"/>
                  <a:tab pos="488950" algn="l"/>
                  <a:tab pos="628650" algn="l"/>
                </a:tabLst>
              </a:pPr>
              <a:r>
                <a:rPr kumimoji="0" lang="en-US" altLang="ru-RU" sz="1050" b="1" i="0" u="none" strike="noStrike" cap="none" normalizeH="0" baseline="0" dirty="0" smtClean="0">
                  <a:ln>
                    <a:noFill/>
                  </a:ln>
                  <a:solidFill>
                    <a:srgbClr val="491CEC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Pump parameters</a:t>
              </a:r>
              <a:endPara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491CEC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139700" algn="l"/>
                  <a:tab pos="349250" algn="l"/>
                  <a:tab pos="488950" algn="l"/>
                  <a:tab pos="628650" algn="l"/>
                </a:tabLst>
              </a:pPr>
              <a:r>
                <a:rPr kumimoji="0" lang="en-US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flash-lamp energy – up to 60 J</a:t>
              </a:r>
              <a:endPara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139700" algn="l"/>
                  <a:tab pos="349250" algn="l"/>
                  <a:tab pos="488950" algn="l"/>
                  <a:tab pos="628650" algn="l"/>
                </a:tabLst>
              </a:pPr>
              <a:r>
                <a:rPr kumimoji="0" lang="en-US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pulse duration – 350 </a:t>
              </a:r>
              <a:r>
                <a:rPr kumimoji="0" lang="en-US" altLang="ru-RU" sz="105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mks</a:t>
              </a:r>
              <a:endPara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139700" algn="l"/>
                  <a:tab pos="349250" algn="l"/>
                  <a:tab pos="488950" algn="l"/>
                  <a:tab pos="628650" algn="l"/>
                </a:tabLst>
              </a:pPr>
              <a:r>
                <a:rPr kumimoji="0" lang="en-US" altLang="ru-RU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repetition rate – 2-10 Hz</a:t>
              </a:r>
              <a:endParaRPr kumimoji="0" lang="en-US" alt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1876508" y="932471"/>
            <a:ext cx="836913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ru-RU" sz="1100" dirty="0" smtClean="0">
                <a:ea typeface="Times New Roman" panose="02020603050405020304" pitchFamily="18" charset="0"/>
              </a:rPr>
              <a:t>Mikhail N.Ershkov,1, Sergei A.Solokhin,1, Alexander E. Shepelev,2, Alexander A. Antipov,2</a:t>
            </a:r>
            <a:endParaRPr lang="ru-RU" altLang="ru-RU" sz="1100" dirty="0" smtClean="0"/>
          </a:p>
          <a:p>
            <a:pPr lvl="0"/>
            <a:r>
              <a:rPr lang="en-US" altLang="ru-RU" sz="1100" dirty="0" smtClean="0">
                <a:ea typeface="Times New Roman" panose="02020603050405020304" pitchFamily="18" charset="0"/>
              </a:rPr>
              <a:t>1 Degtyarev Kovrov State Technological Academy, Kovrov, Russia</a:t>
            </a:r>
            <a:endParaRPr lang="ru-RU" altLang="ru-RU" sz="1100" dirty="0" smtClean="0"/>
          </a:p>
          <a:p>
            <a:pPr lvl="0"/>
            <a:r>
              <a:rPr lang="en-US" altLang="ru-RU" sz="1100" dirty="0" smtClean="0">
                <a:ea typeface="Times New Roman" panose="02020603050405020304" pitchFamily="18" charset="0"/>
              </a:rPr>
              <a:t>2 Institute on Laser and Information Technologies of Russian Academy of Sciences - Branch of Federal Scientific Research</a:t>
            </a:r>
          </a:p>
          <a:p>
            <a:pPr lvl="0"/>
            <a:r>
              <a:rPr lang="en-US" altLang="ru-RU" sz="1100" dirty="0" smtClean="0">
                <a:ea typeface="Times New Roman" panose="02020603050405020304" pitchFamily="18" charset="0"/>
              </a:rPr>
              <a:t>Center “Crystallography and Photonics” of Russian Academy of Sciences, </a:t>
            </a:r>
            <a:r>
              <a:rPr lang="en-US" altLang="ru-RU" sz="1100" dirty="0" err="1" smtClean="0">
                <a:ea typeface="Times New Roman" panose="02020603050405020304" pitchFamily="18" charset="0"/>
              </a:rPr>
              <a:t>Shatura</a:t>
            </a:r>
            <a:r>
              <a:rPr lang="en-US" altLang="ru-RU" sz="1100" dirty="0" smtClean="0">
                <a:ea typeface="Times New Roman" panose="02020603050405020304" pitchFamily="18" charset="0"/>
              </a:rPr>
              <a:t>, Russia</a:t>
            </a:r>
            <a:endParaRPr lang="ru-RU" altLang="ru-RU" sz="1100" dirty="0" smtClean="0"/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67077" y="1844129"/>
            <a:ext cx="116578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ru-RU" sz="1100" b="1" u="sng" dirty="0">
                <a:latin typeface="Arial" panose="020B0604020202020204" pitchFamily="34" charset="0"/>
              </a:rPr>
              <a:t>Abstract:</a:t>
            </a:r>
            <a:r>
              <a:rPr lang="en-US" altLang="ru-RU" sz="1100" dirty="0">
                <a:latin typeface="Arial" panose="020B0604020202020204" pitchFamily="34" charset="0"/>
              </a:rPr>
              <a:t> In this work, a comparative analysis of the influence of the amplified spontaneous emission (ASE) at a wavelength of 1.06 </a:t>
            </a:r>
            <a:r>
              <a:rPr lang="en-US" altLang="ru-RU" sz="1100" dirty="0" err="1">
                <a:latin typeface="Arial" panose="020B0604020202020204" pitchFamily="34" charset="0"/>
              </a:rPr>
              <a:t>μm</a:t>
            </a:r>
            <a:r>
              <a:rPr lang="en-US" altLang="ru-RU" sz="1100" dirty="0">
                <a:latin typeface="Arial" panose="020B0604020202020204" pitchFamily="34" charset="0"/>
              </a:rPr>
              <a:t> on oscillation characteristics at a wavelength of 1.34 </a:t>
            </a:r>
            <a:r>
              <a:rPr lang="en-US" altLang="ru-RU" sz="1100" dirty="0" err="1">
                <a:latin typeface="Arial" panose="020B0604020202020204" pitchFamily="34" charset="0"/>
              </a:rPr>
              <a:t>μm</a:t>
            </a:r>
            <a:r>
              <a:rPr lang="en-US" altLang="ru-RU" sz="1100" dirty="0">
                <a:latin typeface="Arial" panose="020B0604020202020204" pitchFamily="34" charset="0"/>
              </a:rPr>
              <a:t> for a YAG:Nd</a:t>
            </a:r>
            <a:r>
              <a:rPr lang="en-US" altLang="ru-RU" sz="1100" baseline="30000" dirty="0">
                <a:latin typeface="Arial" panose="020B0604020202020204" pitchFamily="34" charset="0"/>
              </a:rPr>
              <a:t>3+</a:t>
            </a:r>
            <a:r>
              <a:rPr lang="en-US" altLang="ru-RU" sz="1100" dirty="0">
                <a:latin typeface="Arial" panose="020B0604020202020204" pitchFamily="34" charset="0"/>
              </a:rPr>
              <a:t> laser with a phase-conjugated open multiloop cavity at passive and electro-optical Q-switching is presented. At the passive Q-switching, the intense ASE growth is associated with insufficient spectral selectivity of the cavity mirrors having residual reflection at a wavelength of 1.06 </a:t>
            </a:r>
            <a:r>
              <a:rPr lang="en-US" altLang="ru-RU" sz="1100" dirty="0" err="1">
                <a:latin typeface="Arial" panose="020B0604020202020204" pitchFamily="34" charset="0"/>
              </a:rPr>
              <a:t>μm</a:t>
            </a:r>
            <a:r>
              <a:rPr lang="en-US" altLang="ru-RU" sz="1100" dirty="0">
                <a:latin typeface="Arial" panose="020B0604020202020204" pitchFamily="34" charset="0"/>
              </a:rPr>
              <a:t> of about 4%. At the electro-optical Q-switching, the control by the time delay between the pump pulse and the moment of Q-switch opening made it possible to reduce the ASE power by more than a factor of two.</a:t>
            </a:r>
            <a:r>
              <a:rPr kumimoji="0" lang="en-US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37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77917" y="295818"/>
            <a:ext cx="5112000" cy="432000"/>
          </a:xfrm>
          <a:prstGeom prst="rect">
            <a:avLst/>
          </a:prstGeom>
          <a:solidFill>
            <a:srgbClr val="FFFF00"/>
          </a:solidFill>
          <a:ln w="19050">
            <a:solidFill>
              <a:srgbClr val="491CE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Experimental results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passive Q-switching regime</a:t>
            </a: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5990125" y="295818"/>
            <a:ext cx="5831347" cy="417495"/>
          </a:xfrm>
          <a:prstGeom prst="rect">
            <a:avLst/>
          </a:prstGeom>
          <a:solidFill>
            <a:srgbClr val="FFFF00"/>
          </a:solidFill>
          <a:ln w="19050">
            <a:solidFill>
              <a:srgbClr val="491CE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Experimental results in electro-optical Q-switching regime</a:t>
            </a: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1716954" y="812608"/>
            <a:ext cx="2376548" cy="1620000"/>
            <a:chOff x="1716954" y="812608"/>
            <a:chExt cx="2376548" cy="1620000"/>
          </a:xfrm>
        </p:grpSpPr>
        <p:pic>
          <p:nvPicPr>
            <p:cNvPr id="6" name="Picture 12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6954" y="812608"/>
              <a:ext cx="2340000" cy="16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3245203" y="1116230"/>
              <a:ext cx="76590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λ</a:t>
              </a:r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=1.06 </a:t>
              </a:r>
              <a:r>
                <a:rPr lang="en-US" sz="10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μm</a:t>
              </a:r>
              <a:endPara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 flipH="1">
              <a:off x="3029404" y="1239341"/>
              <a:ext cx="250224" cy="4342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322677" y="1714366"/>
              <a:ext cx="7708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λ</a:t>
              </a:r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=1.</a:t>
              </a:r>
              <a:r>
                <a:rPr lang="en-US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34</a:t>
              </a:r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μm</a:t>
              </a:r>
              <a:endPara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 flipH="1">
              <a:off x="3126455" y="1821062"/>
              <a:ext cx="250224" cy="4342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7502455" y="806434"/>
            <a:ext cx="2340001" cy="1620000"/>
            <a:chOff x="7502455" y="806434"/>
            <a:chExt cx="2340001" cy="1620000"/>
          </a:xfrm>
        </p:grpSpPr>
        <p:pic>
          <p:nvPicPr>
            <p:cNvPr id="7" name="Picture 13" descr="PRINT_36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2455" y="806434"/>
              <a:ext cx="2340000" cy="16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9057768" y="1844586"/>
              <a:ext cx="7846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λ</a:t>
              </a:r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=1.06 </a:t>
              </a:r>
              <a:r>
                <a:rPr lang="en-US" sz="10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μm</a:t>
              </a:r>
              <a:endPara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Прямая со стрелкой 19"/>
            <p:cNvCxnSpPr/>
            <p:nvPr/>
          </p:nvCxnSpPr>
          <p:spPr>
            <a:xfrm flipH="1">
              <a:off x="8845643" y="1983086"/>
              <a:ext cx="250224" cy="4342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8880143" y="1106955"/>
              <a:ext cx="81249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λ</a:t>
              </a:r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=1.</a:t>
              </a:r>
              <a:r>
                <a:rPr lang="en-US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34</a:t>
              </a:r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μm</a:t>
              </a:r>
              <a:endPara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4" name="Прямая со стрелкой 23"/>
            <p:cNvCxnSpPr/>
            <p:nvPr/>
          </p:nvCxnSpPr>
          <p:spPr>
            <a:xfrm flipH="1">
              <a:off x="8668019" y="1245455"/>
              <a:ext cx="250224" cy="4342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Прямоугольник 26"/>
          <p:cNvSpPr/>
          <p:nvPr/>
        </p:nvSpPr>
        <p:spPr>
          <a:xfrm>
            <a:off x="477917" y="728002"/>
            <a:ext cx="5112000" cy="3975804"/>
          </a:xfrm>
          <a:prstGeom prst="rect">
            <a:avLst/>
          </a:prstGeom>
          <a:noFill/>
          <a:ln w="19050">
            <a:solidFill>
              <a:srgbClr val="491C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990124" y="713313"/>
            <a:ext cx="5831347" cy="6053247"/>
          </a:xfrm>
          <a:prstGeom prst="rect">
            <a:avLst/>
          </a:prstGeom>
          <a:noFill/>
          <a:ln w="19050">
            <a:solidFill>
              <a:srgbClr val="491C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7" name="Группа 16"/>
          <p:cNvGrpSpPr/>
          <p:nvPr/>
        </p:nvGrpSpPr>
        <p:grpSpPr>
          <a:xfrm>
            <a:off x="6243083" y="2900664"/>
            <a:ext cx="1971893" cy="1631969"/>
            <a:chOff x="6243083" y="2900664"/>
            <a:chExt cx="1971893" cy="1631969"/>
          </a:xfrm>
        </p:grpSpPr>
        <p:pic>
          <p:nvPicPr>
            <p:cNvPr id="10" name="Picture 10" descr=" рисунок4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4976" y="2900664"/>
              <a:ext cx="1800000" cy="1440000"/>
            </a:xfrm>
            <a:prstGeom prst="rect">
              <a:avLst/>
            </a:prstGeom>
            <a:noFill/>
            <a:ln w="12700">
              <a:solidFill>
                <a:srgbClr val="491CEC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</a:extLst>
          </p:spPr>
        </p:pic>
        <p:sp>
          <p:nvSpPr>
            <p:cNvPr id="35" name="TextBox 34"/>
            <p:cNvSpPr txBox="1"/>
            <p:nvPr/>
          </p:nvSpPr>
          <p:spPr>
            <a:xfrm>
              <a:off x="6830164" y="4349634"/>
              <a:ext cx="969623" cy="182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91CEC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Pumping energy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 rot="16200000">
              <a:off x="5667486" y="3533444"/>
              <a:ext cx="1320471" cy="1692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91CEC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600"/>
                </a:lnSpc>
              </a:pP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Output power at 1.34 </a:t>
              </a:r>
              <a:r>
                <a:rPr lang="el-GR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186927" y="2491624"/>
            <a:ext cx="5503257" cy="400110"/>
          </a:xfrm>
          <a:prstGeom prst="rect">
            <a:avLst/>
          </a:prstGeom>
          <a:solidFill>
            <a:srgbClr val="CCFED2"/>
          </a:solidFill>
          <a:ln w="19050">
            <a:solidFill>
              <a:srgbClr val="491CE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1.34-</a:t>
            </a:r>
            <a:r>
              <a:rPr lang="el-GR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radiation and 1.06-</a:t>
            </a:r>
            <a:r>
              <a:rPr lang="el-GR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ASE output power at </a:t>
            </a:r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not </a:t>
            </a:r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optimal </a:t>
            </a:r>
            <a:r>
              <a:rPr lang="en-US" altLang="ru-RU" sz="1000" b="1" dirty="0" smtClean="0">
                <a:solidFill>
                  <a:srgbClr val="491CEC"/>
                </a:solidFill>
                <a:latin typeface="Arial" panose="020B0604020202020204" pitchFamily="34" charset="0"/>
              </a:rPr>
              <a:t>moment of Q-switch opening (</a:t>
            </a:r>
            <a:r>
              <a:rPr lang="el-GR" altLang="ru-RU" sz="1000" b="1" dirty="0" smtClean="0">
                <a:solidFill>
                  <a:srgbClr val="491CE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Δτ</a:t>
            </a:r>
            <a:r>
              <a:rPr lang="el-GR" altLang="ru-RU" sz="1000" b="1" dirty="0" smtClean="0">
                <a:solidFill>
                  <a:srgbClr val="491CEC"/>
                </a:solidFill>
                <a:latin typeface="Arial" panose="020B0604020202020204" pitchFamily="34" charset="0"/>
              </a:rPr>
              <a:t>~</a:t>
            </a:r>
            <a:r>
              <a:rPr lang="en-US" altLang="ru-RU" sz="1000" b="1" dirty="0" smtClean="0">
                <a:solidFill>
                  <a:srgbClr val="491CEC"/>
                </a:solidFill>
                <a:latin typeface="Arial" panose="020B0604020202020204" pitchFamily="34" charset="0"/>
              </a:rPr>
              <a:t>1</a:t>
            </a:r>
            <a:r>
              <a:rPr lang="ru-RU" altLang="ru-RU" sz="1000" b="1" dirty="0" smtClean="0">
                <a:solidFill>
                  <a:srgbClr val="491CEC"/>
                </a:solidFill>
                <a:latin typeface="Arial" panose="020B0604020202020204" pitchFamily="34" charset="0"/>
              </a:rPr>
              <a:t>8</a:t>
            </a:r>
            <a:r>
              <a:rPr lang="en-US" altLang="ru-RU" sz="1000" b="1" dirty="0" smtClean="0">
                <a:solidFill>
                  <a:srgbClr val="491CEC"/>
                </a:solidFill>
                <a:latin typeface="Arial" panose="020B0604020202020204" pitchFamily="34" charset="0"/>
              </a:rPr>
              <a:t>0 </a:t>
            </a:r>
            <a:r>
              <a:rPr lang="en-US" altLang="ru-RU" sz="1000" b="1" dirty="0" err="1" smtClean="0">
                <a:solidFill>
                  <a:srgbClr val="491CEC"/>
                </a:solidFill>
                <a:latin typeface="Arial" panose="020B0604020202020204" pitchFamily="34" charset="0"/>
              </a:rPr>
              <a:t>mks</a:t>
            </a:r>
            <a:r>
              <a:rPr lang="en-US" altLang="ru-RU" sz="1000" b="1" dirty="0" smtClean="0">
                <a:solidFill>
                  <a:srgbClr val="491CEC"/>
                </a:solidFill>
                <a:latin typeface="Arial" panose="020B0604020202020204" pitchFamily="34" charset="0"/>
              </a:rPr>
              <a:t>)</a:t>
            </a:r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000" b="1" dirty="0">
              <a:solidFill>
                <a:srgbClr val="491CE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241066" y="2550417"/>
            <a:ext cx="3291775" cy="246221"/>
          </a:xfrm>
          <a:prstGeom prst="rect">
            <a:avLst/>
          </a:prstGeom>
          <a:solidFill>
            <a:srgbClr val="CCFED2"/>
          </a:solidFill>
          <a:ln w="19050">
            <a:solidFill>
              <a:srgbClr val="491CE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1.34-</a:t>
            </a:r>
            <a:r>
              <a:rPr lang="el-GR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radiation and 1.06-</a:t>
            </a:r>
            <a:r>
              <a:rPr lang="el-GR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ASE output power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186927" y="4616111"/>
            <a:ext cx="5503257" cy="400110"/>
          </a:xfrm>
          <a:prstGeom prst="rect">
            <a:avLst/>
          </a:prstGeom>
          <a:solidFill>
            <a:srgbClr val="CCFED2"/>
          </a:solidFill>
          <a:ln w="19050">
            <a:solidFill>
              <a:srgbClr val="491CE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1.34-</a:t>
            </a:r>
            <a:r>
              <a:rPr lang="el-GR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radiation and 1.06-</a:t>
            </a:r>
            <a:r>
              <a:rPr lang="el-GR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ASE output power at </a:t>
            </a:r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optimal </a:t>
            </a:r>
            <a:r>
              <a:rPr lang="en-US" altLang="ru-RU" sz="1000" b="1" dirty="0" smtClean="0">
                <a:solidFill>
                  <a:srgbClr val="491CEC"/>
                </a:solidFill>
                <a:latin typeface="Arial" panose="020B0604020202020204" pitchFamily="34" charset="0"/>
              </a:rPr>
              <a:t>moment of Q-switch opening (</a:t>
            </a:r>
            <a:r>
              <a:rPr lang="el-GR" altLang="ru-RU" sz="1000" b="1" dirty="0" smtClean="0">
                <a:solidFill>
                  <a:srgbClr val="491CE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Δτ</a:t>
            </a:r>
            <a:r>
              <a:rPr lang="el-GR" altLang="ru-RU" sz="1000" b="1" dirty="0" smtClean="0">
                <a:solidFill>
                  <a:srgbClr val="491CEC"/>
                </a:solidFill>
                <a:latin typeface="Arial" panose="020B0604020202020204" pitchFamily="34" charset="0"/>
              </a:rPr>
              <a:t>~</a:t>
            </a:r>
            <a:r>
              <a:rPr lang="en-US" altLang="ru-RU" sz="1000" b="1" dirty="0" smtClean="0">
                <a:solidFill>
                  <a:srgbClr val="491CEC"/>
                </a:solidFill>
                <a:latin typeface="Arial" panose="020B0604020202020204" pitchFamily="34" charset="0"/>
              </a:rPr>
              <a:t>2</a:t>
            </a:r>
            <a:r>
              <a:rPr lang="ru-RU" altLang="ru-RU" sz="1000" b="1" dirty="0" smtClean="0">
                <a:solidFill>
                  <a:srgbClr val="491CEC"/>
                </a:solidFill>
                <a:latin typeface="Arial" panose="020B0604020202020204" pitchFamily="34" charset="0"/>
              </a:rPr>
              <a:t>5</a:t>
            </a:r>
            <a:r>
              <a:rPr lang="en-US" altLang="ru-RU" sz="1000" b="1" dirty="0" smtClean="0">
                <a:solidFill>
                  <a:srgbClr val="491CEC"/>
                </a:solidFill>
                <a:latin typeface="Arial" panose="020B0604020202020204" pitchFamily="34" charset="0"/>
              </a:rPr>
              <a:t>0 </a:t>
            </a:r>
            <a:r>
              <a:rPr lang="en-US" altLang="ru-RU" sz="1000" b="1" dirty="0" err="1" smtClean="0">
                <a:solidFill>
                  <a:srgbClr val="491CEC"/>
                </a:solidFill>
                <a:latin typeface="Arial" panose="020B0604020202020204" pitchFamily="34" charset="0"/>
              </a:rPr>
              <a:t>mks</a:t>
            </a:r>
            <a:r>
              <a:rPr lang="en-US" altLang="ru-RU" sz="1000" b="1" dirty="0" smtClean="0">
                <a:solidFill>
                  <a:srgbClr val="491CEC"/>
                </a:solidFill>
                <a:latin typeface="Arial" panose="020B0604020202020204" pitchFamily="34" charset="0"/>
              </a:rPr>
              <a:t>)</a:t>
            </a:r>
            <a:r>
              <a:rPr lang="en-US" sz="1000" b="1" dirty="0" smtClean="0">
                <a:solidFill>
                  <a:srgbClr val="491CE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000" b="1" dirty="0">
              <a:solidFill>
                <a:srgbClr val="491CE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6237727" y="5024917"/>
            <a:ext cx="1977249" cy="1631771"/>
            <a:chOff x="6237727" y="5016679"/>
            <a:chExt cx="1977249" cy="1631771"/>
          </a:xfrm>
        </p:grpSpPr>
        <p:pic>
          <p:nvPicPr>
            <p:cNvPr id="11" name="Picture 11" descr=" рисунок6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4976" y="5016679"/>
              <a:ext cx="1800000" cy="1440000"/>
            </a:xfrm>
            <a:prstGeom prst="rect">
              <a:avLst/>
            </a:prstGeom>
            <a:noFill/>
            <a:ln w="12700">
              <a:solidFill>
                <a:srgbClr val="491CEC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TextBox 53"/>
            <p:cNvSpPr txBox="1"/>
            <p:nvPr/>
          </p:nvSpPr>
          <p:spPr>
            <a:xfrm>
              <a:off x="6830164" y="6465451"/>
              <a:ext cx="969623" cy="182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91CEC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Pumping energy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 rot="16200000">
              <a:off x="5662130" y="5661682"/>
              <a:ext cx="1320471" cy="1692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91CEC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600"/>
                </a:lnSpc>
              </a:pP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Output power at 1.34 </a:t>
              </a:r>
              <a:r>
                <a:rPr lang="el-GR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9296225" y="5026321"/>
            <a:ext cx="1978471" cy="1632789"/>
            <a:chOff x="9296225" y="5026321"/>
            <a:chExt cx="1978471" cy="1632789"/>
          </a:xfrm>
        </p:grpSpPr>
        <p:pic>
          <p:nvPicPr>
            <p:cNvPr id="12" name="Picture 16" descr="рисунок5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74696" y="5026321"/>
              <a:ext cx="1800000" cy="1440000"/>
            </a:xfrm>
            <a:prstGeom prst="rect">
              <a:avLst/>
            </a:prstGeom>
            <a:noFill/>
            <a:ln w="12700">
              <a:solidFill>
                <a:srgbClr val="491CEC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TextBox 54"/>
            <p:cNvSpPr txBox="1"/>
            <p:nvPr/>
          </p:nvSpPr>
          <p:spPr>
            <a:xfrm>
              <a:off x="9887682" y="6476111"/>
              <a:ext cx="969623" cy="182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91CEC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Pumping energy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 rot="16200000">
              <a:off x="8720628" y="5659592"/>
              <a:ext cx="1320472" cy="1692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91CEC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600"/>
                </a:lnSpc>
              </a:pP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Output power at 1.06 </a:t>
              </a:r>
              <a:r>
                <a:rPr lang="el-GR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262103" y="2898084"/>
            <a:ext cx="1978348" cy="1637162"/>
            <a:chOff x="3262103" y="2898084"/>
            <a:chExt cx="1978348" cy="1637162"/>
          </a:xfrm>
        </p:grpSpPr>
        <p:pic>
          <p:nvPicPr>
            <p:cNvPr id="8" name="Picture 8" descr=" рисунок 1"/>
            <p:cNvPicPr preferRelativeResize="0"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0451" y="2898084"/>
              <a:ext cx="1800000" cy="1440000"/>
            </a:xfrm>
            <a:prstGeom prst="rect">
              <a:avLst/>
            </a:prstGeom>
            <a:noFill/>
            <a:ln w="12700">
              <a:solidFill>
                <a:srgbClr val="491CEC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TextBox 47"/>
            <p:cNvSpPr txBox="1"/>
            <p:nvPr/>
          </p:nvSpPr>
          <p:spPr>
            <a:xfrm rot="16200000">
              <a:off x="2686506" y="3521991"/>
              <a:ext cx="1320472" cy="1692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91CEC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600"/>
                </a:lnSpc>
              </a:pP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Output power at 1.06 </a:t>
              </a:r>
              <a:r>
                <a:rPr lang="el-GR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855639" y="4352247"/>
              <a:ext cx="969623" cy="182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91CEC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Pumping energy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798514" y="2898084"/>
            <a:ext cx="1973428" cy="1634549"/>
            <a:chOff x="798514" y="2898084"/>
            <a:chExt cx="1973428" cy="1634549"/>
          </a:xfrm>
        </p:grpSpPr>
        <p:pic>
          <p:nvPicPr>
            <p:cNvPr id="9" name="Picture 9" descr="рисунок2"/>
            <p:cNvPicPr preferRelativeResize="0"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942" y="2898084"/>
              <a:ext cx="1800000" cy="1440000"/>
            </a:xfrm>
            <a:prstGeom prst="rect">
              <a:avLst/>
            </a:prstGeom>
            <a:noFill/>
            <a:ln w="12700">
              <a:solidFill>
                <a:srgbClr val="491CEC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TextBox 60"/>
            <p:cNvSpPr txBox="1"/>
            <p:nvPr/>
          </p:nvSpPr>
          <p:spPr>
            <a:xfrm>
              <a:off x="1387130" y="4349634"/>
              <a:ext cx="969623" cy="182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91CEC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Pumping energy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 rot="16200000">
              <a:off x="222917" y="3532991"/>
              <a:ext cx="1320471" cy="1692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91CEC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600"/>
                </a:lnSpc>
              </a:pP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Output power at 1.34 </a:t>
              </a:r>
              <a:r>
                <a:rPr lang="el-GR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73404" y="4950678"/>
            <a:ext cx="5112000" cy="1815882"/>
          </a:xfrm>
          <a:prstGeom prst="rect">
            <a:avLst/>
          </a:prstGeom>
          <a:solidFill>
            <a:srgbClr val="FFFF00"/>
          </a:solidFill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r>
              <a:rPr lang="en-US" sz="1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passive </a:t>
            </a:r>
            <a:r>
              <a:rPr lang="en-US" alt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Q-switching regime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pump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frequency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of 2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Hz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and 5 Hz, the increase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1.06-</a:t>
            </a:r>
            <a:r>
              <a:rPr lang="el-GR" sz="1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 ASE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power is determined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residual reflection of 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cavity mirrors. At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pump frequency of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Hz the Q-factor of the </a:t>
            </a:r>
            <a:r>
              <a:rPr lang="el-GR" sz="1000" dirty="0">
                <a:latin typeface="Arial" panose="020B0604020202020204" pitchFamily="34" charset="0"/>
                <a:cs typeface="Arial" panose="020B0604020202020204" pitchFamily="34" charset="0"/>
              </a:rPr>
              <a:t>1.34-μ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ru-RU" sz="1000" dirty="0" err="1" smtClean="0">
                <a:latin typeface="Arial" panose="020B0604020202020204" pitchFamily="34" charset="0"/>
              </a:rPr>
              <a:t>phase</a:t>
            </a:r>
            <a:r>
              <a:rPr lang="en-US" altLang="ru-RU" sz="1000" dirty="0" smtClean="0">
                <a:latin typeface="Arial" panose="020B0604020202020204" pitchFamily="34" charset="0"/>
              </a:rPr>
              <a:t>-conjugated </a:t>
            </a:r>
            <a:r>
              <a:rPr lang="en-US" altLang="ru-RU" sz="1000" dirty="0">
                <a:latin typeface="Arial" panose="020B0604020202020204" pitchFamily="34" charset="0"/>
              </a:rPr>
              <a:t>open </a:t>
            </a:r>
            <a:r>
              <a:rPr lang="en-US" altLang="ru-RU" sz="1000" dirty="0" err="1" smtClean="0">
                <a:latin typeface="Arial" panose="020B0604020202020204" pitchFamily="34" charset="0"/>
              </a:rPr>
              <a:t>multiloop</a:t>
            </a:r>
            <a:r>
              <a:rPr lang="en-US" altLang="ru-RU" sz="1000" dirty="0" smtClean="0">
                <a:latin typeface="Arial" panose="020B0604020202020204" pitchFamily="34" charset="0"/>
              </a:rPr>
              <a:t> cavity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decreased due to the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excessive thermal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lens,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led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to an additional increase of the 1.06-</a:t>
            </a:r>
            <a:r>
              <a:rPr lang="el-GR" sz="1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 ASE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power;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electro-optical Q-switching</a:t>
            </a:r>
            <a:r>
              <a:rPr lang="en-US" alt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regime 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pump frequency of 2 Hz and 5 Hz the control by the moment of Q-switch </a:t>
            </a:r>
            <a:r>
              <a:rPr lang="en-US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opening made 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possible to reduce the 1.06-</a:t>
            </a:r>
            <a:r>
              <a:rPr lang="el-G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ASE power </a:t>
            </a:r>
            <a:r>
              <a:rPr lang="en-US" alt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from  85 </a:t>
            </a:r>
            <a:r>
              <a:rPr lang="en-US" altLang="ru-RU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mW</a:t>
            </a:r>
            <a:r>
              <a:rPr lang="en-US" alt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290 </a:t>
            </a:r>
            <a:r>
              <a:rPr lang="en-US" altLang="ru-RU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mW</a:t>
            </a:r>
            <a:r>
              <a:rPr lang="en-US" alt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down to 40 </a:t>
            </a:r>
            <a:r>
              <a:rPr lang="en-US" altLang="ru-RU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mW</a:t>
            </a:r>
            <a:r>
              <a:rPr lang="en-US" alt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140 </a:t>
            </a:r>
            <a:r>
              <a:rPr lang="en-US" altLang="ru-RU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mW</a:t>
            </a:r>
            <a:r>
              <a:rPr lang="en-US" alt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respectively. Due to this, the </a:t>
            </a:r>
            <a:r>
              <a:rPr lang="en-US" altLang="ru-RU" sz="1000" dirty="0">
                <a:latin typeface="Arial" panose="020B0604020202020204" pitchFamily="34" charset="0"/>
                <a:cs typeface="Arial" panose="020B0604020202020204" pitchFamily="34" charset="0"/>
              </a:rPr>
              <a:t>output </a:t>
            </a:r>
            <a:r>
              <a:rPr lang="en-US" alt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power </a:t>
            </a:r>
            <a:r>
              <a:rPr lang="en-US" altLang="ru-RU" sz="1000" dirty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alt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ru-RU" sz="1000" dirty="0">
                <a:latin typeface="Arial" panose="020B0604020202020204" pitchFamily="34" charset="0"/>
                <a:cs typeface="Arial" panose="020B0604020202020204" pitchFamily="34" charset="0"/>
              </a:rPr>
              <a:t>wavelength of 1.34 </a:t>
            </a:r>
            <a:r>
              <a:rPr lang="en-US" alt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μm</a:t>
            </a:r>
            <a:r>
              <a:rPr lang="en-US" alt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</a:t>
            </a:r>
            <a:r>
              <a:rPr lang="en-US" alt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from 100 </a:t>
            </a:r>
            <a:r>
              <a:rPr lang="en-US" altLang="ru-RU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mW</a:t>
            </a:r>
            <a:r>
              <a:rPr lang="en-US" alt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350 </a:t>
            </a:r>
            <a:r>
              <a:rPr lang="en-US" altLang="ru-RU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mW</a:t>
            </a:r>
            <a:r>
              <a:rPr lang="en-US" alt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up to 150 </a:t>
            </a:r>
            <a:r>
              <a:rPr lang="en-US" altLang="ru-RU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mW</a:t>
            </a:r>
            <a:r>
              <a:rPr lang="en-US" alt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520 </a:t>
            </a:r>
            <a:r>
              <a:rPr lang="en-US" altLang="ru-RU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mW</a:t>
            </a:r>
            <a:r>
              <a:rPr lang="en-US" alt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respectively</a:t>
            </a:r>
            <a:r>
              <a:rPr lang="en-US" alt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9294256" y="2898084"/>
            <a:ext cx="1980440" cy="1636436"/>
            <a:chOff x="9294256" y="2898084"/>
            <a:chExt cx="1980440" cy="1636436"/>
          </a:xfrm>
        </p:grpSpPr>
        <p:pic>
          <p:nvPicPr>
            <p:cNvPr id="13" name="Picture 15" descr="рисунок11"/>
            <p:cNvPicPr preferRelativeResize="0">
              <a:picLocks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74696" y="2898084"/>
              <a:ext cx="1800000" cy="1440000"/>
            </a:xfrm>
            <a:prstGeom prst="rect">
              <a:avLst/>
            </a:prstGeom>
            <a:noFill/>
            <a:ln w="12700">
              <a:solidFill>
                <a:srgbClr val="491CEC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TextBox 51"/>
            <p:cNvSpPr txBox="1"/>
            <p:nvPr/>
          </p:nvSpPr>
          <p:spPr>
            <a:xfrm>
              <a:off x="9887682" y="4351521"/>
              <a:ext cx="969623" cy="182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91CEC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Pumping energy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 rot="16200000">
              <a:off x="8692669" y="3542505"/>
              <a:ext cx="1372452" cy="1692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491CEC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600"/>
                </a:lnSpc>
              </a:pP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Output power at 1.06 </a:t>
              </a:r>
              <a:r>
                <a:rPr lang="el-GR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ru-RU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470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526</Words>
  <Application>Microsoft Office PowerPoint</Application>
  <PresentationFormat>Широкоэкранный</PresentationFormat>
  <Paragraphs>39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Company>КГТА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Laser1</dc:creator>
  <cp:lastModifiedBy>Laser1</cp:lastModifiedBy>
  <cp:revision>36</cp:revision>
  <dcterms:created xsi:type="dcterms:W3CDTF">2022-09-27T11:03:47Z</dcterms:created>
  <dcterms:modified xsi:type="dcterms:W3CDTF">2022-09-28T10:27:05Z</dcterms:modified>
</cp:coreProperties>
</file>