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10"/>
  </p:notesMasterIdLst>
  <p:sldIdLst>
    <p:sldId id="256" r:id="rId3"/>
    <p:sldId id="257" r:id="rId4"/>
    <p:sldId id="258" r:id="rId5"/>
    <p:sldId id="259" r:id="rId6"/>
    <p:sldId id="277" r:id="rId7"/>
    <p:sldId id="267" r:id="rId8"/>
    <p:sldId id="271"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7KflnDP9e63dja+2ENYWduD/S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0" autoAdjust="0"/>
    <p:restoredTop sz="94660"/>
  </p:normalViewPr>
  <p:slideViewPr>
    <p:cSldViewPr snapToGrid="0">
      <p:cViewPr varScale="1">
        <p:scale>
          <a:sx n="68" d="100"/>
          <a:sy n="68" d="100"/>
        </p:scale>
        <p:origin x="7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33" Type="http://schemas.openxmlformats.org/officeDocument/2006/relationships/tableStyles" Target="tableStyles.xml"/><Relationship Id="rId2" Type="http://schemas.openxmlformats.org/officeDocument/2006/relationships/slideMaster" Target="slideMasters/slideMaster2.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32"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be2a837e2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4be2a837e2_0_7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just" rtl="0">
              <a:lnSpc>
                <a:spcPct val="115000"/>
              </a:lnSpc>
              <a:spcBef>
                <a:spcPts val="0"/>
              </a:spcBef>
              <a:spcAft>
                <a:spcPts val="0"/>
              </a:spcAft>
              <a:buClr>
                <a:schemeClr val="dk1"/>
              </a:buClr>
              <a:buSzPts val="2200"/>
              <a:buAutoNum type="arabicPeriod"/>
            </a:pPr>
            <a:r>
              <a:rPr lang="ru-RU" sz="2200">
                <a:latin typeface="Arial"/>
                <a:ea typeface="Arial"/>
                <a:cs typeface="Arial"/>
                <a:sym typeface="Arial"/>
              </a:rPr>
              <a:t>В медицине и биотехнологии широко используются полимерные материалы для создания различных медицинских изделий, таких как имплантаты, протезы, лекарственные доставочные системы и сенсоры. Важным аспектом при использовании таких материалов является их биодеградация, то есть способность разлагаться и обрабатываться организмом после выполнения своей функции.</a:t>
            </a:r>
            <a:endParaRPr sz="2200">
              <a:latin typeface="Arial"/>
              <a:ea typeface="Arial"/>
              <a:cs typeface="Arial"/>
              <a:sym typeface="Arial"/>
            </a:endParaRPr>
          </a:p>
          <a:p>
            <a:pPr marL="457200" lvl="0" indent="0" algn="just" rtl="0">
              <a:lnSpc>
                <a:spcPct val="115000"/>
              </a:lnSpc>
              <a:spcBef>
                <a:spcPts val="0"/>
              </a:spcBef>
              <a:spcAft>
                <a:spcPts val="0"/>
              </a:spcAft>
              <a:buNone/>
            </a:pPr>
            <a:endParaRPr sz="2200">
              <a:latin typeface="Arial"/>
              <a:ea typeface="Arial"/>
              <a:cs typeface="Arial"/>
              <a:sym typeface="Arial"/>
            </a:endParaRPr>
          </a:p>
          <a:p>
            <a:pPr marL="457200" lvl="0" indent="-368300" algn="just" rtl="0">
              <a:lnSpc>
                <a:spcPct val="115000"/>
              </a:lnSpc>
              <a:spcBef>
                <a:spcPts val="0"/>
              </a:spcBef>
              <a:spcAft>
                <a:spcPts val="0"/>
              </a:spcAft>
              <a:buClr>
                <a:schemeClr val="dk1"/>
              </a:buClr>
              <a:buSzPts val="2200"/>
              <a:buAutoNum type="arabicPeriod"/>
            </a:pPr>
            <a:r>
              <a:rPr lang="ru-RU" sz="2200">
                <a:latin typeface="Arial"/>
                <a:ea typeface="Arial"/>
                <a:cs typeface="Arial"/>
                <a:sym typeface="Arial"/>
              </a:rPr>
              <a:t>Многофакторная оценка биодеградации сополимеров важна при разработке новых полимерных материалов с контролируемой скоростью биодеградации и контролируемым уровнем высвобождения включенных в состав веществ медицинского назначения.</a:t>
            </a:r>
            <a:endParaRPr sz="2200">
              <a:latin typeface="Arial"/>
              <a:ea typeface="Arial"/>
              <a:cs typeface="Arial"/>
              <a:sym typeface="Arial"/>
            </a:endParaRPr>
          </a:p>
          <a:p>
            <a:pPr marL="0" lvl="0" indent="0" algn="just" rtl="0">
              <a:lnSpc>
                <a:spcPct val="115000"/>
              </a:lnSpc>
              <a:spcBef>
                <a:spcPts val="0"/>
              </a:spcBef>
              <a:spcAft>
                <a:spcPts val="0"/>
              </a:spcAft>
              <a:buNone/>
            </a:pPr>
            <a:endParaRPr sz="2200">
              <a:latin typeface="Arial"/>
              <a:ea typeface="Arial"/>
              <a:cs typeface="Arial"/>
              <a:sym typeface="Arial"/>
            </a:endParaRPr>
          </a:p>
          <a:p>
            <a:pPr marL="0" lvl="0" indent="0" algn="l" rtl="0">
              <a:spcBef>
                <a:spcPts val="0"/>
              </a:spcBef>
              <a:spcAft>
                <a:spcPts val="0"/>
              </a:spcAft>
              <a:buNone/>
            </a:pPr>
            <a:endParaRPr/>
          </a:p>
        </p:txBody>
      </p:sp>
      <p:sp>
        <p:nvSpPr>
          <p:cNvPr id="172" name="Google Shape;172;g24be2a837e2_0_7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4be2a837e2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4be2a837e2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24be2a837e2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d28525e3c4bd5ba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d28525e3c4bd5ba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1d28525e3c4bd5ba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4bc3538ed0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4bc3538ed0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4bc3538ed0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90"/>
        <p:cNvGrpSpPr/>
        <p:nvPr/>
      </p:nvGrpSpPr>
      <p:grpSpPr>
        <a:xfrm>
          <a:off x="0" y="0"/>
          <a:ext cx="0" cy="0"/>
          <a:chOff x="0" y="0"/>
          <a:chExt cx="0" cy="0"/>
        </a:xfrm>
      </p:grpSpPr>
      <p:sp>
        <p:nvSpPr>
          <p:cNvPr id="91" name="Google Shape;91;g24be2a837e2_0_77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4be2a837e2_0_77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4be2a837e2_0_7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4be2a837e2_0_7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4be2a837e2_0_7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96"/>
        <p:cNvGrpSpPr/>
        <p:nvPr/>
      </p:nvGrpSpPr>
      <p:grpSpPr>
        <a:xfrm>
          <a:off x="0" y="0"/>
          <a:ext cx="0" cy="0"/>
          <a:chOff x="0" y="0"/>
          <a:chExt cx="0" cy="0"/>
        </a:xfrm>
      </p:grpSpPr>
      <p:sp>
        <p:nvSpPr>
          <p:cNvPr id="97" name="Google Shape;97;g24be2a837e2_0_7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4be2a837e2_0_7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4be2a837e2_0_7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4be2a837e2_0_7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4be2a837e2_0_7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02"/>
        <p:cNvGrpSpPr/>
        <p:nvPr/>
      </p:nvGrpSpPr>
      <p:grpSpPr>
        <a:xfrm>
          <a:off x="0" y="0"/>
          <a:ext cx="0" cy="0"/>
          <a:chOff x="0" y="0"/>
          <a:chExt cx="0" cy="0"/>
        </a:xfrm>
      </p:grpSpPr>
      <p:sp>
        <p:nvSpPr>
          <p:cNvPr id="103" name="Google Shape;103;g24be2a837e2_0_78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4be2a837e2_0_78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4be2a837e2_0_7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4be2a837e2_0_7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4be2a837e2_0_7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08"/>
        <p:cNvGrpSpPr/>
        <p:nvPr/>
      </p:nvGrpSpPr>
      <p:grpSpPr>
        <a:xfrm>
          <a:off x="0" y="0"/>
          <a:ext cx="0" cy="0"/>
          <a:chOff x="0" y="0"/>
          <a:chExt cx="0" cy="0"/>
        </a:xfrm>
      </p:grpSpPr>
      <p:sp>
        <p:nvSpPr>
          <p:cNvPr id="109" name="Google Shape;109;g24be2a837e2_0_7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4be2a837e2_0_79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4be2a837e2_0_79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4be2a837e2_0_7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4be2a837e2_0_7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4be2a837e2_0_7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15"/>
        <p:cNvGrpSpPr/>
        <p:nvPr/>
      </p:nvGrpSpPr>
      <p:grpSpPr>
        <a:xfrm>
          <a:off x="0" y="0"/>
          <a:ext cx="0" cy="0"/>
          <a:chOff x="0" y="0"/>
          <a:chExt cx="0" cy="0"/>
        </a:xfrm>
      </p:grpSpPr>
      <p:sp>
        <p:nvSpPr>
          <p:cNvPr id="116" name="Google Shape;116;g24be2a837e2_0_80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4be2a837e2_0_80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4be2a837e2_0_80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4be2a837e2_0_80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4be2a837e2_0_80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4be2a837e2_0_8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4be2a837e2_0_8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4be2a837e2_0_8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24"/>
        <p:cNvGrpSpPr/>
        <p:nvPr/>
      </p:nvGrpSpPr>
      <p:grpSpPr>
        <a:xfrm>
          <a:off x="0" y="0"/>
          <a:ext cx="0" cy="0"/>
          <a:chOff x="0" y="0"/>
          <a:chExt cx="0" cy="0"/>
        </a:xfrm>
      </p:grpSpPr>
      <p:sp>
        <p:nvSpPr>
          <p:cNvPr id="125" name="Google Shape;125;g24be2a837e2_0_8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4be2a837e2_0_8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4be2a837e2_0_8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4be2a837e2_0_8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29"/>
        <p:cNvGrpSpPr/>
        <p:nvPr/>
      </p:nvGrpSpPr>
      <p:grpSpPr>
        <a:xfrm>
          <a:off x="0" y="0"/>
          <a:ext cx="0" cy="0"/>
          <a:chOff x="0" y="0"/>
          <a:chExt cx="0" cy="0"/>
        </a:xfrm>
      </p:grpSpPr>
      <p:sp>
        <p:nvSpPr>
          <p:cNvPr id="130" name="Google Shape;130;g24be2a837e2_0_8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24be2a837e2_0_8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24be2a837e2_0_8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33"/>
        <p:cNvGrpSpPr/>
        <p:nvPr/>
      </p:nvGrpSpPr>
      <p:grpSpPr>
        <a:xfrm>
          <a:off x="0" y="0"/>
          <a:ext cx="0" cy="0"/>
          <a:chOff x="0" y="0"/>
          <a:chExt cx="0" cy="0"/>
        </a:xfrm>
      </p:grpSpPr>
      <p:sp>
        <p:nvSpPr>
          <p:cNvPr id="134" name="Google Shape;134;g24be2a837e2_0_81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24be2a837e2_0_81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6" name="Google Shape;136;g24be2a837e2_0_81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7" name="Google Shape;137;g24be2a837e2_0_8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24be2a837e2_0_8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24be2a837e2_0_8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40"/>
        <p:cNvGrpSpPr/>
        <p:nvPr/>
      </p:nvGrpSpPr>
      <p:grpSpPr>
        <a:xfrm>
          <a:off x="0" y="0"/>
          <a:ext cx="0" cy="0"/>
          <a:chOff x="0" y="0"/>
          <a:chExt cx="0" cy="0"/>
        </a:xfrm>
      </p:grpSpPr>
      <p:sp>
        <p:nvSpPr>
          <p:cNvPr id="141" name="Google Shape;141;g24be2a837e2_0_82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24be2a837e2_0_825"/>
          <p:cNvSpPr>
            <a:spLocks noGrp="1"/>
          </p:cNvSpPr>
          <p:nvPr>
            <p:ph type="pic" idx="2"/>
          </p:nvPr>
        </p:nvSpPr>
        <p:spPr>
          <a:xfrm>
            <a:off x="5183188" y="987425"/>
            <a:ext cx="6172200" cy="4873500"/>
          </a:xfrm>
          <a:prstGeom prst="rect">
            <a:avLst/>
          </a:prstGeom>
          <a:noFill/>
          <a:ln>
            <a:noFill/>
          </a:ln>
        </p:spPr>
      </p:sp>
      <p:sp>
        <p:nvSpPr>
          <p:cNvPr id="143" name="Google Shape;143;g24be2a837e2_0_82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4" name="Google Shape;144;g24be2a837e2_0_8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24be2a837e2_0_8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24be2a837e2_0_8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47"/>
        <p:cNvGrpSpPr/>
        <p:nvPr/>
      </p:nvGrpSpPr>
      <p:grpSpPr>
        <a:xfrm>
          <a:off x="0" y="0"/>
          <a:ext cx="0" cy="0"/>
          <a:chOff x="0" y="0"/>
          <a:chExt cx="0" cy="0"/>
        </a:xfrm>
      </p:grpSpPr>
      <p:sp>
        <p:nvSpPr>
          <p:cNvPr id="148" name="Google Shape;148;g24be2a837e2_0_8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24be2a837e2_0_83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g24be2a837e2_0_8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24be2a837e2_0_8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24be2a837e2_0_8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53"/>
        <p:cNvGrpSpPr/>
        <p:nvPr/>
      </p:nvGrpSpPr>
      <p:grpSpPr>
        <a:xfrm>
          <a:off x="0" y="0"/>
          <a:ext cx="0" cy="0"/>
          <a:chOff x="0" y="0"/>
          <a:chExt cx="0" cy="0"/>
        </a:xfrm>
      </p:grpSpPr>
      <p:sp>
        <p:nvSpPr>
          <p:cNvPr id="154" name="Google Shape;154;g24be2a837e2_0_83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24be2a837e2_0_83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24be2a837e2_0_8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24be2a837e2_0_8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24be2a837e2_0_8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4be2a837e2_0_7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24be2a837e2_0_7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4be2a837e2_0_7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4be2a837e2_0_7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4be2a837e2_0_7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15732"/>
          <a:stretch/>
        </p:blipFill>
        <p:spPr>
          <a:xfrm>
            <a:off x="7" y="0"/>
            <a:ext cx="12191981" cy="6857990"/>
          </a:xfrm>
          <a:prstGeom prst="rect">
            <a:avLst/>
          </a:prstGeom>
          <a:noFill/>
          <a:ln>
            <a:noFill/>
          </a:ln>
        </p:spPr>
      </p:pic>
      <p:sp>
        <p:nvSpPr>
          <p:cNvPr id="165" name="Google Shape;165;p1"/>
          <p:cNvSpPr/>
          <p:nvPr/>
        </p:nvSpPr>
        <p:spPr>
          <a:xfrm>
            <a:off x="0" y="1528363"/>
            <a:ext cx="12192000" cy="1644600"/>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1"/>
          <p:cNvSpPr txBox="1">
            <a:spLocks noGrp="1"/>
          </p:cNvSpPr>
          <p:nvPr>
            <p:ph type="ctrTitle"/>
          </p:nvPr>
        </p:nvSpPr>
        <p:spPr>
          <a:xfrm>
            <a:off x="121914" y="1241659"/>
            <a:ext cx="11948149" cy="18544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2F2F2"/>
              </a:buClr>
              <a:buSzPts val="4000"/>
              <a:buFont typeface="Arial"/>
              <a:buNone/>
            </a:pPr>
            <a:r>
              <a:rPr lang="en-US" sz="4000" dirty="0">
                <a:solidFill>
                  <a:srgbClr val="F2F2F2"/>
                </a:solidFill>
                <a:latin typeface="Arial"/>
                <a:ea typeface="Arial"/>
                <a:cs typeface="Arial"/>
                <a:sym typeface="Arial"/>
              </a:rPr>
              <a:t>Animal anesthesia in long-term experiments on imaging and surgical intervention</a:t>
            </a:r>
            <a:endParaRPr sz="4000" dirty="0">
              <a:solidFill>
                <a:srgbClr val="F2F2F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4be2a837e2_0_759"/>
          <p:cNvSpPr/>
          <p:nvPr/>
        </p:nvSpPr>
        <p:spPr>
          <a:xfrm>
            <a:off x="0" y="208889"/>
            <a:ext cx="12192000" cy="812100"/>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g24be2a837e2_0_759"/>
          <p:cNvSpPr txBox="1">
            <a:spLocks noGrp="1"/>
          </p:cNvSpPr>
          <p:nvPr>
            <p:ph type="title"/>
          </p:nvPr>
        </p:nvSpPr>
        <p:spPr>
          <a:xfrm>
            <a:off x="836612" y="400530"/>
            <a:ext cx="10665572" cy="58305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2F2F2"/>
              </a:buClr>
              <a:buSzPts val="4000"/>
              <a:buFont typeface="Arial"/>
              <a:buNone/>
            </a:pPr>
            <a:r>
              <a:rPr lang="en-US" sz="4000" dirty="0">
                <a:solidFill>
                  <a:srgbClr val="F2F2F2"/>
                </a:solidFill>
                <a:latin typeface="Arial"/>
                <a:ea typeface="Arial"/>
                <a:cs typeface="Arial"/>
                <a:sym typeface="Arial"/>
              </a:rPr>
              <a:t>Relevance of the research topic</a:t>
            </a:r>
            <a:endParaRPr sz="4000" dirty="0">
              <a:solidFill>
                <a:srgbClr val="F2F2F2"/>
              </a:solidFill>
              <a:latin typeface="Arial"/>
              <a:ea typeface="Arial"/>
              <a:cs typeface="Arial"/>
              <a:sym typeface="Arial"/>
            </a:endParaRPr>
          </a:p>
        </p:txBody>
      </p:sp>
      <p:sp>
        <p:nvSpPr>
          <p:cNvPr id="4" name="Текст 3">
            <a:extLst>
              <a:ext uri="{FF2B5EF4-FFF2-40B4-BE49-F238E27FC236}">
                <a16:creationId xmlns:a16="http://schemas.microsoft.com/office/drawing/2014/main" id="{E5A076C1-098A-CC56-3EEA-5F9499E51E22}"/>
              </a:ext>
            </a:extLst>
          </p:cNvPr>
          <p:cNvSpPr>
            <a:spLocks noGrp="1"/>
          </p:cNvSpPr>
          <p:nvPr>
            <p:ph type="body" idx="2"/>
          </p:nvPr>
        </p:nvSpPr>
        <p:spPr>
          <a:xfrm>
            <a:off x="366600" y="1212630"/>
            <a:ext cx="5865388" cy="5244840"/>
          </a:xfrm>
        </p:spPr>
        <p:txBody>
          <a:bodyPr/>
          <a:lstStyle/>
          <a:p>
            <a:r>
              <a:rPr lang="en-US" sz="2400" dirty="0"/>
              <a:t>The relevance of this topic is the reduction of financial costs for conducting research, as well as the most humane treatment of experimental animals. The death of experimental subjects is often inevitable, which often entails financial costs. Moreover, this often happens not only as a result of the experiment itself, as its result, but also as side processes that we can influence. Thus, if we know for certain that a given method of anesthesia is accompanied by frequent deaths, we can change the protocols, which will directly affect both the cost of the study and help save several small lives.</a:t>
            </a:r>
          </a:p>
          <a:p>
            <a:endParaRPr lang="ru-RU" dirty="0"/>
          </a:p>
        </p:txBody>
      </p:sp>
      <p:sp>
        <p:nvSpPr>
          <p:cNvPr id="176" name="Google Shape;176;g24be2a837e2_0_75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2</a:t>
            </a:fld>
            <a:endParaRPr/>
          </a:p>
        </p:txBody>
      </p:sp>
      <p:sp>
        <p:nvSpPr>
          <p:cNvPr id="177" name="Google Shape;177;g24be2a837e2_0_759"/>
          <p:cNvSpPr/>
          <p:nvPr/>
        </p:nvSpPr>
        <p:spPr>
          <a:xfrm>
            <a:off x="671400" y="1948695"/>
            <a:ext cx="11215800" cy="554100"/>
          </a:xfrm>
          <a:prstGeom prst="rect">
            <a:avLst/>
          </a:prstGeom>
          <a:noFill/>
          <a:ln>
            <a:noFill/>
          </a:ln>
        </p:spPr>
        <p:txBody>
          <a:bodyPr spcFirstLastPara="1" wrap="square" lIns="91425" tIns="45700" rIns="91425" bIns="45700" anchor="t" anchorCtr="0">
            <a:noAutofit/>
          </a:bodyPr>
          <a:lstStyle/>
          <a:p>
            <a:pPr marL="0" marR="0" lvl="0" indent="0" rtl="0">
              <a:lnSpc>
                <a:spcPct val="150000"/>
              </a:lnSpc>
              <a:spcBef>
                <a:spcPts val="0"/>
              </a:spcBef>
              <a:spcAft>
                <a:spcPts val="0"/>
              </a:spcAft>
              <a:buNone/>
            </a:pPr>
            <a:r>
              <a:rPr lang="ru-RU" sz="2000" b="0" i="0" u="none" strike="noStrike" cap="none" dirty="0">
                <a:solidFill>
                  <a:schemeClr val="dk1"/>
                </a:solidFill>
                <a:latin typeface="Times New Roman"/>
                <a:ea typeface="Times New Roman"/>
                <a:cs typeface="Times New Roman"/>
                <a:sym typeface="Times New Roman"/>
              </a:rPr>
              <a:t> </a:t>
            </a:r>
            <a:endParaRPr sz="1800" b="0" i="0" u="none" strike="noStrike" cap="none" dirty="0">
              <a:solidFill>
                <a:schemeClr val="dk1"/>
              </a:solidFill>
              <a:latin typeface="Arial"/>
              <a:ea typeface="Arial"/>
              <a:cs typeface="Arial"/>
              <a:sym typeface="Arial"/>
            </a:endParaRPr>
          </a:p>
        </p:txBody>
      </p:sp>
      <p:pic>
        <p:nvPicPr>
          <p:cNvPr id="2" name="Рисунок 1">
            <a:extLst>
              <a:ext uri="{FF2B5EF4-FFF2-40B4-BE49-F238E27FC236}">
                <a16:creationId xmlns:a16="http://schemas.microsoft.com/office/drawing/2014/main" id="{654D1614-7779-EC0B-FEA4-6C0F42082A7C}"/>
              </a:ext>
            </a:extLst>
          </p:cNvPr>
          <p:cNvPicPr>
            <a:picLocks noChangeAspect="1"/>
          </p:cNvPicPr>
          <p:nvPr/>
        </p:nvPicPr>
        <p:blipFill>
          <a:blip r:embed="rId3"/>
          <a:stretch>
            <a:fillRect/>
          </a:stretch>
        </p:blipFill>
        <p:spPr>
          <a:xfrm>
            <a:off x="6649276" y="1237248"/>
            <a:ext cx="5176124" cy="33955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p:nvPr/>
        </p:nvSpPr>
        <p:spPr>
          <a:xfrm>
            <a:off x="20" y="347022"/>
            <a:ext cx="12191980" cy="812024"/>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3"/>
          <p:cNvSpPr txBox="1">
            <a:spLocks noGrp="1"/>
          </p:cNvSpPr>
          <p:nvPr>
            <p:ph type="title"/>
          </p:nvPr>
        </p:nvSpPr>
        <p:spPr>
          <a:xfrm>
            <a:off x="838200" y="208889"/>
            <a:ext cx="10515600" cy="10882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ts val="4000"/>
              <a:buFont typeface="Arial"/>
              <a:buNone/>
            </a:pPr>
            <a:r>
              <a:rPr lang="en-US" sz="4000" dirty="0">
                <a:solidFill>
                  <a:srgbClr val="F2F2F2"/>
                </a:solidFill>
                <a:latin typeface="Arial"/>
                <a:ea typeface="Arial"/>
                <a:cs typeface="Arial"/>
                <a:sym typeface="Arial"/>
              </a:rPr>
              <a:t>Purpose and objectives of the study</a:t>
            </a:r>
            <a:endParaRPr sz="4000" dirty="0">
              <a:solidFill>
                <a:srgbClr val="F2F2F2"/>
              </a:solidFill>
              <a:latin typeface="Arial"/>
              <a:ea typeface="Arial"/>
              <a:cs typeface="Arial"/>
              <a:sym typeface="Arial"/>
            </a:endParaRPr>
          </a:p>
        </p:txBody>
      </p:sp>
      <p:sp>
        <p:nvSpPr>
          <p:cNvPr id="188" name="Google Shape;188;p3"/>
          <p:cNvSpPr txBox="1">
            <a:spLocks noGrp="1"/>
          </p:cNvSpPr>
          <p:nvPr>
            <p:ph type="body" idx="1"/>
          </p:nvPr>
        </p:nvSpPr>
        <p:spPr>
          <a:xfrm>
            <a:off x="190125" y="1297175"/>
            <a:ext cx="12001800" cy="5560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72222"/>
              <a:buNone/>
            </a:pPr>
            <a:r>
              <a:rPr lang="en-US" sz="3600" dirty="0">
                <a:latin typeface="Arial"/>
                <a:ea typeface="Arial"/>
                <a:cs typeface="Arial"/>
                <a:sym typeface="Arial"/>
              </a:rPr>
              <a:t>The aim of our work was to understand the optimal anesthesia regimen for long-term monitoring in bimodal imaging of experimental animals (laboratory mice), especially when surgery is </a:t>
            </a:r>
            <a:r>
              <a:rPr lang="en-US" sz="3600" dirty="0" err="1">
                <a:latin typeface="Arial"/>
                <a:ea typeface="Arial"/>
                <a:cs typeface="Arial"/>
                <a:sym typeface="Arial"/>
              </a:rPr>
              <a:t>required.We</a:t>
            </a:r>
            <a:r>
              <a:rPr lang="en-US" sz="3600" dirty="0">
                <a:latin typeface="Arial"/>
                <a:ea typeface="Arial"/>
                <a:cs typeface="Arial"/>
                <a:sym typeface="Arial"/>
              </a:rPr>
              <a:t> were able to select the conditions under which all manipulations were carried out using 1.5-2% isoflurane. We have demonstrated that when using isoflurane anesthesia, the survival rate of animals is about 100% compared with 70% combined anesthesia at the same time of observation. Adequate selection of anesthesia can reduce the loss of animals during surgery and increase survival during long-term monitoring.</a:t>
            </a:r>
            <a:endParaRPr sz="2683" dirty="0">
              <a:latin typeface="Arial"/>
              <a:ea typeface="Arial"/>
              <a:cs typeface="Arial"/>
              <a:sym typeface="Arial"/>
            </a:endParaRPr>
          </a:p>
          <a:p>
            <a:pPr marL="228600" lvl="0" indent="0" algn="l" rtl="0">
              <a:lnSpc>
                <a:spcPct val="90000"/>
              </a:lnSpc>
              <a:spcBef>
                <a:spcPts val="1000"/>
              </a:spcBef>
              <a:spcAft>
                <a:spcPts val="0"/>
              </a:spcAft>
              <a:buNone/>
            </a:pPr>
            <a:endParaRPr sz="2600" dirty="0">
              <a:latin typeface="Arial"/>
              <a:ea typeface="Arial"/>
              <a:cs typeface="Arial"/>
              <a:sym typeface="Arial"/>
            </a:endParaRPr>
          </a:p>
        </p:txBody>
      </p:sp>
      <p:sp>
        <p:nvSpPr>
          <p:cNvPr id="189" name="Google Shape;18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
          <p:cNvSpPr/>
          <p:nvPr/>
        </p:nvSpPr>
        <p:spPr>
          <a:xfrm>
            <a:off x="20" y="347022"/>
            <a:ext cx="12191980" cy="812024"/>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6" name="Google Shape;196;p4"/>
          <p:cNvSpPr txBox="1">
            <a:spLocks noGrp="1"/>
          </p:cNvSpPr>
          <p:nvPr>
            <p:ph type="title"/>
          </p:nvPr>
        </p:nvSpPr>
        <p:spPr>
          <a:xfrm>
            <a:off x="838200" y="208889"/>
            <a:ext cx="10515600" cy="10882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ts val="4000"/>
              <a:buFont typeface="Arial"/>
              <a:buNone/>
            </a:pPr>
            <a:r>
              <a:rPr lang="en-US" sz="4000" dirty="0">
                <a:solidFill>
                  <a:srgbClr val="F2F2F2"/>
                </a:solidFill>
                <a:latin typeface="Arial"/>
                <a:ea typeface="Arial"/>
                <a:cs typeface="Arial"/>
                <a:sym typeface="Arial"/>
              </a:rPr>
              <a:t>Object of study</a:t>
            </a:r>
            <a:endParaRPr sz="4000" dirty="0">
              <a:solidFill>
                <a:srgbClr val="F2F2F2"/>
              </a:solidFill>
              <a:latin typeface="Arial"/>
              <a:ea typeface="Arial"/>
              <a:cs typeface="Arial"/>
              <a:sym typeface="Arial"/>
            </a:endParaRPr>
          </a:p>
        </p:txBody>
      </p:sp>
      <p:sp>
        <p:nvSpPr>
          <p:cNvPr id="197" name="Google Shape;19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4</a:t>
            </a:fld>
            <a:endParaRPr/>
          </a:p>
        </p:txBody>
      </p:sp>
      <p:sp>
        <p:nvSpPr>
          <p:cNvPr id="198" name="Google Shape;198;p4"/>
          <p:cNvSpPr/>
          <p:nvPr/>
        </p:nvSpPr>
        <p:spPr>
          <a:xfrm>
            <a:off x="5445391" y="5739299"/>
            <a:ext cx="6349867" cy="923330"/>
          </a:xfrm>
          <a:prstGeom prst="rect">
            <a:avLst/>
          </a:prstGeom>
          <a:noFill/>
          <a:ln>
            <a:noFill/>
          </a:ln>
        </p:spPr>
        <p:txBody>
          <a:bodyPr spcFirstLastPara="1" wrap="square" lIns="91425" tIns="45700" rIns="91425" bIns="45700" anchor="t" anchorCtr="0">
            <a:spAutoFit/>
          </a:bodyPr>
          <a:lstStyle/>
          <a:p>
            <a:pPr marL="0" marR="0" lvl="0" indent="450215"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2" name="Google Shape;202;p4"/>
          <p:cNvSpPr txBox="1"/>
          <p:nvPr/>
        </p:nvSpPr>
        <p:spPr>
          <a:xfrm>
            <a:off x="5902725" y="1336134"/>
            <a:ext cx="18318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ru-RU" sz="2000" dirty="0">
                <a:solidFill>
                  <a:schemeClr val="dk1"/>
                </a:solidFill>
              </a:rPr>
              <a:t>              Т</a:t>
            </a:r>
            <a:r>
              <a:rPr lang="en-US" sz="2000" dirty="0" err="1">
                <a:solidFill>
                  <a:schemeClr val="dk1"/>
                </a:solidFill>
              </a:rPr>
              <a:t>iletamine</a:t>
            </a:r>
            <a:endParaRPr lang="en-US"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endParaRPr sz="2000" dirty="0">
              <a:solidFill>
                <a:schemeClr val="dk1"/>
              </a:solidFill>
            </a:endParaRPr>
          </a:p>
          <a:p>
            <a:pPr marL="0" lvl="0" indent="0" algn="l" rtl="0">
              <a:spcBef>
                <a:spcPts val="0"/>
              </a:spcBef>
              <a:spcAft>
                <a:spcPts val="0"/>
              </a:spcAft>
              <a:buNone/>
            </a:pPr>
            <a:r>
              <a:rPr lang="ru-RU" sz="2000" dirty="0">
                <a:solidFill>
                  <a:schemeClr val="dk1"/>
                </a:solidFill>
              </a:rPr>
              <a:t>      </a:t>
            </a:r>
            <a:endParaRPr sz="2000" dirty="0">
              <a:solidFill>
                <a:schemeClr val="dk1"/>
              </a:solidFill>
            </a:endParaRPr>
          </a:p>
          <a:p>
            <a:pPr marL="0" lvl="0" indent="0" algn="l" rtl="0">
              <a:spcBef>
                <a:spcPts val="0"/>
              </a:spcBef>
              <a:spcAft>
                <a:spcPts val="0"/>
              </a:spcAft>
              <a:buNone/>
            </a:pPr>
            <a:r>
              <a:rPr lang="ru-RU" sz="2000" dirty="0">
                <a:solidFill>
                  <a:schemeClr val="dk1"/>
                </a:solidFill>
              </a:rPr>
              <a:t>       </a:t>
            </a:r>
            <a:r>
              <a:rPr lang="en-US" sz="2000" dirty="0">
                <a:solidFill>
                  <a:schemeClr val="dk1"/>
                </a:solidFill>
              </a:rPr>
              <a:t>Zolazepam</a:t>
            </a:r>
            <a:r>
              <a:rPr lang="ru-RU" sz="2000" dirty="0">
                <a:solidFill>
                  <a:schemeClr val="dk1"/>
                </a:solidFill>
              </a:rPr>
              <a:t> </a:t>
            </a:r>
            <a:endParaRPr dirty="0"/>
          </a:p>
        </p:txBody>
      </p:sp>
      <p:sp>
        <p:nvSpPr>
          <p:cNvPr id="203" name="Google Shape;203;p4"/>
          <p:cNvSpPr txBox="1"/>
          <p:nvPr/>
        </p:nvSpPr>
        <p:spPr>
          <a:xfrm>
            <a:off x="301475" y="1413975"/>
            <a:ext cx="5999400" cy="600134"/>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US" sz="1800" dirty="0">
                <a:solidFill>
                  <a:schemeClr val="dk1"/>
                </a:solidFill>
              </a:rPr>
              <a:t>Figure 1 – isoflurane</a:t>
            </a:r>
            <a:endParaRPr sz="1800" dirty="0">
              <a:solidFill>
                <a:schemeClr val="dk1"/>
              </a:solidFill>
            </a:endParaRPr>
          </a:p>
        </p:txBody>
      </p:sp>
      <p:sp>
        <p:nvSpPr>
          <p:cNvPr id="204" name="Google Shape;204;p4"/>
          <p:cNvSpPr txBox="1"/>
          <p:nvPr/>
        </p:nvSpPr>
        <p:spPr>
          <a:xfrm>
            <a:off x="6091200" y="1356775"/>
            <a:ext cx="5999400" cy="600134"/>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n-US" sz="1800" dirty="0">
                <a:solidFill>
                  <a:schemeClr val="dk1"/>
                </a:solidFill>
              </a:rPr>
              <a:t>Figure 2 – </a:t>
            </a:r>
            <a:r>
              <a:rPr lang="en-US" sz="1800" dirty="0" err="1">
                <a:solidFill>
                  <a:schemeClr val="dk1"/>
                </a:solidFill>
              </a:rPr>
              <a:t>zoletil</a:t>
            </a:r>
            <a:r>
              <a:rPr lang="en-US" sz="1800" dirty="0">
                <a:solidFill>
                  <a:schemeClr val="dk1"/>
                </a:solidFill>
              </a:rPr>
              <a:t> and </a:t>
            </a:r>
            <a:r>
              <a:rPr lang="en-US" sz="1800" dirty="0" err="1">
                <a:solidFill>
                  <a:schemeClr val="dk1"/>
                </a:solidFill>
              </a:rPr>
              <a:t>rometar</a:t>
            </a:r>
            <a:endParaRPr sz="1800" dirty="0">
              <a:solidFill>
                <a:schemeClr val="dk1"/>
              </a:solidFill>
            </a:endParaRPr>
          </a:p>
        </p:txBody>
      </p:sp>
      <p:pic>
        <p:nvPicPr>
          <p:cNvPr id="2" name="Рисунок 1">
            <a:extLst>
              <a:ext uri="{FF2B5EF4-FFF2-40B4-BE49-F238E27FC236}">
                <a16:creationId xmlns:a16="http://schemas.microsoft.com/office/drawing/2014/main" id="{8380CECC-1ED6-1B0D-0533-CE65F78C5E6D}"/>
              </a:ext>
            </a:extLst>
          </p:cNvPr>
          <p:cNvPicPr>
            <a:picLocks noChangeAspect="1"/>
          </p:cNvPicPr>
          <p:nvPr/>
        </p:nvPicPr>
        <p:blipFill>
          <a:blip r:embed="rId3"/>
          <a:stretch>
            <a:fillRect/>
          </a:stretch>
        </p:blipFill>
        <p:spPr>
          <a:xfrm>
            <a:off x="584825" y="2699898"/>
            <a:ext cx="4686300" cy="3343275"/>
          </a:xfrm>
          <a:prstGeom prst="rect">
            <a:avLst/>
          </a:prstGeom>
        </p:spPr>
      </p:pic>
      <p:pic>
        <p:nvPicPr>
          <p:cNvPr id="3" name="Рисунок 2">
            <a:extLst>
              <a:ext uri="{FF2B5EF4-FFF2-40B4-BE49-F238E27FC236}">
                <a16:creationId xmlns:a16="http://schemas.microsoft.com/office/drawing/2014/main" id="{B8A22A59-AA08-210F-6DC5-A0CE6A9F10C9}"/>
              </a:ext>
            </a:extLst>
          </p:cNvPr>
          <p:cNvPicPr>
            <a:picLocks noChangeAspect="1"/>
          </p:cNvPicPr>
          <p:nvPr/>
        </p:nvPicPr>
        <p:blipFill>
          <a:blip r:embed="rId4"/>
          <a:stretch>
            <a:fillRect/>
          </a:stretch>
        </p:blipFill>
        <p:spPr>
          <a:xfrm>
            <a:off x="6001884" y="2824601"/>
            <a:ext cx="1905000" cy="1628775"/>
          </a:xfrm>
          <a:prstGeom prst="rect">
            <a:avLst/>
          </a:prstGeom>
        </p:spPr>
      </p:pic>
      <p:pic>
        <p:nvPicPr>
          <p:cNvPr id="4" name="Рисунок 3">
            <a:extLst>
              <a:ext uri="{FF2B5EF4-FFF2-40B4-BE49-F238E27FC236}">
                <a16:creationId xmlns:a16="http://schemas.microsoft.com/office/drawing/2014/main" id="{AF7415E6-1196-CC7F-7D4E-4BE61917B8CC}"/>
              </a:ext>
            </a:extLst>
          </p:cNvPr>
          <p:cNvPicPr>
            <a:picLocks noChangeAspect="1"/>
          </p:cNvPicPr>
          <p:nvPr/>
        </p:nvPicPr>
        <p:blipFill>
          <a:blip r:embed="rId5"/>
          <a:stretch>
            <a:fillRect/>
          </a:stretch>
        </p:blipFill>
        <p:spPr>
          <a:xfrm>
            <a:off x="7118207" y="4453376"/>
            <a:ext cx="1809750" cy="2495550"/>
          </a:xfrm>
          <a:prstGeom prst="rect">
            <a:avLst/>
          </a:prstGeom>
        </p:spPr>
      </p:pic>
      <p:pic>
        <p:nvPicPr>
          <p:cNvPr id="5" name="Рисунок 4">
            <a:extLst>
              <a:ext uri="{FF2B5EF4-FFF2-40B4-BE49-F238E27FC236}">
                <a16:creationId xmlns:a16="http://schemas.microsoft.com/office/drawing/2014/main" id="{5799015B-204E-C05D-414C-BE8BA1298AD9}"/>
              </a:ext>
            </a:extLst>
          </p:cNvPr>
          <p:cNvPicPr>
            <a:picLocks noChangeAspect="1"/>
          </p:cNvPicPr>
          <p:nvPr/>
        </p:nvPicPr>
        <p:blipFill>
          <a:blip r:embed="rId6"/>
          <a:stretch>
            <a:fillRect/>
          </a:stretch>
        </p:blipFill>
        <p:spPr>
          <a:xfrm>
            <a:off x="9753966" y="2519367"/>
            <a:ext cx="2148185" cy="2066702"/>
          </a:xfrm>
          <a:prstGeom prst="rect">
            <a:avLst/>
          </a:prstGeom>
        </p:spPr>
      </p:pic>
      <p:sp>
        <p:nvSpPr>
          <p:cNvPr id="7" name="TextBox 6">
            <a:extLst>
              <a:ext uri="{FF2B5EF4-FFF2-40B4-BE49-F238E27FC236}">
                <a16:creationId xmlns:a16="http://schemas.microsoft.com/office/drawing/2014/main" id="{1519BE0B-B015-E443-563D-47A7075C0410}"/>
              </a:ext>
            </a:extLst>
          </p:cNvPr>
          <p:cNvSpPr txBox="1"/>
          <p:nvPr/>
        </p:nvSpPr>
        <p:spPr>
          <a:xfrm>
            <a:off x="8862673" y="2154638"/>
            <a:ext cx="3039477" cy="646331"/>
          </a:xfrm>
          <a:prstGeom prst="rect">
            <a:avLst/>
          </a:prstGeom>
          <a:noFill/>
        </p:spPr>
        <p:txBody>
          <a:bodyPr wrap="square" rtlCol="0">
            <a:spAutoFit/>
          </a:bodyPr>
          <a:lstStyle/>
          <a:p>
            <a:r>
              <a:rPr lang="en-US" sz="1800" dirty="0" err="1"/>
              <a:t>Rometar</a:t>
            </a:r>
            <a:r>
              <a:rPr lang="en-US" sz="1800" dirty="0"/>
              <a:t> (xylazine hydrochloride</a:t>
            </a:r>
            <a:r>
              <a:rPr lang="en-US" dirty="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4be2a837e2_0_844"/>
          <p:cNvSpPr/>
          <p:nvPr/>
        </p:nvSpPr>
        <p:spPr>
          <a:xfrm>
            <a:off x="20" y="347022"/>
            <a:ext cx="12192000" cy="812100"/>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5" name="Google Shape;415;g24be2a837e2_0_844"/>
          <p:cNvSpPr txBox="1">
            <a:spLocks noGrp="1"/>
          </p:cNvSpPr>
          <p:nvPr>
            <p:ph type="title"/>
          </p:nvPr>
        </p:nvSpPr>
        <p:spPr>
          <a:xfrm>
            <a:off x="838200" y="208864"/>
            <a:ext cx="10515600" cy="108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ct val="100000"/>
              <a:buFont typeface="Arial"/>
              <a:buNone/>
            </a:pPr>
            <a:r>
              <a:rPr lang="en-US" sz="4000" dirty="0">
                <a:solidFill>
                  <a:srgbClr val="F2F2F2"/>
                </a:solidFill>
                <a:latin typeface="Arial"/>
                <a:ea typeface="Arial"/>
                <a:cs typeface="Arial"/>
                <a:sym typeface="Arial"/>
              </a:rPr>
              <a:t>Experiment sequence</a:t>
            </a:r>
            <a:endParaRPr sz="4000" dirty="0">
              <a:solidFill>
                <a:srgbClr val="F2F2F2"/>
              </a:solidFill>
              <a:latin typeface="Arial"/>
              <a:ea typeface="Arial"/>
              <a:cs typeface="Arial"/>
              <a:sym typeface="Arial"/>
            </a:endParaRPr>
          </a:p>
        </p:txBody>
      </p:sp>
      <p:sp>
        <p:nvSpPr>
          <p:cNvPr id="416" name="Google Shape;416;g24be2a837e2_0_8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5</a:t>
            </a:fld>
            <a:endParaRPr/>
          </a:p>
        </p:txBody>
      </p:sp>
      <p:sp>
        <p:nvSpPr>
          <p:cNvPr id="417" name="Google Shape;417;g24be2a837e2_0_844"/>
          <p:cNvSpPr txBox="1"/>
          <p:nvPr/>
        </p:nvSpPr>
        <p:spPr>
          <a:xfrm>
            <a:off x="533709" y="1435422"/>
            <a:ext cx="7090980" cy="5262949"/>
          </a:xfrm>
          <a:prstGeom prst="rect">
            <a:avLst/>
          </a:prstGeom>
          <a:noFill/>
          <a:ln>
            <a:noFill/>
          </a:ln>
        </p:spPr>
        <p:txBody>
          <a:bodyPr spcFirstLastPara="1" wrap="square" lIns="91425" tIns="91425" rIns="91425" bIns="91425" anchor="t" anchorCtr="0">
            <a:spAutoFit/>
          </a:bodyPr>
          <a:lstStyle/>
          <a:p>
            <a:pPr marL="457200" lvl="0" indent="-457200" algn="just" rtl="0">
              <a:lnSpc>
                <a:spcPct val="150000"/>
              </a:lnSpc>
              <a:spcBef>
                <a:spcPts val="0"/>
              </a:spcBef>
              <a:spcAft>
                <a:spcPts val="0"/>
              </a:spcAft>
              <a:buAutoNum type="arabicPeriod"/>
            </a:pPr>
            <a:r>
              <a:rPr lang="en-US" sz="2200" b="1" dirty="0">
                <a:solidFill>
                  <a:schemeClr val="dk1"/>
                </a:solidFill>
              </a:rPr>
              <a:t>Introduction to anesthesia</a:t>
            </a:r>
            <a:endParaRPr lang="ru-RU" sz="2200" b="1" dirty="0">
              <a:solidFill>
                <a:schemeClr val="dk1"/>
              </a:solidFill>
            </a:endParaRPr>
          </a:p>
          <a:p>
            <a:pPr marL="457200" lvl="0" indent="-457200" algn="just" rtl="0">
              <a:lnSpc>
                <a:spcPct val="150000"/>
              </a:lnSpc>
              <a:spcBef>
                <a:spcPts val="0"/>
              </a:spcBef>
              <a:spcAft>
                <a:spcPts val="0"/>
              </a:spcAft>
              <a:buFont typeface="Arial" panose="020B0604020202020204" pitchFamily="34" charset="0"/>
              <a:buChar char="•"/>
            </a:pPr>
            <a:r>
              <a:rPr lang="en-US" sz="2200" dirty="0">
                <a:solidFill>
                  <a:schemeClr val="dk1"/>
                </a:solidFill>
              </a:rPr>
              <a:t>Induction in a gas chamber - the mouse is placed in a box where isoflurane is supplied to put the animal to sleep</a:t>
            </a:r>
            <a:endParaRPr lang="ru-RU" sz="2200" dirty="0">
              <a:solidFill>
                <a:schemeClr val="dk1"/>
              </a:solidFill>
            </a:endParaRPr>
          </a:p>
          <a:p>
            <a:pPr marL="457200" lvl="0" indent="-457200" algn="just" rtl="0">
              <a:lnSpc>
                <a:spcPct val="150000"/>
              </a:lnSpc>
              <a:spcBef>
                <a:spcPts val="0"/>
              </a:spcBef>
              <a:spcAft>
                <a:spcPts val="0"/>
              </a:spcAft>
              <a:buFont typeface="Arial" panose="020B0604020202020204" pitchFamily="34" charset="0"/>
              <a:buChar char="•"/>
            </a:pPr>
            <a:r>
              <a:rPr lang="en-US" sz="2200" dirty="0">
                <a:solidFill>
                  <a:schemeClr val="dk1"/>
                </a:solidFill>
              </a:rPr>
              <a:t>Maintaining anesthesia - the animal is given an anesthetic through a mask to maintain sleep, in a dose less than the induction dose</a:t>
            </a:r>
            <a:endParaRPr lang="ru-RU" sz="2200" dirty="0">
              <a:solidFill>
                <a:schemeClr val="dk1"/>
              </a:solidFill>
            </a:endParaRPr>
          </a:p>
          <a:p>
            <a:pPr marL="457200" lvl="0" indent="-457200" algn="just" rtl="0">
              <a:lnSpc>
                <a:spcPct val="150000"/>
              </a:lnSpc>
              <a:spcBef>
                <a:spcPts val="0"/>
              </a:spcBef>
              <a:spcAft>
                <a:spcPts val="0"/>
              </a:spcAft>
              <a:buFont typeface="Arial" panose="020B0604020202020204" pitchFamily="34" charset="0"/>
              <a:buChar char="•"/>
            </a:pPr>
            <a:r>
              <a:rPr lang="en-US" sz="2200" dirty="0">
                <a:solidFill>
                  <a:schemeClr val="dk1"/>
                </a:solidFill>
              </a:rPr>
              <a:t>Anesthesia</a:t>
            </a:r>
            <a:r>
              <a:rPr lang="ru-RU" sz="2200" dirty="0">
                <a:solidFill>
                  <a:schemeClr val="dk1"/>
                </a:solidFill>
              </a:rPr>
              <a:t> </a:t>
            </a:r>
            <a:r>
              <a:rPr lang="en-US" sz="2200" dirty="0">
                <a:solidFill>
                  <a:schemeClr val="dk1"/>
                </a:solidFill>
              </a:rPr>
              <a:t>and muscle relaxation</a:t>
            </a:r>
            <a:endParaRPr lang="ru-RU" sz="2200" dirty="0">
              <a:solidFill>
                <a:schemeClr val="dk1"/>
              </a:solidFill>
            </a:endParaRPr>
          </a:p>
          <a:p>
            <a:pPr marL="457200" lvl="0" indent="-457200" algn="just" rtl="0">
              <a:lnSpc>
                <a:spcPct val="150000"/>
              </a:lnSpc>
              <a:spcBef>
                <a:spcPts val="0"/>
              </a:spcBef>
              <a:spcAft>
                <a:spcPts val="0"/>
              </a:spcAft>
              <a:buFont typeface="Arial" panose="020B0604020202020204" pitchFamily="34" charset="0"/>
              <a:buChar char="•"/>
            </a:pPr>
            <a:r>
              <a:rPr lang="ru-RU" sz="2200" b="1" dirty="0">
                <a:solidFill>
                  <a:schemeClr val="dk1"/>
                </a:solidFill>
              </a:rPr>
              <a:t>2. </a:t>
            </a:r>
            <a:r>
              <a:rPr lang="en-US" sz="2200" b="1" dirty="0">
                <a:solidFill>
                  <a:schemeClr val="dk1"/>
                </a:solidFill>
              </a:rPr>
              <a:t>Carrying out the operation</a:t>
            </a:r>
            <a:endParaRPr lang="ru-RU" sz="2200" b="1" dirty="0">
              <a:solidFill>
                <a:schemeClr val="dk1"/>
              </a:solidFill>
            </a:endParaRPr>
          </a:p>
          <a:p>
            <a:pPr marL="0" lvl="0" indent="450215" algn="just" rtl="0">
              <a:lnSpc>
                <a:spcPct val="150000"/>
              </a:lnSpc>
              <a:spcBef>
                <a:spcPts val="0"/>
              </a:spcBef>
              <a:spcAft>
                <a:spcPts val="0"/>
              </a:spcAft>
              <a:buNone/>
            </a:pPr>
            <a:r>
              <a:rPr lang="ru-RU" sz="2200" b="1" dirty="0">
                <a:solidFill>
                  <a:schemeClr val="dk1"/>
                </a:solidFill>
              </a:rPr>
              <a:t>3.</a:t>
            </a:r>
            <a:r>
              <a:rPr lang="en-US" sz="2200" b="1" dirty="0">
                <a:solidFill>
                  <a:schemeClr val="dk1"/>
                </a:solidFill>
              </a:rPr>
              <a:t> MRI scanning</a:t>
            </a:r>
            <a:endParaRPr sz="2200" b="1" dirty="0">
              <a:solidFill>
                <a:schemeClr val="dk1"/>
              </a:solidFill>
            </a:endParaRPr>
          </a:p>
        </p:txBody>
      </p:sp>
      <p:pic>
        <p:nvPicPr>
          <p:cNvPr id="3" name="Google Shape;297;g1d28525e3c4bd5ba_107">
            <a:extLst>
              <a:ext uri="{FF2B5EF4-FFF2-40B4-BE49-F238E27FC236}">
                <a16:creationId xmlns:a16="http://schemas.microsoft.com/office/drawing/2014/main" id="{ACBC77AB-D22E-943F-D2A0-0B0286A08BA4}"/>
              </a:ext>
            </a:extLst>
          </p:cNvPr>
          <p:cNvPicPr preferRelativeResize="0"/>
          <p:nvPr/>
        </p:nvPicPr>
        <p:blipFill>
          <a:blip r:embed="rId3">
            <a:alphaModFix/>
          </a:blip>
          <a:stretch>
            <a:fillRect/>
          </a:stretch>
        </p:blipFill>
        <p:spPr>
          <a:xfrm>
            <a:off x="8610599" y="4198921"/>
            <a:ext cx="2743201" cy="2346612"/>
          </a:xfrm>
          <a:prstGeom prst="rect">
            <a:avLst/>
          </a:prstGeom>
          <a:noFill/>
          <a:ln>
            <a:noFill/>
          </a:ln>
        </p:spPr>
      </p:pic>
      <p:pic>
        <p:nvPicPr>
          <p:cNvPr id="4" name="Рисунок 3">
            <a:extLst>
              <a:ext uri="{FF2B5EF4-FFF2-40B4-BE49-F238E27FC236}">
                <a16:creationId xmlns:a16="http://schemas.microsoft.com/office/drawing/2014/main" id="{60ABE169-015D-B729-1434-DD7B87F949F7}"/>
              </a:ext>
            </a:extLst>
          </p:cNvPr>
          <p:cNvPicPr>
            <a:picLocks noChangeAspect="1"/>
          </p:cNvPicPr>
          <p:nvPr/>
        </p:nvPicPr>
        <p:blipFill>
          <a:blip r:embed="rId4"/>
          <a:stretch>
            <a:fillRect/>
          </a:stretch>
        </p:blipFill>
        <p:spPr>
          <a:xfrm>
            <a:off x="9533496" y="1159122"/>
            <a:ext cx="2580248" cy="29540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d28525e3c4bd5ba_83"/>
          <p:cNvSpPr/>
          <p:nvPr/>
        </p:nvSpPr>
        <p:spPr>
          <a:xfrm>
            <a:off x="20" y="139823"/>
            <a:ext cx="12192000" cy="812100"/>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6" name="Google Shape;306;g1d28525e3c4bd5ba_83"/>
          <p:cNvSpPr txBox="1">
            <a:spLocks noGrp="1"/>
          </p:cNvSpPr>
          <p:nvPr>
            <p:ph type="title"/>
          </p:nvPr>
        </p:nvSpPr>
        <p:spPr>
          <a:xfrm>
            <a:off x="928883" y="368912"/>
            <a:ext cx="10029848" cy="49472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2F2F2"/>
              </a:buClr>
              <a:buSzPts val="4000"/>
              <a:buFont typeface="Arial"/>
              <a:buNone/>
            </a:pPr>
            <a:r>
              <a:rPr lang="en-US" sz="4000" dirty="0">
                <a:solidFill>
                  <a:srgbClr val="F2F2F2"/>
                </a:solidFill>
                <a:latin typeface="Arial"/>
                <a:ea typeface="Arial"/>
                <a:cs typeface="Arial"/>
                <a:sym typeface="Arial"/>
              </a:rPr>
              <a:t>Comparison of types of anesthesia</a:t>
            </a:r>
            <a:endParaRPr sz="4000" dirty="0">
              <a:solidFill>
                <a:srgbClr val="F2F2F2"/>
              </a:solidFill>
              <a:latin typeface="Arial"/>
              <a:ea typeface="Arial"/>
              <a:cs typeface="Arial"/>
              <a:sym typeface="Arial"/>
            </a:endParaRPr>
          </a:p>
        </p:txBody>
      </p:sp>
      <p:pic>
        <p:nvPicPr>
          <p:cNvPr id="10" name="Рисунок 9">
            <a:extLst>
              <a:ext uri="{FF2B5EF4-FFF2-40B4-BE49-F238E27FC236}">
                <a16:creationId xmlns:a16="http://schemas.microsoft.com/office/drawing/2014/main" id="{E638F026-E877-192B-9835-00E0023CEEB3}"/>
              </a:ext>
            </a:extLst>
          </p:cNvPr>
          <p:cNvPicPr>
            <a:picLocks noGrp="1" noChangeAspect="1"/>
          </p:cNvPicPr>
          <p:nvPr>
            <p:ph type="pic" idx="2"/>
          </p:nvPr>
        </p:nvPicPr>
        <p:blipFill>
          <a:blip r:embed="rId3"/>
          <a:srcRect t="831" b="831"/>
          <a:stretch>
            <a:fillRect/>
          </a:stretch>
        </p:blipFill>
        <p:spPr>
          <a:xfrm>
            <a:off x="4535073" y="1507410"/>
            <a:ext cx="7439294" cy="4203553"/>
          </a:xfrm>
          <a:prstGeom prst="rect">
            <a:avLst/>
          </a:prstGeom>
        </p:spPr>
      </p:pic>
      <p:sp>
        <p:nvSpPr>
          <p:cNvPr id="6" name="Текст 5">
            <a:extLst>
              <a:ext uri="{FF2B5EF4-FFF2-40B4-BE49-F238E27FC236}">
                <a16:creationId xmlns:a16="http://schemas.microsoft.com/office/drawing/2014/main" id="{525A00E4-B0C4-FB4E-938D-1BB36133CABF}"/>
              </a:ext>
            </a:extLst>
          </p:cNvPr>
          <p:cNvSpPr>
            <a:spLocks noGrp="1"/>
          </p:cNvSpPr>
          <p:nvPr>
            <p:ph type="body" idx="1"/>
          </p:nvPr>
        </p:nvSpPr>
        <p:spPr>
          <a:xfrm>
            <a:off x="217633" y="1703392"/>
            <a:ext cx="3932237" cy="3811588"/>
          </a:xfrm>
        </p:spPr>
        <p:txBody>
          <a:bodyPr>
            <a:normAutofit/>
          </a:bodyPr>
          <a:lstStyle/>
          <a:p>
            <a:pPr marL="742950" indent="-514350">
              <a:buAutoNum type="arabicPeriod"/>
            </a:pPr>
            <a:r>
              <a:rPr lang="en-US" sz="2800" dirty="0"/>
              <a:t>Blue – total number of mice in the experiment</a:t>
            </a:r>
            <a:endParaRPr lang="ru-RU" sz="2800" dirty="0"/>
          </a:p>
          <a:p>
            <a:pPr marL="742950" indent="-514350">
              <a:buAutoNum type="arabicPeriod"/>
            </a:pPr>
            <a:r>
              <a:rPr lang="en-US" sz="2800" dirty="0"/>
              <a:t>Orange – number of dead individuals</a:t>
            </a:r>
            <a:endParaRPr lang="ru-RU" sz="2800" dirty="0"/>
          </a:p>
        </p:txBody>
      </p:sp>
      <p:sp>
        <p:nvSpPr>
          <p:cNvPr id="307" name="Google Shape;307;g1d28525e3c4bd5ba_8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6</a:t>
            </a:fld>
            <a:endParaRPr/>
          </a:p>
        </p:txBody>
      </p:sp>
      <p:sp>
        <p:nvSpPr>
          <p:cNvPr id="310" name="Google Shape;310;g1d28525e3c4bd5ba_83"/>
          <p:cNvSpPr txBox="1"/>
          <p:nvPr/>
        </p:nvSpPr>
        <p:spPr>
          <a:xfrm>
            <a:off x="362250" y="951925"/>
            <a:ext cx="2353200" cy="46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4bc3538ed0_0_73"/>
          <p:cNvSpPr/>
          <p:nvPr/>
        </p:nvSpPr>
        <p:spPr>
          <a:xfrm>
            <a:off x="20" y="347022"/>
            <a:ext cx="12192000" cy="812100"/>
          </a:xfrm>
          <a:prstGeom prst="rect">
            <a:avLst/>
          </a:prstGeom>
          <a:solidFill>
            <a:srgbClr val="323F4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7" name="Google Shape;357;g24bc3538ed0_0_73"/>
          <p:cNvSpPr txBox="1">
            <a:spLocks noGrp="1"/>
          </p:cNvSpPr>
          <p:nvPr>
            <p:ph type="title"/>
          </p:nvPr>
        </p:nvSpPr>
        <p:spPr>
          <a:xfrm>
            <a:off x="761198" y="208889"/>
            <a:ext cx="10515600" cy="108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ts val="4000"/>
              <a:buFont typeface="Arial"/>
              <a:buNone/>
            </a:pPr>
            <a:r>
              <a:rPr lang="ru-RU" sz="4000" dirty="0">
                <a:solidFill>
                  <a:srgbClr val="F2F2F2"/>
                </a:solidFill>
                <a:latin typeface="Arial"/>
                <a:ea typeface="Arial"/>
                <a:cs typeface="Arial"/>
                <a:sym typeface="Arial"/>
              </a:rPr>
              <a:t>С</a:t>
            </a:r>
            <a:r>
              <a:rPr lang="en-US" sz="4000" dirty="0" err="1">
                <a:solidFill>
                  <a:srgbClr val="F2F2F2"/>
                </a:solidFill>
                <a:latin typeface="Arial"/>
                <a:ea typeface="Arial"/>
                <a:cs typeface="Arial"/>
                <a:sym typeface="Arial"/>
              </a:rPr>
              <a:t>onclusions</a:t>
            </a:r>
            <a:endParaRPr sz="4000" dirty="0">
              <a:solidFill>
                <a:srgbClr val="F2F2F2"/>
              </a:solidFill>
              <a:latin typeface="Arial"/>
              <a:ea typeface="Arial"/>
              <a:cs typeface="Arial"/>
              <a:sym typeface="Arial"/>
            </a:endParaRPr>
          </a:p>
        </p:txBody>
      </p:sp>
      <p:sp>
        <p:nvSpPr>
          <p:cNvPr id="358" name="Google Shape;358;g24bc3538ed0_0_73"/>
          <p:cNvSpPr txBox="1">
            <a:spLocks noGrp="1"/>
          </p:cNvSpPr>
          <p:nvPr>
            <p:ph type="body" idx="1"/>
          </p:nvPr>
        </p:nvSpPr>
        <p:spPr>
          <a:xfrm>
            <a:off x="343675" y="1357524"/>
            <a:ext cx="11366544" cy="5153454"/>
          </a:xfrm>
          <a:prstGeom prst="rect">
            <a:avLst/>
          </a:prstGeom>
          <a:noFill/>
          <a:ln>
            <a:noFill/>
          </a:ln>
        </p:spPr>
        <p:txBody>
          <a:bodyPr spcFirstLastPara="1" wrap="square" lIns="91425" tIns="45700" rIns="91425" bIns="45700" anchor="t" anchorCtr="0">
            <a:noAutofit/>
          </a:bodyPr>
          <a:lstStyle/>
          <a:p>
            <a:pPr marL="457200" marR="3175" lvl="0" indent="-355600" algn="just" rtl="0">
              <a:lnSpc>
                <a:spcPct val="115000"/>
              </a:lnSpc>
              <a:spcBef>
                <a:spcPts val="0"/>
              </a:spcBef>
              <a:spcAft>
                <a:spcPts val="0"/>
              </a:spcAft>
              <a:buSzPts val="2000"/>
              <a:buChar char="•"/>
            </a:pPr>
            <a:r>
              <a:rPr lang="en-US" sz="2000" dirty="0">
                <a:latin typeface="Arial"/>
                <a:ea typeface="Arial"/>
                <a:cs typeface="Arial"/>
                <a:sym typeface="Arial"/>
              </a:rPr>
              <a:t>Anesthesia with isoflurane and muscle relaxation with </a:t>
            </a:r>
            <a:r>
              <a:rPr lang="en-US" sz="2000" dirty="0" err="1">
                <a:latin typeface="Arial"/>
                <a:ea typeface="Arial"/>
                <a:cs typeface="Arial"/>
                <a:sym typeface="Arial"/>
              </a:rPr>
              <a:t>Rometar</a:t>
            </a:r>
            <a:r>
              <a:rPr lang="en-US" sz="2000" dirty="0">
                <a:latin typeface="Arial"/>
                <a:ea typeface="Arial"/>
                <a:cs typeface="Arial"/>
                <a:sym typeface="Arial"/>
              </a:rPr>
              <a:t> was safer, as evidenced by the number of surviving mice. When using the combination of </a:t>
            </a:r>
            <a:r>
              <a:rPr lang="en-US" sz="2000" dirty="0" err="1">
                <a:latin typeface="Arial"/>
                <a:ea typeface="Arial"/>
                <a:cs typeface="Arial"/>
                <a:sym typeface="Arial"/>
              </a:rPr>
              <a:t>Rometar</a:t>
            </a:r>
            <a:r>
              <a:rPr lang="en-US" sz="2000" dirty="0">
                <a:latin typeface="Arial"/>
                <a:ea typeface="Arial"/>
                <a:cs typeface="Arial"/>
                <a:sym typeface="Arial"/>
              </a:rPr>
              <a:t> + </a:t>
            </a:r>
            <a:r>
              <a:rPr lang="en-US" sz="2000" dirty="0" err="1">
                <a:latin typeface="Arial"/>
                <a:ea typeface="Arial"/>
                <a:cs typeface="Arial"/>
                <a:sym typeface="Arial"/>
              </a:rPr>
              <a:t>Zoletil</a:t>
            </a:r>
            <a:r>
              <a:rPr lang="en-US" sz="2000" dirty="0">
                <a:latin typeface="Arial"/>
                <a:ea typeface="Arial"/>
                <a:cs typeface="Arial"/>
                <a:sym typeface="Arial"/>
              </a:rPr>
              <a:t>, 3 out of 8 mice died, and these 3 mice did not recover from anesthesia. When using the combination of isoflurane + </a:t>
            </a:r>
            <a:r>
              <a:rPr lang="en-US" sz="2000" dirty="0" err="1">
                <a:latin typeface="Arial"/>
                <a:ea typeface="Arial"/>
                <a:cs typeface="Arial"/>
                <a:sym typeface="Arial"/>
              </a:rPr>
              <a:t>Rometar</a:t>
            </a:r>
            <a:r>
              <a:rPr lang="en-US" sz="2000" dirty="0">
                <a:latin typeface="Arial"/>
                <a:ea typeface="Arial"/>
                <a:cs typeface="Arial"/>
                <a:sym typeface="Arial"/>
              </a:rPr>
              <a:t>, 2 mice died, and it was euthanized due to septic inflammation in the area of ​​​​the implanted discs, the second died during an MRI.</a:t>
            </a:r>
          </a:p>
          <a:p>
            <a:pPr marL="457200" marR="3175" lvl="0" indent="-355600" algn="just" rtl="0">
              <a:lnSpc>
                <a:spcPct val="115000"/>
              </a:lnSpc>
              <a:spcBef>
                <a:spcPts val="0"/>
              </a:spcBef>
              <a:spcAft>
                <a:spcPts val="0"/>
              </a:spcAft>
              <a:buSzPts val="2000"/>
              <a:buChar char="•"/>
            </a:pPr>
            <a:r>
              <a:rPr lang="en-US" sz="2000" dirty="0">
                <a:latin typeface="Arial"/>
                <a:ea typeface="Arial"/>
                <a:cs typeface="Arial"/>
                <a:sym typeface="Arial"/>
              </a:rPr>
              <a:t>The depth of anesthesia for MRI with a constant supply of a gas mixture is sufficient for fluorimetry.</a:t>
            </a:r>
          </a:p>
          <a:p>
            <a:pPr marL="457200" marR="3175" lvl="0" indent="-355600" algn="just" rtl="0">
              <a:lnSpc>
                <a:spcPct val="115000"/>
              </a:lnSpc>
              <a:spcBef>
                <a:spcPts val="0"/>
              </a:spcBef>
              <a:spcAft>
                <a:spcPts val="0"/>
              </a:spcAft>
              <a:buSzPts val="2000"/>
              <a:buChar char="•"/>
            </a:pPr>
            <a:r>
              <a:rPr lang="en-US" sz="2000" dirty="0">
                <a:latin typeface="Arial"/>
                <a:ea typeface="Arial"/>
                <a:cs typeface="Arial"/>
                <a:sym typeface="Arial"/>
              </a:rPr>
              <a:t>The combination of </a:t>
            </a:r>
            <a:r>
              <a:rPr lang="en-US" sz="2000" dirty="0" err="1">
                <a:latin typeface="Arial"/>
                <a:ea typeface="Arial"/>
                <a:cs typeface="Arial"/>
                <a:sym typeface="Arial"/>
              </a:rPr>
              <a:t>Rometar</a:t>
            </a:r>
            <a:r>
              <a:rPr lang="en-US" sz="2000" dirty="0">
                <a:latin typeface="Arial"/>
                <a:ea typeface="Arial"/>
                <a:cs typeface="Arial"/>
                <a:sym typeface="Arial"/>
              </a:rPr>
              <a:t> + </a:t>
            </a:r>
            <a:r>
              <a:rPr lang="en-US" sz="2000" dirty="0" err="1">
                <a:latin typeface="Arial"/>
                <a:ea typeface="Arial"/>
                <a:cs typeface="Arial"/>
                <a:sym typeface="Arial"/>
              </a:rPr>
              <a:t>zoletil</a:t>
            </a:r>
            <a:r>
              <a:rPr lang="en-US" sz="2000" dirty="0">
                <a:latin typeface="Arial"/>
                <a:ea typeface="Arial"/>
                <a:cs typeface="Arial"/>
                <a:sym typeface="Arial"/>
              </a:rPr>
              <a:t> is dangerous for rodents, because </a:t>
            </a:r>
            <a:r>
              <a:rPr lang="en-US" sz="2000" dirty="0" err="1">
                <a:latin typeface="Arial"/>
                <a:ea typeface="Arial"/>
                <a:cs typeface="Arial"/>
                <a:sym typeface="Arial"/>
              </a:rPr>
              <a:t>zoletil</a:t>
            </a:r>
            <a:r>
              <a:rPr lang="en-US" sz="2000" dirty="0">
                <a:latin typeface="Arial"/>
                <a:ea typeface="Arial"/>
                <a:cs typeface="Arial"/>
                <a:sym typeface="Arial"/>
              </a:rPr>
              <a:t> negatively affects the functions of the liver and kidneys, which leads to the death of the animal</a:t>
            </a:r>
            <a:r>
              <a:rPr lang="ru-RU" sz="2000" dirty="0">
                <a:latin typeface="Arial"/>
                <a:ea typeface="Arial"/>
                <a:cs typeface="Arial"/>
                <a:sym typeface="Arial"/>
              </a:rPr>
              <a:t> </a:t>
            </a:r>
            <a:r>
              <a:rPr lang="en-US" sz="2000" dirty="0">
                <a:latin typeface="Arial"/>
                <a:ea typeface="Arial"/>
                <a:cs typeface="Arial"/>
                <a:sym typeface="Arial"/>
              </a:rPr>
              <a:t>either immediately after surgery or a few days later.</a:t>
            </a:r>
          </a:p>
          <a:p>
            <a:pPr marL="457200" marR="3175" lvl="0" indent="-355600" algn="just" rtl="0">
              <a:lnSpc>
                <a:spcPct val="115000"/>
              </a:lnSpc>
              <a:spcBef>
                <a:spcPts val="0"/>
              </a:spcBef>
              <a:spcAft>
                <a:spcPts val="0"/>
              </a:spcAft>
              <a:buSzPts val="2000"/>
              <a:buChar char="•"/>
            </a:pPr>
            <a:r>
              <a:rPr lang="en-US" sz="2000" dirty="0">
                <a:latin typeface="Arial"/>
                <a:ea typeface="Arial"/>
                <a:cs typeface="Arial"/>
                <a:sym typeface="Arial"/>
              </a:rPr>
              <a:t>Veterinarians recommend the use of lidocaine 2% as an anesthetic for minor interventions.</a:t>
            </a:r>
            <a:endParaRPr sz="2300" dirty="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2300" dirty="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dirty="0">
              <a:latin typeface="Times New Roman"/>
              <a:ea typeface="Times New Roman"/>
              <a:cs typeface="Times New Roman"/>
              <a:sym typeface="Times New Roman"/>
            </a:endParaRPr>
          </a:p>
          <a:p>
            <a:pPr marL="0" lvl="0" indent="0" algn="just" rtl="0">
              <a:lnSpc>
                <a:spcPct val="150000"/>
              </a:lnSpc>
              <a:spcBef>
                <a:spcPts val="0"/>
              </a:spcBef>
              <a:spcAft>
                <a:spcPts val="0"/>
              </a:spcAft>
              <a:buNone/>
            </a:pPr>
            <a:endParaRPr sz="2700" dirty="0">
              <a:latin typeface="Times New Roman"/>
              <a:ea typeface="Times New Roman"/>
              <a:cs typeface="Times New Roman"/>
              <a:sym typeface="Times New Roman"/>
            </a:endParaRPr>
          </a:p>
          <a:p>
            <a:pPr marL="0" lvl="0" indent="0" algn="just" rtl="0">
              <a:lnSpc>
                <a:spcPct val="90000"/>
              </a:lnSpc>
              <a:spcBef>
                <a:spcPts val="0"/>
              </a:spcBef>
              <a:spcAft>
                <a:spcPts val="0"/>
              </a:spcAft>
              <a:buNone/>
            </a:pPr>
            <a:endParaRPr sz="2400" dirty="0">
              <a:solidFill>
                <a:srgbClr val="000000"/>
              </a:solidFill>
              <a:latin typeface="Arial"/>
              <a:ea typeface="Arial"/>
              <a:cs typeface="Arial"/>
              <a:sym typeface="Arial"/>
            </a:endParaRPr>
          </a:p>
          <a:p>
            <a:pPr marL="342900" lvl="0" indent="-190500" algn="just" rtl="0">
              <a:lnSpc>
                <a:spcPct val="90000"/>
              </a:lnSpc>
              <a:spcBef>
                <a:spcPts val="1000"/>
              </a:spcBef>
              <a:spcAft>
                <a:spcPts val="0"/>
              </a:spcAft>
              <a:buClr>
                <a:schemeClr val="dk1"/>
              </a:buClr>
              <a:buSzPts val="2400"/>
              <a:buNone/>
            </a:pPr>
            <a:endParaRPr sz="2400" dirty="0">
              <a:latin typeface="Times New Roman"/>
              <a:ea typeface="Times New Roman"/>
              <a:cs typeface="Times New Roman"/>
              <a:sym typeface="Times New Roman"/>
            </a:endParaRPr>
          </a:p>
        </p:txBody>
      </p:sp>
      <p:sp>
        <p:nvSpPr>
          <p:cNvPr id="359" name="Google Shape;359;g24bc3538ed0_0_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589</Words>
  <Application>Microsoft Office PowerPoint</Application>
  <PresentationFormat>Широкоэкранный</PresentationFormat>
  <Paragraphs>55</Paragraphs>
  <Slides>7</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7</vt:i4>
      </vt:variant>
    </vt:vector>
  </HeadingPairs>
  <TitlesOfParts>
    <vt:vector size="12" baseType="lpstr">
      <vt:lpstr>Arial</vt:lpstr>
      <vt:lpstr>Calibri</vt:lpstr>
      <vt:lpstr>Times New Roman</vt:lpstr>
      <vt:lpstr>Тема Office</vt:lpstr>
      <vt:lpstr>Тема Office</vt:lpstr>
      <vt:lpstr>Animal anesthesia in long-term experiments on imaging and surgical intervention</vt:lpstr>
      <vt:lpstr>Relevance of the research topic</vt:lpstr>
      <vt:lpstr>Purpose and objectives of the study</vt:lpstr>
      <vt:lpstr>Object of study</vt:lpstr>
      <vt:lpstr>Experiment sequence</vt:lpstr>
      <vt:lpstr>Comparison of types of anesthesia</vt:lpstr>
      <vt:lpstr>Сonclusions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методов детекции биодеградации полимеров in vivo</dc:title>
  <dc:creator>A</dc:creator>
  <cp:lastModifiedBy>Veronika Volodina</cp:lastModifiedBy>
  <cp:revision>5</cp:revision>
  <dcterms:created xsi:type="dcterms:W3CDTF">2022-05-25T08:40:03Z</dcterms:created>
  <dcterms:modified xsi:type="dcterms:W3CDTF">2023-09-11T16:59:29Z</dcterms:modified>
</cp:coreProperties>
</file>