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_rels/.rels" ContentType="application/vnd.openxmlformats-package.relationships+xml"/>
  <Override PartName="/ppt/presentation.xml" ContentType="application/vnd.openxmlformats-officedocument.presentationml.presentation.main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_rels/slideLayout12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6.xml.rels" ContentType="application/vnd.openxmlformats-package.relationshi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2.xml" ContentType="application/vnd.openxmlformats-officedocument.presentationml.slideLayout+xml"/>
  <Override PartName="/ppt/_rels/presentation.xml.rels" ContentType="application/vnd.openxmlformats-package.relationships+xml"/>
  <Override PartName="/ppt/media/image1.png" ContentType="image/png"/>
  <Override PartName="/ppt/media/image51.png" ContentType="image/png"/>
  <Override PartName="/ppt/media/image36.png" ContentType="image/png"/>
  <Override PartName="/ppt/media/image21.png" ContentType="image/png"/>
  <Override PartName="/ppt/media/image2.png" ContentType="image/png"/>
  <Override PartName="/ppt/media/image52.png" ContentType="image/png"/>
  <Override PartName="/ppt/media/image62.jpeg" ContentType="image/jpeg"/>
  <Override PartName="/ppt/media/image37.png" ContentType="image/png"/>
  <Override PartName="/ppt/media/image11.tif" ContentType="image/tiff"/>
  <Override PartName="/ppt/media/image43.png" ContentType="image/png"/>
  <Override PartName="/ppt/media/image16.png" ContentType="image/png"/>
  <Override PartName="/ppt/media/image4.jpeg" ContentType="image/jpeg"/>
  <Override PartName="/ppt/media/image38.png" ContentType="image/png"/>
  <Override PartName="/ppt/media/image22.jpeg" ContentType="image/jpeg"/>
  <Override PartName="/ppt/media/image8.tif" ContentType="image/tiff"/>
  <Override PartName="/ppt/media/image28.png" ContentType="image/png"/>
  <Override PartName="/ppt/media/image3.jpeg" ContentType="image/jpeg"/>
  <Override PartName="/ppt/media/image9.png" ContentType="image/png"/>
  <Override PartName="/ppt/media/image59.png" ContentType="image/png"/>
  <Override PartName="/ppt/media/image10.png" ContentType="image/png"/>
  <Override PartName="/ppt/media/image69.png" ContentType="image/png"/>
  <Override PartName="/ppt/media/image12.jpeg" ContentType="image/jpeg"/>
  <Override PartName="/ppt/media/image19.tif" ContentType="image/tiff"/>
  <Override PartName="/ppt/media/image31.png" ContentType="image/png"/>
  <Override PartName="/ppt/media/image13.tif" ContentType="image/tiff"/>
  <Override PartName="/ppt/media/image45.png" ContentType="image/png"/>
  <Override PartName="/ppt/media/image14.png" ContentType="image/png"/>
  <Override PartName="/ppt/media/image15.png" ContentType="image/png"/>
  <Override PartName="/ppt/media/image17.png" ContentType="image/png"/>
  <Override PartName="/ppt/media/image66.jpeg" ContentType="image/jpeg"/>
  <Override PartName="/ppt/media/image18.png" ContentType="image/png"/>
  <Override PartName="/ppt/media/image48.tif" ContentType="image/tiff"/>
  <Override PartName="/ppt/media/image5.png" ContentType="image/png"/>
  <Override PartName="/ppt/media/image55.png" ContentType="image/png"/>
  <Override PartName="/ppt/media/image24.png" ContentType="image/png"/>
  <Override PartName="/ppt/media/image25.jpeg" ContentType="image/jpeg"/>
  <Override PartName="/ppt/media/image35.png" ContentType="image/png"/>
  <Override PartName="/ppt/media/image20.png" ContentType="image/png"/>
  <Override PartName="/ppt/media/image79.png" ContentType="image/png"/>
  <Override PartName="/ppt/media/image6.tif" ContentType="image/tiff"/>
  <Override PartName="/ppt/media/image26.png" ContentType="image/png"/>
  <Override PartName="/ppt/media/image29.png" ContentType="image/png"/>
  <Override PartName="/ppt/media/image30.png" ContentType="image/png"/>
  <Override PartName="/ppt/media/image32.png" ContentType="image/png"/>
  <Override PartName="/ppt/media/image58.jpeg" ContentType="image/jpeg"/>
  <Override PartName="/ppt/media/image33.png" ContentType="image/png"/>
  <Override PartName="/ppt/media/image71.jpeg" ContentType="image/jpeg"/>
  <Override PartName="/ppt/media/image34.png" ContentType="image/png"/>
  <Override PartName="/ppt/media/image40.png" ContentType="image/png"/>
  <Override PartName="/ppt/media/image41.png" ContentType="image/png"/>
  <Override PartName="/ppt/media/image61.jpeg" ContentType="image/jpeg"/>
  <Override PartName="/ppt/media/image42.png" ContentType="image/png"/>
  <Override PartName="/ppt/media/image46.png" ContentType="image/png"/>
  <Override PartName="/ppt/media/image80.png" ContentType="image/png"/>
  <Override PartName="/ppt/media/image47.png" ContentType="image/png"/>
  <Override PartName="/ppt/media/image49.png" ContentType="image/png"/>
  <Override PartName="/ppt/media/image50.png" ContentType="image/png"/>
  <Override PartName="/ppt/media/image53.png" ContentType="image/png"/>
  <Override PartName="/ppt/media/image27.png" ContentType="image/png"/>
  <Override PartName="/ppt/media/image7.tif" ContentType="image/tiff"/>
  <Override PartName="/ppt/media/image67.jpeg" ContentType="image/jpeg"/>
  <Override PartName="/ppt/media/image54.png" ContentType="image/png"/>
  <Override PartName="/ppt/media/image56.png" ContentType="image/png"/>
  <Override PartName="/ppt/media/image60.png" ContentType="image/png"/>
  <Override PartName="/ppt/media/image63.jpeg" ContentType="image/jpeg"/>
  <Override PartName="/ppt/media/image57.png" ContentType="image/png"/>
  <Override PartName="/ppt/media/image39.png" ContentType="image/png"/>
  <Override PartName="/ppt/media/image64.jpeg" ContentType="image/jpeg"/>
  <Override PartName="/ppt/media/image72.png" ContentType="image/png"/>
  <Override PartName="/ppt/media/image65.png" ContentType="image/png"/>
  <Override PartName="/ppt/media/image70.png" ContentType="image/png"/>
  <Override PartName="/ppt/media/image73.png" ContentType="image/png"/>
  <Override PartName="/ppt/media/image75.png" ContentType="image/png"/>
  <Override PartName="/ppt/media/image23.png" ContentType="image/png"/>
  <Override PartName="/ppt/media/image76.png" ContentType="image/png"/>
  <Override PartName="/ppt/media/image44.png" ContentType="image/png"/>
  <Override PartName="/ppt/media/image78.png" ContentType="image/png"/>
  <Override PartName="/ppt/media/image77.png" ContentType="image/png"/>
  <Override PartName="/ppt/media/image68.png" ContentType="image/png"/>
  <Override PartName="/ppt/media/image74.png" ContentType="image/png"/>
  <Override PartName="/ppt/slides/slide1.xml" ContentType="application/vnd.openxmlformats-officedocument.presentationml.slide+xml"/>
  <Override PartName="/ppt/slides/slide19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1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6.xml" ContentType="application/vnd.openxmlformats-officedocument.presentationml.slide+xml"/>
  <Override PartName="/ppt/slides/slide20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7.xml" ContentType="application/vnd.openxmlformats-officedocument.presentationml.slide+xml"/>
  <Override PartName="/ppt/slides/slide16.xml" ContentType="application/vnd.openxmlformats-officedocument.presentationml.slide+xml"/>
  <Override PartName="/ppt/slides/slide8.xml" ContentType="application/vnd.openxmlformats-officedocument.presentationml.slide+xml"/>
  <Override PartName="/ppt/slides/slide17.xml" ContentType="application/vnd.openxmlformats-officedocument.presentationml.slide+xml"/>
  <Override PartName="/ppt/slides/slide9.xml" ContentType="application/vnd.openxmlformats-officedocument.presentationml.slide+xml"/>
  <Override PartName="/ppt/slides/_rels/slide18.xml.rels" ContentType="application/vnd.openxmlformats-package.relationships+xml"/>
  <Override PartName="/ppt/slides/_rels/slide11.xml.rels" ContentType="application/vnd.openxmlformats-package.relationships+xml"/>
  <Override PartName="/ppt/slides/_rels/slide17.xml.rels" ContentType="application/vnd.openxmlformats-package.relationships+xml"/>
  <Override PartName="/ppt/slides/_rels/slide10.xml.rels" ContentType="application/vnd.openxmlformats-package.relationships+xml"/>
  <Override PartName="/ppt/slides/_rels/slide16.xml.rels" ContentType="application/vnd.openxmlformats-package.relationships+xml"/>
  <Override PartName="/ppt/slides/_rels/slide15.xml.rels" ContentType="application/vnd.openxmlformats-package.relationships+xml"/>
  <Override PartName="/ppt/slides/_rels/slide14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19.xml.rels" ContentType="application/vnd.openxmlformats-package.relationships+xml"/>
  <Override PartName="/ppt/slides/_rels/slide2.xml.rels" ContentType="application/vnd.openxmlformats-package.relationships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20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3.xml.rels" ContentType="application/vnd.openxmlformats-package.relationships+xml"/>
  <Override PartName="/ppt/slides/slide18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</p:sldIdLst>
  <p:sldSz cx="24384000" cy="13716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520" cy="2289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520" cy="3794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1218960" y="7364160"/>
            <a:ext cx="21944520" cy="3794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520" cy="2289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3794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3794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1218960" y="7364160"/>
            <a:ext cx="10708920" cy="3794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 type="body"/>
          </p:nvPr>
        </p:nvSpPr>
        <p:spPr>
          <a:xfrm>
            <a:off x="12463560" y="7364160"/>
            <a:ext cx="10708920" cy="3794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520" cy="2289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7065720" cy="3794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8638200" y="3209400"/>
            <a:ext cx="7065720" cy="3794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16057800" y="3209400"/>
            <a:ext cx="7065720" cy="3794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1218960" y="7364160"/>
            <a:ext cx="7065720" cy="3794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 type="body"/>
          </p:nvPr>
        </p:nvSpPr>
        <p:spPr>
          <a:xfrm>
            <a:off x="8638200" y="7364160"/>
            <a:ext cx="7065720" cy="3794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 type="body"/>
          </p:nvPr>
        </p:nvSpPr>
        <p:spPr>
          <a:xfrm>
            <a:off x="16057800" y="7364160"/>
            <a:ext cx="7065720" cy="3794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520" cy="2289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1218960" y="3209400"/>
            <a:ext cx="21944520" cy="7954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520" cy="2289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520" cy="7954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520" cy="2289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7954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7954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520" cy="2289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1218960" y="547200"/>
            <a:ext cx="21944520" cy="10614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520" cy="2289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3794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7954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body"/>
          </p:nvPr>
        </p:nvSpPr>
        <p:spPr>
          <a:xfrm>
            <a:off x="1218960" y="7364160"/>
            <a:ext cx="10708920" cy="3794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520" cy="2289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7954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3794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12463560" y="7364160"/>
            <a:ext cx="10708920" cy="3794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520" cy="2289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4400" spc="-1" strike="noStrike"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3794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3794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1218960" y="7364160"/>
            <a:ext cx="21944520" cy="3794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Object 3" descr="Object 3"/>
          <p:cNvPicPr/>
          <p:nvPr/>
        </p:nvPicPr>
        <p:blipFill>
          <a:blip r:embed="rId2"/>
          <a:stretch/>
        </p:blipFill>
        <p:spPr>
          <a:xfrm>
            <a:off x="23418000" y="-71640"/>
            <a:ext cx="975600" cy="1096560"/>
          </a:xfrm>
          <a:prstGeom prst="rect">
            <a:avLst/>
          </a:prstGeom>
          <a:ln w="12700">
            <a:noFill/>
          </a:ln>
        </p:spPr>
      </p:pic>
      <p:sp>
        <p:nvSpPr>
          <p:cNvPr id="1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520" cy="2289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pt-BR" sz="1800" spc="-1" strike="noStrike">
                <a:latin typeface="Arial"/>
              </a:rPr>
              <a:t>Click to edit the title text format</a:t>
            </a:r>
            <a:endParaRPr b="0" lang="pt-BR" sz="1800" spc="-1" strike="noStrike">
              <a:latin typeface="Arial"/>
            </a:endParaRPr>
          </a:p>
        </p:txBody>
      </p:sp>
      <p:sp>
        <p:nvSpPr>
          <p:cNvPr id="2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520" cy="7954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 algn="ctr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1800" spc="-1" strike="noStrike">
                <a:latin typeface="Arial"/>
              </a:rPr>
              <a:t>Click to edit the outline text format</a:t>
            </a:r>
            <a:endParaRPr b="0" lang="pt-BR" sz="1800" spc="-1" strike="noStrike">
              <a:latin typeface="Arial"/>
            </a:endParaRPr>
          </a:p>
          <a:p>
            <a:pPr lvl="1" marL="864000" indent="-324000" algn="ctr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pt-BR" sz="1800" spc="-1" strike="noStrike">
                <a:latin typeface="Arial"/>
              </a:rPr>
              <a:t>Second Outline Level</a:t>
            </a:r>
            <a:endParaRPr b="0" lang="pt-BR" sz="1800" spc="-1" strike="noStrike">
              <a:latin typeface="Arial"/>
            </a:endParaRPr>
          </a:p>
          <a:p>
            <a:pPr lvl="2" marL="1296000" indent="-288000" algn="ctr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1800" spc="-1" strike="noStrike">
                <a:latin typeface="Arial"/>
              </a:rPr>
              <a:t>Third Outline Level</a:t>
            </a:r>
            <a:endParaRPr b="0" lang="pt-BR" sz="1800" spc="-1" strike="noStrike">
              <a:latin typeface="Arial"/>
            </a:endParaRPr>
          </a:p>
          <a:p>
            <a:pPr lvl="3" marL="1728000" indent="-216000" algn="ctr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pt-BR" sz="1800" spc="-1" strike="noStrike">
                <a:latin typeface="Arial"/>
              </a:rPr>
              <a:t>Fourth Outline Level</a:t>
            </a:r>
            <a:endParaRPr b="0" lang="pt-BR" sz="1800" spc="-1" strike="noStrike">
              <a:latin typeface="Arial"/>
            </a:endParaRPr>
          </a:p>
          <a:p>
            <a:pPr lvl="4" marL="2160000" indent="-216000" algn="ctr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1800" spc="-1" strike="noStrike">
                <a:latin typeface="Arial"/>
              </a:rPr>
              <a:t>Fifth Outline Level</a:t>
            </a:r>
            <a:endParaRPr b="0" lang="pt-BR" sz="1800" spc="-1" strike="noStrike">
              <a:latin typeface="Arial"/>
            </a:endParaRPr>
          </a:p>
          <a:p>
            <a:pPr lvl="5" marL="2592000" indent="-216000" algn="ctr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1800" spc="-1" strike="noStrike">
                <a:latin typeface="Arial"/>
              </a:rPr>
              <a:t>Sixth Outline Level</a:t>
            </a:r>
            <a:endParaRPr b="0" lang="pt-BR" sz="1800" spc="-1" strike="noStrike">
              <a:latin typeface="Arial"/>
            </a:endParaRPr>
          </a:p>
          <a:p>
            <a:pPr lvl="6" marL="3024000" indent="-216000" algn="ctr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1800" spc="-1" strike="noStrike">
                <a:latin typeface="Arial"/>
              </a:rPr>
              <a:t>Seventh Outline Level</a:t>
            </a:r>
            <a:endParaRPr b="0" lang="pt-BR" sz="18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3.jpeg"/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5" Type="http://schemas.openxmlformats.org/officeDocument/2006/relationships/image" Target="../media/image6.tif"/><Relationship Id="rId6" Type="http://schemas.openxmlformats.org/officeDocument/2006/relationships/image" Target="../media/image7.tif"/><Relationship Id="rId7" Type="http://schemas.openxmlformats.org/officeDocument/2006/relationships/image" Target="../media/image8.tif"/><Relationship Id="rId8" Type="http://schemas.openxmlformats.org/officeDocument/2006/relationships/image" Target="../media/image9.png"/><Relationship Id="rId9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45.png"/><Relationship Id="rId2" Type="http://schemas.openxmlformats.org/officeDocument/2006/relationships/image" Target="../media/image46.png"/><Relationship Id="rId3" Type="http://schemas.openxmlformats.org/officeDocument/2006/relationships/image" Target="../media/image47.png"/><Relationship Id="rId4" Type="http://schemas.openxmlformats.org/officeDocument/2006/relationships/image" Target="../media/image48.tif"/><Relationship Id="rId5" Type="http://schemas.openxmlformats.org/officeDocument/2006/relationships/image" Target="../media/image49.png"/><Relationship Id="rId6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50.png"/><Relationship Id="rId2" Type="http://schemas.openxmlformats.org/officeDocument/2006/relationships/image" Target="../media/image51.png"/><Relationship Id="rId3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52.png"/><Relationship Id="rId2" Type="http://schemas.openxmlformats.org/officeDocument/2006/relationships/image" Target="../media/image53.png"/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56.png"/><Relationship Id="rId2" Type="http://schemas.openxmlformats.org/officeDocument/2006/relationships/image" Target="../media/image57.png"/><Relationship Id="rId3" Type="http://schemas.openxmlformats.org/officeDocument/2006/relationships/image" Target="../media/image58.jpeg"/><Relationship Id="rId4" Type="http://schemas.openxmlformats.org/officeDocument/2006/relationships/image" Target="../media/image59.png"/><Relationship Id="rId5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60.png"/><Relationship Id="rId2" Type="http://schemas.openxmlformats.org/officeDocument/2006/relationships/image" Target="../media/image61.jpeg"/><Relationship Id="rId3" Type="http://schemas.openxmlformats.org/officeDocument/2006/relationships/image" Target="../media/image62.jpeg"/><Relationship Id="rId4" Type="http://schemas.openxmlformats.org/officeDocument/2006/relationships/image" Target="../media/image63.jpeg"/><Relationship Id="rId5" Type="http://schemas.openxmlformats.org/officeDocument/2006/relationships/image" Target="../media/image64.jpeg"/><Relationship Id="rId6" Type="http://schemas.openxmlformats.org/officeDocument/2006/relationships/image" Target="../media/image65.png"/><Relationship Id="rId7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66.jpeg"/><Relationship Id="rId2" Type="http://schemas.openxmlformats.org/officeDocument/2006/relationships/image" Target="../media/image67.jpeg"/><Relationship Id="rId3" Type="http://schemas.openxmlformats.org/officeDocument/2006/relationships/image" Target="../media/image68.png"/><Relationship Id="rId4" Type="http://schemas.openxmlformats.org/officeDocument/2006/relationships/slideLayout" Target="../slideLayouts/slideLayout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69.png"/><Relationship Id="rId2" Type="http://schemas.openxmlformats.org/officeDocument/2006/relationships/image" Target="../media/image70.png"/><Relationship Id="rId3" Type="http://schemas.openxmlformats.org/officeDocument/2006/relationships/image" Target="../media/image71.jpeg"/><Relationship Id="rId4" Type="http://schemas.openxmlformats.org/officeDocument/2006/relationships/image" Target="../media/image72.png"/><Relationship Id="rId5" Type="http://schemas.openxmlformats.org/officeDocument/2006/relationships/slideLayout" Target="../slideLayouts/slideLayout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73.png"/><Relationship Id="rId2" Type="http://schemas.openxmlformats.org/officeDocument/2006/relationships/slideLayout" Target="../slideLayouts/slideLayout1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74.png"/><Relationship Id="rId2" Type="http://schemas.openxmlformats.org/officeDocument/2006/relationships/image" Target="../media/image75.png"/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5" Type="http://schemas.openxmlformats.org/officeDocument/2006/relationships/slideLayout" Target="../slideLayouts/slideLayout1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78.png"/><Relationship Id="rId2" Type="http://schemas.openxmlformats.org/officeDocument/2006/relationships/image" Target="../media/image79.png"/><Relationship Id="rId3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tif"/><Relationship Id="rId3" Type="http://schemas.openxmlformats.org/officeDocument/2006/relationships/image" Target="../media/image12.jpeg"/><Relationship Id="rId4" Type="http://schemas.openxmlformats.org/officeDocument/2006/relationships/image" Target="../media/image13.tif"/><Relationship Id="rId5" Type="http://schemas.openxmlformats.org/officeDocument/2006/relationships/slideLayout" Target="../slideLayouts/slideLayout1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80.png"/><Relationship Id="rId2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9.tif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image" Target="../media/image25.jpeg"/><Relationship Id="rId5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9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image" Target="../media/image35.png"/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image" Target="../media/image40.png"/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image" Target="../media/image44.png"/><Relationship Id="rId3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CustomShape 1"/>
          <p:cNvSpPr/>
          <p:nvPr/>
        </p:nvSpPr>
        <p:spPr>
          <a:xfrm>
            <a:off x="1100880" y="8696880"/>
            <a:ext cx="13113360" cy="12488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spAutoFit/>
          </a:bodyPr>
          <a:p>
            <a:pPr algn="ctr">
              <a:lnSpc>
                <a:spcPct val="100000"/>
              </a:lnSpc>
              <a:spcBef>
                <a:spcPts val="2801"/>
              </a:spcBef>
              <a:tabLst>
                <a:tab algn="l" pos="0"/>
              </a:tabLst>
            </a:pPr>
            <a:r>
              <a:rPr b="1" lang="pt-BR" sz="7000" spc="-1" strike="noStrike">
                <a:solidFill>
                  <a:srgbClr val="ffffff"/>
                </a:solidFill>
                <a:latin typeface="Times New Roman"/>
                <a:ea typeface="Times New Roman"/>
              </a:rPr>
              <a:t>Cristiano de Mello Gallep </a:t>
            </a:r>
            <a:endParaRPr b="0" lang="pt-BR" sz="7000" spc="-1" strike="noStrike">
              <a:latin typeface="Arial"/>
            </a:endParaRPr>
          </a:p>
        </p:txBody>
      </p:sp>
      <p:sp>
        <p:nvSpPr>
          <p:cNvPr id="40" name="CustomShape 2"/>
          <p:cNvSpPr/>
          <p:nvPr/>
        </p:nvSpPr>
        <p:spPr>
          <a:xfrm>
            <a:off x="9120600" y="9676440"/>
            <a:ext cx="4047120" cy="7311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91440" bIns="91440">
            <a:spAutoFit/>
          </a:bodyPr>
          <a:p>
            <a:pPr>
              <a:lnSpc>
                <a:spcPct val="100000"/>
              </a:lnSpc>
              <a:spcBef>
                <a:spcPts val="2401"/>
              </a:spcBef>
              <a:tabLst>
                <a:tab algn="l" pos="0"/>
              </a:tabLst>
            </a:pPr>
            <a:r>
              <a:rPr b="1" lang="pt-BR" sz="3600" spc="-1" strike="noStrike">
                <a:solidFill>
                  <a:srgbClr val="ff9201"/>
                </a:solidFill>
                <a:latin typeface="Times New Roman"/>
                <a:ea typeface="Times New Roman"/>
              </a:rPr>
              <a:t>gallep@unicamp.br</a:t>
            </a:r>
            <a:endParaRPr b="0" lang="pt-BR" sz="3600" spc="-1" strike="noStrike">
              <a:latin typeface="Arial"/>
            </a:endParaRPr>
          </a:p>
        </p:txBody>
      </p:sp>
      <p:sp>
        <p:nvSpPr>
          <p:cNvPr id="41" name="CustomShape 3"/>
          <p:cNvSpPr/>
          <p:nvPr/>
        </p:nvSpPr>
        <p:spPr>
          <a:xfrm>
            <a:off x="730080" y="1525680"/>
            <a:ext cx="16823160" cy="54856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pt-BR" sz="11600" spc="-1" strike="noStrike">
                <a:solidFill>
                  <a:srgbClr val="fae132"/>
                </a:solidFill>
                <a:latin typeface="Arial Black"/>
                <a:ea typeface="Arial Black"/>
              </a:rPr>
              <a:t>Ultra-weak luminescence in seedlings</a:t>
            </a:r>
            <a:endParaRPr b="0" lang="pt-BR" sz="11600" spc="-1" strike="noStrike">
              <a:latin typeface="Arial"/>
            </a:endParaRPr>
          </a:p>
        </p:txBody>
      </p:sp>
      <p:pic>
        <p:nvPicPr>
          <p:cNvPr id="42" name="Object 12" descr="Object 12"/>
          <p:cNvPicPr/>
          <p:nvPr/>
        </p:nvPicPr>
        <p:blipFill>
          <a:blip r:embed="rId1"/>
          <a:stretch/>
        </p:blipFill>
        <p:spPr>
          <a:xfrm>
            <a:off x="4587480" y="11912040"/>
            <a:ext cx="2781000" cy="777960"/>
          </a:xfrm>
          <a:prstGeom prst="rect">
            <a:avLst/>
          </a:prstGeom>
          <a:ln w="12700">
            <a:noFill/>
          </a:ln>
        </p:spPr>
      </p:pic>
      <p:pic>
        <p:nvPicPr>
          <p:cNvPr id="43" name="Picture 24" descr="Picture 24"/>
          <p:cNvPicPr/>
          <p:nvPr/>
        </p:nvPicPr>
        <p:blipFill>
          <a:blip r:embed="rId2"/>
          <a:stretch/>
        </p:blipFill>
        <p:spPr>
          <a:xfrm>
            <a:off x="7654320" y="11907000"/>
            <a:ext cx="1890720" cy="768960"/>
          </a:xfrm>
          <a:prstGeom prst="rect">
            <a:avLst/>
          </a:prstGeom>
          <a:ln w="12700">
            <a:noFill/>
          </a:ln>
        </p:spPr>
      </p:pic>
      <p:pic>
        <p:nvPicPr>
          <p:cNvPr id="44" name="LaFA.jpg" descr="LaFA.jpg"/>
          <p:cNvPicPr/>
          <p:nvPr/>
        </p:nvPicPr>
        <p:blipFill>
          <a:blip r:embed="rId3">
            <a:alphaModFix amt="93000"/>
          </a:blip>
          <a:stretch/>
        </p:blipFill>
        <p:spPr>
          <a:xfrm>
            <a:off x="16558200" y="-22320"/>
            <a:ext cx="7846560" cy="4142160"/>
          </a:xfrm>
          <a:prstGeom prst="rect">
            <a:avLst/>
          </a:prstGeom>
          <a:ln w="12700">
            <a:noFill/>
          </a:ln>
        </p:spPr>
      </p:pic>
      <p:sp>
        <p:nvSpPr>
          <p:cNvPr id="45" name="CustomShape 4"/>
          <p:cNvSpPr/>
          <p:nvPr/>
        </p:nvSpPr>
        <p:spPr>
          <a:xfrm>
            <a:off x="2494440" y="10738440"/>
            <a:ext cx="9143280" cy="8528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spAutoFit/>
          </a:bodyPr>
          <a:p>
            <a:pPr algn="ctr">
              <a:lnSpc>
                <a:spcPct val="100000"/>
              </a:lnSpc>
              <a:spcBef>
                <a:spcPts val="2801"/>
              </a:spcBef>
              <a:tabLst>
                <a:tab algn="l" pos="0"/>
              </a:tabLst>
            </a:pPr>
            <a:r>
              <a:rPr b="1" i="1" lang="pt-BR" sz="4400" spc="-1" strike="noStrike">
                <a:solidFill>
                  <a:srgbClr val="ffffff"/>
                </a:solidFill>
                <a:latin typeface="Times New Roman"/>
                <a:ea typeface="Times New Roman"/>
              </a:rPr>
              <a:t>Lab. Fotônica Aplicada </a:t>
            </a:r>
            <a:r>
              <a:rPr b="1" lang="pt-BR" sz="4400" spc="-1" strike="noStrike">
                <a:solidFill>
                  <a:srgbClr val="ffffff"/>
                </a:solidFill>
                <a:latin typeface="Times New Roman"/>
                <a:ea typeface="Times New Roman"/>
              </a:rPr>
              <a:t>- LaFA</a:t>
            </a:r>
            <a:endParaRPr b="0" lang="pt-BR" sz="4400" spc="-1" strike="noStrike">
              <a:latin typeface="Arial"/>
            </a:endParaRPr>
          </a:p>
        </p:txBody>
      </p:sp>
      <p:grpSp>
        <p:nvGrpSpPr>
          <p:cNvPr id="46" name="Group 5"/>
          <p:cNvGrpSpPr/>
          <p:nvPr/>
        </p:nvGrpSpPr>
        <p:grpSpPr>
          <a:xfrm>
            <a:off x="-46080" y="-117720"/>
            <a:ext cx="3562920" cy="1797120"/>
            <a:chOff x="-46080" y="-117720"/>
            <a:chExt cx="3562920" cy="1797120"/>
          </a:xfrm>
        </p:grpSpPr>
        <p:pic>
          <p:nvPicPr>
            <p:cNvPr id="47" name="Object 3" descr="Object 3"/>
            <p:cNvPicPr/>
            <p:nvPr/>
          </p:nvPicPr>
          <p:blipFill>
            <a:blip r:embed="rId4"/>
            <a:stretch/>
          </p:blipFill>
          <p:spPr>
            <a:xfrm>
              <a:off x="1955160" y="-117720"/>
              <a:ext cx="1561680" cy="1755000"/>
            </a:xfrm>
            <a:prstGeom prst="rect">
              <a:avLst/>
            </a:prstGeom>
            <a:ln w="12700">
              <a:noFill/>
            </a:ln>
          </p:spPr>
        </p:pic>
        <p:grpSp>
          <p:nvGrpSpPr>
            <p:cNvPr id="48" name="Group 6"/>
            <p:cNvGrpSpPr/>
            <p:nvPr/>
          </p:nvGrpSpPr>
          <p:grpSpPr>
            <a:xfrm>
              <a:off x="-46080" y="-36000"/>
              <a:ext cx="1832040" cy="1715400"/>
              <a:chOff x="-46080" y="-36000"/>
              <a:chExt cx="1832040" cy="1715400"/>
            </a:xfrm>
          </p:grpSpPr>
          <p:sp>
            <p:nvSpPr>
              <p:cNvPr id="49" name="CustomShape 7"/>
              <p:cNvSpPr/>
              <p:nvPr/>
            </p:nvSpPr>
            <p:spPr>
              <a:xfrm>
                <a:off x="-46080" y="-36000"/>
                <a:ext cx="1832040" cy="1715400"/>
              </a:xfrm>
              <a:prstGeom prst="roundRect">
                <a:avLst>
                  <a:gd name="adj" fmla="val 16275"/>
                </a:avLst>
              </a:prstGeom>
              <a:solidFill>
                <a:srgbClr val="ffffff"/>
              </a:solidFill>
              <a:ln w="1270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pic>
            <p:nvPicPr>
              <p:cNvPr id="50" name="Imagem" descr="Imagem"/>
              <p:cNvPicPr/>
              <p:nvPr/>
            </p:nvPicPr>
            <p:blipFill>
              <a:blip r:embed="rId5"/>
              <a:stretch/>
            </p:blipFill>
            <p:spPr>
              <a:xfrm>
                <a:off x="11520" y="45000"/>
                <a:ext cx="1716840" cy="1553040"/>
              </a:xfrm>
              <a:prstGeom prst="rect">
                <a:avLst/>
              </a:prstGeom>
              <a:ln w="12700">
                <a:noFill/>
              </a:ln>
            </p:spPr>
          </p:pic>
        </p:grpSp>
      </p:grpSp>
      <p:sp>
        <p:nvSpPr>
          <p:cNvPr id="51" name="CustomShape 8"/>
          <p:cNvSpPr/>
          <p:nvPr/>
        </p:nvSpPr>
        <p:spPr>
          <a:xfrm>
            <a:off x="8820000" y="5220000"/>
            <a:ext cx="8083080" cy="16945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 lvl="1" marL="942480" indent="-560880" algn="r">
              <a:lnSpc>
                <a:spcPct val="100000"/>
              </a:lnSpc>
              <a:buClr>
                <a:srgbClr val="ffffff"/>
              </a:buClr>
              <a:buFont typeface="StarSymbol"/>
              <a:buChar char="-"/>
            </a:pPr>
            <a:r>
              <a:rPr b="0" lang="pt-BR" sz="9400" spc="-1" strike="noStrike">
                <a:solidFill>
                  <a:srgbClr val="ffffff"/>
                </a:solidFill>
                <a:latin typeface="Arial"/>
                <a:ea typeface="Arial"/>
              </a:rPr>
              <a:t> </a:t>
            </a:r>
            <a:r>
              <a:rPr b="0" lang="pt-BR" sz="9400" spc="-1" strike="noStrike">
                <a:solidFill>
                  <a:srgbClr val="ffffff"/>
                </a:solidFill>
                <a:latin typeface="Arial"/>
                <a:ea typeface="Arial"/>
              </a:rPr>
              <a:t>applications</a:t>
            </a:r>
            <a:endParaRPr b="0" lang="pt-BR" sz="9400" spc="-1" strike="noStrike">
              <a:latin typeface="Arial"/>
            </a:endParaRPr>
          </a:p>
        </p:txBody>
      </p:sp>
      <p:pic>
        <p:nvPicPr>
          <p:cNvPr id="52" name="Imagem" descr="Imagem"/>
          <p:cNvPicPr/>
          <p:nvPr/>
        </p:nvPicPr>
        <p:blipFill>
          <a:blip r:embed="rId6"/>
          <a:stretch/>
        </p:blipFill>
        <p:spPr>
          <a:xfrm>
            <a:off x="13737240" y="10032120"/>
            <a:ext cx="2943000" cy="2982240"/>
          </a:xfrm>
          <a:prstGeom prst="rect">
            <a:avLst/>
          </a:prstGeom>
          <a:ln w="12700">
            <a:noFill/>
          </a:ln>
        </p:spPr>
      </p:pic>
      <p:grpSp>
        <p:nvGrpSpPr>
          <p:cNvPr id="53" name="Group 9"/>
          <p:cNvGrpSpPr/>
          <p:nvPr/>
        </p:nvGrpSpPr>
        <p:grpSpPr>
          <a:xfrm>
            <a:off x="16642440" y="9245520"/>
            <a:ext cx="7461720" cy="4205880"/>
            <a:chOff x="16642440" y="9245520"/>
            <a:chExt cx="7461720" cy="4205880"/>
          </a:xfrm>
        </p:grpSpPr>
        <p:pic>
          <p:nvPicPr>
            <p:cNvPr id="54" name="Imagem" descr="Imagem"/>
            <p:cNvPicPr/>
            <p:nvPr/>
          </p:nvPicPr>
          <p:blipFill>
            <a:blip r:embed="rId7"/>
            <a:stretch/>
          </p:blipFill>
          <p:spPr>
            <a:xfrm>
              <a:off x="16647120" y="9245520"/>
              <a:ext cx="7429680" cy="3040200"/>
            </a:xfrm>
            <a:prstGeom prst="rect">
              <a:avLst/>
            </a:prstGeom>
            <a:ln w="12700">
              <a:noFill/>
            </a:ln>
          </p:spPr>
        </p:pic>
        <p:pic>
          <p:nvPicPr>
            <p:cNvPr id="55" name="Captura de Tela 2022-09-21 às 12.34.14.png" descr="Captura de Tela 2022-09-21 às 12.34.14.png"/>
            <p:cNvPicPr/>
            <p:nvPr/>
          </p:nvPicPr>
          <p:blipFill>
            <a:blip r:embed="rId8"/>
            <a:stretch/>
          </p:blipFill>
          <p:spPr>
            <a:xfrm>
              <a:off x="16642440" y="12077280"/>
              <a:ext cx="7461720" cy="1374120"/>
            </a:xfrm>
            <a:prstGeom prst="rect">
              <a:avLst/>
            </a:prstGeom>
            <a:ln w="12700">
              <a:noFill/>
            </a:ln>
          </p:spPr>
        </p:pic>
      </p:grpSp>
      <p:sp>
        <p:nvSpPr>
          <p:cNvPr id="56" name="TextShape 10"/>
          <p:cNvSpPr txBox="1"/>
          <p:nvPr/>
        </p:nvSpPr>
        <p:spPr>
          <a:xfrm>
            <a:off x="14760000" y="7740000"/>
            <a:ext cx="9180000" cy="828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1" lang="pt-BR" sz="2600" spc="-1" strike="noStrike">
                <a:latin typeface="Arial"/>
              </a:rPr>
              <a:t>ENDOGENOUS BIOPHOTONICS: ULTRA-WEAK LUMINESCENCE FROM BIOLOGICAL SYSTEMS</a:t>
            </a:r>
            <a:endParaRPr b="1" lang="pt-BR" sz="2600" spc="-1" strike="noStrike">
              <a:latin typeface="Arial"/>
            </a:endParaRPr>
          </a:p>
        </p:txBody>
      </p:sp>
      <p:sp>
        <p:nvSpPr>
          <p:cNvPr id="57" name="TextShape 11"/>
          <p:cNvSpPr txBox="1"/>
          <p:nvPr/>
        </p:nvSpPr>
        <p:spPr>
          <a:xfrm>
            <a:off x="14754240" y="8696880"/>
            <a:ext cx="8825760" cy="467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0" lang="pt-BR" sz="2400" spc="-1" strike="noStrike">
                <a:latin typeface="Arial"/>
              </a:rPr>
              <a:t>(Dedicated to the centenary of A.G. Gurwitsch’s discovery)</a:t>
            </a:r>
            <a:endParaRPr b="0" lang="pt-BR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CustomShape 1"/>
          <p:cNvSpPr/>
          <p:nvPr/>
        </p:nvSpPr>
        <p:spPr>
          <a:xfrm>
            <a:off x="3246480" y="10469880"/>
            <a:ext cx="3662640" cy="9896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68400" rIns="68400" tIns="68400" bIns="6840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pt-BR" sz="2800" spc="-1" strike="noStrike">
                <a:solidFill>
                  <a:srgbClr val="ffffff"/>
                </a:solidFill>
                <a:latin typeface="Arial"/>
                <a:ea typeface="Arial"/>
              </a:rPr>
              <a:t>50 wheat seedlings in </a:t>
            </a:r>
            <a:endParaRPr b="0" lang="pt-BR" sz="28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pt-BR" sz="2800" spc="-1" strike="noStrike">
                <a:solidFill>
                  <a:srgbClr val="ffffff"/>
                </a:solidFill>
                <a:latin typeface="Arial"/>
                <a:ea typeface="Arial"/>
              </a:rPr>
              <a:t>wastewater sediment</a:t>
            </a:r>
            <a:endParaRPr b="0" lang="pt-BR" sz="2800" spc="-1" strike="noStrike">
              <a:latin typeface="Arial"/>
            </a:endParaRPr>
          </a:p>
        </p:txBody>
      </p:sp>
      <p:grpSp>
        <p:nvGrpSpPr>
          <p:cNvPr id="115" name="Group 2"/>
          <p:cNvGrpSpPr/>
          <p:nvPr/>
        </p:nvGrpSpPr>
        <p:grpSpPr>
          <a:xfrm>
            <a:off x="16153920" y="106200"/>
            <a:ext cx="6337440" cy="13502880"/>
            <a:chOff x="16153920" y="106200"/>
            <a:chExt cx="6337440" cy="13502880"/>
          </a:xfrm>
        </p:grpSpPr>
        <p:grpSp>
          <p:nvGrpSpPr>
            <p:cNvPr id="116" name="Group 3"/>
            <p:cNvGrpSpPr/>
            <p:nvPr/>
          </p:nvGrpSpPr>
          <p:grpSpPr>
            <a:xfrm>
              <a:off x="16153920" y="106200"/>
              <a:ext cx="6337440" cy="13502880"/>
              <a:chOff x="16153920" y="106200"/>
              <a:chExt cx="6337440" cy="13502880"/>
            </a:xfrm>
          </p:grpSpPr>
          <p:pic>
            <p:nvPicPr>
              <p:cNvPr id="117" name="Captura de Tela 2018-03-15 às 09.58.05.png" descr="Captura de Tela 2018-03-15 às 09.58.05.png"/>
              <p:cNvPicPr/>
              <p:nvPr/>
            </p:nvPicPr>
            <p:blipFill>
              <a:blip r:embed="rId1"/>
              <a:stretch/>
            </p:blipFill>
            <p:spPr>
              <a:xfrm>
                <a:off x="16162200" y="106200"/>
                <a:ext cx="6329160" cy="4725720"/>
              </a:xfrm>
              <a:prstGeom prst="rect">
                <a:avLst/>
              </a:prstGeom>
              <a:ln w="12700">
                <a:noFill/>
              </a:ln>
            </p:spPr>
          </p:pic>
          <p:pic>
            <p:nvPicPr>
              <p:cNvPr id="118" name="Captura de Tela 2018-03-15 às 09.58.11.png" descr="Captura de Tela 2018-03-15 às 09.58.11.png"/>
              <p:cNvPicPr/>
              <p:nvPr/>
            </p:nvPicPr>
            <p:blipFill>
              <a:blip r:embed="rId2"/>
              <a:stretch/>
            </p:blipFill>
            <p:spPr>
              <a:xfrm>
                <a:off x="16153920" y="4191840"/>
                <a:ext cx="6329160" cy="4939200"/>
              </a:xfrm>
              <a:prstGeom prst="rect">
                <a:avLst/>
              </a:prstGeom>
              <a:ln w="12700">
                <a:noFill/>
              </a:ln>
            </p:spPr>
          </p:pic>
          <p:pic>
            <p:nvPicPr>
              <p:cNvPr id="119" name="Captura de Tela 2018-03-15 às 09.58.18.png" descr="Captura de Tela 2018-03-15 às 09.58.18.png"/>
              <p:cNvPicPr/>
              <p:nvPr/>
            </p:nvPicPr>
            <p:blipFill>
              <a:blip r:embed="rId3"/>
              <a:stretch/>
            </p:blipFill>
            <p:spPr>
              <a:xfrm>
                <a:off x="16153920" y="8654400"/>
                <a:ext cx="6329160" cy="4954680"/>
              </a:xfrm>
              <a:prstGeom prst="rect">
                <a:avLst/>
              </a:prstGeom>
              <a:ln w="12700">
                <a:noFill/>
              </a:ln>
            </p:spPr>
          </p:pic>
        </p:grpSp>
        <p:sp>
          <p:nvSpPr>
            <p:cNvPr id="120" name="CustomShape 4"/>
            <p:cNvSpPr/>
            <p:nvPr/>
          </p:nvSpPr>
          <p:spPr>
            <a:xfrm>
              <a:off x="17593200" y="345240"/>
              <a:ext cx="1543320" cy="61632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68400" rIns="68400" tIns="68400" bIns="68400">
              <a:no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pt-BR" sz="2800" spc="-1" strike="noStrike">
                  <a:solidFill>
                    <a:srgbClr val="ff2600"/>
                  </a:solidFill>
                  <a:latin typeface="Calibri"/>
                  <a:ea typeface="Calibri"/>
                </a:rPr>
                <a:t>leachate </a:t>
              </a:r>
              <a:endParaRPr b="0" lang="pt-BR" sz="2800" spc="-1" strike="noStrike">
                <a:latin typeface="Arial"/>
              </a:endParaRPr>
            </a:p>
          </p:txBody>
        </p:sp>
        <p:sp>
          <p:nvSpPr>
            <p:cNvPr id="121" name="CustomShape 5"/>
            <p:cNvSpPr/>
            <p:nvPr/>
          </p:nvSpPr>
          <p:spPr>
            <a:xfrm>
              <a:off x="17650080" y="4584240"/>
              <a:ext cx="2026800" cy="61632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68400" rIns="68400" tIns="68400" bIns="68400">
              <a:no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pt-BR" sz="2800" spc="-1" strike="noStrike">
                  <a:solidFill>
                    <a:srgbClr val="ff2600"/>
                  </a:solidFill>
                  <a:latin typeface="Calibri"/>
                  <a:ea typeface="Calibri"/>
                </a:rPr>
                <a:t>dicromate-K</a:t>
              </a:r>
              <a:endParaRPr b="0" lang="pt-BR" sz="2800" spc="-1" strike="noStrike">
                <a:latin typeface="Arial"/>
              </a:endParaRPr>
            </a:p>
          </p:txBody>
        </p:sp>
        <p:sp>
          <p:nvSpPr>
            <p:cNvPr id="122" name="CustomShape 6"/>
            <p:cNvSpPr/>
            <p:nvPr/>
          </p:nvSpPr>
          <p:spPr>
            <a:xfrm>
              <a:off x="17545320" y="9026280"/>
              <a:ext cx="2012400" cy="61632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68400" rIns="68400" tIns="68400" bIns="68400">
              <a:no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pt-BR" sz="2800" spc="-1" strike="noStrike">
                  <a:solidFill>
                    <a:srgbClr val="ff2600"/>
                  </a:solidFill>
                  <a:latin typeface="Calibri"/>
                  <a:ea typeface="Calibri"/>
                </a:rPr>
                <a:t>galvanic ink </a:t>
              </a:r>
              <a:endParaRPr b="0" lang="pt-BR" sz="2800" spc="-1" strike="noStrike">
                <a:latin typeface="Arial"/>
              </a:endParaRPr>
            </a:p>
          </p:txBody>
        </p:sp>
      </p:grpSp>
      <p:pic>
        <p:nvPicPr>
          <p:cNvPr id="123" name="Imagem" descr="Imagem"/>
          <p:cNvPicPr/>
          <p:nvPr/>
        </p:nvPicPr>
        <p:blipFill>
          <a:blip r:embed="rId4"/>
          <a:stretch/>
        </p:blipFill>
        <p:spPr>
          <a:xfrm>
            <a:off x="7137360" y="2368440"/>
            <a:ext cx="7227360" cy="11346120"/>
          </a:xfrm>
          <a:prstGeom prst="rect">
            <a:avLst/>
          </a:prstGeom>
          <a:ln w="12700">
            <a:noFill/>
          </a:ln>
        </p:spPr>
      </p:pic>
      <p:sp>
        <p:nvSpPr>
          <p:cNvPr id="124" name="CustomShape 7"/>
          <p:cNvSpPr/>
          <p:nvPr/>
        </p:nvSpPr>
        <p:spPr>
          <a:xfrm>
            <a:off x="13191120" y="405360"/>
            <a:ext cx="2678040" cy="17208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68400" rIns="68400" tIns="68400" bIns="6840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pt-BR" sz="5200" spc="-1" strike="noStrike">
                <a:solidFill>
                  <a:srgbClr val="ff9300"/>
                </a:solidFill>
                <a:latin typeface="Calibri"/>
                <a:ea typeface="Calibri"/>
              </a:rPr>
              <a:t>3rd day, </a:t>
            </a:r>
            <a:endParaRPr b="0" lang="pt-BR" sz="5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pt-BR" sz="5200" spc="-1" strike="noStrike">
                <a:solidFill>
                  <a:srgbClr val="ff9300"/>
                </a:solidFill>
                <a:latin typeface="Calibri"/>
                <a:ea typeface="Calibri"/>
              </a:rPr>
              <a:t>total UPE</a:t>
            </a:r>
            <a:endParaRPr b="0" lang="pt-BR" sz="5200" spc="-1" strike="noStrike">
              <a:latin typeface="Arial"/>
            </a:endParaRPr>
          </a:p>
        </p:txBody>
      </p:sp>
      <p:pic>
        <p:nvPicPr>
          <p:cNvPr id="125" name="Picture 1" descr="Picture 1"/>
          <p:cNvPicPr/>
          <p:nvPr/>
        </p:nvPicPr>
        <p:blipFill>
          <a:blip r:embed="rId5"/>
          <a:stretch/>
        </p:blipFill>
        <p:spPr>
          <a:xfrm>
            <a:off x="266040" y="32400"/>
            <a:ext cx="9624240" cy="369144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CustomShape 1"/>
          <p:cNvSpPr/>
          <p:nvPr/>
        </p:nvSpPr>
        <p:spPr>
          <a:xfrm>
            <a:off x="8663400" y="244080"/>
            <a:ext cx="2586240" cy="4665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pt-BR" sz="2400" spc="-1" strike="noStrike">
                <a:solidFill>
                  <a:srgbClr val="ffffff"/>
                </a:solidFill>
                <a:latin typeface="Helvetica Neue"/>
                <a:ea typeface="Helvetica Neue"/>
              </a:rPr>
              <a:t>IEEE - IMOC 2007</a:t>
            </a:r>
            <a:endParaRPr b="0" lang="pt-BR" sz="2400" spc="-1" strike="noStrike">
              <a:latin typeface="Arial"/>
            </a:endParaRPr>
          </a:p>
        </p:txBody>
      </p:sp>
      <p:pic>
        <p:nvPicPr>
          <p:cNvPr id="127" name="Captura de Tela 2021-01-05 às 14.59.04.png" descr="Captura de Tela 2021-01-05 às 14.59.04.png"/>
          <p:cNvPicPr/>
          <p:nvPr/>
        </p:nvPicPr>
        <p:blipFill>
          <a:blip r:embed="rId1"/>
          <a:stretch/>
        </p:blipFill>
        <p:spPr>
          <a:xfrm>
            <a:off x="11410560" y="192240"/>
            <a:ext cx="12804480" cy="1501560"/>
          </a:xfrm>
          <a:prstGeom prst="rect">
            <a:avLst/>
          </a:prstGeom>
          <a:ln w="12700">
            <a:noFill/>
          </a:ln>
        </p:spPr>
      </p:pic>
      <p:pic>
        <p:nvPicPr>
          <p:cNvPr id="128" name="Captura de Tela 2021-01-05 às 15.00.08.png" descr="Captura de Tela 2021-01-05 às 15.00.08.png"/>
          <p:cNvPicPr/>
          <p:nvPr/>
        </p:nvPicPr>
        <p:blipFill>
          <a:blip r:embed="rId2"/>
          <a:stretch/>
        </p:blipFill>
        <p:spPr>
          <a:xfrm>
            <a:off x="389520" y="2117520"/>
            <a:ext cx="23604120" cy="10164600"/>
          </a:xfrm>
          <a:prstGeom prst="rect">
            <a:avLst/>
          </a:prstGeom>
          <a:ln w="12700">
            <a:noFill/>
          </a:ln>
        </p:spPr>
      </p:pic>
      <p:sp>
        <p:nvSpPr>
          <p:cNvPr id="129" name="CustomShape 2"/>
          <p:cNvSpPr/>
          <p:nvPr/>
        </p:nvSpPr>
        <p:spPr>
          <a:xfrm>
            <a:off x="3681720" y="1062360"/>
            <a:ext cx="2331720" cy="4665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pt-BR" sz="2400" spc="-1" strike="noStrike">
                <a:solidFill>
                  <a:srgbClr val="ffffff"/>
                </a:solidFill>
                <a:latin typeface="Helvetica Neue"/>
                <a:ea typeface="Helvetica Neue"/>
              </a:rPr>
              <a:t>50 wheat seeds </a:t>
            </a:r>
            <a:endParaRPr b="0" lang="pt-BR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CustomShape 1"/>
          <p:cNvSpPr/>
          <p:nvPr/>
        </p:nvSpPr>
        <p:spPr>
          <a:xfrm>
            <a:off x="3962520" y="12803760"/>
            <a:ext cx="4266360" cy="5479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pt-BR" sz="2400" spc="-1" strike="noStrike">
                <a:solidFill>
                  <a:srgbClr val="ffffff"/>
                </a:solidFill>
                <a:latin typeface="Times New Roman"/>
                <a:ea typeface="Times New Roman"/>
              </a:rPr>
              <a:t>Neuss, 1-6 Aug/2010 </a:t>
            </a:r>
            <a:endParaRPr b="0" lang="pt-BR" sz="2400" spc="-1" strike="noStrike">
              <a:latin typeface="Arial"/>
            </a:endParaRPr>
          </a:p>
        </p:txBody>
      </p:sp>
      <p:pic>
        <p:nvPicPr>
          <p:cNvPr id="131" name="Picture 2" descr="Picture 2"/>
          <p:cNvPicPr/>
          <p:nvPr/>
        </p:nvPicPr>
        <p:blipFill>
          <a:blip r:embed="rId1"/>
          <a:stretch/>
        </p:blipFill>
        <p:spPr>
          <a:xfrm>
            <a:off x="8760240" y="571680"/>
            <a:ext cx="4266360" cy="1157400"/>
          </a:xfrm>
          <a:prstGeom prst="rect">
            <a:avLst/>
          </a:prstGeom>
          <a:ln w="12700">
            <a:noFill/>
          </a:ln>
        </p:spPr>
      </p:pic>
      <p:pic>
        <p:nvPicPr>
          <p:cNvPr id="132" name="Picture 6" descr="Picture 6"/>
          <p:cNvPicPr/>
          <p:nvPr/>
        </p:nvPicPr>
        <p:blipFill>
          <a:blip r:embed="rId2"/>
          <a:stretch/>
        </p:blipFill>
        <p:spPr>
          <a:xfrm>
            <a:off x="13241520" y="190440"/>
            <a:ext cx="10780200" cy="3163320"/>
          </a:xfrm>
          <a:prstGeom prst="rect">
            <a:avLst/>
          </a:prstGeom>
          <a:ln w="12700">
            <a:noFill/>
          </a:ln>
        </p:spPr>
      </p:pic>
      <p:pic>
        <p:nvPicPr>
          <p:cNvPr id="133" name="Picture 4" descr="Picture 4"/>
          <p:cNvPicPr/>
          <p:nvPr/>
        </p:nvPicPr>
        <p:blipFill>
          <a:blip r:embed="rId3"/>
          <a:stretch/>
        </p:blipFill>
        <p:spPr>
          <a:xfrm>
            <a:off x="590760" y="1969920"/>
            <a:ext cx="12129840" cy="11745360"/>
          </a:xfrm>
          <a:prstGeom prst="rect">
            <a:avLst/>
          </a:prstGeom>
          <a:ln w="12700">
            <a:noFill/>
          </a:ln>
        </p:spPr>
      </p:pic>
      <p:pic>
        <p:nvPicPr>
          <p:cNvPr id="134" name="Picture 7" descr="Picture 7"/>
          <p:cNvPicPr/>
          <p:nvPr/>
        </p:nvPicPr>
        <p:blipFill>
          <a:blip r:embed="rId4"/>
          <a:stretch/>
        </p:blipFill>
        <p:spPr>
          <a:xfrm>
            <a:off x="12655440" y="5145840"/>
            <a:ext cx="11691000" cy="460404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CustomShape 1"/>
          <p:cNvSpPr/>
          <p:nvPr/>
        </p:nvSpPr>
        <p:spPr>
          <a:xfrm>
            <a:off x="11487960" y="30240"/>
            <a:ext cx="11783880" cy="12798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sp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r>
              <a:rPr b="0" lang="pt-BR" sz="7200" spc="-1" strike="noStrike">
                <a:solidFill>
                  <a:srgbClr val="ffffff"/>
                </a:solidFill>
                <a:latin typeface="Times New Roman"/>
                <a:ea typeface="Times New Roman"/>
              </a:rPr>
              <a:t>Single seed UPE - </a:t>
            </a:r>
            <a:r>
              <a:rPr b="0" lang="pt-BR" sz="7200" spc="-1" strike="noStrike">
                <a:solidFill>
                  <a:srgbClr val="ff9900"/>
                </a:solidFill>
                <a:latin typeface="Times New Roman"/>
                <a:ea typeface="Times New Roman"/>
              </a:rPr>
              <a:t>Sunflower</a:t>
            </a:r>
            <a:endParaRPr b="0" lang="pt-BR" sz="7200" spc="-1" strike="noStrike">
              <a:latin typeface="Arial"/>
            </a:endParaRPr>
          </a:p>
        </p:txBody>
      </p:sp>
      <p:pic>
        <p:nvPicPr>
          <p:cNvPr id="136" name="Picture 1" descr="Picture 1"/>
          <p:cNvPicPr/>
          <p:nvPr/>
        </p:nvPicPr>
        <p:blipFill>
          <a:blip r:embed="rId1"/>
          <a:stretch/>
        </p:blipFill>
        <p:spPr>
          <a:xfrm>
            <a:off x="-69840" y="-101160"/>
            <a:ext cx="4778280" cy="1832400"/>
          </a:xfrm>
          <a:prstGeom prst="rect">
            <a:avLst/>
          </a:prstGeom>
          <a:ln w="12700">
            <a:noFill/>
          </a:ln>
        </p:spPr>
      </p:pic>
      <p:pic>
        <p:nvPicPr>
          <p:cNvPr id="137" name="Picture 2" descr="Picture 2"/>
          <p:cNvPicPr/>
          <p:nvPr/>
        </p:nvPicPr>
        <p:blipFill>
          <a:blip r:embed="rId2"/>
          <a:stretch/>
        </p:blipFill>
        <p:spPr>
          <a:xfrm>
            <a:off x="561600" y="911880"/>
            <a:ext cx="8037720" cy="6154920"/>
          </a:xfrm>
          <a:prstGeom prst="rect">
            <a:avLst/>
          </a:prstGeom>
          <a:ln w="12700">
            <a:noFill/>
          </a:ln>
        </p:spPr>
      </p:pic>
      <p:sp>
        <p:nvSpPr>
          <p:cNvPr id="138" name="CustomShape 2"/>
          <p:cNvSpPr/>
          <p:nvPr/>
        </p:nvSpPr>
        <p:spPr>
          <a:xfrm>
            <a:off x="3228120" y="1138320"/>
            <a:ext cx="3022200" cy="4665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pt-BR" sz="2400" spc="-1" strike="noStrike">
                <a:solidFill>
                  <a:srgbClr val="ee220d"/>
                </a:solidFill>
                <a:latin typeface="Helvetica Neue"/>
                <a:ea typeface="Helvetica Neue"/>
              </a:rPr>
              <a:t>after 3 days in dark…</a:t>
            </a:r>
            <a:endParaRPr b="0" lang="pt-BR" sz="2400" spc="-1" strike="noStrike">
              <a:latin typeface="Arial"/>
            </a:endParaRPr>
          </a:p>
        </p:txBody>
      </p:sp>
      <p:pic>
        <p:nvPicPr>
          <p:cNvPr id="139" name="fig3.jpg" descr="fig3.jpg"/>
          <p:cNvPicPr/>
          <p:nvPr/>
        </p:nvPicPr>
        <p:blipFill>
          <a:blip r:embed="rId3"/>
          <a:stretch/>
        </p:blipFill>
        <p:spPr>
          <a:xfrm>
            <a:off x="10459440" y="1191240"/>
            <a:ext cx="12920040" cy="6154920"/>
          </a:xfrm>
          <a:prstGeom prst="rect">
            <a:avLst/>
          </a:prstGeom>
          <a:ln w="12700">
            <a:noFill/>
          </a:ln>
        </p:spPr>
      </p:pic>
      <p:pic>
        <p:nvPicPr>
          <p:cNvPr id="140" name="Picture 1" descr="Picture 1"/>
          <p:cNvPicPr/>
          <p:nvPr/>
        </p:nvPicPr>
        <p:blipFill>
          <a:blip r:embed="rId4"/>
          <a:stretch/>
        </p:blipFill>
        <p:spPr>
          <a:xfrm>
            <a:off x="3277800" y="7419960"/>
            <a:ext cx="16084080" cy="602244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Captura de Tela 2020-12-16 às 08.13.02.png" descr="Captura de Tela 2020-12-16 às 08.13.02.png"/>
          <p:cNvPicPr/>
          <p:nvPr/>
        </p:nvPicPr>
        <p:blipFill>
          <a:blip r:embed="rId1"/>
          <a:stretch/>
        </p:blipFill>
        <p:spPr>
          <a:xfrm>
            <a:off x="-276120" y="-743760"/>
            <a:ext cx="7368840" cy="3063240"/>
          </a:xfrm>
          <a:prstGeom prst="rect">
            <a:avLst/>
          </a:prstGeom>
          <a:ln w="12700">
            <a:noFill/>
          </a:ln>
        </p:spPr>
      </p:pic>
      <p:pic>
        <p:nvPicPr>
          <p:cNvPr id="142" name="Macintosh HD:Users:Cris:Desktop:abstract.jpg" descr="Macintosh HD:Users:Cris:Desktop:abstract.jpg"/>
          <p:cNvPicPr/>
          <p:nvPr/>
        </p:nvPicPr>
        <p:blipFill>
          <a:blip r:embed="rId2"/>
          <a:stretch/>
        </p:blipFill>
        <p:spPr>
          <a:xfrm>
            <a:off x="8936280" y="501120"/>
            <a:ext cx="14628600" cy="5833800"/>
          </a:xfrm>
          <a:prstGeom prst="rect">
            <a:avLst/>
          </a:prstGeom>
          <a:ln w="12700">
            <a:noFill/>
          </a:ln>
        </p:spPr>
      </p:pic>
      <p:grpSp>
        <p:nvGrpSpPr>
          <p:cNvPr id="143" name="Group 1"/>
          <p:cNvGrpSpPr/>
          <p:nvPr/>
        </p:nvGrpSpPr>
        <p:grpSpPr>
          <a:xfrm>
            <a:off x="228960" y="6881760"/>
            <a:ext cx="23925600" cy="6231240"/>
            <a:chOff x="228960" y="6881760"/>
            <a:chExt cx="23925600" cy="6231240"/>
          </a:xfrm>
        </p:grpSpPr>
        <p:pic>
          <p:nvPicPr>
            <p:cNvPr id="144" name="Macintosh HD:Users:Cris:Desktop:slope_d2_d3.jpg" descr="Macintosh HD:Users:Cris:Desktop:slope_d2_d3.jpg"/>
            <p:cNvPicPr/>
            <p:nvPr/>
          </p:nvPicPr>
          <p:blipFill>
            <a:blip r:embed="rId3"/>
            <a:stretch/>
          </p:blipFill>
          <p:spPr>
            <a:xfrm>
              <a:off x="228960" y="6935040"/>
              <a:ext cx="7923600" cy="6124320"/>
            </a:xfrm>
            <a:prstGeom prst="rect">
              <a:avLst/>
            </a:prstGeom>
            <a:ln w="12700">
              <a:noFill/>
            </a:ln>
          </p:spPr>
        </p:pic>
        <p:pic>
          <p:nvPicPr>
            <p:cNvPr id="145" name="Macintosh HD:Users:Cris:Documents:artigos:paper1 2019:figs :files:corn 2:c sum.jpg" descr="Macintosh HD:Users:Cris:Documents:artigos:paper1 2019:figs :files:corn 2:c sum.jpg"/>
            <p:cNvPicPr/>
            <p:nvPr/>
          </p:nvPicPr>
          <p:blipFill>
            <a:blip r:embed="rId4"/>
            <a:stretch/>
          </p:blipFill>
          <p:spPr>
            <a:xfrm>
              <a:off x="8038080" y="6881760"/>
              <a:ext cx="8062200" cy="6231240"/>
            </a:xfrm>
            <a:prstGeom prst="rect">
              <a:avLst/>
            </a:prstGeom>
            <a:ln w="12700">
              <a:noFill/>
            </a:ln>
          </p:spPr>
        </p:pic>
        <p:pic>
          <p:nvPicPr>
            <p:cNvPr id="146" name="Macintosh HD:Users:Cris:Documents:artigos:paper1 2019:figs :files:wheat:w sum_d3.jpg" descr="Macintosh HD:Users:Cris:Documents:artigos:paper1 2019:figs :files:wheat:w sum_d3.jpg"/>
            <p:cNvPicPr/>
            <p:nvPr/>
          </p:nvPicPr>
          <p:blipFill>
            <a:blip r:embed="rId5"/>
            <a:stretch/>
          </p:blipFill>
          <p:spPr>
            <a:xfrm>
              <a:off x="16092360" y="6881760"/>
              <a:ext cx="8062200" cy="6231240"/>
            </a:xfrm>
            <a:prstGeom prst="rect">
              <a:avLst/>
            </a:prstGeom>
            <a:ln w="12700">
              <a:noFill/>
            </a:ln>
          </p:spPr>
        </p:pic>
      </p:grpSp>
      <p:sp>
        <p:nvSpPr>
          <p:cNvPr id="147" name="CustomShape 2"/>
          <p:cNvSpPr/>
          <p:nvPr/>
        </p:nvSpPr>
        <p:spPr>
          <a:xfrm>
            <a:off x="5132160" y="1522800"/>
            <a:ext cx="1431000" cy="8168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pt-BR" sz="4700" spc="-1" strike="noStrike">
                <a:solidFill>
                  <a:srgbClr val="ff9201"/>
                </a:solidFill>
                <a:latin typeface="Helvetica Neue"/>
                <a:ea typeface="Helvetica Neue"/>
              </a:rPr>
              <a:t>2019</a:t>
            </a:r>
            <a:endParaRPr b="0" lang="pt-BR" sz="4700" spc="-1" strike="noStrike">
              <a:latin typeface="Arial"/>
            </a:endParaRPr>
          </a:p>
        </p:txBody>
      </p:sp>
      <p:pic>
        <p:nvPicPr>
          <p:cNvPr id="148" name="Picture 21" descr="Picture 21"/>
          <p:cNvPicPr/>
          <p:nvPr/>
        </p:nvPicPr>
        <p:blipFill>
          <a:blip r:embed="rId6"/>
          <a:stretch/>
        </p:blipFill>
        <p:spPr>
          <a:xfrm>
            <a:off x="6969240" y="-75960"/>
            <a:ext cx="1992240" cy="1617840"/>
          </a:xfrm>
          <a:prstGeom prst="rect">
            <a:avLst/>
          </a:prstGeom>
          <a:ln w="12700">
            <a:noFill/>
          </a:ln>
        </p:spPr>
      </p:pic>
      <p:sp>
        <p:nvSpPr>
          <p:cNvPr id="149" name="CustomShape 3"/>
          <p:cNvSpPr/>
          <p:nvPr/>
        </p:nvSpPr>
        <p:spPr>
          <a:xfrm>
            <a:off x="2422800" y="6876720"/>
            <a:ext cx="1355040" cy="4665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pt-BR" sz="2400" spc="-1" strike="noStrike">
                <a:solidFill>
                  <a:srgbClr val="ee220d"/>
                </a:solidFill>
                <a:latin typeface="Helvetica Neue"/>
                <a:ea typeface="Helvetica Neue"/>
              </a:rPr>
              <a:t>10 beans</a:t>
            </a:r>
            <a:endParaRPr b="0" lang="pt-BR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roup 1"/>
          <p:cNvGrpSpPr/>
          <p:nvPr/>
        </p:nvGrpSpPr>
        <p:grpSpPr>
          <a:xfrm>
            <a:off x="1413000" y="977040"/>
            <a:ext cx="21954240" cy="8507520"/>
            <a:chOff x="1413000" y="977040"/>
            <a:chExt cx="21954240" cy="8507520"/>
          </a:xfrm>
        </p:grpSpPr>
        <p:pic>
          <p:nvPicPr>
            <p:cNvPr id="151" name="Macintosh HD:Users:Cris:Documents:artigos:paper2 2019:figs p2:UPE:w_i:dg_V and d_UPE wheat.jpg" descr="Macintosh HD:Users:Cris:Documents:artigos:paper2 2019:figs p2:UPE:w_i:dg_V and d_UPE wheat.jpg"/>
            <p:cNvPicPr/>
            <p:nvPr/>
          </p:nvPicPr>
          <p:blipFill>
            <a:blip r:embed="rId1"/>
            <a:stretch/>
          </p:blipFill>
          <p:spPr>
            <a:xfrm>
              <a:off x="1413000" y="977040"/>
              <a:ext cx="11010960" cy="8507160"/>
            </a:xfrm>
            <a:prstGeom prst="rect">
              <a:avLst/>
            </a:prstGeom>
            <a:ln w="12700">
              <a:noFill/>
            </a:ln>
          </p:spPr>
        </p:pic>
        <p:pic>
          <p:nvPicPr>
            <p:cNvPr id="152" name="Macintosh HD:Users:Cris:Documents:artigos:paper2 2019:figs p2:UPE:c_i:dg_H and d_UPE corn.jpg" descr="Macintosh HD:Users:Cris:Documents:artigos:paper2 2019:figs p2:UPE:c_i:dg_H and d_UPE corn.jpg"/>
            <p:cNvPicPr/>
            <p:nvPr/>
          </p:nvPicPr>
          <p:blipFill>
            <a:blip r:embed="rId2"/>
            <a:stretch/>
          </p:blipFill>
          <p:spPr>
            <a:xfrm>
              <a:off x="12425040" y="1030320"/>
              <a:ext cx="10942200" cy="8454240"/>
            </a:xfrm>
            <a:prstGeom prst="rect">
              <a:avLst/>
            </a:prstGeom>
            <a:ln w="12700">
              <a:noFill/>
            </a:ln>
          </p:spPr>
        </p:pic>
      </p:grpSp>
      <p:sp>
        <p:nvSpPr>
          <p:cNvPr id="153" name="CustomShape 2"/>
          <p:cNvSpPr/>
          <p:nvPr/>
        </p:nvSpPr>
        <p:spPr>
          <a:xfrm>
            <a:off x="1835280" y="10725480"/>
            <a:ext cx="21453120" cy="15994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91440" bIns="91440">
            <a:spAutoFit/>
          </a:bodyPr>
          <a:p>
            <a:pPr algn="just">
              <a:lnSpc>
                <a:spcPct val="150000"/>
              </a:lnSpc>
              <a:tabLst>
                <a:tab algn="l" pos="0"/>
              </a:tabLst>
            </a:pPr>
            <a:r>
              <a:rPr b="1" lang="pt-BR" sz="6200" spc="-1" strike="noStrike">
                <a:solidFill>
                  <a:srgbClr val="ffffff"/>
                </a:solidFill>
                <a:latin typeface="Helvetica Neue"/>
                <a:ea typeface="Helvetica Neue"/>
              </a:rPr>
              <a:t>so, what if the gravimetric tide triggers circadian cycles?</a:t>
            </a:r>
            <a:endParaRPr b="0" lang="pt-BR" sz="6200" spc="-1" strike="noStrike">
              <a:latin typeface="Arial"/>
            </a:endParaRPr>
          </a:p>
        </p:txBody>
      </p:sp>
      <p:pic>
        <p:nvPicPr>
          <p:cNvPr id="154" name="Picture 21" descr="Picture 21"/>
          <p:cNvPicPr/>
          <p:nvPr/>
        </p:nvPicPr>
        <p:blipFill>
          <a:blip r:embed="rId3"/>
          <a:stretch/>
        </p:blipFill>
        <p:spPr>
          <a:xfrm>
            <a:off x="22142160" y="5400"/>
            <a:ext cx="1253520" cy="101772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9" dur="indefinite" restart="never" nodeType="tmRoot">
          <p:childTnLst>
            <p:seq>
              <p:cTn id="10" dur="indefinite" nodeType="mainSeq">
                <p:childTnLst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fill="hold" presetClass="entr" presetID="23" presetSubtype="16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2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2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" descr=""/>
          <p:cNvPicPr/>
          <p:nvPr/>
        </p:nvPicPr>
        <p:blipFill>
          <a:blip r:embed="rId1"/>
          <a:stretch/>
        </p:blipFill>
        <p:spPr>
          <a:xfrm>
            <a:off x="10260000" y="180000"/>
            <a:ext cx="12737880" cy="7162200"/>
          </a:xfrm>
          <a:prstGeom prst="rect">
            <a:avLst/>
          </a:prstGeom>
          <a:ln w="0">
            <a:noFill/>
          </a:ln>
        </p:spPr>
      </p:pic>
      <p:pic>
        <p:nvPicPr>
          <p:cNvPr id="156" name="Picture 21" descr="Picture 21"/>
          <p:cNvPicPr/>
          <p:nvPr/>
        </p:nvPicPr>
        <p:blipFill>
          <a:blip r:embed="rId2"/>
          <a:stretch/>
        </p:blipFill>
        <p:spPr>
          <a:xfrm>
            <a:off x="22142160" y="5400"/>
            <a:ext cx="1253520" cy="1017720"/>
          </a:xfrm>
          <a:prstGeom prst="rect">
            <a:avLst/>
          </a:prstGeom>
          <a:ln w="12700">
            <a:noFill/>
          </a:ln>
        </p:spPr>
      </p:pic>
      <p:sp>
        <p:nvSpPr>
          <p:cNvPr id="157" name="CustomShape 1"/>
          <p:cNvSpPr/>
          <p:nvPr/>
        </p:nvSpPr>
        <p:spPr>
          <a:xfrm>
            <a:off x="42480" y="154440"/>
            <a:ext cx="4277160" cy="16452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91440" bIns="9144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pt-BR" sz="4800" spc="-1" strike="noStrike">
                <a:solidFill>
                  <a:srgbClr val="ffffff"/>
                </a:solidFill>
                <a:latin typeface="Calibri"/>
                <a:ea typeface="Calibri"/>
              </a:rPr>
              <a:t>Leaf movements</a:t>
            </a:r>
            <a:endParaRPr b="0" lang="pt-BR" sz="48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pt-BR" sz="4800" spc="-1" strike="noStrike">
                <a:solidFill>
                  <a:srgbClr val="ffffff"/>
                </a:solidFill>
                <a:latin typeface="Calibri"/>
                <a:ea typeface="Calibri"/>
              </a:rPr>
              <a:t> </a:t>
            </a:r>
            <a:r>
              <a:rPr b="0" lang="pt-BR" sz="4800" spc="-1" strike="noStrike">
                <a:solidFill>
                  <a:srgbClr val="ffffff"/>
                </a:solidFill>
                <a:latin typeface="Calibri"/>
                <a:ea typeface="Calibri"/>
              </a:rPr>
              <a:t>revisited…</a:t>
            </a:r>
            <a:endParaRPr b="0" lang="pt-BR" sz="4800" spc="-1" strike="noStrike">
              <a:latin typeface="Arial"/>
            </a:endParaRPr>
          </a:p>
        </p:txBody>
      </p:sp>
      <p:grpSp>
        <p:nvGrpSpPr>
          <p:cNvPr id="158" name="Group 2"/>
          <p:cNvGrpSpPr/>
          <p:nvPr/>
        </p:nvGrpSpPr>
        <p:grpSpPr>
          <a:xfrm>
            <a:off x="3326760" y="7402320"/>
            <a:ext cx="17730000" cy="6211440"/>
            <a:chOff x="3326760" y="7402320"/>
            <a:chExt cx="17730000" cy="6211440"/>
          </a:xfrm>
        </p:grpSpPr>
        <p:pic>
          <p:nvPicPr>
            <p:cNvPr id="159" name="Macintosh HD:Users:Cris:Documents:artigos:paper2 2019:figs p2:bean leaves:p1:Apr1 p1 tip.jpg" descr="Macintosh HD:Users:Cris:Documents:artigos:paper2 2019:figs p2:bean leaves:p1:Apr1 p1 tip.jpg"/>
            <p:cNvPicPr/>
            <p:nvPr/>
          </p:nvPicPr>
          <p:blipFill>
            <a:blip r:embed="rId3"/>
            <a:stretch/>
          </p:blipFill>
          <p:spPr>
            <a:xfrm>
              <a:off x="3326760" y="7402320"/>
              <a:ext cx="17730000" cy="6211440"/>
            </a:xfrm>
            <a:prstGeom prst="rect">
              <a:avLst/>
            </a:prstGeom>
            <a:ln w="12700">
              <a:noFill/>
            </a:ln>
          </p:spPr>
        </p:pic>
        <p:sp>
          <p:nvSpPr>
            <p:cNvPr id="160" name="CustomShape 3"/>
            <p:cNvSpPr/>
            <p:nvPr/>
          </p:nvSpPr>
          <p:spPr>
            <a:xfrm>
              <a:off x="4767480" y="8065800"/>
              <a:ext cx="1840680" cy="67032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91440" bIns="91440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pt-BR" sz="3200" spc="-1" strike="noStrike">
                  <a:solidFill>
                    <a:srgbClr val="3c8a9e"/>
                  </a:solidFill>
                  <a:latin typeface="Calibri"/>
                  <a:ea typeface="Calibri"/>
                </a:rPr>
                <a:t>horizontal</a:t>
              </a:r>
              <a:endParaRPr b="0" lang="pt-BR" sz="3200" spc="-1" strike="noStrike">
                <a:latin typeface="Arial"/>
              </a:endParaRPr>
            </a:p>
          </p:txBody>
        </p:sp>
        <p:sp>
          <p:nvSpPr>
            <p:cNvPr id="161" name="CustomShape 4"/>
            <p:cNvSpPr/>
            <p:nvPr/>
          </p:nvSpPr>
          <p:spPr>
            <a:xfrm>
              <a:off x="5997960" y="8563680"/>
              <a:ext cx="1389600" cy="67032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91440" bIns="91440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pt-BR" sz="3200" spc="-1" strike="noStrike">
                  <a:solidFill>
                    <a:srgbClr val="3f6797"/>
                  </a:solidFill>
                  <a:latin typeface="Calibri"/>
                  <a:ea typeface="Calibri"/>
                </a:rPr>
                <a:t>vertical</a:t>
              </a:r>
              <a:endParaRPr b="0" lang="pt-BR" sz="3200" spc="-1" strike="noStrike">
                <a:latin typeface="Arial"/>
              </a:endParaRPr>
            </a:p>
          </p:txBody>
        </p:sp>
      </p:grpSp>
      <p:sp>
        <p:nvSpPr>
          <p:cNvPr id="162" name="CustomShape 5"/>
          <p:cNvSpPr/>
          <p:nvPr/>
        </p:nvSpPr>
        <p:spPr>
          <a:xfrm>
            <a:off x="21380760" y="180000"/>
            <a:ext cx="539640" cy="5576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pt-BR" sz="3000" spc="-1" strike="noStrike">
                <a:solidFill>
                  <a:srgbClr val="ffffff"/>
                </a:solidFill>
                <a:latin typeface="Helvetica Neue"/>
                <a:ea typeface="Helvetica Neue"/>
              </a:rPr>
              <a:t>p1</a:t>
            </a:r>
            <a:endParaRPr b="0" lang="pt-BR" sz="3000" spc="-1" strike="noStrike">
              <a:latin typeface="Arial"/>
            </a:endParaRPr>
          </a:p>
        </p:txBody>
      </p:sp>
      <p:sp>
        <p:nvSpPr>
          <p:cNvPr id="163" name="CustomShape 6"/>
          <p:cNvSpPr/>
          <p:nvPr/>
        </p:nvSpPr>
        <p:spPr>
          <a:xfrm>
            <a:off x="8889120" y="2076840"/>
            <a:ext cx="539640" cy="5576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pt-BR" sz="3000" spc="-1" strike="noStrike">
                <a:solidFill>
                  <a:srgbClr val="ffffff"/>
                </a:solidFill>
                <a:latin typeface="Helvetica Neue"/>
                <a:ea typeface="Helvetica Neue"/>
              </a:rPr>
              <a:t>p4</a:t>
            </a:r>
            <a:endParaRPr b="0" lang="pt-BR" sz="3000" spc="-1" strike="noStrike">
              <a:latin typeface="Arial"/>
            </a:endParaRPr>
          </a:p>
        </p:txBody>
      </p:sp>
      <p:sp>
        <p:nvSpPr>
          <p:cNvPr id="164" name="CustomShape 7"/>
          <p:cNvSpPr/>
          <p:nvPr/>
        </p:nvSpPr>
        <p:spPr>
          <a:xfrm>
            <a:off x="897120" y="1737720"/>
            <a:ext cx="1376280" cy="8625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pt-BR" sz="5000" spc="-1" strike="noStrike">
                <a:solidFill>
                  <a:srgbClr val="f9b900"/>
                </a:solidFill>
                <a:latin typeface="Times New Roman"/>
                <a:ea typeface="Times New Roman"/>
              </a:rPr>
              <a:t>2019</a:t>
            </a:r>
            <a:endParaRPr b="0" lang="pt-BR" sz="5000" spc="-1" strike="noStrike">
              <a:latin typeface="Arial"/>
            </a:endParaRPr>
          </a:p>
        </p:txBody>
      </p:sp>
      <p:pic>
        <p:nvPicPr>
          <p:cNvPr id="165" name="" descr=""/>
          <p:cNvPicPr/>
          <p:nvPr/>
        </p:nvPicPr>
        <p:blipFill>
          <a:blip r:embed="rId4"/>
          <a:stretch/>
        </p:blipFill>
        <p:spPr>
          <a:xfrm>
            <a:off x="4650480" y="99000"/>
            <a:ext cx="3989160" cy="7100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7" dur="indefinite" restart="never" nodeType="tmRoot">
          <p:childTnLst>
            <p:seq>
              <p:cTn id="18" dur="indefinite" nodeType="mainSeq">
                <p:childTnLst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nodeType="clickEffect" fill="hold" presetClass="entr" presetID="23" presetSubtype="16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2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2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Captura de Tela 2019-03-29 às 15.42.16.png" descr="Captura de Tela 2019-03-29 às 15.42.16.png"/>
          <p:cNvPicPr/>
          <p:nvPr/>
        </p:nvPicPr>
        <p:blipFill>
          <a:blip r:embed="rId1"/>
          <a:stretch/>
        </p:blipFill>
        <p:spPr>
          <a:xfrm>
            <a:off x="9720000" y="278640"/>
            <a:ext cx="14253120" cy="2392560"/>
          </a:xfrm>
          <a:prstGeom prst="rect">
            <a:avLst/>
          </a:prstGeom>
          <a:ln w="12700">
            <a:noFill/>
          </a:ln>
        </p:spPr>
      </p:pic>
      <p:sp>
        <p:nvSpPr>
          <p:cNvPr id="167" name="CustomShape 1"/>
          <p:cNvSpPr/>
          <p:nvPr/>
        </p:nvSpPr>
        <p:spPr>
          <a:xfrm>
            <a:off x="1080000" y="2508120"/>
            <a:ext cx="19968840" cy="13492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71280" rIns="71280" tIns="71280" bIns="71280" anchor="ctr">
            <a:spAutoFit/>
          </a:bodyPr>
          <a:p>
            <a:pPr>
              <a:lnSpc>
                <a:spcPts val="9499"/>
              </a:lnSpc>
              <a:spcBef>
                <a:spcPts val="1599"/>
              </a:spcBef>
              <a:tabLst>
                <a:tab algn="l" pos="0"/>
              </a:tabLst>
            </a:pPr>
            <a:r>
              <a:rPr b="0" lang="pt-BR" sz="6000" spc="-1" strike="noStrike">
                <a:solidFill>
                  <a:srgbClr val="ffffff"/>
                </a:solidFill>
                <a:latin typeface="Arial"/>
                <a:ea typeface="Arial"/>
              </a:rPr>
              <a:t>The energy of </a:t>
            </a:r>
            <a:r>
              <a:rPr b="0" lang="pt-BR" sz="6000" spc="-1" strike="noStrike">
                <a:solidFill>
                  <a:srgbClr val="f9b900"/>
                </a:solidFill>
                <a:latin typeface="Arial"/>
                <a:ea typeface="Arial"/>
              </a:rPr>
              <a:t>lunar-solar tides</a:t>
            </a:r>
            <a:r>
              <a:rPr b="0" lang="pt-BR" sz="6000" spc="-1" strike="noStrike">
                <a:solidFill>
                  <a:srgbClr val="ffffff"/>
                </a:solidFill>
                <a:latin typeface="Arial"/>
                <a:ea typeface="Arial"/>
              </a:rPr>
              <a:t> reaches </a:t>
            </a:r>
            <a:r>
              <a:rPr b="0" lang="pt-BR" sz="6000" spc="-1" strike="noStrike">
                <a:solidFill>
                  <a:srgbClr val="f9b900"/>
                </a:solidFill>
                <a:latin typeface="Arial"/>
                <a:ea typeface="Arial"/>
              </a:rPr>
              <a:t>~</a:t>
            </a:r>
            <a:r>
              <a:rPr b="0" lang="pt-BR" sz="6000" spc="-1" strike="noStrike">
                <a:solidFill>
                  <a:srgbClr val="ee220d"/>
                </a:solidFill>
                <a:latin typeface="Arial"/>
                <a:ea typeface="Arial"/>
              </a:rPr>
              <a:t>10</a:t>
            </a:r>
            <a:r>
              <a:rPr b="0" lang="pt-BR" sz="6000" spc="-1" strike="noStrike" baseline="40000">
                <a:solidFill>
                  <a:srgbClr val="ee220d"/>
                </a:solidFill>
                <a:latin typeface="Arial"/>
                <a:ea typeface="Arial"/>
              </a:rPr>
              <a:t>20</a:t>
            </a:r>
            <a:r>
              <a:rPr b="0" lang="pt-BR" sz="6000" spc="-1" strike="noStrike" baseline="8000">
                <a:solidFill>
                  <a:srgbClr val="ee220d"/>
                </a:solidFill>
                <a:latin typeface="Arial"/>
                <a:ea typeface="Arial"/>
              </a:rPr>
              <a:t> </a:t>
            </a:r>
            <a:r>
              <a:rPr b="0" lang="pt-BR" sz="6000" spc="-1" strike="noStrike">
                <a:solidFill>
                  <a:srgbClr val="ee220d"/>
                </a:solidFill>
                <a:latin typeface="Arial"/>
                <a:ea typeface="Arial"/>
              </a:rPr>
              <a:t>J</a:t>
            </a:r>
            <a:r>
              <a:rPr b="0" lang="pt-BR" sz="6000" spc="-1" strike="noStrike">
                <a:solidFill>
                  <a:srgbClr val="f9b900"/>
                </a:solidFill>
                <a:latin typeface="Arial"/>
                <a:ea typeface="Arial"/>
              </a:rPr>
              <a:t> per annum </a:t>
            </a:r>
            <a:endParaRPr b="0" lang="pt-BR" sz="6000" spc="-1" strike="noStrike">
              <a:latin typeface="Arial"/>
            </a:endParaRPr>
          </a:p>
        </p:txBody>
      </p:sp>
      <p:grpSp>
        <p:nvGrpSpPr>
          <p:cNvPr id="168" name="Group 2"/>
          <p:cNvGrpSpPr/>
          <p:nvPr/>
        </p:nvGrpSpPr>
        <p:grpSpPr>
          <a:xfrm>
            <a:off x="4305240" y="4678200"/>
            <a:ext cx="1619280" cy="5172840"/>
            <a:chOff x="4305240" y="4678200"/>
            <a:chExt cx="1619280" cy="5172840"/>
          </a:xfrm>
        </p:grpSpPr>
        <p:sp>
          <p:nvSpPr>
            <p:cNvPr id="169" name="Line 3"/>
            <p:cNvSpPr/>
            <p:nvPr/>
          </p:nvSpPr>
          <p:spPr>
            <a:xfrm>
              <a:off x="4654440" y="5469480"/>
              <a:ext cx="1270080" cy="1269720"/>
            </a:xfrm>
            <a:prstGeom prst="line">
              <a:avLst/>
            </a:prstGeom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0" name="Line 4"/>
            <p:cNvSpPr/>
            <p:nvPr/>
          </p:nvSpPr>
          <p:spPr>
            <a:xfrm>
              <a:off x="4305240" y="4678200"/>
              <a:ext cx="1270080" cy="1270080"/>
            </a:xfrm>
            <a:prstGeom prst="line">
              <a:avLst/>
            </a:prstGeom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1" name="Line 5"/>
            <p:cNvSpPr/>
            <p:nvPr/>
          </p:nvSpPr>
          <p:spPr>
            <a:xfrm>
              <a:off x="4620960" y="6305040"/>
              <a:ext cx="1270080" cy="1270080"/>
            </a:xfrm>
            <a:prstGeom prst="line">
              <a:avLst/>
            </a:prstGeom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2" name="Line 6"/>
            <p:cNvSpPr/>
            <p:nvPr/>
          </p:nvSpPr>
          <p:spPr>
            <a:xfrm>
              <a:off x="4579920" y="7690320"/>
              <a:ext cx="1270080" cy="1270080"/>
            </a:xfrm>
            <a:prstGeom prst="line">
              <a:avLst/>
            </a:prstGeom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3" name="Line 7"/>
            <p:cNvSpPr/>
            <p:nvPr/>
          </p:nvSpPr>
          <p:spPr>
            <a:xfrm>
              <a:off x="4583880" y="8580960"/>
              <a:ext cx="1270080" cy="1270080"/>
            </a:xfrm>
            <a:prstGeom prst="line">
              <a:avLst/>
            </a:prstGeom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74" name="CustomShape 8"/>
          <p:cNvSpPr/>
          <p:nvPr/>
        </p:nvSpPr>
        <p:spPr>
          <a:xfrm>
            <a:off x="1266480" y="7743240"/>
            <a:ext cx="17093160" cy="55767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ts val="7600"/>
              </a:lnSpc>
              <a:spcBef>
                <a:spcPts val="1599"/>
              </a:spcBef>
              <a:tabLst>
                <a:tab algn="l" pos="0"/>
              </a:tabLst>
            </a:pPr>
            <a:r>
              <a:rPr b="0" lang="pt-BR" sz="4400" spc="-1" strike="noStrike">
                <a:solidFill>
                  <a:srgbClr val="f9b900"/>
                </a:solidFill>
                <a:latin typeface="Arial"/>
                <a:ea typeface="Arial"/>
              </a:rPr>
              <a:t>Besides</a:t>
            </a:r>
            <a:r>
              <a:rPr b="0" lang="pt-BR" sz="4400" spc="-1" strike="noStrike">
                <a:solidFill>
                  <a:srgbClr val="ffffff"/>
                </a:solidFill>
                <a:latin typeface="Arial"/>
                <a:ea typeface="Arial"/>
              </a:rPr>
              <a:t> data to be shown, also influence global processes such: </a:t>
            </a:r>
            <a:endParaRPr b="0" lang="pt-BR" sz="4400" spc="-1" strike="noStrike">
              <a:latin typeface="Arial"/>
            </a:endParaRPr>
          </a:p>
          <a:p>
            <a:pPr marL="462960" indent="-462240">
              <a:lnSpc>
                <a:spcPts val="7600"/>
              </a:lnSpc>
              <a:spcBef>
                <a:spcPts val="1599"/>
              </a:spcBef>
              <a:buClr>
                <a:srgbClr val="ffffff"/>
              </a:buClr>
              <a:buSzPct val="145000"/>
              <a:buFont typeface="Symbol"/>
              <a:buChar char=""/>
              <a:tabLst>
                <a:tab algn="l" pos="0"/>
              </a:tabLst>
            </a:pPr>
            <a:r>
              <a:rPr b="0" lang="pt-BR" sz="4400" spc="-1" strike="noStrike">
                <a:solidFill>
                  <a:srgbClr val="ffffff"/>
                </a:solidFill>
                <a:latin typeface="Arial"/>
                <a:ea typeface="Arial"/>
              </a:rPr>
              <a:t>frequency of the </a:t>
            </a:r>
            <a:r>
              <a:rPr b="0" lang="pt-BR" sz="4400" spc="-1" strike="noStrike">
                <a:solidFill>
                  <a:srgbClr val="ff9300"/>
                </a:solidFill>
                <a:latin typeface="Arial"/>
                <a:ea typeface="Arial"/>
              </a:rPr>
              <a:t>occurrence of earthquakes</a:t>
            </a:r>
            <a:r>
              <a:rPr b="0" lang="pt-BR" sz="4400" spc="-1" strike="noStrike">
                <a:solidFill>
                  <a:srgbClr val="ffffff"/>
                </a:solidFill>
                <a:latin typeface="Arial"/>
                <a:ea typeface="Arial"/>
              </a:rPr>
              <a:t> (including weak ones)</a:t>
            </a:r>
            <a:endParaRPr b="0" lang="pt-BR" sz="4400" spc="-1" strike="noStrike">
              <a:latin typeface="Arial"/>
            </a:endParaRPr>
          </a:p>
          <a:p>
            <a:pPr marL="462960" indent="-462240">
              <a:lnSpc>
                <a:spcPts val="7600"/>
              </a:lnSpc>
              <a:spcBef>
                <a:spcPts val="1599"/>
              </a:spcBef>
              <a:buClr>
                <a:srgbClr val="ffffff"/>
              </a:buClr>
              <a:buSzPct val="145000"/>
              <a:buFont typeface="Symbol"/>
              <a:buChar char=""/>
              <a:tabLst>
                <a:tab algn="l" pos="0"/>
              </a:tabLst>
            </a:pPr>
            <a:r>
              <a:rPr b="0" lang="pt-BR" sz="4400" spc="-1" strike="noStrike">
                <a:solidFill>
                  <a:srgbClr val="ffffff"/>
                </a:solidFill>
                <a:latin typeface="Arial"/>
                <a:ea typeface="Arial"/>
              </a:rPr>
              <a:t>spatial distribution of </a:t>
            </a:r>
            <a:r>
              <a:rPr b="0" lang="pt-BR" sz="4400" spc="-1" strike="noStrike">
                <a:solidFill>
                  <a:srgbClr val="ff9300"/>
                </a:solidFill>
                <a:latin typeface="Arial"/>
                <a:ea typeface="Arial"/>
              </a:rPr>
              <a:t>earthquake sources </a:t>
            </a:r>
            <a:endParaRPr b="0" lang="pt-BR" sz="4400" spc="-1" strike="noStrike">
              <a:latin typeface="Arial"/>
            </a:endParaRPr>
          </a:p>
          <a:p>
            <a:pPr marL="462960" indent="-462240">
              <a:lnSpc>
                <a:spcPts val="7600"/>
              </a:lnSpc>
              <a:spcBef>
                <a:spcPts val="1599"/>
              </a:spcBef>
              <a:buClr>
                <a:srgbClr val="ff9300"/>
              </a:buClr>
              <a:buSzPct val="145000"/>
              <a:buFont typeface="Symbol"/>
              <a:buChar char=""/>
              <a:tabLst>
                <a:tab algn="l" pos="0"/>
              </a:tabLst>
            </a:pPr>
            <a:r>
              <a:rPr b="0" lang="pt-BR" sz="4400" spc="-1" strike="noStrike">
                <a:solidFill>
                  <a:srgbClr val="ff9300"/>
                </a:solidFill>
                <a:latin typeface="Arial"/>
                <a:ea typeface="Arial"/>
              </a:rPr>
              <a:t>inertial and resonant phenomena</a:t>
            </a:r>
            <a:r>
              <a:rPr b="0" lang="pt-BR" sz="4400" spc="-1" strike="noStrike">
                <a:solidFill>
                  <a:srgbClr val="ffffff"/>
                </a:solidFill>
                <a:latin typeface="Arial"/>
                <a:ea typeface="Arial"/>
              </a:rPr>
              <a:t> in the Earth’s core and the processes at the core/mantle boundary </a:t>
            </a:r>
            <a:endParaRPr b="0" lang="pt-BR" sz="4400" spc="-1" strike="noStrike">
              <a:latin typeface="Arial"/>
            </a:endParaRPr>
          </a:p>
        </p:txBody>
      </p:sp>
      <p:sp>
        <p:nvSpPr>
          <p:cNvPr id="175" name="CustomShape 9"/>
          <p:cNvSpPr/>
          <p:nvPr/>
        </p:nvSpPr>
        <p:spPr>
          <a:xfrm>
            <a:off x="3625200" y="6997320"/>
            <a:ext cx="18154440" cy="742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pt-BR" sz="4400" spc="-1" strike="noStrike">
                <a:solidFill>
                  <a:srgbClr val="f9b900"/>
                </a:solidFill>
                <a:latin typeface="Arial"/>
                <a:ea typeface="Arial"/>
              </a:rPr>
              <a:t>radioactive decay</a:t>
            </a:r>
            <a:r>
              <a:rPr b="0" lang="pt-BR" sz="4400" spc="-1" strike="noStrike">
                <a:solidFill>
                  <a:srgbClr val="ffffff"/>
                </a:solidFill>
                <a:latin typeface="Arial"/>
                <a:ea typeface="Arial"/>
              </a:rPr>
              <a:t> of isotopes deep in the Earth (~10</a:t>
            </a:r>
            <a:r>
              <a:rPr b="0" lang="pt-BR" sz="4400" spc="-1" strike="noStrike" baseline="43000">
                <a:solidFill>
                  <a:srgbClr val="ffffff"/>
                </a:solidFill>
                <a:latin typeface="Arial"/>
                <a:ea typeface="Arial"/>
              </a:rPr>
              <a:t>20</a:t>
            </a:r>
            <a:r>
              <a:rPr b="0" lang="pt-BR" sz="4400" spc="-1" strike="noStrike">
                <a:solidFill>
                  <a:srgbClr val="ffffff"/>
                </a:solidFill>
                <a:latin typeface="Arial"/>
                <a:ea typeface="Arial"/>
              </a:rPr>
              <a:t>−10</a:t>
            </a:r>
            <a:r>
              <a:rPr b="0" lang="pt-BR" sz="4400" spc="-1" strike="noStrike" baseline="43000">
                <a:solidFill>
                  <a:srgbClr val="ffffff"/>
                </a:solidFill>
                <a:latin typeface="Arial"/>
                <a:ea typeface="Arial"/>
              </a:rPr>
              <a:t>21</a:t>
            </a:r>
            <a:r>
              <a:rPr b="0" lang="pt-BR" sz="4400" spc="-1" strike="noStrike" baseline="11000">
                <a:solidFill>
                  <a:srgbClr val="ffffff"/>
                </a:solidFill>
                <a:latin typeface="Arial"/>
                <a:ea typeface="Arial"/>
              </a:rPr>
              <a:t> </a:t>
            </a:r>
            <a:r>
              <a:rPr b="0" lang="pt-BR" sz="4400" spc="-1" strike="noStrike">
                <a:solidFill>
                  <a:srgbClr val="ffffff"/>
                </a:solidFill>
                <a:latin typeface="Arial"/>
                <a:ea typeface="Arial"/>
              </a:rPr>
              <a:t>J per annum)</a:t>
            </a:r>
            <a:endParaRPr b="0" lang="pt-BR" sz="4400" spc="-1" strike="noStrike">
              <a:latin typeface="Arial"/>
            </a:endParaRPr>
          </a:p>
        </p:txBody>
      </p:sp>
      <p:sp>
        <p:nvSpPr>
          <p:cNvPr id="176" name="CustomShape 10"/>
          <p:cNvSpPr/>
          <p:nvPr/>
        </p:nvSpPr>
        <p:spPr>
          <a:xfrm>
            <a:off x="3600000" y="6120000"/>
            <a:ext cx="11699640" cy="1366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pt-BR" sz="4400" spc="-1" strike="noStrike">
                <a:solidFill>
                  <a:srgbClr val="f9b900"/>
                </a:solidFill>
                <a:latin typeface="Arial"/>
                <a:ea typeface="Arial"/>
              </a:rPr>
              <a:t>volcanic eruptions</a:t>
            </a:r>
            <a:r>
              <a:rPr b="0" lang="pt-BR" sz="4400" spc="-1" strike="noStrike">
                <a:solidFill>
                  <a:srgbClr val="ffffff"/>
                </a:solidFill>
                <a:latin typeface="Arial"/>
                <a:ea typeface="Arial"/>
              </a:rPr>
              <a:t> (~10</a:t>
            </a:r>
            <a:r>
              <a:rPr b="0" lang="pt-BR" sz="4400" spc="-1" strike="noStrike" baseline="43000">
                <a:solidFill>
                  <a:srgbClr val="ffffff"/>
                </a:solidFill>
                <a:latin typeface="Arial"/>
                <a:ea typeface="Arial"/>
              </a:rPr>
              <a:t>15</a:t>
            </a:r>
            <a:r>
              <a:rPr b="0" lang="pt-BR" sz="4400" spc="-1" strike="noStrike">
                <a:solidFill>
                  <a:srgbClr val="ffffff"/>
                </a:solidFill>
                <a:latin typeface="Arial"/>
                <a:ea typeface="Arial"/>
              </a:rPr>
              <a:t>−10</a:t>
            </a:r>
            <a:r>
              <a:rPr b="0" lang="pt-BR" sz="4400" spc="-1" strike="noStrike" baseline="43000">
                <a:solidFill>
                  <a:srgbClr val="ffffff"/>
                </a:solidFill>
                <a:latin typeface="Arial"/>
                <a:ea typeface="Arial"/>
              </a:rPr>
              <a:t>20</a:t>
            </a:r>
            <a:r>
              <a:rPr b="0" lang="pt-BR" sz="4400" spc="-1" strike="noStrike" baseline="11000">
                <a:solidFill>
                  <a:srgbClr val="ffffff"/>
                </a:solidFill>
                <a:latin typeface="Arial"/>
                <a:ea typeface="Arial"/>
              </a:rPr>
              <a:t> </a:t>
            </a:r>
            <a:r>
              <a:rPr b="0" lang="pt-BR" sz="4400" spc="-1" strike="noStrike">
                <a:solidFill>
                  <a:srgbClr val="ffffff"/>
                </a:solidFill>
                <a:latin typeface="Arial"/>
                <a:ea typeface="Arial"/>
              </a:rPr>
              <a:t>J per annum) </a:t>
            </a:r>
            <a:endParaRPr b="0" lang="pt-BR" sz="4400" spc="-1" strike="noStrike">
              <a:latin typeface="Arial"/>
            </a:endParaRPr>
          </a:p>
        </p:txBody>
      </p:sp>
      <p:sp>
        <p:nvSpPr>
          <p:cNvPr id="177" name="CustomShape 11"/>
          <p:cNvSpPr/>
          <p:nvPr/>
        </p:nvSpPr>
        <p:spPr>
          <a:xfrm>
            <a:off x="3459600" y="5377320"/>
            <a:ext cx="11840040" cy="742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pt-BR" sz="4400" spc="-1" strike="noStrike">
                <a:solidFill>
                  <a:srgbClr val="f9b900"/>
                </a:solidFill>
                <a:latin typeface="Arial"/>
                <a:ea typeface="Arial"/>
              </a:rPr>
              <a:t>tectonic deformations</a:t>
            </a:r>
            <a:r>
              <a:rPr b="0" lang="pt-BR" sz="4400" spc="-1" strike="noStrike">
                <a:solidFill>
                  <a:srgbClr val="ffffff"/>
                </a:solidFill>
                <a:latin typeface="Arial"/>
                <a:ea typeface="Arial"/>
              </a:rPr>
              <a:t> (~10</a:t>
            </a:r>
            <a:r>
              <a:rPr b="0" lang="pt-BR" sz="4400" spc="-1" strike="noStrike" baseline="43000">
                <a:solidFill>
                  <a:srgbClr val="ffffff"/>
                </a:solidFill>
                <a:latin typeface="Arial"/>
                <a:ea typeface="Arial"/>
              </a:rPr>
              <a:t>19</a:t>
            </a:r>
            <a:r>
              <a:rPr b="0" lang="pt-BR" sz="4400" spc="-1" strike="noStrike">
                <a:solidFill>
                  <a:srgbClr val="ffffff"/>
                </a:solidFill>
                <a:latin typeface="Arial"/>
                <a:ea typeface="Arial"/>
              </a:rPr>
              <a:t>−10</a:t>
            </a:r>
            <a:r>
              <a:rPr b="0" lang="pt-BR" sz="4400" spc="-1" strike="noStrike" baseline="43000">
                <a:solidFill>
                  <a:srgbClr val="ffffff"/>
                </a:solidFill>
                <a:latin typeface="Arial"/>
                <a:ea typeface="Arial"/>
              </a:rPr>
              <a:t>20</a:t>
            </a:r>
            <a:r>
              <a:rPr b="0" lang="pt-BR" sz="4400" spc="-1" strike="noStrike" baseline="11000">
                <a:solidFill>
                  <a:srgbClr val="ffffff"/>
                </a:solidFill>
                <a:latin typeface="Arial"/>
                <a:ea typeface="Arial"/>
              </a:rPr>
              <a:t> </a:t>
            </a:r>
            <a:r>
              <a:rPr b="0" lang="pt-BR" sz="4400" spc="-1" strike="noStrike">
                <a:solidFill>
                  <a:srgbClr val="ffffff"/>
                </a:solidFill>
                <a:latin typeface="Arial"/>
                <a:ea typeface="Arial"/>
              </a:rPr>
              <a:t>J per annum)</a:t>
            </a:r>
            <a:endParaRPr b="0" lang="pt-BR" sz="4400" spc="-1" strike="noStrike">
              <a:latin typeface="Arial"/>
            </a:endParaRPr>
          </a:p>
        </p:txBody>
      </p:sp>
      <p:sp>
        <p:nvSpPr>
          <p:cNvPr id="178" name="CustomShape 12"/>
          <p:cNvSpPr/>
          <p:nvPr/>
        </p:nvSpPr>
        <p:spPr>
          <a:xfrm>
            <a:off x="2952360" y="3733200"/>
            <a:ext cx="11314800" cy="715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pt-BR" sz="4400" spc="-1" strike="noStrike">
                <a:solidFill>
                  <a:srgbClr val="ffffff"/>
                </a:solidFill>
                <a:latin typeface="Arial"/>
                <a:ea typeface="Arial"/>
              </a:rPr>
              <a:t>at the level of global natural energy sources: </a:t>
            </a:r>
            <a:endParaRPr b="0" lang="pt-BR" sz="4400" spc="-1" strike="noStrike">
              <a:latin typeface="Arial"/>
            </a:endParaRPr>
          </a:p>
        </p:txBody>
      </p:sp>
      <p:sp>
        <p:nvSpPr>
          <p:cNvPr id="179" name="CustomShape 13"/>
          <p:cNvSpPr/>
          <p:nvPr/>
        </p:nvSpPr>
        <p:spPr>
          <a:xfrm>
            <a:off x="3636360" y="4634640"/>
            <a:ext cx="14003280" cy="742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pt-BR" sz="4400" spc="-1" strike="noStrike">
                <a:solidFill>
                  <a:srgbClr val="f9b900"/>
                </a:solidFill>
                <a:latin typeface="Arial"/>
                <a:ea typeface="Arial"/>
              </a:rPr>
              <a:t>heat</a:t>
            </a:r>
            <a:r>
              <a:rPr b="0" lang="pt-BR" sz="4400" spc="-1" strike="noStrike">
                <a:solidFill>
                  <a:srgbClr val="ffffff"/>
                </a:solidFill>
                <a:latin typeface="Arial"/>
                <a:ea typeface="Arial"/>
              </a:rPr>
              <a:t> inflow from the Earth’s interior (~10</a:t>
            </a:r>
            <a:r>
              <a:rPr b="0" lang="pt-BR" sz="4400" spc="-1" strike="noStrike" baseline="43000">
                <a:solidFill>
                  <a:srgbClr val="ffffff"/>
                </a:solidFill>
                <a:latin typeface="Arial"/>
                <a:ea typeface="Arial"/>
              </a:rPr>
              <a:t>21</a:t>
            </a:r>
            <a:r>
              <a:rPr b="0" lang="pt-BR" sz="4400" spc="-1" strike="noStrike" baseline="11000">
                <a:solidFill>
                  <a:srgbClr val="ffffff"/>
                </a:solidFill>
                <a:latin typeface="Arial"/>
                <a:ea typeface="Arial"/>
              </a:rPr>
              <a:t> </a:t>
            </a:r>
            <a:r>
              <a:rPr b="0" lang="pt-BR" sz="4400" spc="-1" strike="noStrike">
                <a:solidFill>
                  <a:srgbClr val="ffffff"/>
                </a:solidFill>
                <a:latin typeface="Arial"/>
                <a:ea typeface="Arial"/>
              </a:rPr>
              <a:t>J per annum) </a:t>
            </a:r>
            <a:endParaRPr b="0" lang="pt-BR" sz="4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CustomShape 1"/>
          <p:cNvSpPr/>
          <p:nvPr/>
        </p:nvSpPr>
        <p:spPr>
          <a:xfrm>
            <a:off x="15939720" y="12589920"/>
            <a:ext cx="8374680" cy="13878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ts val="4901"/>
              </a:lnSpc>
              <a:spcBef>
                <a:spcPts val="1599"/>
              </a:spcBef>
              <a:tabLst>
                <a:tab algn="l" pos="0"/>
              </a:tabLst>
            </a:pPr>
            <a:r>
              <a:rPr b="1" lang="pt-BR" sz="2500" spc="-1" strike="noStrike">
                <a:solidFill>
                  <a:srgbClr val="ffffff"/>
                </a:solidFill>
                <a:latin typeface="Times New Roman"/>
                <a:ea typeface="Times New Roman"/>
              </a:rPr>
              <a:t>(a) Semidiurnal and (b) near-diurnal intervals of the</a:t>
            </a:r>
            <a:r>
              <a:rPr b="1" lang="pt-BR" sz="2500" spc="-1" strike="noStrike">
                <a:solidFill>
                  <a:srgbClr val="fae132"/>
                </a:solidFill>
                <a:latin typeface="Times New Roman"/>
                <a:ea typeface="Times New Roman"/>
              </a:rPr>
              <a:t> air pressure</a:t>
            </a:r>
            <a:r>
              <a:rPr b="1" lang="pt-BR" sz="2500" spc="-1" strike="noStrike">
                <a:solidFill>
                  <a:srgbClr val="ffffff"/>
                </a:solidFill>
                <a:latin typeface="Times New Roman"/>
                <a:ea typeface="Times New Roman"/>
              </a:rPr>
              <a:t> (</a:t>
            </a:r>
            <a:r>
              <a:rPr b="1" lang="pt-BR" sz="2500" spc="-1" strike="noStrike">
                <a:solidFill>
                  <a:srgbClr val="ff9300"/>
                </a:solidFill>
                <a:latin typeface="Times New Roman"/>
                <a:ea typeface="Times New Roman"/>
              </a:rPr>
              <a:t>micropulsations</a:t>
            </a:r>
            <a:r>
              <a:rPr b="1" lang="pt-BR" sz="2500" spc="-1" strike="noStrike">
                <a:solidFill>
                  <a:srgbClr val="ffffff"/>
                </a:solidFill>
                <a:latin typeface="Times New Roman"/>
                <a:ea typeface="Times New Roman"/>
              </a:rPr>
              <a:t>) variations spectrum in Moscow. </a:t>
            </a:r>
            <a:endParaRPr b="0" lang="pt-BR" sz="2500" spc="-1" strike="noStrike">
              <a:latin typeface="Arial"/>
            </a:endParaRPr>
          </a:p>
        </p:txBody>
      </p:sp>
      <p:pic>
        <p:nvPicPr>
          <p:cNvPr id="181" name="Captura de Tela 2019-04-01 às 12.21.35.png" descr="Captura de Tela 2019-04-01 às 12.21.35.png"/>
          <p:cNvPicPr/>
          <p:nvPr/>
        </p:nvPicPr>
        <p:blipFill>
          <a:blip r:embed="rId1"/>
          <a:stretch/>
        </p:blipFill>
        <p:spPr>
          <a:xfrm>
            <a:off x="16079040" y="4289760"/>
            <a:ext cx="7731000" cy="8223480"/>
          </a:xfrm>
          <a:prstGeom prst="rect">
            <a:avLst/>
          </a:prstGeom>
          <a:ln w="12700">
            <a:noFill/>
          </a:ln>
        </p:spPr>
      </p:pic>
      <p:pic>
        <p:nvPicPr>
          <p:cNvPr id="182" name="Captura de Tela 2019-04-01 às 11.43.45.png" descr="Captura de Tela 2019-04-01 às 11.43.45.png"/>
          <p:cNvPicPr/>
          <p:nvPr/>
        </p:nvPicPr>
        <p:blipFill>
          <a:blip r:embed="rId2"/>
          <a:stretch/>
        </p:blipFill>
        <p:spPr>
          <a:xfrm>
            <a:off x="3628440" y="5922720"/>
            <a:ext cx="8740080" cy="5620320"/>
          </a:xfrm>
          <a:prstGeom prst="rect">
            <a:avLst/>
          </a:prstGeom>
          <a:ln w="12700">
            <a:noFill/>
          </a:ln>
        </p:spPr>
      </p:pic>
      <p:pic>
        <p:nvPicPr>
          <p:cNvPr id="183" name="Captura de Tela 2019-03-29 às 15.42.16.png" descr="Captura de Tela 2019-03-29 às 15.42.16.png"/>
          <p:cNvPicPr/>
          <p:nvPr/>
        </p:nvPicPr>
        <p:blipFill>
          <a:blip r:embed="rId3"/>
          <a:stretch/>
        </p:blipFill>
        <p:spPr>
          <a:xfrm>
            <a:off x="15518160" y="211320"/>
            <a:ext cx="8740080" cy="1467000"/>
          </a:xfrm>
          <a:prstGeom prst="rect">
            <a:avLst/>
          </a:prstGeom>
          <a:ln w="12700">
            <a:noFill/>
          </a:ln>
        </p:spPr>
      </p:pic>
      <p:sp>
        <p:nvSpPr>
          <p:cNvPr id="184" name="CustomShape 2"/>
          <p:cNvSpPr/>
          <p:nvPr/>
        </p:nvSpPr>
        <p:spPr>
          <a:xfrm>
            <a:off x="3528720" y="11694600"/>
            <a:ext cx="9487440" cy="21614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ts val="5301"/>
              </a:lnSpc>
              <a:spcBef>
                <a:spcPts val="1599"/>
              </a:spcBef>
              <a:tabLst>
                <a:tab algn="l" pos="0"/>
              </a:tabLst>
            </a:pPr>
            <a:r>
              <a:rPr b="1" lang="pt-BR" sz="2800" spc="-1" strike="noStrike">
                <a:solidFill>
                  <a:srgbClr val="ffffff"/>
                </a:solidFill>
                <a:latin typeface="Times New Roman"/>
                <a:ea typeface="Times New Roman"/>
              </a:rPr>
              <a:t>The number of the acts of relaxation </a:t>
            </a:r>
            <a:r>
              <a:rPr b="1" lang="pt-BR" sz="2800" spc="-1" strike="noStrike">
                <a:solidFill>
                  <a:srgbClr val="f9b900"/>
                </a:solidFill>
                <a:latin typeface="Times New Roman"/>
                <a:ea typeface="Times New Roman"/>
              </a:rPr>
              <a:t>(microseismic pulses) </a:t>
            </a:r>
            <a:r>
              <a:rPr b="1" i="1" lang="pt-BR" sz="2800" spc="-1" strike="noStrike">
                <a:solidFill>
                  <a:srgbClr val="f9b900"/>
                </a:solidFill>
                <a:latin typeface="Times New Roman"/>
                <a:ea typeface="Times New Roman"/>
              </a:rPr>
              <a:t>N</a:t>
            </a:r>
            <a:r>
              <a:rPr b="1" i="1" lang="pt-BR" sz="2800" spc="-1" strike="noStrike" baseline="-10000">
                <a:solidFill>
                  <a:srgbClr val="f9b900"/>
                </a:solidFill>
                <a:latin typeface="Times New Roman"/>
                <a:ea typeface="Times New Roman"/>
              </a:rPr>
              <a:t>A</a:t>
            </a:r>
            <a:r>
              <a:rPr b="1" i="1" lang="pt-BR" sz="2800" spc="-1" strike="noStrike" baseline="-10000">
                <a:solidFill>
                  <a:srgbClr val="ffffff"/>
                </a:solidFill>
                <a:latin typeface="Times New Roman"/>
                <a:ea typeface="Times New Roman"/>
              </a:rPr>
              <a:t> </a:t>
            </a:r>
            <a:r>
              <a:rPr b="1" lang="pt-BR" sz="2800" spc="-1" strike="noStrike">
                <a:solidFill>
                  <a:srgbClr val="ffffff"/>
                </a:solidFill>
                <a:latin typeface="Times New Roman"/>
                <a:ea typeface="Times New Roman"/>
              </a:rPr>
              <a:t>and </a:t>
            </a:r>
            <a:r>
              <a:rPr b="1" lang="pt-BR" sz="2800" spc="-1" strike="noStrike">
                <a:solidFill>
                  <a:srgbClr val="f9b900"/>
                </a:solidFill>
                <a:latin typeface="Times New Roman"/>
                <a:ea typeface="Times New Roman"/>
              </a:rPr>
              <a:t>electric pulses</a:t>
            </a:r>
            <a:r>
              <a:rPr b="1" lang="pt-BR" sz="2800" spc="-1" strike="noStrike">
                <a:solidFill>
                  <a:srgbClr val="ffffff"/>
                </a:solidFill>
                <a:latin typeface="Times New Roman"/>
                <a:ea typeface="Times New Roman"/>
              </a:rPr>
              <a:t> in the ground </a:t>
            </a:r>
            <a:r>
              <a:rPr b="1" i="1" lang="pt-BR" sz="2800" spc="-1" strike="noStrike">
                <a:solidFill>
                  <a:srgbClr val="f9b900"/>
                </a:solidFill>
                <a:latin typeface="Times New Roman"/>
                <a:ea typeface="Times New Roman"/>
              </a:rPr>
              <a:t>N</a:t>
            </a:r>
            <a:r>
              <a:rPr b="1" i="1" lang="pt-BR" sz="2800" spc="-1" strike="noStrike" baseline="-10000">
                <a:solidFill>
                  <a:srgbClr val="f9b900"/>
                </a:solidFill>
                <a:latin typeface="Times New Roman"/>
                <a:ea typeface="Times New Roman"/>
              </a:rPr>
              <a:t>E </a:t>
            </a:r>
            <a:r>
              <a:rPr b="1" lang="pt-BR" sz="2800" spc="-1" strike="noStrike">
                <a:solidFill>
                  <a:srgbClr val="ffffff"/>
                </a:solidFill>
                <a:latin typeface="Times New Roman"/>
                <a:ea typeface="Times New Roman"/>
              </a:rPr>
              <a:t>in the zone controlled by the Kurai fault (Mountainous Altai) </a:t>
            </a:r>
            <a:endParaRPr b="0" lang="pt-BR" sz="2800" spc="-1" strike="noStrike">
              <a:latin typeface="Arial"/>
            </a:endParaRPr>
          </a:p>
        </p:txBody>
      </p:sp>
      <p:pic>
        <p:nvPicPr>
          <p:cNvPr id="185" name="Captura de Tela 2019-04-01 às 11.22.04.png" descr="Captura de Tela 2019-04-01 às 11.22.04.png"/>
          <p:cNvPicPr/>
          <p:nvPr/>
        </p:nvPicPr>
        <p:blipFill>
          <a:blip r:embed="rId4"/>
          <a:stretch/>
        </p:blipFill>
        <p:spPr>
          <a:xfrm>
            <a:off x="95760" y="577440"/>
            <a:ext cx="15145560" cy="4683240"/>
          </a:xfrm>
          <a:prstGeom prst="rect">
            <a:avLst/>
          </a:prstGeom>
          <a:ln w="12700">
            <a:noFill/>
          </a:ln>
        </p:spPr>
      </p:pic>
      <p:sp>
        <p:nvSpPr>
          <p:cNvPr id="186" name="CustomShape 3"/>
          <p:cNvSpPr/>
          <p:nvPr/>
        </p:nvSpPr>
        <p:spPr>
          <a:xfrm>
            <a:off x="5144400" y="458640"/>
            <a:ext cx="4515480" cy="8373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ts val="5800"/>
              </a:lnSpc>
              <a:spcBef>
                <a:spcPts val="1599"/>
              </a:spcBef>
              <a:tabLst>
                <a:tab algn="l" pos="0"/>
              </a:tabLst>
            </a:pPr>
            <a:r>
              <a:rPr b="1" lang="pt-BR" sz="3200" spc="-1" strike="noStrike">
                <a:solidFill>
                  <a:srgbClr val="ee220d"/>
                </a:solidFill>
                <a:latin typeface="Times New Roman"/>
                <a:ea typeface="Times New Roman"/>
              </a:rPr>
              <a:t>radon volumetric activity</a:t>
            </a:r>
            <a:endParaRPr b="0" lang="pt-BR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Imagem" descr="Imagem"/>
          <p:cNvPicPr/>
          <p:nvPr/>
        </p:nvPicPr>
        <p:blipFill>
          <a:blip r:embed="rId1"/>
          <a:stretch/>
        </p:blipFill>
        <p:spPr>
          <a:xfrm>
            <a:off x="331200" y="319320"/>
            <a:ext cx="12685680" cy="10359720"/>
          </a:xfrm>
          <a:prstGeom prst="rect">
            <a:avLst/>
          </a:prstGeom>
          <a:ln w="12700">
            <a:noFill/>
          </a:ln>
        </p:spPr>
      </p:pic>
      <p:pic>
        <p:nvPicPr>
          <p:cNvPr id="188" name="Imagem" descr="Imagem"/>
          <p:cNvPicPr/>
          <p:nvPr/>
        </p:nvPicPr>
        <p:blipFill>
          <a:blip r:embed="rId2"/>
          <a:stretch/>
        </p:blipFill>
        <p:spPr>
          <a:xfrm>
            <a:off x="12867120" y="5456160"/>
            <a:ext cx="11669760" cy="7971480"/>
          </a:xfrm>
          <a:prstGeom prst="rect">
            <a:avLst/>
          </a:prstGeom>
          <a:ln w="12700">
            <a:noFill/>
          </a:ln>
        </p:spPr>
      </p:pic>
      <p:sp>
        <p:nvSpPr>
          <p:cNvPr id="189" name="CustomShape 1"/>
          <p:cNvSpPr/>
          <p:nvPr/>
        </p:nvSpPr>
        <p:spPr>
          <a:xfrm>
            <a:off x="14990040" y="1070280"/>
            <a:ext cx="6658560" cy="29660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pt-BR" sz="5200" spc="-1" strike="noStrike">
                <a:solidFill>
                  <a:srgbClr val="f9b900"/>
                </a:solidFill>
                <a:latin typeface="Helvetica Neue"/>
                <a:ea typeface="Helvetica Neue"/>
              </a:rPr>
              <a:t>Aquaphotomics  </a:t>
            </a:r>
            <a:endParaRPr b="0" lang="pt-BR" sz="5200" spc="-1" strike="noStrike">
              <a:latin typeface="Arial"/>
            </a:endParaRPr>
          </a:p>
          <a:p>
            <a:pPr algn="r">
              <a:lnSpc>
                <a:spcPct val="100000"/>
              </a:lnSpc>
              <a:tabLst>
                <a:tab algn="l" pos="0"/>
              </a:tabLst>
            </a:pPr>
            <a:r>
              <a:rPr b="0" lang="pt-BR" sz="5200" spc="-1" strike="noStrike">
                <a:solidFill>
                  <a:srgbClr val="f9b900"/>
                </a:solidFill>
                <a:latin typeface="Helvetica Neue"/>
                <a:ea typeface="Helvetica Neue"/>
              </a:rPr>
              <a:t>- Roumiana Tsenkova </a:t>
            </a:r>
            <a:endParaRPr b="0" lang="pt-BR" sz="52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pt-BR" sz="4200" spc="-1" strike="noStrike">
                <a:solidFill>
                  <a:srgbClr val="ffffff"/>
                </a:solidFill>
                <a:latin typeface="Helvetica Neue"/>
                <a:ea typeface="Helvetica Neue"/>
              </a:rPr>
              <a:t>multi-variant analysis of </a:t>
            </a:r>
            <a:endParaRPr b="0" lang="pt-BR" sz="4200" spc="-1" strike="noStrike">
              <a:latin typeface="Arial"/>
            </a:endParaRPr>
          </a:p>
          <a:p>
            <a:pPr algn="r">
              <a:lnSpc>
                <a:spcPct val="100000"/>
              </a:lnSpc>
              <a:tabLst>
                <a:tab algn="l" pos="0"/>
              </a:tabLst>
            </a:pPr>
            <a:r>
              <a:rPr b="0" lang="pt-BR" sz="4200" spc="-1" strike="noStrike">
                <a:solidFill>
                  <a:srgbClr val="ffffff"/>
                </a:solidFill>
                <a:latin typeface="Helvetica Neue"/>
                <a:ea typeface="Helvetica Neue"/>
              </a:rPr>
              <a:t>FT-NIR spectroscopy </a:t>
            </a:r>
            <a:endParaRPr b="0" lang="pt-BR" sz="4200" spc="-1" strike="noStrike">
              <a:latin typeface="Arial"/>
            </a:endParaRPr>
          </a:p>
        </p:txBody>
      </p:sp>
      <p:sp>
        <p:nvSpPr>
          <p:cNvPr id="190" name="CustomShape 2"/>
          <p:cNvSpPr/>
          <p:nvPr/>
        </p:nvSpPr>
        <p:spPr>
          <a:xfrm>
            <a:off x="20277720" y="3589920"/>
            <a:ext cx="3948840" cy="7560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pt-BR" sz="4300" spc="-1" strike="noStrike">
                <a:solidFill>
                  <a:srgbClr val="ffffff"/>
                </a:solidFill>
                <a:latin typeface="Helvetica Neue"/>
                <a:ea typeface="Helvetica Neue"/>
              </a:rPr>
              <a:t>Kobe University</a:t>
            </a:r>
            <a:endParaRPr b="0" lang="pt-BR" sz="43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CustomShape 1"/>
          <p:cNvSpPr/>
          <p:nvPr/>
        </p:nvSpPr>
        <p:spPr>
          <a:xfrm>
            <a:off x="17861760" y="8696520"/>
            <a:ext cx="3171600" cy="7254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pt-BR" sz="4100" spc="-1" strike="noStrike">
                <a:solidFill>
                  <a:srgbClr val="ffffff"/>
                </a:solidFill>
                <a:latin typeface="Helvetica Neue"/>
                <a:ea typeface="Helvetica Neue"/>
              </a:rPr>
              <a:t>: FT and FCA</a:t>
            </a:r>
            <a:endParaRPr b="0" lang="pt-BR" sz="4100" spc="-1" strike="noStrike">
              <a:latin typeface="Arial"/>
            </a:endParaRPr>
          </a:p>
        </p:txBody>
      </p:sp>
      <p:sp>
        <p:nvSpPr>
          <p:cNvPr id="59" name="CustomShape 2"/>
          <p:cNvSpPr/>
          <p:nvPr/>
        </p:nvSpPr>
        <p:spPr>
          <a:xfrm>
            <a:off x="14920920" y="1529280"/>
            <a:ext cx="6275880" cy="7254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pt-BR" sz="4100" spc="-1" strike="noStrike">
                <a:solidFill>
                  <a:srgbClr val="ffffff"/>
                </a:solidFill>
                <a:latin typeface="Helvetica Neue"/>
                <a:ea typeface="Helvetica Neue"/>
              </a:rPr>
              <a:t>Campinas State University</a:t>
            </a:r>
            <a:endParaRPr b="0" lang="pt-BR" sz="4100" spc="-1" strike="noStrike">
              <a:latin typeface="Arial"/>
            </a:endParaRPr>
          </a:p>
        </p:txBody>
      </p:sp>
      <p:sp>
        <p:nvSpPr>
          <p:cNvPr id="60" name="CustomShape 3"/>
          <p:cNvSpPr/>
          <p:nvPr/>
        </p:nvSpPr>
        <p:spPr>
          <a:xfrm>
            <a:off x="16001280" y="9907200"/>
            <a:ext cx="2557440" cy="7254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pt-BR" sz="4100" spc="-1" strike="noStrike">
                <a:solidFill>
                  <a:srgbClr val="ffffff"/>
                </a:solidFill>
                <a:latin typeface="Helvetica Neue"/>
                <a:ea typeface="Helvetica Neue"/>
              </a:rPr>
              <a:t>Piracicaba</a:t>
            </a:r>
            <a:endParaRPr b="0" lang="pt-BR" sz="4100" spc="-1" strike="noStrike">
              <a:latin typeface="Arial"/>
            </a:endParaRPr>
          </a:p>
        </p:txBody>
      </p:sp>
      <p:pic>
        <p:nvPicPr>
          <p:cNvPr id="61" name="Captura de Tela 2021-01-21 às 17.30.49.png" descr="Captura de Tela 2021-01-21 às 17.30.49.png"/>
          <p:cNvPicPr/>
          <p:nvPr/>
        </p:nvPicPr>
        <p:blipFill>
          <a:blip r:embed="rId1"/>
          <a:stretch/>
        </p:blipFill>
        <p:spPr>
          <a:xfrm>
            <a:off x="-1782720" y="-45360"/>
            <a:ext cx="16184520" cy="13805640"/>
          </a:xfrm>
          <a:prstGeom prst="rect">
            <a:avLst/>
          </a:prstGeom>
          <a:ln w="12700">
            <a:noFill/>
          </a:ln>
        </p:spPr>
      </p:pic>
      <p:grpSp>
        <p:nvGrpSpPr>
          <p:cNvPr id="62" name="Group 4"/>
          <p:cNvGrpSpPr/>
          <p:nvPr/>
        </p:nvGrpSpPr>
        <p:grpSpPr>
          <a:xfrm>
            <a:off x="1966680" y="-62280"/>
            <a:ext cx="23774040" cy="13824720"/>
            <a:chOff x="1966680" y="-62280"/>
            <a:chExt cx="23774040" cy="13824720"/>
          </a:xfrm>
        </p:grpSpPr>
        <p:grpSp>
          <p:nvGrpSpPr>
            <p:cNvPr id="63" name="Group 5"/>
            <p:cNvGrpSpPr/>
            <p:nvPr/>
          </p:nvGrpSpPr>
          <p:grpSpPr>
            <a:xfrm>
              <a:off x="11968200" y="-47160"/>
              <a:ext cx="13772520" cy="13809600"/>
              <a:chOff x="11968200" y="-47160"/>
              <a:chExt cx="13772520" cy="13809600"/>
            </a:xfrm>
          </p:grpSpPr>
          <p:pic>
            <p:nvPicPr>
              <p:cNvPr id="64" name="Imagem" descr="Imagem"/>
              <p:cNvPicPr/>
              <p:nvPr/>
            </p:nvPicPr>
            <p:blipFill>
              <a:blip r:embed="rId2"/>
              <a:stretch/>
            </p:blipFill>
            <p:spPr>
              <a:xfrm>
                <a:off x="11968200" y="8545680"/>
                <a:ext cx="12173040" cy="5216760"/>
              </a:xfrm>
              <a:prstGeom prst="rect">
                <a:avLst/>
              </a:prstGeom>
              <a:ln w="12700">
                <a:noFill/>
              </a:ln>
            </p:spPr>
          </p:pic>
          <p:pic>
            <p:nvPicPr>
              <p:cNvPr id="65" name="A%C3%89REA-UNICAMP-FOTO-de-Antoninho-Perri-%283%29_0.jpg" descr="A%C3%89REA-UNICAMP-FOTO-de-Antoninho-Perri-%283%29_0.jpg"/>
              <p:cNvPicPr/>
              <p:nvPr/>
            </p:nvPicPr>
            <p:blipFill>
              <a:blip r:embed="rId3"/>
              <a:stretch/>
            </p:blipFill>
            <p:spPr>
              <a:xfrm>
                <a:off x="13295520" y="-47160"/>
                <a:ext cx="12445200" cy="8368560"/>
              </a:xfrm>
              <a:prstGeom prst="rect">
                <a:avLst/>
              </a:prstGeom>
              <a:ln w="12700">
                <a:noFill/>
              </a:ln>
            </p:spPr>
          </p:pic>
        </p:grpSp>
        <p:grpSp>
          <p:nvGrpSpPr>
            <p:cNvPr id="66" name="Group 6"/>
            <p:cNvGrpSpPr/>
            <p:nvPr/>
          </p:nvGrpSpPr>
          <p:grpSpPr>
            <a:xfrm>
              <a:off x="1966680" y="-62280"/>
              <a:ext cx="10358640" cy="9443880"/>
              <a:chOff x="1966680" y="-62280"/>
              <a:chExt cx="10358640" cy="9443880"/>
            </a:xfrm>
          </p:grpSpPr>
          <p:pic>
            <p:nvPicPr>
              <p:cNvPr id="67" name="Imagem" descr="Imagem"/>
              <p:cNvPicPr/>
              <p:nvPr/>
            </p:nvPicPr>
            <p:blipFill>
              <a:blip r:embed="rId4"/>
              <a:stretch/>
            </p:blipFill>
            <p:spPr>
              <a:xfrm>
                <a:off x="1966680" y="-62280"/>
                <a:ext cx="10358640" cy="6988320"/>
              </a:xfrm>
              <a:prstGeom prst="rect">
                <a:avLst/>
              </a:prstGeom>
              <a:ln w="12700">
                <a:noFill/>
              </a:ln>
            </p:spPr>
          </p:pic>
          <p:sp>
            <p:nvSpPr>
              <p:cNvPr id="68" name="Line 7"/>
              <p:cNvSpPr/>
              <p:nvPr/>
            </p:nvSpPr>
            <p:spPr>
              <a:xfrm flipV="1">
                <a:off x="10066680" y="3606840"/>
                <a:ext cx="2163240" cy="5774760"/>
              </a:xfrm>
              <a:prstGeom prst="line">
                <a:avLst/>
              </a:prstGeom>
              <a:ln w="38100">
                <a:solidFill>
                  <a:srgbClr val="53585f"/>
                </a:solidFill>
                <a:custDash>
                  <a:ds d="200000" sp="200000"/>
                </a:custDash>
                <a:miter/>
                <a:headEnd len="med" type="arrow" w="med"/>
                <a:tailEnd len="med" type="arrow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69" name="Line 8"/>
              <p:cNvSpPr/>
              <p:nvPr/>
            </p:nvSpPr>
            <p:spPr>
              <a:xfrm flipH="1" flipV="1">
                <a:off x="2000880" y="3609360"/>
                <a:ext cx="4430160" cy="5621040"/>
              </a:xfrm>
              <a:prstGeom prst="line">
                <a:avLst/>
              </a:prstGeom>
              <a:ln w="38100">
                <a:solidFill>
                  <a:srgbClr val="53585f"/>
                </a:solidFill>
                <a:custDash>
                  <a:ds d="200000" sp="200000"/>
                </a:custDash>
                <a:miter/>
                <a:headEnd len="med" type="arrow" w="med"/>
                <a:tailEnd len="med" type="arrow" w="med"/>
              </a:ln>
            </p:spPr>
            <p:style>
              <a:lnRef idx="0"/>
              <a:fillRef idx="0"/>
              <a:effectRef idx="0"/>
              <a:fontRef idx="minor"/>
            </p:style>
          </p:sp>
        </p:grpSp>
      </p:grpSp>
      <p:sp>
        <p:nvSpPr>
          <p:cNvPr id="70" name="CustomShape 9"/>
          <p:cNvSpPr/>
          <p:nvPr/>
        </p:nvSpPr>
        <p:spPr>
          <a:xfrm>
            <a:off x="16031520" y="8696520"/>
            <a:ext cx="1802880" cy="7254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pt-BR" sz="4100" spc="-1" strike="noStrike">
                <a:solidFill>
                  <a:srgbClr val="ffffff"/>
                </a:solidFill>
                <a:latin typeface="Helvetica Neue"/>
                <a:ea typeface="Helvetica Neue"/>
              </a:rPr>
              <a:t>Limeira</a:t>
            </a:r>
            <a:endParaRPr b="0" lang="pt-BR" sz="4100" spc="-1" strike="noStrike">
              <a:latin typeface="Arial"/>
            </a:endParaRPr>
          </a:p>
        </p:txBody>
      </p:sp>
      <p:sp>
        <p:nvSpPr>
          <p:cNvPr id="71" name="CustomShape 10"/>
          <p:cNvSpPr/>
          <p:nvPr/>
        </p:nvSpPr>
        <p:spPr>
          <a:xfrm>
            <a:off x="15931440" y="7485480"/>
            <a:ext cx="2459880" cy="7254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pt-BR" sz="4100" spc="-1" strike="noStrike">
                <a:solidFill>
                  <a:srgbClr val="ffffff"/>
                </a:solidFill>
                <a:latin typeface="Helvetica Neue"/>
                <a:ea typeface="Helvetica Neue"/>
              </a:rPr>
              <a:t>Campinas</a:t>
            </a:r>
            <a:endParaRPr b="0" lang="pt-BR" sz="4100" spc="-1" strike="noStrike">
              <a:latin typeface="Arial"/>
            </a:endParaRPr>
          </a:p>
        </p:txBody>
      </p:sp>
      <p:sp>
        <p:nvSpPr>
          <p:cNvPr id="72" name="CustomShape 11"/>
          <p:cNvSpPr/>
          <p:nvPr/>
        </p:nvSpPr>
        <p:spPr>
          <a:xfrm>
            <a:off x="14816520" y="43200"/>
            <a:ext cx="5756400" cy="1578960"/>
          </a:xfrm>
          <a:prstGeom prst="rect">
            <a:avLst/>
          </a:prstGeom>
          <a:solidFill>
            <a:srgbClr val="000000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pt-BR" sz="9700" spc="-1" strike="noStrike">
                <a:solidFill>
                  <a:srgbClr val="ffffff"/>
                </a:solidFill>
                <a:latin typeface="Helvetica Neue"/>
                <a:ea typeface="Helvetica Neue"/>
              </a:rPr>
              <a:t>UNICAMP</a:t>
            </a:r>
            <a:endParaRPr b="0" lang="pt-BR" sz="97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23" presetSubtype="16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Picture 1" descr="Picture 1"/>
          <p:cNvPicPr/>
          <p:nvPr/>
        </p:nvPicPr>
        <p:blipFill>
          <a:blip r:embed="rId1"/>
          <a:stretch/>
        </p:blipFill>
        <p:spPr>
          <a:xfrm>
            <a:off x="-93960" y="-1501560"/>
            <a:ext cx="24571440" cy="1794780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5" dur="indefinite" restart="never" nodeType="tmRoot">
          <p:childTnLst>
            <p:seq>
              <p:cTn id="26" dur="indefinite" nodeType="mainSeq">
                <p:childTnLst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Captura de Tela 2021-01-11 às 17.47.08.png" descr="Captura de Tela 2021-01-11 às 17.47.08.png"/>
          <p:cNvPicPr/>
          <p:nvPr/>
        </p:nvPicPr>
        <p:blipFill>
          <a:blip r:embed="rId1"/>
          <a:stretch/>
        </p:blipFill>
        <p:spPr>
          <a:xfrm>
            <a:off x="271440" y="299160"/>
            <a:ext cx="12813480" cy="748440"/>
          </a:xfrm>
          <a:prstGeom prst="rect">
            <a:avLst/>
          </a:prstGeom>
          <a:ln w="12700">
            <a:noFill/>
          </a:ln>
        </p:spPr>
      </p:pic>
      <p:pic>
        <p:nvPicPr>
          <p:cNvPr id="74" name="Captura de Tela 2021-01-11 às 17.47.26.png" descr="Captura de Tela 2021-01-11 às 17.47.26.png"/>
          <p:cNvPicPr/>
          <p:nvPr/>
        </p:nvPicPr>
        <p:blipFill>
          <a:blip r:embed="rId2"/>
          <a:stretch/>
        </p:blipFill>
        <p:spPr>
          <a:xfrm>
            <a:off x="257760" y="906840"/>
            <a:ext cx="7543080" cy="3669480"/>
          </a:xfrm>
          <a:prstGeom prst="rect">
            <a:avLst/>
          </a:prstGeom>
          <a:ln w="12700">
            <a:noFill/>
          </a:ln>
        </p:spPr>
      </p:pic>
      <p:pic>
        <p:nvPicPr>
          <p:cNvPr id="75" name="Captura de Tela 2021-01-11 às 17.48.03.png" descr="Captura de Tela 2021-01-11 às 17.48.03.png"/>
          <p:cNvPicPr/>
          <p:nvPr/>
        </p:nvPicPr>
        <p:blipFill>
          <a:blip r:embed="rId3"/>
          <a:stretch/>
        </p:blipFill>
        <p:spPr>
          <a:xfrm>
            <a:off x="968760" y="4681800"/>
            <a:ext cx="6924240" cy="8605080"/>
          </a:xfrm>
          <a:prstGeom prst="rect">
            <a:avLst/>
          </a:prstGeom>
          <a:ln w="12700">
            <a:noFill/>
          </a:ln>
        </p:spPr>
      </p:pic>
      <p:pic>
        <p:nvPicPr>
          <p:cNvPr id="76" name="Captura de Tela 2021-01-11 às 17.48.23.png" descr="Captura de Tela 2021-01-11 às 17.48.23.png"/>
          <p:cNvPicPr/>
          <p:nvPr/>
        </p:nvPicPr>
        <p:blipFill>
          <a:blip r:embed="rId4"/>
          <a:stretch/>
        </p:blipFill>
        <p:spPr>
          <a:xfrm>
            <a:off x="8432640" y="1115640"/>
            <a:ext cx="13131000" cy="7225560"/>
          </a:xfrm>
          <a:prstGeom prst="rect">
            <a:avLst/>
          </a:prstGeom>
          <a:ln w="12700">
            <a:noFill/>
          </a:ln>
        </p:spPr>
      </p:pic>
      <p:pic>
        <p:nvPicPr>
          <p:cNvPr id="77" name="Captura de Tela 2021-01-11 às 17.49.09.png" descr="Captura de Tela 2021-01-11 às 17.49.09.png"/>
          <p:cNvPicPr/>
          <p:nvPr/>
        </p:nvPicPr>
        <p:blipFill>
          <a:blip r:embed="rId5"/>
          <a:stretch/>
        </p:blipFill>
        <p:spPr>
          <a:xfrm>
            <a:off x="11079000" y="8409240"/>
            <a:ext cx="8339040" cy="421056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Imagem" descr="Imagem"/>
          <p:cNvPicPr/>
          <p:nvPr/>
        </p:nvPicPr>
        <p:blipFill>
          <a:blip r:embed="rId1"/>
          <a:stretch/>
        </p:blipFill>
        <p:spPr>
          <a:xfrm>
            <a:off x="123840" y="1161720"/>
            <a:ext cx="23868720" cy="11391840"/>
          </a:xfrm>
          <a:prstGeom prst="rect">
            <a:avLst/>
          </a:prstGeom>
          <a:ln w="12700">
            <a:noFill/>
          </a:ln>
        </p:spPr>
      </p:pic>
      <p:sp>
        <p:nvSpPr>
          <p:cNvPr id="79" name="CustomShape 1"/>
          <p:cNvSpPr/>
          <p:nvPr/>
        </p:nvSpPr>
        <p:spPr>
          <a:xfrm>
            <a:off x="16057080" y="11646720"/>
            <a:ext cx="7228080" cy="5785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91440" bIns="9144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pt-BR" sz="2600" spc="-1" strike="noStrike">
                <a:solidFill>
                  <a:srgbClr val="007398"/>
                </a:solidFill>
                <a:latin typeface="Arial"/>
                <a:ea typeface="Arial"/>
              </a:rPr>
              <a:t>https://doi.org/10.1016/j.preteyeres.2017.07.001</a:t>
            </a:r>
            <a:endParaRPr b="0" lang="pt-BR" sz="2600" spc="-1" strike="noStrike">
              <a:latin typeface="Arial"/>
            </a:endParaRPr>
          </a:p>
        </p:txBody>
      </p:sp>
      <p:pic>
        <p:nvPicPr>
          <p:cNvPr id="80" name="Linha Linha" descr="Linha Linha"/>
          <p:cNvPicPr/>
          <p:nvPr/>
        </p:nvPicPr>
        <p:blipFill>
          <a:blip r:embed="rId2"/>
          <a:stretch/>
        </p:blipFill>
        <p:spPr>
          <a:xfrm>
            <a:off x="408240" y="6914520"/>
            <a:ext cx="5697360" cy="215280"/>
          </a:xfrm>
          <a:prstGeom prst="rect">
            <a:avLst/>
          </a:prstGeom>
          <a:ln w="0">
            <a:noFill/>
          </a:ln>
        </p:spPr>
      </p:pic>
      <p:pic>
        <p:nvPicPr>
          <p:cNvPr id="81" name="Linha Linha" descr="Linha Linha"/>
          <p:cNvPicPr/>
          <p:nvPr/>
        </p:nvPicPr>
        <p:blipFill>
          <a:blip r:embed="rId3"/>
          <a:stretch/>
        </p:blipFill>
        <p:spPr>
          <a:xfrm rot="5400000">
            <a:off x="15213600" y="8025840"/>
            <a:ext cx="6251040" cy="215280"/>
          </a:xfrm>
          <a:prstGeom prst="rect">
            <a:avLst/>
          </a:prstGeom>
          <a:ln w="0">
            <a:noFill/>
          </a:ln>
        </p:spPr>
      </p:pic>
      <p:sp>
        <p:nvSpPr>
          <p:cNvPr id="82" name="CustomShape 2"/>
          <p:cNvSpPr/>
          <p:nvPr/>
        </p:nvSpPr>
        <p:spPr>
          <a:xfrm>
            <a:off x="20446920" y="1300320"/>
            <a:ext cx="1739160" cy="34524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pt-BR" sz="4400" spc="-1" strike="noStrike">
                <a:solidFill>
                  <a:srgbClr val="ee220d"/>
                </a:solidFill>
                <a:latin typeface="Helvetica Neue"/>
                <a:ea typeface="Helvetica Neue"/>
              </a:rPr>
              <a:t>UPE</a:t>
            </a:r>
            <a:endParaRPr b="0" lang="pt-BR" sz="44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pt-BR" sz="4400" spc="-1" strike="noStrike">
                <a:solidFill>
                  <a:srgbClr val="ee220d"/>
                </a:solidFill>
                <a:latin typeface="Helvetica Neue"/>
                <a:ea typeface="Helvetica Neue"/>
              </a:rPr>
              <a:t>UWL</a:t>
            </a:r>
            <a:endParaRPr b="0" lang="pt-BR" sz="44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pt-BR" sz="4400" spc="-1" strike="noStrike">
                <a:solidFill>
                  <a:srgbClr val="ee220d"/>
                </a:solidFill>
                <a:latin typeface="Helvetica Neue"/>
                <a:ea typeface="Helvetica Neue"/>
              </a:rPr>
              <a:t>UWCL</a:t>
            </a:r>
            <a:endParaRPr b="0" lang="pt-BR" sz="44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pt-BR" sz="4400" spc="-1" strike="noStrike">
                <a:solidFill>
                  <a:srgbClr val="ee220d"/>
                </a:solidFill>
                <a:latin typeface="Helvetica Neue"/>
                <a:ea typeface="Helvetica Neue"/>
              </a:rPr>
              <a:t>.</a:t>
            </a:r>
            <a:endParaRPr b="0" lang="pt-BR" sz="44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pt-BR" sz="4400" spc="-1" strike="noStrike">
                <a:solidFill>
                  <a:srgbClr val="ee220d"/>
                </a:solidFill>
                <a:latin typeface="Helvetica Neue"/>
                <a:ea typeface="Helvetica Neue"/>
              </a:rPr>
              <a:t>.</a:t>
            </a:r>
            <a:endParaRPr b="0" lang="pt-BR" sz="4400" spc="-1" strike="noStrike">
              <a:latin typeface="Arial"/>
            </a:endParaRPr>
          </a:p>
        </p:txBody>
      </p:sp>
      <p:sp>
        <p:nvSpPr>
          <p:cNvPr id="83" name="CustomShape 3"/>
          <p:cNvSpPr/>
          <p:nvPr/>
        </p:nvSpPr>
        <p:spPr>
          <a:xfrm>
            <a:off x="5563080" y="6018480"/>
            <a:ext cx="806400" cy="7711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pt-BR" sz="4400" spc="-1" strike="noStrike">
                <a:solidFill>
                  <a:srgbClr val="ee220d"/>
                </a:solidFill>
                <a:latin typeface="Helvetica Neue"/>
                <a:ea typeface="Helvetica Neue"/>
              </a:rPr>
              <a:t>DL</a:t>
            </a:r>
            <a:endParaRPr b="0" lang="pt-BR" sz="4400" spc="-1" strike="noStrike">
              <a:latin typeface="Arial"/>
            </a:endParaRPr>
          </a:p>
        </p:txBody>
      </p:sp>
      <p:sp>
        <p:nvSpPr>
          <p:cNvPr id="84" name="CustomShape 4"/>
          <p:cNvSpPr/>
          <p:nvPr/>
        </p:nvSpPr>
        <p:spPr>
          <a:xfrm>
            <a:off x="12499560" y="1515240"/>
            <a:ext cx="7818120" cy="664560"/>
          </a:xfrm>
          <a:prstGeom prst="rect">
            <a:avLst/>
          </a:prstGeom>
          <a:solidFill>
            <a:schemeClr val="accent4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pt-BR" sz="3700" spc="-1" strike="noStrike">
                <a:solidFill>
                  <a:srgbClr val="000000"/>
                </a:solidFill>
                <a:latin typeface="Helvetica Neue Medium"/>
                <a:ea typeface="Helvetica Neue Medium"/>
              </a:rPr>
              <a:t>BAL - Biological Auto-Luminescence</a:t>
            </a:r>
            <a:endParaRPr b="0" lang="pt-BR" sz="37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Imagem 74" descr="Imagem 74"/>
          <p:cNvPicPr/>
          <p:nvPr/>
        </p:nvPicPr>
        <p:blipFill>
          <a:blip r:embed="rId1"/>
          <a:stretch/>
        </p:blipFill>
        <p:spPr>
          <a:xfrm>
            <a:off x="522360" y="-581760"/>
            <a:ext cx="6400440" cy="8790840"/>
          </a:xfrm>
          <a:prstGeom prst="rect">
            <a:avLst/>
          </a:prstGeom>
          <a:ln w="12700">
            <a:noFill/>
          </a:ln>
        </p:spPr>
      </p:pic>
      <p:pic>
        <p:nvPicPr>
          <p:cNvPr id="86" name="Imagem 30" descr="Imagem 30"/>
          <p:cNvPicPr/>
          <p:nvPr/>
        </p:nvPicPr>
        <p:blipFill>
          <a:blip r:embed="rId2"/>
          <a:stretch/>
        </p:blipFill>
        <p:spPr>
          <a:xfrm>
            <a:off x="4782960" y="6059880"/>
            <a:ext cx="11003760" cy="7802280"/>
          </a:xfrm>
          <a:prstGeom prst="rect">
            <a:avLst/>
          </a:prstGeom>
          <a:ln w="12700">
            <a:noFill/>
          </a:ln>
        </p:spPr>
      </p:pic>
      <p:pic>
        <p:nvPicPr>
          <p:cNvPr id="87" name="Imagem 77" descr="Imagem 77"/>
          <p:cNvPicPr/>
          <p:nvPr/>
        </p:nvPicPr>
        <p:blipFill>
          <a:blip r:embed="rId3"/>
          <a:stretch/>
        </p:blipFill>
        <p:spPr>
          <a:xfrm>
            <a:off x="15613560" y="5342760"/>
            <a:ext cx="8624160" cy="6782760"/>
          </a:xfrm>
          <a:prstGeom prst="rect">
            <a:avLst/>
          </a:prstGeom>
          <a:ln w="12700">
            <a:noFill/>
          </a:ln>
        </p:spPr>
      </p:pic>
      <p:pic>
        <p:nvPicPr>
          <p:cNvPr id="88" name="Picture 16" descr="Picture 16"/>
          <p:cNvPicPr/>
          <p:nvPr/>
        </p:nvPicPr>
        <p:blipFill>
          <a:blip r:embed="rId4"/>
          <a:stretch/>
        </p:blipFill>
        <p:spPr>
          <a:xfrm>
            <a:off x="9845280" y="335880"/>
            <a:ext cx="6868440" cy="4923720"/>
          </a:xfrm>
          <a:prstGeom prst="rect">
            <a:avLst/>
          </a:prstGeom>
          <a:ln w="12700">
            <a:noFill/>
          </a:ln>
        </p:spPr>
      </p:pic>
      <p:sp>
        <p:nvSpPr>
          <p:cNvPr id="89" name="CustomShape 1"/>
          <p:cNvSpPr/>
          <p:nvPr/>
        </p:nvSpPr>
        <p:spPr>
          <a:xfrm>
            <a:off x="16901280" y="440640"/>
            <a:ext cx="2237400" cy="14414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pt-BR" sz="4400" spc="-1" strike="noStrike">
                <a:solidFill>
                  <a:srgbClr val="ff9201"/>
                </a:solidFill>
                <a:latin typeface="Helvetica Neue"/>
                <a:ea typeface="Helvetica Neue"/>
              </a:rPr>
              <a:t>IR - set</a:t>
            </a:r>
            <a:endParaRPr b="0" lang="pt-BR" sz="4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pt-BR" sz="4400" spc="-1" strike="noStrike">
                <a:solidFill>
                  <a:srgbClr val="ff9201"/>
                </a:solidFill>
                <a:latin typeface="Helvetica Neue"/>
                <a:ea typeface="Helvetica Neue"/>
              </a:rPr>
              <a:t>VIS - set</a:t>
            </a:r>
            <a:endParaRPr b="0" lang="pt-BR" sz="4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Picture 1" descr="Picture 1"/>
          <p:cNvPicPr/>
          <p:nvPr/>
        </p:nvPicPr>
        <p:blipFill>
          <a:blip r:embed="rId1"/>
          <a:stretch/>
        </p:blipFill>
        <p:spPr>
          <a:xfrm>
            <a:off x="4079160" y="2859120"/>
            <a:ext cx="15552360" cy="9874080"/>
          </a:xfrm>
          <a:prstGeom prst="rect">
            <a:avLst/>
          </a:prstGeom>
          <a:ln w="12700">
            <a:noFill/>
          </a:ln>
        </p:spPr>
      </p:pic>
      <p:pic>
        <p:nvPicPr>
          <p:cNvPr id="91" name="Picture 2" descr="Picture 2"/>
          <p:cNvPicPr/>
          <p:nvPr/>
        </p:nvPicPr>
        <p:blipFill>
          <a:blip r:embed="rId2"/>
          <a:stretch/>
        </p:blipFill>
        <p:spPr>
          <a:xfrm>
            <a:off x="13008600" y="80640"/>
            <a:ext cx="10876680" cy="2882160"/>
          </a:xfrm>
          <a:prstGeom prst="rect">
            <a:avLst/>
          </a:prstGeom>
          <a:ln w="12700">
            <a:noFill/>
          </a:ln>
        </p:spPr>
      </p:pic>
      <p:pic>
        <p:nvPicPr>
          <p:cNvPr id="92" name="Picture 1" descr="Picture 1"/>
          <p:cNvPicPr/>
          <p:nvPr/>
        </p:nvPicPr>
        <p:blipFill>
          <a:blip r:embed="rId3"/>
          <a:stretch/>
        </p:blipFill>
        <p:spPr>
          <a:xfrm>
            <a:off x="5852880" y="3566880"/>
            <a:ext cx="2914560" cy="2314800"/>
          </a:xfrm>
          <a:prstGeom prst="rect">
            <a:avLst/>
          </a:prstGeom>
          <a:ln w="12700">
            <a:noFill/>
          </a:ln>
        </p:spPr>
      </p:pic>
      <p:pic>
        <p:nvPicPr>
          <p:cNvPr id="93" name="Picture 2" descr="Picture 2"/>
          <p:cNvPicPr/>
          <p:nvPr/>
        </p:nvPicPr>
        <p:blipFill>
          <a:blip r:embed="rId4"/>
          <a:stretch/>
        </p:blipFill>
        <p:spPr>
          <a:xfrm>
            <a:off x="6488640" y="11277000"/>
            <a:ext cx="2967840" cy="2462040"/>
          </a:xfrm>
          <a:prstGeom prst="rect">
            <a:avLst/>
          </a:prstGeom>
          <a:ln w="12700">
            <a:noFill/>
          </a:ln>
        </p:spPr>
      </p:pic>
      <p:pic>
        <p:nvPicPr>
          <p:cNvPr id="94" name="Picture 3" descr="Picture 3"/>
          <p:cNvPicPr/>
          <p:nvPr/>
        </p:nvPicPr>
        <p:blipFill>
          <a:blip r:embed="rId5"/>
          <a:stretch/>
        </p:blipFill>
        <p:spPr>
          <a:xfrm>
            <a:off x="16656480" y="5706000"/>
            <a:ext cx="3340800" cy="3141720"/>
          </a:xfrm>
          <a:prstGeom prst="rect">
            <a:avLst/>
          </a:prstGeom>
          <a:ln w="12700">
            <a:noFill/>
          </a:ln>
        </p:spPr>
      </p:pic>
      <p:pic>
        <p:nvPicPr>
          <p:cNvPr id="95" name="Picture 4" descr="Picture 4"/>
          <p:cNvPicPr/>
          <p:nvPr/>
        </p:nvPicPr>
        <p:blipFill>
          <a:blip r:embed="rId6"/>
          <a:stretch/>
        </p:blipFill>
        <p:spPr>
          <a:xfrm>
            <a:off x="237960" y="430200"/>
            <a:ext cx="4592880" cy="3490920"/>
          </a:xfrm>
          <a:prstGeom prst="rect">
            <a:avLst/>
          </a:prstGeom>
          <a:ln w="12700">
            <a:noFill/>
          </a:ln>
        </p:spPr>
      </p:pic>
      <p:sp>
        <p:nvSpPr>
          <p:cNvPr id="96" name="CustomShape 1"/>
          <p:cNvSpPr/>
          <p:nvPr/>
        </p:nvSpPr>
        <p:spPr>
          <a:xfrm>
            <a:off x="21241440" y="7279560"/>
            <a:ext cx="1942560" cy="10209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91440" bIns="9144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pt-BR" sz="5500" spc="-1" strike="noStrike">
                <a:solidFill>
                  <a:srgbClr val="d07c7a"/>
                </a:solidFill>
                <a:latin typeface="Calibri"/>
                <a:ea typeface="Calibri"/>
              </a:rPr>
              <a:t>2001*</a:t>
            </a:r>
            <a:endParaRPr b="0" lang="pt-BR" sz="5500" spc="-1" strike="noStrike">
              <a:latin typeface="Arial"/>
            </a:endParaRPr>
          </a:p>
        </p:txBody>
      </p:sp>
      <p:pic>
        <p:nvPicPr>
          <p:cNvPr id="97" name="Picture 9" descr="Picture 9"/>
          <p:cNvPicPr/>
          <p:nvPr/>
        </p:nvPicPr>
        <p:blipFill>
          <a:blip r:embed="rId7"/>
          <a:stretch/>
        </p:blipFill>
        <p:spPr>
          <a:xfrm>
            <a:off x="20240280" y="1879920"/>
            <a:ext cx="3663720" cy="4407120"/>
          </a:xfrm>
          <a:prstGeom prst="rect">
            <a:avLst/>
          </a:prstGeom>
          <a:ln w="12700">
            <a:noFill/>
          </a:ln>
        </p:spPr>
      </p:pic>
      <p:pic>
        <p:nvPicPr>
          <p:cNvPr id="98" name="Picture 31" descr="Picture 31"/>
          <p:cNvPicPr/>
          <p:nvPr/>
        </p:nvPicPr>
        <p:blipFill>
          <a:blip r:embed="rId8"/>
          <a:stretch/>
        </p:blipFill>
        <p:spPr>
          <a:xfrm>
            <a:off x="12305520" y="417960"/>
            <a:ext cx="2513880" cy="128520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9" descr="Picture 9"/>
          <p:cNvPicPr/>
          <p:nvPr/>
        </p:nvPicPr>
        <p:blipFill>
          <a:blip r:embed="rId1"/>
          <a:stretch/>
        </p:blipFill>
        <p:spPr>
          <a:xfrm>
            <a:off x="65520" y="205920"/>
            <a:ext cx="12343680" cy="535680"/>
          </a:xfrm>
          <a:prstGeom prst="rect">
            <a:avLst/>
          </a:prstGeom>
          <a:ln w="12700">
            <a:noFill/>
          </a:ln>
        </p:spPr>
      </p:pic>
      <p:pic>
        <p:nvPicPr>
          <p:cNvPr id="100" name="Picture 10" descr="Picture 10"/>
          <p:cNvPicPr/>
          <p:nvPr/>
        </p:nvPicPr>
        <p:blipFill>
          <a:blip r:embed="rId2"/>
          <a:stretch/>
        </p:blipFill>
        <p:spPr>
          <a:xfrm>
            <a:off x="90720" y="776880"/>
            <a:ext cx="13715280" cy="1262880"/>
          </a:xfrm>
          <a:prstGeom prst="rect">
            <a:avLst/>
          </a:prstGeom>
          <a:ln w="12700">
            <a:noFill/>
          </a:ln>
        </p:spPr>
      </p:pic>
      <p:grpSp>
        <p:nvGrpSpPr>
          <p:cNvPr id="101" name="Group 1"/>
          <p:cNvGrpSpPr/>
          <p:nvPr/>
        </p:nvGrpSpPr>
        <p:grpSpPr>
          <a:xfrm>
            <a:off x="972000" y="2306880"/>
            <a:ext cx="13715280" cy="10740960"/>
            <a:chOff x="972000" y="2306880"/>
            <a:chExt cx="13715280" cy="10740960"/>
          </a:xfrm>
        </p:grpSpPr>
        <p:sp>
          <p:nvSpPr>
            <p:cNvPr id="102" name="CustomShape 2"/>
            <p:cNvSpPr/>
            <p:nvPr/>
          </p:nvSpPr>
          <p:spPr>
            <a:xfrm>
              <a:off x="972000" y="2306880"/>
              <a:ext cx="13715280" cy="10740960"/>
            </a:xfrm>
            <a:prstGeom prst="rect">
              <a:avLst/>
            </a:prstGeom>
            <a:solidFill>
              <a:srgbClr val="ffffff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103" name="image44.png" descr="image44.png"/>
            <p:cNvPicPr/>
            <p:nvPr/>
          </p:nvPicPr>
          <p:blipFill>
            <a:blip r:embed="rId3"/>
            <a:stretch/>
          </p:blipFill>
          <p:spPr>
            <a:xfrm>
              <a:off x="972000" y="2306880"/>
              <a:ext cx="13715280" cy="10740960"/>
            </a:xfrm>
            <a:prstGeom prst="rect">
              <a:avLst/>
            </a:prstGeom>
            <a:ln w="12700">
              <a:noFill/>
            </a:ln>
          </p:spPr>
        </p:pic>
      </p:grpSp>
      <p:pic>
        <p:nvPicPr>
          <p:cNvPr id="104" name="Object 19" descr="Object 19"/>
          <p:cNvPicPr/>
          <p:nvPr/>
        </p:nvPicPr>
        <p:blipFill>
          <a:blip r:embed="rId4"/>
          <a:stretch/>
        </p:blipFill>
        <p:spPr>
          <a:xfrm>
            <a:off x="16195320" y="312480"/>
            <a:ext cx="6966360" cy="5238000"/>
          </a:xfrm>
          <a:prstGeom prst="rect">
            <a:avLst/>
          </a:prstGeom>
          <a:ln w="12700">
            <a:noFill/>
          </a:ln>
        </p:spPr>
      </p:pic>
      <p:grpSp>
        <p:nvGrpSpPr>
          <p:cNvPr id="105" name="Group 3"/>
          <p:cNvGrpSpPr/>
          <p:nvPr/>
        </p:nvGrpSpPr>
        <p:grpSpPr>
          <a:xfrm>
            <a:off x="15114600" y="5975640"/>
            <a:ext cx="9127800" cy="7146000"/>
            <a:chOff x="15114600" y="5975640"/>
            <a:chExt cx="9127800" cy="7146000"/>
          </a:xfrm>
        </p:grpSpPr>
        <p:sp>
          <p:nvSpPr>
            <p:cNvPr id="106" name="CustomShape 4"/>
            <p:cNvSpPr/>
            <p:nvPr/>
          </p:nvSpPr>
          <p:spPr>
            <a:xfrm>
              <a:off x="15114600" y="5975640"/>
              <a:ext cx="9127800" cy="7146000"/>
            </a:xfrm>
            <a:prstGeom prst="rect">
              <a:avLst/>
            </a:prstGeom>
            <a:solidFill>
              <a:srgbClr val="ffffff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107" name="image45.png" descr="image45.png"/>
            <p:cNvPicPr/>
            <p:nvPr/>
          </p:nvPicPr>
          <p:blipFill>
            <a:blip r:embed="rId5"/>
            <a:stretch/>
          </p:blipFill>
          <p:spPr>
            <a:xfrm>
              <a:off x="15114600" y="5975640"/>
              <a:ext cx="9127800" cy="7146000"/>
            </a:xfrm>
            <a:prstGeom prst="rect">
              <a:avLst/>
            </a:prstGeom>
            <a:ln w="12700">
              <a:noFill/>
            </a:ln>
          </p:spPr>
        </p:pic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Captura de Tela 2021-01-05 às 15.11.16.png" descr="Captura de Tela 2021-01-05 às 15.11.16.png"/>
          <p:cNvPicPr/>
          <p:nvPr/>
        </p:nvPicPr>
        <p:blipFill>
          <a:blip r:embed="rId1"/>
          <a:stretch/>
        </p:blipFill>
        <p:spPr>
          <a:xfrm>
            <a:off x="13131360" y="151920"/>
            <a:ext cx="11013120" cy="4414680"/>
          </a:xfrm>
          <a:prstGeom prst="rect">
            <a:avLst/>
          </a:prstGeom>
          <a:ln w="12700">
            <a:noFill/>
          </a:ln>
        </p:spPr>
      </p:pic>
      <p:pic>
        <p:nvPicPr>
          <p:cNvPr id="109" name="Captura de Tela 2021-01-05 às 15.11.47.png" descr="Captura de Tela 2021-01-05 às 15.11.47.png"/>
          <p:cNvPicPr/>
          <p:nvPr/>
        </p:nvPicPr>
        <p:blipFill>
          <a:blip r:embed="rId2"/>
          <a:stretch/>
        </p:blipFill>
        <p:spPr>
          <a:xfrm>
            <a:off x="1936800" y="288360"/>
            <a:ext cx="9763560" cy="6197040"/>
          </a:xfrm>
          <a:prstGeom prst="rect">
            <a:avLst/>
          </a:prstGeom>
          <a:ln w="12700">
            <a:noFill/>
          </a:ln>
        </p:spPr>
      </p:pic>
      <p:pic>
        <p:nvPicPr>
          <p:cNvPr id="110" name="Captura de Tela 2021-01-05 às 15.12.31.png" descr="Captura de Tela 2021-01-05 às 15.12.31.png"/>
          <p:cNvPicPr/>
          <p:nvPr/>
        </p:nvPicPr>
        <p:blipFill>
          <a:blip r:embed="rId3"/>
          <a:stretch/>
        </p:blipFill>
        <p:spPr>
          <a:xfrm>
            <a:off x="2520000" y="6687000"/>
            <a:ext cx="8597160" cy="6197040"/>
          </a:xfrm>
          <a:prstGeom prst="rect">
            <a:avLst/>
          </a:prstGeom>
          <a:ln w="12700">
            <a:noFill/>
          </a:ln>
        </p:spPr>
      </p:pic>
      <p:pic>
        <p:nvPicPr>
          <p:cNvPr id="111" name="Captura de Tela 2021-01-05 às 15.12.46.png" descr="Captura de Tela 2021-01-05 às 15.12.46.png"/>
          <p:cNvPicPr/>
          <p:nvPr/>
        </p:nvPicPr>
        <p:blipFill>
          <a:blip r:embed="rId4"/>
          <a:stretch/>
        </p:blipFill>
        <p:spPr>
          <a:xfrm>
            <a:off x="12094560" y="5257800"/>
            <a:ext cx="11223000" cy="758160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Captura de Tela 2021-01-05 às 15.11.16.png" descr="Captura de Tela 2021-01-05 às 15.11.16.png"/>
          <p:cNvPicPr/>
          <p:nvPr/>
        </p:nvPicPr>
        <p:blipFill>
          <a:blip r:embed="rId1"/>
          <a:stretch/>
        </p:blipFill>
        <p:spPr>
          <a:xfrm>
            <a:off x="16630200" y="151920"/>
            <a:ext cx="7514280" cy="3012120"/>
          </a:xfrm>
          <a:prstGeom prst="rect">
            <a:avLst/>
          </a:prstGeom>
          <a:ln w="12700">
            <a:noFill/>
          </a:ln>
        </p:spPr>
      </p:pic>
      <p:pic>
        <p:nvPicPr>
          <p:cNvPr id="113" name="Captura de Tela 2021-01-05 às 15.13.41.png" descr="Captura de Tela 2021-01-05 às 15.13.41.png"/>
          <p:cNvPicPr/>
          <p:nvPr/>
        </p:nvPicPr>
        <p:blipFill>
          <a:blip r:embed="rId2"/>
          <a:stretch/>
        </p:blipFill>
        <p:spPr>
          <a:xfrm>
            <a:off x="3459960" y="85680"/>
            <a:ext cx="11251800" cy="1354392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</TotalTime>
  <Application>LibreOffice/7.0.1.2$MacOSX_X86_64 LibreOffice_project/7cbcfc562f6eb6708b5ff7d7397325de9e764452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dc:description/>
  <dc:language>pt-BR</dc:language>
  <cp:lastModifiedBy/>
  <dcterms:modified xsi:type="dcterms:W3CDTF">2022-09-27T14:53:54Z</dcterms:modified>
  <cp:revision>4</cp:revision>
  <dc:subject/>
  <dc:title/>
</cp:coreProperties>
</file>