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CB9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60" d="100"/>
          <a:sy n="160" d="100"/>
        </p:scale>
        <p:origin x="-451" y="2995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/>
          </a:p>
          <a:p>
            <a:r>
              <a:rPr lang="en-US" smtClean="0"/>
              <a:t>*</a:t>
            </a:r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  <a:endParaRPr lang="en-US"/>
          </a:p>
          <a:p>
            <a:pPr lvl="1"/>
            <a:r>
              <a:rPr lang="ru-RU" altLang="en-US"/>
              <a:t>Второй уровень</a:t>
            </a:r>
            <a:endParaRPr lang="en-US"/>
          </a:p>
          <a:p>
            <a:pPr lvl="2"/>
            <a:r>
              <a:rPr lang="ru-RU" altLang="en-US"/>
              <a:t>Третий уровень</a:t>
            </a:r>
            <a:endParaRPr lang="en-US"/>
          </a:p>
          <a:p>
            <a:pPr lvl="3"/>
            <a:r>
              <a:rPr lang="ru-RU" altLang="en-US"/>
              <a:t>Четвертый уровень</a:t>
            </a:r>
            <a:endParaRPr lang="en-US"/>
          </a:p>
          <a:p>
            <a:pPr lvl="4"/>
            <a:r>
              <a:rPr lang="ru-RU" altLang="en-US"/>
              <a:t>Пятый уровень</a:t>
            </a:r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/>
          </a:p>
          <a:p>
            <a:r>
              <a:rPr lang="en-US" smtClean="0"/>
              <a:t>#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7F2B40EA-64B5-4EBF-886C-5B033FE76A0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B6E3FBD-9E67-4A58-9D48-7363B90617F4}" type="datetimeFigureOut">
              <a:rPr lang="ru-RU" smtClean="0"/>
              <a:pPr/>
              <a:t>20.09.2025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6CAC6A5-0DA1-47D3-89F9-5B47B6B72C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B6E3FBD-9E67-4A58-9D48-7363B90617F4}" type="datetimeFigureOut">
              <a:rPr lang="ru-RU" smtClean="0"/>
              <a:pPr/>
              <a:t>20.09.2025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6CAC6A5-0DA1-47D3-89F9-5B47B6B72C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 noEditPoints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 noEditPoints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B6E3FBD-9E67-4A58-9D48-7363B90617F4}" type="datetimeFigureOut">
              <a:rPr lang="ru-RU" smtClean="0"/>
              <a:pPr/>
              <a:t>20.09.2025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6CAC6A5-0DA1-47D3-89F9-5B47B6B72C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B6E3FBD-9E67-4A58-9D48-7363B90617F4}" type="datetimeFigureOut">
              <a:rPr lang="ru-RU" smtClean="0"/>
              <a:pPr/>
              <a:t>20.09.2025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6CAC6A5-0DA1-47D3-89F9-5B47B6B72C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 noEditPoints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B6E3FBD-9E67-4A58-9D48-7363B90617F4}" type="datetimeFigureOut">
              <a:rPr lang="ru-RU" smtClean="0"/>
              <a:pPr/>
              <a:t>20.09.2025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6CAC6A5-0DA1-47D3-89F9-5B47B6B72C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 noEditPoints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 noEditPoints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B6E3FBD-9E67-4A58-9D48-7363B90617F4}" type="datetimeFigureOut">
              <a:rPr lang="ru-RU" smtClean="0"/>
              <a:pPr/>
              <a:t>20.09.2025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6CAC6A5-0DA1-47D3-89F9-5B47B6B72C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 noEditPoints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 noEditPoints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 noEditPoints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 noEditPoints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B6E3FBD-9E67-4A58-9D48-7363B90617F4}" type="datetimeFigureOut">
              <a:rPr lang="ru-RU" smtClean="0"/>
              <a:pPr/>
              <a:t>20.09.2025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6CAC6A5-0DA1-47D3-89F9-5B47B6B72C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B6E3FBD-9E67-4A58-9D48-7363B90617F4}" type="datetimeFigureOut">
              <a:rPr lang="ru-RU" smtClean="0"/>
              <a:pPr/>
              <a:t>20.09.2025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6CAC6A5-0DA1-47D3-89F9-5B47B6B72C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B6E3FBD-9E67-4A58-9D48-7363B90617F4}" type="datetimeFigureOut">
              <a:rPr lang="ru-RU" smtClean="0"/>
              <a:pPr/>
              <a:t>20.09.2025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6CAC6A5-0DA1-47D3-89F9-5B47B6B72C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 noEditPoints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 noEditPoints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B6E3FBD-9E67-4A58-9D48-7363B90617F4}" type="datetimeFigureOut">
              <a:rPr lang="ru-RU" smtClean="0"/>
              <a:pPr/>
              <a:t>20.09.2025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6CAC6A5-0DA1-47D3-89F9-5B47B6B72C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 noEditPoints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/>
          </a:p>
        </p:txBody>
      </p:sp>
      <p:sp>
        <p:nvSpPr>
          <p:cNvPr id="4" name="Текст 3"/>
          <p:cNvSpPr>
            <a:spLocks noGrp="1" noEditPoints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B6E3FBD-9E67-4A58-9D48-7363B90617F4}" type="datetimeFigureOut">
              <a:rPr lang="ru-RU" smtClean="0"/>
              <a:pPr/>
              <a:t>20.09.2025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6CAC6A5-0DA1-47D3-89F9-5B47B6B72C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 noEditPoints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 noEditPoints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E3FBD-9E67-4A58-9D48-7363B90617F4}" type="datetimeFigureOut">
              <a:rPr lang="ru-RU" smtClean="0"/>
              <a:pPr/>
              <a:t>20.09.2025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 noEditPoints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AC6A5-0DA1-47D3-89F9-5B47B6B72C0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0" y="7743181"/>
            <a:ext cx="6858000" cy="140081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0" y="3203848"/>
            <a:ext cx="6858000" cy="459551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916832" y="251520"/>
            <a:ext cx="31683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оптики и </a:t>
            </a:r>
            <a:r>
              <a:rPr lang="ru-RU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биофотоники</a:t>
            </a:r>
            <a:endParaRPr lang="ru-RU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 физики</a:t>
            </a:r>
          </a:p>
          <a:p>
            <a:pPr algn="ctr"/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СГУ имени Н.Г. Чернышевского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36912" y="1187624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ПРИГЛАШАЕТ</a:t>
            </a:r>
            <a:endParaRPr lang="ru-RU" sz="1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547664"/>
            <a:ext cx="68580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Принять участие в работе семинара:</a:t>
            </a: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«СОВРЕМЕННАЯ ОПТИКА»</a:t>
            </a:r>
          </a:p>
          <a:p>
            <a:pPr algn="ctr">
              <a:spcBef>
                <a:spcPts val="600"/>
              </a:spcBef>
            </a:pP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IX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Международной школы для студентов и молодых ученых по оптике, лазерной физике и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биофотонике</a:t>
            </a:r>
            <a:endParaRPr lang="ru-RU" sz="16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</a:pPr>
            <a:r>
              <a:rPr lang="ru-RU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 сентября, 14.00, 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en-GB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корпус, Большая физическая аудитория,    </a:t>
            </a:r>
          </a:p>
          <a:p>
            <a:pPr algn="ctr"/>
            <a:r>
              <a:rPr lang="ru-RU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СГУ имени Н.Г. Чернышевского</a:t>
            </a:r>
            <a:endParaRPr lang="ru-RU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3275856"/>
            <a:ext cx="5139112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</a:t>
            </a:r>
            <a:r>
              <a:rPr lang="ru-RU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оптического излучения с биологическими объектами: учимся у природы, </a:t>
            </a:r>
          </a:p>
          <a:p>
            <a:pPr algn="ctr">
              <a:spcAft>
                <a:spcPts val="600"/>
              </a:spcAft>
            </a:pPr>
            <a:r>
              <a:rPr lang="ru-RU" sz="2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помогать ей»</a:t>
            </a:r>
          </a:p>
          <a:p>
            <a:pPr algn="ctr"/>
            <a:r>
              <a:rPr lang="ru-RU" sz="1200" i="1" dirty="0" smtClean="0">
                <a:solidFill>
                  <a:schemeClr val="tx1">
                    <a:alpha val="10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Лектор</a:t>
            </a:r>
            <a:r>
              <a:rPr lang="ru-RU" sz="1200" i="1" dirty="0" smtClean="0">
                <a:solidFill>
                  <a:schemeClr val="tx1">
                    <a:alpha val="10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200" b="1" i="1" dirty="0" smtClean="0">
                <a:solidFill>
                  <a:schemeClr val="tx1">
                    <a:alpha val="10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профессор, </a:t>
            </a:r>
            <a:r>
              <a:rPr lang="ru-RU" sz="1200" b="1" i="1" dirty="0">
                <a:solidFill>
                  <a:schemeClr val="tx1">
                    <a:alpha val="10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доктор </a:t>
            </a:r>
            <a:r>
              <a:rPr lang="ru-RU" sz="1200" b="1" i="1" dirty="0" smtClean="0">
                <a:solidFill>
                  <a:schemeClr val="tx1">
                    <a:alpha val="10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химических наук </a:t>
            </a:r>
          </a:p>
          <a:p>
            <a:pPr algn="ctr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Горин Дмитрий Александрович</a:t>
            </a:r>
          </a:p>
          <a:p>
            <a:pPr algn="ctr" fontAlgn="base"/>
            <a:r>
              <a:rPr lang="ru-RU" sz="1200" i="1" dirty="0" smtClean="0">
                <a:solidFill>
                  <a:schemeClr val="tx1">
                    <a:alpha val="10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лаборатории </a:t>
            </a:r>
            <a:r>
              <a:rPr lang="ru-RU" sz="1200" i="1" dirty="0" err="1" smtClean="0">
                <a:solidFill>
                  <a:schemeClr val="tx1">
                    <a:alpha val="10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биофотоники и профессор центра фотоники </a:t>
            </a:r>
          </a:p>
          <a:p>
            <a:pPr algn="ctr" fontAlgn="base"/>
            <a:r>
              <a:rPr lang="ru-RU" sz="1200" i="1" dirty="0" err="1" smtClean="0">
                <a:solidFill>
                  <a:schemeClr val="tx1">
                    <a:alpha val="10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фотонных технологий </a:t>
            </a:r>
            <a:r>
              <a:rPr lang="ru-RU" sz="1200" i="1" dirty="0" smtClean="0">
                <a:solidFill>
                  <a:schemeClr val="tx1">
                    <a:alpha val="10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fontAlgn="base"/>
            <a:r>
              <a:rPr lang="ru-RU" sz="1200" i="1" dirty="0" err="1" smtClean="0">
                <a:solidFill>
                  <a:schemeClr val="tx1">
                    <a:alpha val="10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Сколковского</a:t>
            </a:r>
            <a:r>
              <a:rPr lang="ru-RU" sz="1200" i="1" dirty="0" smtClean="0">
                <a:solidFill>
                  <a:schemeClr val="tx1">
                    <a:alpha val="10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института науки и технологий (</a:t>
            </a:r>
            <a:r>
              <a:rPr lang="ru-RU" sz="1200" i="1" dirty="0" err="1" smtClean="0">
                <a:solidFill>
                  <a:schemeClr val="tx1">
                    <a:alpha val="10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Сколтех</a:t>
            </a:r>
            <a:r>
              <a:rPr lang="ru-RU" sz="1200" i="1" dirty="0" smtClean="0">
                <a:solidFill>
                  <a:schemeClr val="tx1">
                    <a:alpha val="10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Москва)</a:t>
            </a:r>
          </a:p>
          <a:p>
            <a:pPr algn="ctr" fontAlgn="base"/>
            <a:r>
              <a:rPr lang="ru-RU" sz="1200" i="1" dirty="0" smtClean="0">
                <a:solidFill>
                  <a:schemeClr val="tx1">
                    <a:alpha val="10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http://biophotonicsskoltech.ru</a:t>
            </a:r>
          </a:p>
          <a:p>
            <a:pPr algn="ctr" fontAlgn="base"/>
            <a:endParaRPr lang="ru-RU" sz="1200" i="1" dirty="0" smtClean="0">
              <a:solidFill>
                <a:schemeClr val="tx1">
                  <a:alpha val="10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6713" y="7743181"/>
            <a:ext cx="5112567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оптики и </a:t>
            </a:r>
            <a:r>
              <a:rPr lang="ru-RU" sz="11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биофотоники</a:t>
            </a:r>
            <a:r>
              <a:rPr lang="ru-RU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приглашает абитуриентов для получения высшего образования по направлению </a:t>
            </a:r>
            <a:r>
              <a:rPr lang="ru-RU" sz="11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биотехнические системы и технологии </a:t>
            </a:r>
            <a:r>
              <a:rPr lang="ru-RU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профилем: </a:t>
            </a:r>
            <a:r>
              <a:rPr lang="ru-RU" sz="11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 </a:t>
            </a:r>
            <a:r>
              <a:rPr lang="ru-RU" sz="11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фотоника</a:t>
            </a:r>
            <a:r>
              <a:rPr lang="ru-RU" sz="11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1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бакалавриат</a:t>
            </a:r>
            <a:r>
              <a:rPr lang="ru-RU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ctr"/>
            <a:r>
              <a:rPr lang="ru-RU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по направлению </a:t>
            </a:r>
            <a:r>
              <a:rPr lang="ru-RU" sz="11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физика</a:t>
            </a:r>
            <a:r>
              <a:rPr lang="ru-RU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ru-RU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профилями: </a:t>
            </a:r>
            <a:r>
              <a:rPr lang="ru-RU" sz="11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биофотоника</a:t>
            </a:r>
            <a:r>
              <a:rPr lang="ru-RU" sz="11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квантовые технологии </a:t>
            </a:r>
            <a:r>
              <a:rPr lang="ru-RU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(магистратура)</a:t>
            </a:r>
            <a:r>
              <a:rPr lang="ru-RU" sz="11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100" b="1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кафедры и информация о поступлении:</a:t>
            </a:r>
          </a:p>
          <a:p>
            <a:pPr algn="ctr"/>
            <a:r>
              <a:rPr lang="en-US" sz="11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https://www.sgu.ru/struktura/physicsinstitute/kafopt</a:t>
            </a:r>
            <a:endParaRPr lang="ru-RU" sz="1100" b="1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 descr="СГУ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404664" y="107504"/>
            <a:ext cx="1175571" cy="1080119"/>
          </a:xfrm>
          <a:prstGeom prst="rect">
            <a:avLst/>
          </a:prstGeom>
        </p:spPr>
      </p:pic>
      <p:pic>
        <p:nvPicPr>
          <p:cNvPr id="20" name="Рисунок 19" descr="семинар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476672" y="1259632"/>
            <a:ext cx="1224136" cy="816426"/>
          </a:xfrm>
          <a:prstGeom prst="rect">
            <a:avLst/>
          </a:prstGeom>
        </p:spPr>
      </p:pic>
      <p:pic>
        <p:nvPicPr>
          <p:cNvPr id="10" name="Picture 4" descr="https://sun9-4.userapi.com/impg/XCOkLza5l-mD317aBzcs_3MsCt8jd6n71S87xw/93WmApSru3c.jpg?size=2560x1706&amp;quality=95&amp;sign=f49331868f679c33d23ddca33c1c0d58&amp;type=albu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01208" y="1259632"/>
            <a:ext cx="1224727" cy="816166"/>
          </a:xfrm>
          <a:prstGeom prst="rect">
            <a:avLst/>
          </a:prstGeom>
          <a:noFill/>
        </p:spPr>
      </p:pic>
      <p:pic>
        <p:nvPicPr>
          <p:cNvPr id="21" name="Рисунок 20" descr="qr-code-sfm.pn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>
          <a:xfrm>
            <a:off x="6021288" y="7956376"/>
            <a:ext cx="720080" cy="720080"/>
          </a:xfrm>
          <a:prstGeom prst="rect">
            <a:avLst/>
          </a:prstGeom>
        </p:spPr>
      </p:pic>
      <p:pic>
        <p:nvPicPr>
          <p:cNvPr id="22" name="Рисунок 21" descr="qr-code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>
          <a:xfrm>
            <a:off x="116632" y="7956376"/>
            <a:ext cx="720080" cy="720080"/>
          </a:xfrm>
          <a:prstGeom prst="rect">
            <a:avLst/>
          </a:prstGeom>
        </p:spPr>
      </p:pic>
      <p:pic>
        <p:nvPicPr>
          <p:cNvPr id="23" name="Рисунок 22" descr="25-SFM_logo.jp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>
          <a:xfrm>
            <a:off x="5445224" y="0"/>
            <a:ext cx="1100145" cy="1115616"/>
          </a:xfrm>
          <a:prstGeom prst="rect">
            <a:avLst/>
          </a:prstGeom>
        </p:spPr>
      </p:pic>
      <p:pic>
        <p:nvPicPr>
          <p:cNvPr id="24" name="Рисунок 23" descr="gorin.jp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>
          <a:xfrm>
            <a:off x="5085184" y="3275856"/>
            <a:ext cx="1622087" cy="2059033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0" y="6045033"/>
            <a:ext cx="6858000" cy="1698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500" dirty="0" smtClean="0">
                <a:solidFill>
                  <a:schemeClr val="tx1">
                    <a:alpha val="10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научно-популярной лекции будут рассмотрены особенности  взаимодействия оптического излучения</a:t>
            </a:r>
            <a:r>
              <a:rPr lang="ru-RU" sz="1500" b="0" i="0" u="none" strike="noStrik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биологическими объектами. Предполагается уделить особое внимание основным видам упругого рассеяния, а также компонентам биологических объектов, определяющих рассеяние и поглощение оптического излучения. Будут приведены примеры практического применения оптических методов в биологии и медицине. В лекции будут также обсуждаться основные тенденции развития современной </a:t>
            </a:r>
            <a:r>
              <a:rPr lang="ru-RU" sz="1500" b="0" i="0" u="none" strike="noStrike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биофотоники</a:t>
            </a:r>
            <a:r>
              <a:rPr lang="ru-RU" sz="1500" b="0" i="0" u="none" strike="noStrike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500" dirty="0">
              <a:solidFill>
                <a:schemeClr val="tx1">
                  <a:alpha val="100000"/>
                </a:schemeClr>
              </a:solidFill>
            </a:endParaRPr>
          </a:p>
        </p:txBody>
      </p:sp>
      <p:pic>
        <p:nvPicPr>
          <p:cNvPr id="19" name="Рисунок 18" descr="qr-код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5589240" y="5364088"/>
            <a:ext cx="792088" cy="7920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211</Words>
  <Application>Microsoft Office PowerPoint</Application>
  <PresentationFormat>Экран (4:3)</PresentationFormat>
  <Paragraphs>23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Екатерина Лазарева</dc:creator>
  <cp:lastModifiedBy>Katerina Lazareva</cp:lastModifiedBy>
  <cp:revision>43</cp:revision>
  <dcterms:created xsi:type="dcterms:W3CDTF">2023-09-12T10:04:28Z</dcterms:created>
  <dcterms:modified xsi:type="dcterms:W3CDTF">2025-09-20T10:48:19Z</dcterms:modified>
</cp:coreProperties>
</file>