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0275213" cy="2138521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1008" y="-91"/>
      </p:cViewPr>
      <p:guideLst>
        <p:guide orient="horz" pos="6735"/>
        <p:guide pos="95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BFF0C-62F9-4215-89C2-796AC4E203FB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685800"/>
            <a:ext cx="4851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44D96-711C-4ABB-817E-0D40FCA5D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44D96-711C-4ABB-817E-0D40FCA5D62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9.bin"/><Relationship Id="rId18" Type="http://schemas.openxmlformats.org/officeDocument/2006/relationships/oleObject" Target="../embeddings/oleObject14.bin"/><Relationship Id="rId26" Type="http://schemas.openxmlformats.org/officeDocument/2006/relationships/image" Target="../media/image23.jpe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8.png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8.bin"/><Relationship Id="rId17" Type="http://schemas.openxmlformats.org/officeDocument/2006/relationships/oleObject" Target="../embeddings/oleObject13.bin"/><Relationship Id="rId25" Type="http://schemas.openxmlformats.org/officeDocument/2006/relationships/image" Target="../media/image22.jpeg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6.bin"/><Relationship Id="rId29" Type="http://schemas.openxmlformats.org/officeDocument/2006/relationships/image" Target="../media/image26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7.bin"/><Relationship Id="rId24" Type="http://schemas.openxmlformats.org/officeDocument/2006/relationships/image" Target="../media/image21.png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1.bin"/><Relationship Id="rId23" Type="http://schemas.openxmlformats.org/officeDocument/2006/relationships/image" Target="../media/image20.jpeg"/><Relationship Id="rId28" Type="http://schemas.openxmlformats.org/officeDocument/2006/relationships/image" Target="../media/image25.png"/><Relationship Id="rId10" Type="http://schemas.openxmlformats.org/officeDocument/2006/relationships/image" Target="../media/image17.png"/><Relationship Id="rId19" Type="http://schemas.openxmlformats.org/officeDocument/2006/relationships/oleObject" Target="../embeddings/oleObject15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0.bin"/><Relationship Id="rId22" Type="http://schemas.openxmlformats.org/officeDocument/2006/relationships/image" Target="../media/image19.jpeg"/><Relationship Id="rId27" Type="http://schemas.openxmlformats.org/officeDocument/2006/relationships/image" Target="../media/image24.png"/><Relationship Id="rId30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2336109" y="323454"/>
            <a:ext cx="27939104" cy="205087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8270"/>
              </a:lnSpc>
            </a:pPr>
            <a:r>
              <a:rPr lang="en-US" sz="3600" b="1" dirty="0" smtClean="0">
                <a:solidFill>
                  <a:srgbClr val="0070C0"/>
                </a:solidFill>
                <a:latin typeface="Tahoma"/>
              </a:rPr>
              <a:t>Entanglement between isolated two-level atom and </a:t>
            </a:r>
            <a:r>
              <a:rPr lang="en-US" sz="3600" b="1" dirty="0" err="1" smtClean="0">
                <a:solidFill>
                  <a:srgbClr val="0070C0"/>
                </a:solidFill>
                <a:latin typeface="Tahoma"/>
              </a:rPr>
              <a:t>Jaynes</a:t>
            </a:r>
            <a:r>
              <a:rPr lang="en-US" sz="3600" b="1" dirty="0" smtClean="0">
                <a:solidFill>
                  <a:srgbClr val="0070C0"/>
                </a:solidFill>
                <a:latin typeface="Tahoma"/>
              </a:rPr>
              <a:t>-Cummings atom in a cavity with nonlinearity</a:t>
            </a:r>
          </a:p>
          <a:p>
            <a:pPr indent="0" algn="ctr">
              <a:lnSpc>
                <a:spcPts val="8270"/>
              </a:lnSpc>
            </a:pPr>
            <a:r>
              <a:rPr lang="en-US" sz="3500" b="1" dirty="0" smtClean="0">
                <a:latin typeface="Arial"/>
              </a:rPr>
              <a:t>E</a:t>
            </a:r>
            <a:r>
              <a:rPr lang="en-US" sz="3500" b="1" dirty="0" smtClean="0">
                <a:latin typeface="Arial"/>
              </a:rPr>
              <a:t>. K. </a:t>
            </a:r>
            <a:r>
              <a:rPr lang="en-US" sz="3500" b="1" dirty="0" err="1" smtClean="0">
                <a:latin typeface="Arial"/>
              </a:rPr>
              <a:t>Bashkirov</a:t>
            </a:r>
            <a:r>
              <a:rPr lang="en-US" sz="3500" b="1" dirty="0" smtClean="0">
                <a:latin typeface="Arial"/>
              </a:rPr>
              <a:t>, R.K. </a:t>
            </a:r>
            <a:r>
              <a:rPr lang="en-US" sz="3500" b="1" dirty="0" err="1" smtClean="0">
                <a:latin typeface="Arial"/>
              </a:rPr>
              <a:t>Zakharov</a:t>
            </a:r>
            <a:endParaRPr lang="en-US" sz="3500" b="1" dirty="0" smtClean="0">
              <a:latin typeface="Arial"/>
            </a:endParaRPr>
          </a:p>
          <a:p>
            <a:pPr marL="469900" indent="0" algn="ctr">
              <a:lnSpc>
                <a:spcPts val="3910"/>
              </a:lnSpc>
            </a:pPr>
            <a:r>
              <a:rPr lang="en-US" sz="3500" b="1" dirty="0" smtClean="0">
                <a:latin typeface="Arial"/>
              </a:rPr>
              <a:t>Samara National Research University</a:t>
            </a:r>
            <a:endParaRPr lang="en-US" sz="3500" b="1" dirty="0">
              <a:latin typeface="Arial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344518" y="3059758"/>
            <a:ext cx="3474720" cy="59740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6030"/>
              </a:lnSpc>
            </a:pPr>
            <a:r>
              <a:rPr lang="en-US" sz="3600" b="1" dirty="0" smtClean="0">
                <a:solidFill>
                  <a:srgbClr val="0070C0"/>
                </a:solidFill>
                <a:latin typeface="Tahoma"/>
              </a:rPr>
              <a:t>Model and negativity calculations</a:t>
            </a:r>
            <a:endParaRPr lang="en-US" sz="3600" b="1" dirty="0">
              <a:solidFill>
                <a:srgbClr val="0070C0"/>
              </a:solidFill>
              <a:latin typeface="Tahoma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168054" y="5292006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Initial separable incoherent atomic states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9458086" y="2555702"/>
            <a:ext cx="8827008" cy="71323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6030"/>
              </a:lnSpc>
            </a:pPr>
            <a:r>
              <a:rPr lang="en-US" sz="4400" b="1" dirty="0" smtClean="0">
                <a:solidFill>
                  <a:srgbClr val="0096D8"/>
                </a:solidFill>
                <a:latin typeface="Tahoma"/>
              </a:rPr>
              <a:t>             </a:t>
            </a:r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  <a:latin typeface="Tahoma"/>
              </a:rPr>
              <a:t> </a:t>
            </a:r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  <a:latin typeface="Tahoma"/>
              </a:rPr>
              <a:t>Simulations</a:t>
            </a:r>
            <a:endParaRPr lang="en-US" sz="4000" b="1" dirty="0">
              <a:solidFill>
                <a:schemeClr val="accent6">
                  <a:lumMod val="50000"/>
                </a:schemeClr>
              </a:solidFill>
              <a:latin typeface="Tahoma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7391888" y="8223504"/>
            <a:ext cx="12460224" cy="1274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400" dirty="0" smtClean="0"/>
              <a:t> </a:t>
            </a:r>
            <a:endParaRPr lang="en-US" sz="2200" dirty="0">
              <a:solidFill>
                <a:srgbClr val="231F20"/>
              </a:solidFill>
              <a:latin typeface="Arial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1042262" y="17029310"/>
            <a:ext cx="3505200" cy="62788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6030"/>
              </a:lnSpc>
            </a:pP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Tahoma"/>
              </a:rPr>
              <a:t>Conclusion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13841462" y="20550061"/>
            <a:ext cx="12011110" cy="8351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536700" indent="0">
              <a:lnSpc>
                <a:spcPts val="3260"/>
              </a:lnSpc>
            </a:pPr>
            <a:endParaRPr lang="en-US" sz="2700" dirty="0">
              <a:solidFill>
                <a:srgbClr val="2F3192"/>
              </a:solidFill>
              <a:latin typeface="Tahoma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3390900" y="4673600"/>
          <a:ext cx="9277350" cy="833438"/>
        </p:xfrm>
        <a:graphic>
          <a:graphicData uri="http://schemas.openxmlformats.org/presentationml/2006/ole">
            <p:oleObj spid="_x0000_s1025" name="Equation" r:id="rId4" imgW="3429000" imgH="304560" progId="Equation.DSMT4">
              <p:embed/>
            </p:oleObj>
          </a:graphicData>
        </a:graphic>
      </p:graphicFrame>
      <p:sp>
        <p:nvSpPr>
          <p:cNvPr id="71" name="Прямоугольник 70"/>
          <p:cNvSpPr/>
          <p:nvPr/>
        </p:nvSpPr>
        <p:spPr>
          <a:xfrm>
            <a:off x="4192390" y="3923854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Hamiltonian in the interaction picture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536825" y="6084888"/>
          <a:ext cx="3022600" cy="701675"/>
        </p:xfrm>
        <a:graphic>
          <a:graphicData uri="http://schemas.openxmlformats.org/presentationml/2006/ole">
            <p:oleObj spid="_x0000_s1027" name="Equation" r:id="rId5" imgW="1079280" imgH="253800" progId="Equation.DSMT4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8083550" y="6084888"/>
          <a:ext cx="3021013" cy="698500"/>
        </p:xfrm>
        <a:graphic>
          <a:graphicData uri="http://schemas.openxmlformats.org/presentationml/2006/ole">
            <p:oleObj spid="_x0000_s1029" name="Equation" r:id="rId6" imgW="1079280" imgH="253800" progId="Equation.DSMT4">
              <p:embed/>
            </p:oleObj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6928694" y="6084094"/>
            <a:ext cx="792088" cy="5040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or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024038" y="6732166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Initial thermal cavity field state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312070" y="7740278"/>
          <a:ext cx="3875088" cy="996950"/>
        </p:xfrm>
        <a:graphic>
          <a:graphicData uri="http://schemas.openxmlformats.org/presentationml/2006/ole">
            <p:oleObj spid="_x0000_s1033" name="Equation" r:id="rId7" imgW="1333440" imgH="342720" progId="Equation.DSMT4">
              <p:embed/>
            </p:oleObj>
          </a:graphicData>
        </a:graphic>
      </p:graphicFrame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5488534" y="7380238"/>
          <a:ext cx="2736999" cy="1390637"/>
        </p:xfrm>
        <a:graphic>
          <a:graphicData uri="http://schemas.openxmlformats.org/presentationml/2006/ole">
            <p:oleObj spid="_x0000_s1035" name="Equation" r:id="rId8" imgW="977476" imgH="495085" progId="Equation.DSMT4">
              <p:embed/>
            </p:oleObj>
          </a:graphicData>
        </a:graphic>
      </p:graphicFrame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8440862" y="7452246"/>
          <a:ext cx="5038725" cy="711200"/>
        </p:xfrm>
        <a:graphic>
          <a:graphicData uri="http://schemas.openxmlformats.org/presentationml/2006/ole">
            <p:oleObj spid="_x0000_s1037" name="Equation" r:id="rId9" imgW="1612800" imgH="304560" progId="Equation.DSMT4">
              <p:embed/>
            </p:oleObj>
          </a:graphicData>
        </a:graphic>
      </p:graphicFrame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545318" y="20053646"/>
            <a:ext cx="2753890" cy="853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" name="Прямоугольник 87"/>
          <p:cNvSpPr/>
          <p:nvPr/>
        </p:nvSpPr>
        <p:spPr>
          <a:xfrm>
            <a:off x="808014" y="8820398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Time-dependent density matrix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7864798" y="8604374"/>
          <a:ext cx="6015038" cy="1255713"/>
        </p:xfrm>
        <a:graphic>
          <a:graphicData uri="http://schemas.openxmlformats.org/presentationml/2006/ole">
            <p:oleObj spid="_x0000_s1040" name="Equation" r:id="rId11" imgW="2070000" imgH="431640" progId="Equation.DSMT4">
              <p:embed/>
            </p:oleObj>
          </a:graphicData>
        </a:graphic>
      </p:graphicFrame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808014" y="10116542"/>
          <a:ext cx="14201775" cy="719137"/>
        </p:xfrm>
        <a:graphic>
          <a:graphicData uri="http://schemas.openxmlformats.org/presentationml/2006/ole">
            <p:oleObj spid="_x0000_s1041" name="Equation" r:id="rId12" imgW="4508280" imgH="228600" progId="Equation.DSMT4">
              <p:embed/>
            </p:oleObj>
          </a:graphicData>
        </a:graphic>
      </p:graphicFrame>
      <p:sp>
        <p:nvSpPr>
          <p:cNvPr id="92" name="Прямоугольник 91"/>
          <p:cNvSpPr/>
          <p:nvPr/>
        </p:nvSpPr>
        <p:spPr>
          <a:xfrm>
            <a:off x="880022" y="11412686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Reduced atomic density matrix  for initial  atomic states (1) or (2)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2968254" y="12276782"/>
          <a:ext cx="8424936" cy="2561464"/>
        </p:xfrm>
        <a:graphic>
          <a:graphicData uri="http://schemas.openxmlformats.org/presentationml/2006/ole">
            <p:oleObj spid="_x0000_s1043" name="Equation" r:id="rId13" imgW="3009600" imgH="914400" progId="Equation.DSMT4">
              <p:embed/>
            </p:oleObj>
          </a:graphicData>
        </a:graphic>
      </p:graphicFrame>
      <p:sp>
        <p:nvSpPr>
          <p:cNvPr id="95" name="Прямоугольник 94"/>
          <p:cNvSpPr/>
          <p:nvPr/>
        </p:nvSpPr>
        <p:spPr>
          <a:xfrm>
            <a:off x="519982" y="17749390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Concurrence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3" name="Таблица 72"/>
          <p:cNvGraphicFramePr>
            <a:graphicFrameLocks noGrp="1"/>
          </p:cNvGraphicFramePr>
          <p:nvPr/>
        </p:nvGraphicFramePr>
        <p:xfrm>
          <a:off x="16001702" y="3347790"/>
          <a:ext cx="12889432" cy="4824536"/>
        </p:xfrm>
        <a:graphic>
          <a:graphicData uri="http://schemas.openxmlformats.org/drawingml/2006/table">
            <a:tbl>
              <a:tblPr/>
              <a:tblGrid>
                <a:gridCol w="6444043"/>
                <a:gridCol w="6445389"/>
              </a:tblGrid>
              <a:tr h="712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Times New Roman"/>
                        </a:rPr>
                        <a:t>(a)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Times New Roman"/>
                        </a:rPr>
                        <a:t>(b)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1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30275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1" name="Таблица 80"/>
          <p:cNvGraphicFramePr>
            <a:graphicFrameLocks noGrp="1"/>
          </p:cNvGraphicFramePr>
          <p:nvPr/>
        </p:nvGraphicFramePr>
        <p:xfrm>
          <a:off x="16217726" y="9900518"/>
          <a:ext cx="12817424" cy="5256584"/>
        </p:xfrm>
        <a:graphic>
          <a:graphicData uri="http://schemas.openxmlformats.org/drawingml/2006/table">
            <a:tbl>
              <a:tblPr/>
              <a:tblGrid>
                <a:gridCol w="6408043"/>
                <a:gridCol w="6409381"/>
              </a:tblGrid>
              <a:tr h="7764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Times New Roman"/>
                        </a:rPr>
                        <a:t>(a)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Times New Roman"/>
                        </a:rPr>
                        <a:t>(b)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1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1177166" y="6156102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(2)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5416526" y="6084094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(1)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48" name="Object 24"/>
          <p:cNvGraphicFramePr>
            <a:graphicFrameLocks noChangeAspect="1"/>
          </p:cNvGraphicFramePr>
          <p:nvPr/>
        </p:nvGraphicFramePr>
        <p:xfrm>
          <a:off x="303958" y="15517142"/>
          <a:ext cx="6784975" cy="1151508"/>
        </p:xfrm>
        <a:graphic>
          <a:graphicData uri="http://schemas.openxmlformats.org/presentationml/2006/ole">
            <p:oleObj spid="_x0000_s1048" name="Equation" r:id="rId14" imgW="3111480" imgH="495000" progId="Equation.DSMT4">
              <p:embed/>
            </p:oleObj>
          </a:graphicData>
        </a:graphic>
      </p:graphicFrame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50" name="Object 26"/>
          <p:cNvGraphicFramePr>
            <a:graphicFrameLocks noChangeAspect="1"/>
          </p:cNvGraphicFramePr>
          <p:nvPr/>
        </p:nvGraphicFramePr>
        <p:xfrm>
          <a:off x="7216726" y="15445134"/>
          <a:ext cx="8005762" cy="1152525"/>
        </p:xfrm>
        <a:graphic>
          <a:graphicData uri="http://schemas.openxmlformats.org/presentationml/2006/ole">
            <p:oleObj spid="_x0000_s1050" name="Equation" r:id="rId15" imgW="3441600" imgH="495000" progId="Equation.DSMT4">
              <p:embed/>
            </p:oleObj>
          </a:graphicData>
        </a:graphic>
      </p:graphicFrame>
      <p:sp>
        <p:nvSpPr>
          <p:cNvPr id="60" name="Прямоугольник 59"/>
          <p:cNvSpPr/>
          <p:nvPr/>
        </p:nvSpPr>
        <p:spPr>
          <a:xfrm>
            <a:off x="519982" y="14797062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Matrix elements for initial  atomic state (1) 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52" name="Object 28"/>
          <p:cNvGraphicFramePr>
            <a:graphicFrameLocks noChangeAspect="1"/>
          </p:cNvGraphicFramePr>
          <p:nvPr/>
        </p:nvGraphicFramePr>
        <p:xfrm>
          <a:off x="6064597" y="16616370"/>
          <a:ext cx="4536505" cy="1061012"/>
        </p:xfrm>
        <a:graphic>
          <a:graphicData uri="http://schemas.openxmlformats.org/presentationml/2006/ole">
            <p:oleObj spid="_x0000_s1052" name="Equation" r:id="rId16" imgW="2120900" imgH="495300" progId="Equation.DSMT4">
              <p:embed/>
            </p:oleObj>
          </a:graphicData>
        </a:graphic>
      </p:graphicFrame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54" name="Object 30"/>
          <p:cNvGraphicFramePr>
            <a:graphicFrameLocks noChangeAspect="1"/>
          </p:cNvGraphicFramePr>
          <p:nvPr/>
        </p:nvGraphicFramePr>
        <p:xfrm>
          <a:off x="4840462" y="17821398"/>
          <a:ext cx="7775530" cy="1008112"/>
        </p:xfrm>
        <a:graphic>
          <a:graphicData uri="http://schemas.openxmlformats.org/presentationml/2006/ole">
            <p:oleObj spid="_x0000_s1054" name="Equation" r:id="rId17" imgW="2641600" imgH="342900" progId="Equation.DSMT4">
              <p:embed/>
            </p:oleObj>
          </a:graphicData>
        </a:graphic>
      </p:graphicFrame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56" name="Object 32"/>
          <p:cNvGraphicFramePr>
            <a:graphicFrameLocks noChangeAspect="1"/>
          </p:cNvGraphicFramePr>
          <p:nvPr/>
        </p:nvGraphicFramePr>
        <p:xfrm>
          <a:off x="8872910" y="19045534"/>
          <a:ext cx="1100496" cy="792088"/>
        </p:xfrm>
        <a:graphic>
          <a:graphicData uri="http://schemas.openxmlformats.org/presentationml/2006/ole">
            <p:oleObj spid="_x0000_s1056" name="Equation" r:id="rId18" imgW="418918" imgH="241195" progId="Equation.DSMT4">
              <p:embed/>
            </p:oleObj>
          </a:graphicData>
        </a:graphic>
      </p:graphicFrame>
      <p:sp>
        <p:nvSpPr>
          <p:cNvPr id="67" name="Прямоугольник 66"/>
          <p:cNvSpPr/>
          <p:nvPr/>
        </p:nvSpPr>
        <p:spPr>
          <a:xfrm>
            <a:off x="663998" y="18541478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Here         are the </a:t>
            </a:r>
            <a:r>
              <a:rPr lang="en-US" sz="3200" b="1" dirty="0" err="1" smtClean="0">
                <a:solidFill>
                  <a:srgbClr val="0070C0"/>
                </a:solidFill>
                <a:latin typeface="Tahoma"/>
              </a:rPr>
              <a:t>eigenvalues</a:t>
            </a: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 of the matrix   in decreasing order</a:t>
            </a:r>
          </a:p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                     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graphicFrame>
        <p:nvGraphicFramePr>
          <p:cNvPr id="1058" name="Object 34"/>
          <p:cNvGraphicFramePr>
            <a:graphicFrameLocks noChangeAspect="1"/>
          </p:cNvGraphicFramePr>
          <p:nvPr/>
        </p:nvGraphicFramePr>
        <p:xfrm>
          <a:off x="1888134" y="18541478"/>
          <a:ext cx="541846" cy="792088"/>
        </p:xfrm>
        <a:graphic>
          <a:graphicData uri="http://schemas.openxmlformats.org/presentationml/2006/ole">
            <p:oleObj spid="_x0000_s1058" name="Equation" r:id="rId19" imgW="164880" imgH="241200" progId="Equation.DSMT4">
              <p:embed/>
            </p:oleObj>
          </a:graphicData>
        </a:graphic>
      </p:graphicFrame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59" name="Object 35"/>
          <p:cNvGraphicFramePr>
            <a:graphicFrameLocks noChangeAspect="1"/>
          </p:cNvGraphicFramePr>
          <p:nvPr/>
        </p:nvGraphicFramePr>
        <p:xfrm>
          <a:off x="5920582" y="19837622"/>
          <a:ext cx="6192688" cy="862993"/>
        </p:xfrm>
        <a:graphic>
          <a:graphicData uri="http://schemas.openxmlformats.org/presentationml/2006/ole">
            <p:oleObj spid="_x0000_s1059" name="Equation" r:id="rId20" imgW="2070100" imgH="292100" progId="Equation.DSMT4">
              <p:embed/>
            </p:oleObj>
          </a:graphicData>
        </a:graphic>
      </p:graphicFrame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5857686" y="8172326"/>
            <a:ext cx="13476631" cy="1648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Рисунок 73" descr="Fig4a.jpg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16073710" y="4067870"/>
            <a:ext cx="6350000" cy="4000500"/>
          </a:xfrm>
          <a:prstGeom prst="rect">
            <a:avLst/>
          </a:prstGeom>
        </p:spPr>
      </p:pic>
      <p:pic>
        <p:nvPicPr>
          <p:cNvPr id="76" name="Рисунок 75" descr="Fig4b.jpg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22698446" y="4139878"/>
            <a:ext cx="6120680" cy="3929477"/>
          </a:xfrm>
          <a:prstGeom prst="rect">
            <a:avLst/>
          </a:prstGeom>
        </p:spPr>
      </p:pic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16001702" y="15373126"/>
            <a:ext cx="13217390" cy="1679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" name="Рисунок 76" descr="Fig5.jpg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16206348" y="11340678"/>
            <a:ext cx="6253547" cy="3960440"/>
          </a:xfrm>
          <a:prstGeom prst="rect">
            <a:avLst/>
          </a:prstGeom>
        </p:spPr>
      </p:pic>
      <p:pic>
        <p:nvPicPr>
          <p:cNvPr id="82" name="Рисунок 81" descr="Fig6.jpg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22789391" y="11340678"/>
            <a:ext cx="6139847" cy="3888432"/>
          </a:xfrm>
          <a:prstGeom prst="rect">
            <a:avLst/>
          </a:prstGeom>
        </p:spPr>
      </p:pic>
      <p:pic>
        <p:nvPicPr>
          <p:cNvPr id="1065" name="Picture 41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15569654" y="17821398"/>
            <a:ext cx="14290587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" name="Прямоугольник 85"/>
          <p:cNvSpPr/>
          <p:nvPr/>
        </p:nvSpPr>
        <p:spPr>
          <a:xfrm>
            <a:off x="808014" y="20053646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ahoma"/>
              </a:rPr>
              <a:t>with</a:t>
            </a:r>
            <a:endParaRPr lang="en-US" sz="3200" b="1" dirty="0">
              <a:solidFill>
                <a:srgbClr val="0070C0"/>
              </a:solidFill>
              <a:latin typeface="Tahoma"/>
            </a:endParaRPr>
          </a:p>
        </p:txBody>
      </p:sp>
      <p:pic>
        <p:nvPicPr>
          <p:cNvPr id="2" name="Picture 36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375966" y="2915742"/>
            <a:ext cx="3600400" cy="180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8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303958" y="4643934"/>
            <a:ext cx="24193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4" name="Picture 40"/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0" y="0"/>
            <a:ext cx="2988668" cy="2891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254</TotalTime>
  <Words>109</Words>
  <Application>Microsoft Office PowerPoint</Application>
  <PresentationFormat>Произвольный</PresentationFormat>
  <Paragraphs>25</Paragraphs>
  <Slides>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Office Theme</vt:lpstr>
      <vt:lpstr>MathType 6.0 Equation</vt:lpstr>
      <vt:lpstr>Equation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pc1</dc:creator>
  <cp:lastModifiedBy>pc1</cp:lastModifiedBy>
  <cp:revision>39</cp:revision>
  <dcterms:modified xsi:type="dcterms:W3CDTF">2022-09-19T10:36:15Z</dcterms:modified>
</cp:coreProperties>
</file>