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3"/>
  </p:notesMasterIdLst>
  <p:sldIdLst>
    <p:sldId id="256" r:id="rId2"/>
  </p:sldIdLst>
  <p:sldSz cx="30275213" cy="213852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562" y="-62"/>
      </p:cViewPr>
      <p:guideLst>
        <p:guide orient="horz" pos="6735"/>
        <p:guide pos="95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BFF0C-62F9-4215-89C2-796AC4E203FB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685800"/>
            <a:ext cx="4851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4D96-711C-4ABB-817E-0D40FCA5D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4D96-711C-4ABB-817E-0D40FCA5D6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1.bin"/><Relationship Id="rId20" Type="http://schemas.openxmlformats.org/officeDocument/2006/relationships/image" Target="../media/image18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15.png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7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888134" y="251446"/>
            <a:ext cx="27939104" cy="1804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endParaRPr lang="en-US" sz="4000" b="1" dirty="0" smtClean="0">
              <a:latin typeface="Tahoma"/>
            </a:endParaRPr>
          </a:p>
          <a:p>
            <a:pPr algn="ctr"/>
            <a:endParaRPr lang="en-US" sz="4000" b="1" dirty="0" smtClean="0">
              <a:latin typeface="Tahoma"/>
            </a:endParaRPr>
          </a:p>
          <a:p>
            <a:pPr algn="ctr"/>
            <a:r>
              <a:rPr lang="en-US" sz="3600" b="1" dirty="0" err="1" smtClean="0">
                <a:latin typeface="Tahoma"/>
              </a:rPr>
              <a:t>Bashkirov</a:t>
            </a:r>
            <a:r>
              <a:rPr lang="en-US" sz="3600" b="1" dirty="0" smtClean="0">
                <a:latin typeface="Tahoma"/>
              </a:rPr>
              <a:t> E.K.</a:t>
            </a:r>
            <a:endParaRPr lang="ru-RU" sz="3600" b="1" dirty="0" smtClean="0">
              <a:latin typeface="Tahoma"/>
            </a:endParaRPr>
          </a:p>
          <a:p>
            <a:pPr marL="469900" indent="0" algn="ctr">
              <a:lnSpc>
                <a:spcPts val="3910"/>
              </a:lnSpc>
            </a:pPr>
            <a:r>
              <a:rPr lang="en-US" sz="3500" b="1" dirty="0" smtClean="0">
                <a:latin typeface="Arial"/>
              </a:rPr>
              <a:t>Samara </a:t>
            </a:r>
            <a:r>
              <a:rPr lang="en-US" sz="3500" b="1" dirty="0" smtClean="0">
                <a:latin typeface="Arial"/>
              </a:rPr>
              <a:t>National Research University</a:t>
            </a:r>
            <a:endParaRPr lang="en-US" sz="3500" b="1" dirty="0">
              <a:latin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60342" y="2483694"/>
            <a:ext cx="3474720" cy="5974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000" b="1" dirty="0" smtClean="0">
                <a:solidFill>
                  <a:srgbClr val="0096D8"/>
                </a:solidFill>
                <a:latin typeface="Tahoma"/>
              </a:rPr>
              <a:t>Model and negativity calculations</a:t>
            </a: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8161942" y="2339678"/>
            <a:ext cx="8827008" cy="7132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r>
              <a:rPr lang="en-US" sz="4400" b="1" dirty="0" smtClean="0">
                <a:solidFill>
                  <a:srgbClr val="0096D8"/>
                </a:solidFill>
                <a:latin typeface="Tahoma"/>
              </a:rPr>
              <a:t>              Simulations</a:t>
            </a:r>
            <a:endParaRPr lang="en-US" sz="44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7391888" y="8223504"/>
            <a:ext cx="12460224" cy="1274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400" dirty="0" smtClean="0"/>
              <a:t> </a:t>
            </a:r>
            <a:endParaRPr lang="en-US" sz="2200" dirty="0">
              <a:solidFill>
                <a:srgbClr val="231F20"/>
              </a:solidFill>
              <a:latin typeface="Arial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0394190" y="15877182"/>
            <a:ext cx="3505200" cy="6278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030"/>
              </a:lnSpc>
            </a:pPr>
            <a:endParaRPr lang="en-US" sz="5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846576" y="19580352"/>
            <a:ext cx="12011110" cy="835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536700" indent="0">
              <a:lnSpc>
                <a:spcPts val="3260"/>
              </a:lnSpc>
            </a:pPr>
            <a:r>
              <a:rPr lang="en-US" sz="2700" b="1" dirty="0" smtClean="0">
                <a:solidFill>
                  <a:srgbClr val="2F3192"/>
                </a:solidFill>
                <a:latin typeface="Tahoma"/>
              </a:rPr>
              <a:t>SAMARA NATIONAL RESEARCH UNIVERSITY</a:t>
            </a:r>
            <a:endParaRPr lang="en-US" sz="2700" b="1" dirty="0">
              <a:solidFill>
                <a:srgbClr val="2F3192"/>
              </a:solidFill>
              <a:latin typeface="Tahoma"/>
            </a:endParaRPr>
          </a:p>
          <a:p>
            <a:pPr marL="1536700" indent="0">
              <a:lnSpc>
                <a:spcPts val="3260"/>
              </a:lnSpc>
            </a:pPr>
            <a:r>
              <a:rPr lang="en-US" sz="2800" dirty="0" smtClean="0"/>
              <a:t>34, </a:t>
            </a:r>
            <a:r>
              <a:rPr lang="en-US" sz="2800" dirty="0" err="1" smtClean="0"/>
              <a:t>Moskovskoye</a:t>
            </a:r>
            <a:r>
              <a:rPr lang="en-US" sz="2800" dirty="0" smtClean="0"/>
              <a:t> </a:t>
            </a:r>
            <a:r>
              <a:rPr lang="en-US" sz="2800" dirty="0" err="1" smtClean="0"/>
              <a:t>shosse</a:t>
            </a:r>
            <a:r>
              <a:rPr lang="en-US" sz="2800" dirty="0" smtClean="0"/>
              <a:t>, Samara, 443086, Russia</a:t>
            </a:r>
            <a:r>
              <a:rPr lang="en-US" sz="2700" dirty="0" smtClean="0">
                <a:solidFill>
                  <a:srgbClr val="2F3192"/>
                </a:solidFill>
                <a:latin typeface="Tahoma"/>
              </a:rPr>
              <a:t> </a:t>
            </a:r>
            <a:endParaRPr lang="en-US" sz="2700" dirty="0">
              <a:solidFill>
                <a:srgbClr val="2F3192"/>
              </a:solidFill>
              <a:latin typeface="Tahoma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591990" y="500397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Hamiltonian in the interaction picture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952030" y="975650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err="1" smtClean="0">
                <a:solidFill>
                  <a:srgbClr val="0096D8"/>
                </a:solidFill>
                <a:latin typeface="Tahoma"/>
              </a:rPr>
              <a:t>Fock</a:t>
            </a: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  </a:t>
            </a: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cavity field state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646488" y="10388600"/>
          <a:ext cx="2803525" cy="739775"/>
        </p:xfrm>
        <a:graphic>
          <a:graphicData uri="http://schemas.openxmlformats.org/presentationml/2006/ole">
            <p:oleObj spid="_x0000_s1033" name="Equation" r:id="rId4" imgW="965160" imgH="253800" progId="Equation.DSMT4">
              <p:embed/>
            </p:oleObj>
          </a:graphicData>
        </a:graphic>
      </p:graphicFrame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16126" y="19549590"/>
            <a:ext cx="2753890" cy="85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Прямоугольник 87"/>
          <p:cNvSpPr/>
          <p:nvPr/>
        </p:nvSpPr>
        <p:spPr>
          <a:xfrm>
            <a:off x="1024038" y="1112465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Time-dependent density matrix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4984478" y="11844734"/>
          <a:ext cx="4095750" cy="739775"/>
        </p:xfrm>
        <a:graphic>
          <a:graphicData uri="http://schemas.openxmlformats.org/presentationml/2006/ole">
            <p:oleObj spid="_x0000_s1040" name="Equation" r:id="rId6" imgW="1409400" imgH="253800" progId="Equation.DSMT4">
              <p:embed/>
            </p:oleObj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1325563" y="12565063"/>
          <a:ext cx="11517312" cy="612775"/>
        </p:xfrm>
        <a:graphic>
          <a:graphicData uri="http://schemas.openxmlformats.org/presentationml/2006/ole">
            <p:oleObj spid="_x0000_s1041" name="Equation" r:id="rId7" imgW="4292280" imgH="228600" progId="Equation.DSMT4">
              <p:embed/>
            </p:oleObj>
          </a:graphicData>
        </a:graphic>
      </p:graphicFrame>
      <p:sp>
        <p:nvSpPr>
          <p:cNvPr id="92" name="Прямоугольник 91"/>
          <p:cNvSpPr/>
          <p:nvPr/>
        </p:nvSpPr>
        <p:spPr>
          <a:xfrm>
            <a:off x="880022" y="1861348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024038" y="1450903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7072710" y="611486"/>
            <a:ext cx="2125828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 smtClean="0"/>
              <a:t>On the Dynamics of the generalized </a:t>
            </a:r>
            <a:r>
              <a:rPr lang="en-US" sz="4400" b="1" dirty="0" err="1" smtClean="0"/>
              <a:t>Tavis</a:t>
            </a:r>
            <a:r>
              <a:rPr lang="en-US" sz="4400" b="1" dirty="0" smtClean="0"/>
              <a:t>-Cummings Model with nonlinearities</a:t>
            </a:r>
            <a:endParaRPr lang="en-US" sz="4400" b="1" dirty="0"/>
          </a:p>
        </p:txBody>
      </p:sp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1168054" y="1386095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The negativity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240062" y="1472505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Here         is the </a:t>
            </a:r>
            <a:r>
              <a:rPr lang="en-US" sz="3200" b="1" dirty="0" err="1" smtClean="0">
                <a:solidFill>
                  <a:srgbClr val="0096D8"/>
                </a:solidFill>
                <a:latin typeface="Tahoma"/>
              </a:rPr>
              <a:t>eigenvalues</a:t>
            </a: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 of the partial transpose matrix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880022" y="17605374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Therefore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66" name="Object 42"/>
          <p:cNvGraphicFramePr>
            <a:graphicFrameLocks noChangeAspect="1"/>
          </p:cNvGraphicFramePr>
          <p:nvPr/>
        </p:nvGraphicFramePr>
        <p:xfrm>
          <a:off x="5595938" y="7235825"/>
          <a:ext cx="3079750" cy="647700"/>
        </p:xfrm>
        <a:graphic>
          <a:graphicData uri="http://schemas.openxmlformats.org/presentationml/2006/ole">
            <p:oleObj spid="_x0000_s1066" name="Equation" r:id="rId8" imgW="1726920" imgH="330120" progId="Equation.DSMT4">
              <p:embed/>
            </p:oleObj>
          </a:graphicData>
        </a:graphic>
      </p:graphicFrame>
      <p:sp>
        <p:nvSpPr>
          <p:cNvPr id="64" name="Прямоугольник 63"/>
          <p:cNvSpPr/>
          <p:nvPr/>
        </p:nvSpPr>
        <p:spPr>
          <a:xfrm>
            <a:off x="0" y="7236222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32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endParaRPr lang="en-US" sz="40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68" name="Object 44"/>
          <p:cNvGraphicFramePr>
            <a:graphicFrameLocks noChangeAspect="1"/>
          </p:cNvGraphicFramePr>
          <p:nvPr/>
        </p:nvGraphicFramePr>
        <p:xfrm>
          <a:off x="8674100" y="7235825"/>
          <a:ext cx="2949575" cy="1133475"/>
        </p:xfrm>
        <a:graphic>
          <a:graphicData uri="http://schemas.openxmlformats.org/presentationml/2006/ole">
            <p:oleObj spid="_x0000_s1068" name="Equation" r:id="rId9" imgW="1650960" imgH="634680" progId="Equation.DSMT4">
              <p:embed/>
            </p:oleObj>
          </a:graphicData>
        </a:graphic>
      </p:graphicFrame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0" name="Object 46"/>
          <p:cNvGraphicFramePr>
            <a:graphicFrameLocks noChangeAspect="1"/>
          </p:cNvGraphicFramePr>
          <p:nvPr/>
        </p:nvGraphicFramePr>
        <p:xfrm>
          <a:off x="6208614" y="13860958"/>
          <a:ext cx="2172153" cy="890085"/>
        </p:xfrm>
        <a:graphic>
          <a:graphicData uri="http://schemas.openxmlformats.org/presentationml/2006/ole">
            <p:oleObj spid="_x0000_s1070" name="Equation" r:id="rId10" imgW="1600200" imgH="660240" progId="Equation.DSMT4">
              <p:embed/>
            </p:oleObj>
          </a:graphicData>
        </a:graphic>
      </p:graphicFrame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2" name="Object 48"/>
          <p:cNvGraphicFramePr>
            <a:graphicFrameLocks noChangeAspect="1"/>
          </p:cNvGraphicFramePr>
          <p:nvPr/>
        </p:nvGraphicFramePr>
        <p:xfrm>
          <a:off x="3688334" y="15301118"/>
          <a:ext cx="7344816" cy="2594875"/>
        </p:xfrm>
        <a:graphic>
          <a:graphicData uri="http://schemas.openxmlformats.org/presentationml/2006/ole">
            <p:oleObj spid="_x0000_s1072" name="Equation" r:id="rId11" imgW="2654300" imgH="939800" progId="Equation.DSMT4">
              <p:embed/>
            </p:oleObj>
          </a:graphicData>
        </a:graphic>
      </p:graphicFrame>
      <p:graphicFrame>
        <p:nvGraphicFramePr>
          <p:cNvPr id="1075" name="Object 51"/>
          <p:cNvGraphicFramePr>
            <a:graphicFrameLocks noChangeAspect="1"/>
          </p:cNvGraphicFramePr>
          <p:nvPr/>
        </p:nvGraphicFramePr>
        <p:xfrm>
          <a:off x="2464198" y="14437022"/>
          <a:ext cx="737023" cy="864096"/>
        </p:xfrm>
        <a:graphic>
          <a:graphicData uri="http://schemas.openxmlformats.org/presentationml/2006/ole">
            <p:oleObj spid="_x0000_s1075" name="Equation" r:id="rId12" imgW="368280" imgH="431640" progId="Equation.DSMT4">
              <p:embed/>
            </p:oleObj>
          </a:graphicData>
        </a:graphic>
      </p:graphicFrame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6" name="Object 52"/>
          <p:cNvGraphicFramePr>
            <a:graphicFrameLocks noChangeAspect="1"/>
          </p:cNvGraphicFramePr>
          <p:nvPr/>
        </p:nvGraphicFramePr>
        <p:xfrm>
          <a:off x="2248174" y="18109430"/>
          <a:ext cx="10369152" cy="899802"/>
        </p:xfrm>
        <a:graphic>
          <a:graphicData uri="http://schemas.openxmlformats.org/presentationml/2006/ole">
            <p:oleObj spid="_x0000_s1076" name="Equation" r:id="rId13" imgW="3949560" imgH="342720" progId="Equation.DSMT4">
              <p:embed/>
            </p:oleObj>
          </a:graphicData>
        </a:graphic>
      </p:graphicFrame>
      <p:sp>
        <p:nvSpPr>
          <p:cNvPr id="8" name="Rectangle 55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1384078" y="7092206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Initial separable</a:t>
            </a: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3625438" y="16741278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endParaRPr lang="en-US" sz="3200" b="1" dirty="0">
              <a:solidFill>
                <a:srgbClr val="0096D8"/>
              </a:solidFill>
              <a:latin typeface="Tahoma"/>
            </a:endParaRPr>
          </a:p>
        </p:txBody>
      </p:sp>
      <p:pic>
        <p:nvPicPr>
          <p:cNvPr id="1078" name="Picture 54" descr="рис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00302" y="3059758"/>
            <a:ext cx="6912768" cy="194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79" name="Object 55"/>
          <p:cNvGraphicFramePr>
            <a:graphicFrameLocks noChangeAspect="1"/>
          </p:cNvGraphicFramePr>
          <p:nvPr/>
        </p:nvGraphicFramePr>
        <p:xfrm>
          <a:off x="5470525" y="13068300"/>
          <a:ext cx="4132263" cy="739775"/>
        </p:xfrm>
        <a:graphic>
          <a:graphicData uri="http://schemas.openxmlformats.org/presentationml/2006/ole">
            <p:oleObj spid="_x0000_s1079" name="Equation" r:id="rId15" imgW="1422360" imgH="253800" progId="Equation.DSMT4">
              <p:embed/>
            </p:oleObj>
          </a:graphicData>
        </a:graphic>
      </p:graphicFrame>
      <p:sp>
        <p:nvSpPr>
          <p:cNvPr id="69" name="Прямоугольник 68"/>
          <p:cNvSpPr/>
          <p:nvPr/>
        </p:nvSpPr>
        <p:spPr>
          <a:xfrm>
            <a:off x="1024038" y="8388350"/>
            <a:ext cx="15787888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6030"/>
              </a:lnSpc>
            </a:pP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or </a:t>
            </a:r>
            <a:r>
              <a:rPr lang="en-US" sz="3200" b="1" dirty="0" err="1" smtClean="0">
                <a:solidFill>
                  <a:srgbClr val="0096D8"/>
                </a:solidFill>
                <a:latin typeface="Tahoma"/>
              </a:rPr>
              <a:t>Bell’d</a:t>
            </a:r>
            <a:r>
              <a:rPr lang="en-US" sz="3200" b="1" dirty="0" smtClean="0">
                <a:solidFill>
                  <a:srgbClr val="0096D8"/>
                </a:solidFill>
                <a:latin typeface="Tahoma"/>
              </a:rPr>
              <a:t> type entangled atomic state </a:t>
            </a:r>
          </a:p>
          <a:p>
            <a:pPr>
              <a:lnSpc>
                <a:spcPts val="6030"/>
              </a:lnSpc>
            </a:pPr>
            <a:endParaRPr lang="en-US" sz="4000" b="1" dirty="0" smtClean="0">
              <a:solidFill>
                <a:srgbClr val="0096D8"/>
              </a:solidFill>
              <a:latin typeface="Tahoma"/>
            </a:endParaRPr>
          </a:p>
          <a:p>
            <a:pPr>
              <a:lnSpc>
                <a:spcPts val="6030"/>
              </a:lnSpc>
            </a:pPr>
            <a:endParaRPr lang="en-US" sz="4000" b="1" dirty="0">
              <a:solidFill>
                <a:srgbClr val="0096D8"/>
              </a:solidFill>
              <a:latin typeface="Tahoma"/>
            </a:endParaRPr>
          </a:p>
        </p:txBody>
      </p:sp>
      <p:graphicFrame>
        <p:nvGraphicFramePr>
          <p:cNvPr id="1080" name="Object 56"/>
          <p:cNvGraphicFramePr>
            <a:graphicFrameLocks noChangeAspect="1"/>
          </p:cNvGraphicFramePr>
          <p:nvPr/>
        </p:nvGraphicFramePr>
        <p:xfrm>
          <a:off x="2906713" y="9324975"/>
          <a:ext cx="6294437" cy="587375"/>
        </p:xfrm>
        <a:graphic>
          <a:graphicData uri="http://schemas.openxmlformats.org/presentationml/2006/ole">
            <p:oleObj spid="_x0000_s1080" name="Equation" r:id="rId16" imgW="3530520" imgH="330120" progId="Equation.DSMT4">
              <p:embed/>
            </p:oleObj>
          </a:graphicData>
        </a:graphic>
      </p:graphicFrame>
      <p:graphicFrame>
        <p:nvGraphicFramePr>
          <p:cNvPr id="1081" name="Object 57"/>
          <p:cNvGraphicFramePr>
            <a:graphicFrameLocks noChangeAspect="1"/>
          </p:cNvGraphicFramePr>
          <p:nvPr/>
        </p:nvGraphicFramePr>
        <p:xfrm>
          <a:off x="2986088" y="5651500"/>
          <a:ext cx="8083550" cy="1292225"/>
        </p:xfrm>
        <a:graphic>
          <a:graphicData uri="http://schemas.openxmlformats.org/presentationml/2006/ole">
            <p:oleObj spid="_x0000_s1081" name="Equation" r:id="rId17" imgW="2730240" imgH="431640" progId="Equation.DSMT4">
              <p:embed/>
            </p:oleObj>
          </a:graphicData>
        </a:graphic>
      </p:graphicFrame>
      <p:graphicFrame>
        <p:nvGraphicFramePr>
          <p:cNvPr id="1082" name="Object 58"/>
          <p:cNvGraphicFramePr>
            <a:graphicFrameLocks noChangeAspect="1"/>
          </p:cNvGraphicFramePr>
          <p:nvPr/>
        </p:nvGraphicFramePr>
        <p:xfrm>
          <a:off x="5457825" y="4595813"/>
          <a:ext cx="1028700" cy="254000"/>
        </p:xfrm>
        <a:graphic>
          <a:graphicData uri="http://schemas.openxmlformats.org/presentationml/2006/ole">
            <p:oleObj spid="_x0000_s1082" name="Equation" r:id="rId18" imgW="1028254" imgH="253890" progId="Equation.DSMT4">
              <p:embed/>
            </p:oleObj>
          </a:graphicData>
        </a:graphic>
      </p:graphicFrame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1309688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1947863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3121382" y="4139878"/>
            <a:ext cx="15964731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3625438" y="11052646"/>
            <a:ext cx="15904767" cy="684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81"/>
          <p:cNvGraphicFramePr>
            <a:graphicFrameLocks noChangeAspect="1"/>
          </p:cNvGraphicFramePr>
          <p:nvPr/>
        </p:nvGraphicFramePr>
        <p:xfrm>
          <a:off x="6800850" y="7883525"/>
          <a:ext cx="2949575" cy="1133475"/>
        </p:xfrm>
        <a:graphic>
          <a:graphicData uri="http://schemas.openxmlformats.org/presentationml/2006/ole">
            <p:oleObj spid="_x0000_s1105" name="Equation" r:id="rId21" imgW="1650960" imgH="63468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250</TotalTime>
  <Words>72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Office Theme</vt:lpstr>
      <vt:lpstr>MathType 6.0 Equation</vt:lpstr>
      <vt:lpstr>Equation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pc1</dc:creator>
  <cp:lastModifiedBy>pc1</cp:lastModifiedBy>
  <cp:revision>33</cp:revision>
  <dcterms:modified xsi:type="dcterms:W3CDTF">2022-09-19T12:06:01Z</dcterms:modified>
</cp:coreProperties>
</file>