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3"/>
  </p:notesMasterIdLst>
  <p:sldIdLst>
    <p:sldId id="256" r:id="rId2"/>
  </p:sldIdLst>
  <p:sldSz cx="30275213" cy="213852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562" y="-24"/>
      </p:cViewPr>
      <p:guideLst>
        <p:guide orient="horz" pos="6735"/>
        <p:guide pos="95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BFF0C-62F9-4215-89C2-796AC4E203FB}" type="datetimeFigureOut">
              <a:rPr lang="ru-RU" smtClean="0"/>
              <a:pPr/>
              <a:t>25.09.2022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685800"/>
            <a:ext cx="4851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44D96-711C-4ABB-817E-0D40FCA5D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4D96-711C-4ABB-817E-0D40FCA5D62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5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2.bin"/><Relationship Id="rId20" Type="http://schemas.openxmlformats.org/officeDocument/2006/relationships/image" Target="../media/image17.jpe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14.png"/><Relationship Id="rId15" Type="http://schemas.openxmlformats.org/officeDocument/2006/relationships/oleObject" Target="../embeddings/oleObject11.bin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6.e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888134" y="251446"/>
            <a:ext cx="27939104" cy="18044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endParaRPr lang="en-US" sz="4000" b="1" dirty="0" smtClean="0">
              <a:latin typeface="Tahoma"/>
            </a:endParaRPr>
          </a:p>
          <a:p>
            <a:pPr algn="ctr"/>
            <a:endParaRPr lang="en-US" sz="4000" b="1" dirty="0" smtClean="0">
              <a:latin typeface="Tahoma"/>
            </a:endParaRPr>
          </a:p>
          <a:p>
            <a:pPr algn="ctr"/>
            <a:r>
              <a:rPr lang="en-US" sz="3600" b="1" dirty="0" err="1" smtClean="0">
                <a:latin typeface="Tahoma"/>
              </a:rPr>
              <a:t>Bashkirov</a:t>
            </a:r>
            <a:r>
              <a:rPr lang="en-US" sz="3600" b="1" dirty="0" smtClean="0">
                <a:latin typeface="Tahoma"/>
              </a:rPr>
              <a:t> E.K., </a:t>
            </a:r>
            <a:r>
              <a:rPr lang="en-US" sz="3600" b="1" dirty="0" err="1" smtClean="0">
                <a:latin typeface="Tahoma"/>
              </a:rPr>
              <a:t>Bagrov</a:t>
            </a:r>
            <a:r>
              <a:rPr lang="en-US" sz="3600" b="1" dirty="0" smtClean="0">
                <a:latin typeface="Tahoma"/>
              </a:rPr>
              <a:t> A.R., </a:t>
            </a:r>
            <a:r>
              <a:rPr lang="en-US" sz="3600" b="1" dirty="0" err="1" smtClean="0">
                <a:latin typeface="Tahoma"/>
              </a:rPr>
              <a:t>Vasiliev</a:t>
            </a:r>
            <a:r>
              <a:rPr lang="en-US" sz="3600" b="1" dirty="0" smtClean="0">
                <a:latin typeface="Tahoma"/>
              </a:rPr>
              <a:t> I.V.</a:t>
            </a:r>
            <a:endParaRPr lang="ru-RU" sz="3600" b="1" dirty="0" smtClean="0">
              <a:latin typeface="Tahoma"/>
            </a:endParaRPr>
          </a:p>
          <a:p>
            <a:pPr marL="469900" indent="0" algn="ctr">
              <a:lnSpc>
                <a:spcPts val="3910"/>
              </a:lnSpc>
            </a:pPr>
            <a:r>
              <a:rPr lang="en-US" sz="3500" b="1" dirty="0" smtClean="0">
                <a:latin typeface="Arial"/>
              </a:rPr>
              <a:t>Samara National Research University</a:t>
            </a:r>
            <a:endParaRPr lang="en-US" sz="3500" b="1" dirty="0">
              <a:latin typeface="Arial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8161942" y="2339678"/>
            <a:ext cx="8827008" cy="7132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r>
              <a:rPr lang="en-US" sz="4400" b="1" dirty="0" smtClean="0">
                <a:solidFill>
                  <a:srgbClr val="0096D8"/>
                </a:solidFill>
                <a:latin typeface="Tahoma"/>
              </a:rPr>
              <a:t>              Simulations</a:t>
            </a:r>
            <a:endParaRPr lang="en-US" sz="44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7391888" y="8223504"/>
            <a:ext cx="12460224" cy="1274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400" dirty="0" smtClean="0"/>
              <a:t> </a:t>
            </a:r>
            <a:endParaRPr lang="en-US" sz="2200" dirty="0">
              <a:solidFill>
                <a:srgbClr val="231F20"/>
              </a:solidFill>
              <a:latin typeface="Arial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0394190" y="15877182"/>
            <a:ext cx="3505200" cy="6278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endParaRPr lang="en-US" sz="50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846576" y="19580352"/>
            <a:ext cx="12011110" cy="8351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536700" indent="0">
              <a:lnSpc>
                <a:spcPts val="3260"/>
              </a:lnSpc>
            </a:pPr>
            <a:r>
              <a:rPr lang="en-US" sz="2700" b="1" dirty="0" smtClean="0">
                <a:solidFill>
                  <a:srgbClr val="2F3192"/>
                </a:solidFill>
                <a:latin typeface="Tahoma"/>
              </a:rPr>
              <a:t>SAMARA NATIONAL RESEARCH UNIVERSITY</a:t>
            </a:r>
            <a:endParaRPr lang="en-US" sz="2700" b="1" dirty="0">
              <a:solidFill>
                <a:srgbClr val="2F3192"/>
              </a:solidFill>
              <a:latin typeface="Tahoma"/>
            </a:endParaRPr>
          </a:p>
          <a:p>
            <a:pPr marL="1536700" indent="0">
              <a:lnSpc>
                <a:spcPts val="3260"/>
              </a:lnSpc>
            </a:pPr>
            <a:r>
              <a:rPr lang="en-US" sz="2800" dirty="0" smtClean="0"/>
              <a:t>34, </a:t>
            </a:r>
            <a:r>
              <a:rPr lang="en-US" sz="2800" dirty="0" err="1" smtClean="0"/>
              <a:t>Moskovskoye</a:t>
            </a:r>
            <a:r>
              <a:rPr lang="en-US" sz="2800" dirty="0" smtClean="0"/>
              <a:t> </a:t>
            </a:r>
            <a:r>
              <a:rPr lang="en-US" sz="2800" dirty="0" err="1" smtClean="0"/>
              <a:t>shosse</a:t>
            </a:r>
            <a:r>
              <a:rPr lang="en-US" sz="2800" dirty="0" smtClean="0"/>
              <a:t>, Samara, 443086, Russia</a:t>
            </a:r>
            <a:r>
              <a:rPr lang="en-US" sz="2700" dirty="0" smtClean="0">
                <a:solidFill>
                  <a:srgbClr val="2F3192"/>
                </a:solidFill>
                <a:latin typeface="Tahoma"/>
              </a:rPr>
              <a:t> </a:t>
            </a:r>
            <a:endParaRPr lang="en-US" sz="2700" dirty="0">
              <a:solidFill>
                <a:srgbClr val="2F3192"/>
              </a:solidFill>
              <a:latin typeface="Tahom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447974" y="2915742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Hamiltonian in the interaction picture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952030" y="9396462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Thermal cavity field</a:t>
            </a:r>
            <a:endParaRPr lang="ru-RU" sz="3200" b="1" dirty="0" smtClean="0">
              <a:solidFill>
                <a:srgbClr val="0096D8"/>
              </a:solidFill>
              <a:latin typeface="Tahoma"/>
            </a:endParaRPr>
          </a:p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  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528094" y="10044534"/>
          <a:ext cx="2803525" cy="739775"/>
        </p:xfrm>
        <a:graphic>
          <a:graphicData uri="http://schemas.openxmlformats.org/presentationml/2006/ole">
            <p:oleObj spid="_x0000_s1033" name="Equation" r:id="rId4" imgW="965160" imgH="253800" progId="Equation.DSMT4">
              <p:embed/>
            </p:oleObj>
          </a:graphicData>
        </a:graphic>
      </p:graphicFrame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16126" y="19549590"/>
            <a:ext cx="2753890" cy="85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Прямоугольник 87"/>
          <p:cNvSpPr/>
          <p:nvPr/>
        </p:nvSpPr>
        <p:spPr>
          <a:xfrm>
            <a:off x="952030" y="10764614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Time-dependent density matrix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4912470" y="11556702"/>
          <a:ext cx="4095750" cy="739775"/>
        </p:xfrm>
        <a:graphic>
          <a:graphicData uri="http://schemas.openxmlformats.org/presentationml/2006/ole">
            <p:oleObj spid="_x0000_s1040" name="Equation" r:id="rId6" imgW="1409400" imgH="253800" progId="Equation.DSMT4">
              <p:embed/>
            </p:oleObj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880022" y="1861348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40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024038" y="14509030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40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7288734" y="467470"/>
            <a:ext cx="2125828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 smtClean="0"/>
              <a:t>Dynamics of three </a:t>
            </a:r>
            <a:r>
              <a:rPr lang="en-US" sz="4400" b="1" dirty="0" err="1" smtClean="0"/>
              <a:t>qubits</a:t>
            </a:r>
            <a:r>
              <a:rPr lang="en-US" sz="4400" b="1" dirty="0" smtClean="0"/>
              <a:t> not-resonantly interacting with one-mode cavity field</a:t>
            </a:r>
          </a:p>
          <a:p>
            <a:endParaRPr lang="en-US" sz="4400" b="1" dirty="0"/>
          </a:p>
        </p:txBody>
      </p:sp>
      <p:sp>
        <p:nvSpPr>
          <p:cNvPr id="2" name="Rectangle 2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952030" y="1357292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The negativity between 1 and 2 </a:t>
            </a:r>
            <a:r>
              <a:rPr lang="en-US" sz="3200" b="1" dirty="0" err="1" smtClean="0">
                <a:solidFill>
                  <a:srgbClr val="0096D8"/>
                </a:solidFill>
                <a:latin typeface="Tahoma"/>
              </a:rPr>
              <a:t>qubits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240062" y="14869070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Here         is the </a:t>
            </a:r>
            <a:r>
              <a:rPr lang="en-US" sz="3200" b="1" dirty="0" err="1" smtClean="0">
                <a:solidFill>
                  <a:srgbClr val="0096D8"/>
                </a:solidFill>
                <a:latin typeface="Tahoma"/>
              </a:rPr>
              <a:t>eigenvalues</a:t>
            </a: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 of the partial transpose matrix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880022" y="17605374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Therefore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66" name="Object 42"/>
          <p:cNvGraphicFramePr>
            <a:graphicFrameLocks noChangeAspect="1"/>
          </p:cNvGraphicFramePr>
          <p:nvPr/>
        </p:nvGraphicFramePr>
        <p:xfrm>
          <a:off x="1817688" y="6156325"/>
          <a:ext cx="3509962" cy="647700"/>
        </p:xfrm>
        <a:graphic>
          <a:graphicData uri="http://schemas.openxmlformats.org/presentationml/2006/ole">
            <p:oleObj spid="_x0000_s1066" name="Equation" r:id="rId7" imgW="1968480" imgH="330120" progId="Equation.DSMT4">
              <p:embed/>
            </p:oleObj>
          </a:graphicData>
        </a:graphic>
      </p:graphicFrame>
      <p:sp>
        <p:nvSpPr>
          <p:cNvPr id="64" name="Прямоугольник 63"/>
          <p:cNvSpPr/>
          <p:nvPr/>
        </p:nvSpPr>
        <p:spPr>
          <a:xfrm>
            <a:off x="0" y="7236222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3200" b="1" dirty="0" smtClean="0">
              <a:solidFill>
                <a:srgbClr val="0096D8"/>
              </a:solidFill>
              <a:latin typeface="Tahoma"/>
            </a:endParaRPr>
          </a:p>
          <a:p>
            <a:pPr>
              <a:lnSpc>
                <a:spcPts val="6030"/>
              </a:lnSpc>
            </a:pPr>
            <a:endParaRPr lang="en-US" sz="4000" b="1" dirty="0" smtClean="0">
              <a:solidFill>
                <a:srgbClr val="0096D8"/>
              </a:solidFill>
              <a:latin typeface="Tahoma"/>
            </a:endParaRPr>
          </a:p>
          <a:p>
            <a:pPr>
              <a:lnSpc>
                <a:spcPts val="6030"/>
              </a:lnSpc>
            </a:pPr>
            <a:endParaRPr lang="en-US" sz="40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68" name="Object 44"/>
          <p:cNvGraphicFramePr>
            <a:graphicFrameLocks noChangeAspect="1"/>
          </p:cNvGraphicFramePr>
          <p:nvPr/>
        </p:nvGraphicFramePr>
        <p:xfrm>
          <a:off x="5410200" y="6156325"/>
          <a:ext cx="3646488" cy="1152525"/>
        </p:xfrm>
        <a:graphic>
          <a:graphicData uri="http://schemas.openxmlformats.org/presentationml/2006/ole">
            <p:oleObj spid="_x0000_s1068" name="Equation" r:id="rId8" imgW="1879560" imgH="634680" progId="Equation.DSMT4">
              <p:embed/>
            </p:oleObj>
          </a:graphicData>
        </a:graphic>
      </p:graphicFrame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0" name="Object 46"/>
          <p:cNvGraphicFramePr>
            <a:graphicFrameLocks noChangeAspect="1"/>
          </p:cNvGraphicFramePr>
          <p:nvPr/>
        </p:nvGraphicFramePr>
        <p:xfrm>
          <a:off x="9832975" y="13717588"/>
          <a:ext cx="2413000" cy="889000"/>
        </p:xfrm>
        <a:graphic>
          <a:graphicData uri="http://schemas.openxmlformats.org/presentationml/2006/ole">
            <p:oleObj spid="_x0000_s1070" name="Equation" r:id="rId9" imgW="1777680" imgH="660240" progId="Equation.DSMT4">
              <p:embed/>
            </p:oleObj>
          </a:graphicData>
        </a:graphic>
      </p:graphicFrame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2" name="Object 48"/>
          <p:cNvGraphicFramePr>
            <a:graphicFrameLocks noChangeAspect="1"/>
          </p:cNvGraphicFramePr>
          <p:nvPr/>
        </p:nvGraphicFramePr>
        <p:xfrm>
          <a:off x="3760342" y="15661158"/>
          <a:ext cx="7344816" cy="2594875"/>
        </p:xfrm>
        <a:graphic>
          <a:graphicData uri="http://schemas.openxmlformats.org/presentationml/2006/ole">
            <p:oleObj spid="_x0000_s1072" name="Equation" r:id="rId10" imgW="2654300" imgH="939800" progId="Equation.DSMT4">
              <p:embed/>
            </p:oleObj>
          </a:graphicData>
        </a:graphic>
      </p:graphicFrame>
      <p:graphicFrame>
        <p:nvGraphicFramePr>
          <p:cNvPr id="1075" name="Object 51"/>
          <p:cNvGraphicFramePr>
            <a:graphicFrameLocks noChangeAspect="1"/>
          </p:cNvGraphicFramePr>
          <p:nvPr/>
        </p:nvGraphicFramePr>
        <p:xfrm>
          <a:off x="2464198" y="14437022"/>
          <a:ext cx="737023" cy="864096"/>
        </p:xfrm>
        <a:graphic>
          <a:graphicData uri="http://schemas.openxmlformats.org/presentationml/2006/ole">
            <p:oleObj spid="_x0000_s1075" name="Equation" r:id="rId11" imgW="368280" imgH="431640" progId="Equation.DSMT4">
              <p:embed/>
            </p:oleObj>
          </a:graphicData>
        </a:graphic>
      </p:graphicFrame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6" name="Object 52"/>
          <p:cNvGraphicFramePr>
            <a:graphicFrameLocks noChangeAspect="1"/>
          </p:cNvGraphicFramePr>
          <p:nvPr/>
        </p:nvGraphicFramePr>
        <p:xfrm>
          <a:off x="2320182" y="18253446"/>
          <a:ext cx="10369152" cy="899802"/>
        </p:xfrm>
        <a:graphic>
          <a:graphicData uri="http://schemas.openxmlformats.org/presentationml/2006/ole">
            <p:oleObj spid="_x0000_s1076" name="Equation" r:id="rId12" imgW="3949560" imgH="342720" progId="Equation.DSMT4">
              <p:embed/>
            </p:oleObj>
          </a:graphicData>
        </a:graphic>
      </p:graphicFrame>
      <p:sp>
        <p:nvSpPr>
          <p:cNvPr id="8" name="Rectangle 55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591990" y="5364014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Initial separable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3625438" y="16741278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graphicFrame>
        <p:nvGraphicFramePr>
          <p:cNvPr id="1079" name="Object 55"/>
          <p:cNvGraphicFramePr>
            <a:graphicFrameLocks noChangeAspect="1"/>
          </p:cNvGraphicFramePr>
          <p:nvPr/>
        </p:nvGraphicFramePr>
        <p:xfrm>
          <a:off x="4511675" y="12276138"/>
          <a:ext cx="5202238" cy="739775"/>
        </p:xfrm>
        <a:graphic>
          <a:graphicData uri="http://schemas.openxmlformats.org/presentationml/2006/ole">
            <p:oleObj spid="_x0000_s1079" name="Equation" r:id="rId13" imgW="1790640" imgH="253800" progId="Equation.DSMT4">
              <p:embed/>
            </p:oleObj>
          </a:graphicData>
        </a:graphic>
      </p:graphicFrame>
      <p:sp>
        <p:nvSpPr>
          <p:cNvPr id="69" name="Прямоугольник 68"/>
          <p:cNvSpPr/>
          <p:nvPr/>
        </p:nvSpPr>
        <p:spPr>
          <a:xfrm>
            <a:off x="591990" y="745224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or </a:t>
            </a:r>
            <a:r>
              <a:rPr lang="en-US" sz="3200" b="1" dirty="0" err="1" smtClean="0">
                <a:solidFill>
                  <a:srgbClr val="0096D8"/>
                </a:solidFill>
                <a:latin typeface="Tahoma"/>
              </a:rPr>
              <a:t>Bell’d</a:t>
            </a: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 type entangled atomic state </a:t>
            </a:r>
          </a:p>
          <a:p>
            <a:pPr>
              <a:lnSpc>
                <a:spcPts val="6030"/>
              </a:lnSpc>
            </a:pPr>
            <a:endParaRPr lang="en-US" sz="4000" b="1" dirty="0" smtClean="0">
              <a:solidFill>
                <a:srgbClr val="0096D8"/>
              </a:solidFill>
              <a:latin typeface="Tahoma"/>
            </a:endParaRPr>
          </a:p>
          <a:p>
            <a:pPr>
              <a:lnSpc>
                <a:spcPts val="6030"/>
              </a:lnSpc>
            </a:pPr>
            <a:endParaRPr lang="en-US" sz="4000" b="1" dirty="0">
              <a:solidFill>
                <a:srgbClr val="0096D8"/>
              </a:solidFill>
              <a:latin typeface="Tahoma"/>
            </a:endParaRPr>
          </a:p>
        </p:txBody>
      </p:sp>
      <p:graphicFrame>
        <p:nvGraphicFramePr>
          <p:cNvPr id="1080" name="Object 56"/>
          <p:cNvGraphicFramePr>
            <a:graphicFrameLocks noChangeAspect="1"/>
          </p:cNvGraphicFramePr>
          <p:nvPr/>
        </p:nvGraphicFramePr>
        <p:xfrm>
          <a:off x="1888134" y="8244334"/>
          <a:ext cx="7924800" cy="1265237"/>
        </p:xfrm>
        <a:graphic>
          <a:graphicData uri="http://schemas.openxmlformats.org/presentationml/2006/ole">
            <p:oleObj spid="_x0000_s1080" name="Equation" r:id="rId14" imgW="4444920" imgH="711000" progId="Equation.DSMT4">
              <p:embed/>
            </p:oleObj>
          </a:graphicData>
        </a:graphic>
      </p:graphicFrame>
      <p:graphicFrame>
        <p:nvGraphicFramePr>
          <p:cNvPr id="1081" name="Object 57"/>
          <p:cNvGraphicFramePr>
            <a:graphicFrameLocks noChangeAspect="1"/>
          </p:cNvGraphicFramePr>
          <p:nvPr/>
        </p:nvGraphicFramePr>
        <p:xfrm>
          <a:off x="1168054" y="4067870"/>
          <a:ext cx="4625975" cy="1292225"/>
        </p:xfrm>
        <a:graphic>
          <a:graphicData uri="http://schemas.openxmlformats.org/presentationml/2006/ole">
            <p:oleObj spid="_x0000_s1081" name="Equation" r:id="rId15" imgW="1562040" imgH="431640" progId="Equation.DSMT4">
              <p:embed/>
            </p:oleObj>
          </a:graphicData>
        </a:graphic>
      </p:graphicFrame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1309688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1947863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81"/>
          <p:cNvGraphicFramePr>
            <a:graphicFrameLocks noChangeAspect="1"/>
          </p:cNvGraphicFramePr>
          <p:nvPr/>
        </p:nvGraphicFramePr>
        <p:xfrm>
          <a:off x="4419600" y="6948488"/>
          <a:ext cx="3359150" cy="1133475"/>
        </p:xfrm>
        <a:graphic>
          <a:graphicData uri="http://schemas.openxmlformats.org/presentationml/2006/ole">
            <p:oleObj spid="_x0000_s1105" name="Equation" r:id="rId16" imgW="1879560" imgH="634680" progId="Equation.DSMT4">
              <p:embed/>
            </p:oleObj>
          </a:graphicData>
        </a:graphic>
      </p:graphicFrame>
      <p:graphicFrame>
        <p:nvGraphicFramePr>
          <p:cNvPr id="1106" name="Object 82"/>
          <p:cNvGraphicFramePr>
            <a:graphicFrameLocks noChangeAspect="1"/>
          </p:cNvGraphicFramePr>
          <p:nvPr/>
        </p:nvGraphicFramePr>
        <p:xfrm>
          <a:off x="3570288" y="12996863"/>
          <a:ext cx="7085012" cy="739775"/>
        </p:xfrm>
        <a:graphic>
          <a:graphicData uri="http://schemas.openxmlformats.org/presentationml/2006/ole">
            <p:oleObj spid="_x0000_s1106" name="Equation" r:id="rId17" imgW="2438280" imgH="253800" progId="Equation.DSMT4">
              <p:embed/>
            </p:oleObj>
          </a:graphicData>
        </a:graphic>
      </p:graphicFrame>
      <p:sp>
        <p:nvSpPr>
          <p:cNvPr id="74" name="Прямоугольник 73"/>
          <p:cNvSpPr/>
          <p:nvPr/>
        </p:nvSpPr>
        <p:spPr>
          <a:xfrm>
            <a:off x="13841462" y="8028310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4400" dirty="0" smtClean="0"/>
              <a:t>.</a:t>
            </a:r>
            <a:endParaRPr lang="ru-RU" sz="4400" dirty="0"/>
          </a:p>
        </p:txBody>
      </p:sp>
      <p:pic>
        <p:nvPicPr>
          <p:cNvPr id="1119" name="Picture 9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3985478" y="3131766"/>
            <a:ext cx="13177464" cy="793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7" name="Picture 83"/>
          <p:cNvPicPr>
            <a:picLocks noChangeAspect="1" noChangeArrowheads="1"/>
          </p:cNvPicPr>
          <p:nvPr/>
        </p:nvPicPr>
        <p:blipFill>
          <a:blip r:embed="rId19" cstate="print"/>
          <a:srcRect t="92915"/>
          <a:stretch>
            <a:fillRect/>
          </a:stretch>
        </p:blipFill>
        <p:spPr bwMode="auto">
          <a:xfrm>
            <a:off x="13409414" y="18685494"/>
            <a:ext cx="16457169" cy="56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Рисунок 65" descr="Fig2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5209614" y="10857792"/>
            <a:ext cx="11665296" cy="739579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361</TotalTime>
  <Words>80</Words>
  <Application>Microsoft Office PowerPoint</Application>
  <PresentationFormat>Произвольный</PresentationFormat>
  <Paragraphs>22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pc1</dc:creator>
  <cp:lastModifiedBy>pc1</cp:lastModifiedBy>
  <cp:revision>49</cp:revision>
  <dcterms:modified xsi:type="dcterms:W3CDTF">2022-09-25T09:41:18Z</dcterms:modified>
</cp:coreProperties>
</file>